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33.xml" ContentType="application/vnd.openxmlformats-officedocument.presentationml.slide+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2.png" ContentType="image/png"/>
  <Override PartName="/ppt/media/image21.png" ContentType="image/png"/>
  <Override PartName="/ppt/media/image20.png" ContentType="image/png"/>
  <Override PartName="/ppt/media/image19.png" ContentType="image/png"/>
  <Override PartName="/ppt/media/image15.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9.jpeg" ContentType="image/jpe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7" name="" descr=""/>
          <p:cNvPicPr/>
          <p:nvPr/>
        </p:nvPicPr>
        <p:blipFill>
          <a:blip r:embed="rId2"/>
          <a:stretch>
            <a:fillRect/>
          </a:stretch>
        </p:blipFill>
        <p:spPr>
          <a:xfrm>
            <a:off x="1735560" y="1599840"/>
            <a:ext cx="5671800" cy="4525560"/>
          </a:xfrm>
          <a:prstGeom prst="rect">
            <a:avLst/>
          </a:prstGeom>
          <a:ln>
            <a:noFill/>
          </a:ln>
        </p:spPr>
      </p:pic>
      <p:pic>
        <p:nvPicPr>
          <p:cNvPr id="38"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5"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 name="PlaceHolder 2"/>
          <p:cNvSpPr>
            <a:spLocks noGrp="1"/>
          </p:cNvSpPr>
          <p:nvPr>
            <p:ph type="subTitle"/>
          </p:nvPr>
        </p:nvSpPr>
        <p:spPr>
          <a:xfrm>
            <a:off x="457200" y="1600200"/>
            <a:ext cx="8229240" cy="4525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6" name="" descr=""/>
          <p:cNvPicPr/>
          <p:nvPr/>
        </p:nvPicPr>
        <p:blipFill>
          <a:blip r:embed="rId2"/>
          <a:stretch>
            <a:fillRect/>
          </a:stretch>
        </p:blipFill>
        <p:spPr>
          <a:xfrm>
            <a:off x="1735560" y="1599840"/>
            <a:ext cx="5671800" cy="4525560"/>
          </a:xfrm>
          <a:prstGeom prst="rect">
            <a:avLst/>
          </a:prstGeom>
          <a:ln>
            <a:noFill/>
          </a:ln>
        </p:spPr>
      </p:pic>
      <p:pic>
        <p:nvPicPr>
          <p:cNvPr id="77"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81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4/7/15</a:t>
            </a:r>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2BB15B2D-4DD2-472E-9D2F-7CD145315492}" type="slidenum">
              <a:rPr lang="en-US" sz="1200">
                <a:solidFill>
                  <a:srgbClr val="8b8b8b"/>
                </a:solidFill>
                <a:latin typeface="Calibri"/>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a:solidFill>
                  <a:srgbClr val="8b8b8b"/>
                </a:solidFill>
                <a:latin typeface="Calibri"/>
              </a:rPr>
              <a:t>4/7/15</a:t>
            </a:r>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C1B87C8D-0540-45C5-8F9D-834343864D2E}" type="slidenum">
              <a:rPr lang="en-US"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685800" y="457200"/>
            <a:ext cx="7772040" cy="1371240"/>
          </a:xfrm>
          <a:prstGeom prst="rect">
            <a:avLst/>
          </a:prstGeom>
        </p:spPr>
        <p:txBody>
          <a:bodyPr anchor="ctr"/>
          <a:p>
            <a:pPr algn="ctr">
              <a:lnSpc>
                <a:spcPct val="100000"/>
              </a:lnSpc>
            </a:pPr>
            <a:r>
              <a:rPr lang="en-US" sz="4400">
                <a:solidFill>
                  <a:srgbClr val="000000"/>
                </a:solidFill>
                <a:latin typeface="Calibri"/>
              </a:rPr>
              <a:t>Classification of Similar Users on Twitter</a:t>
            </a:r>
            <a:endParaRPr/>
          </a:p>
        </p:txBody>
      </p:sp>
      <p:sp>
        <p:nvSpPr>
          <p:cNvPr id="79" name="TextShape 2"/>
          <p:cNvSpPr txBox="1"/>
          <p:nvPr/>
        </p:nvSpPr>
        <p:spPr>
          <a:xfrm>
            <a:off x="1447920" y="2514600"/>
            <a:ext cx="6400440" cy="3504960"/>
          </a:xfrm>
          <a:prstGeom prst="rect">
            <a:avLst/>
          </a:prstGeom>
        </p:spPr>
        <p:txBody>
          <a:bodyPr/>
          <a:p>
            <a:pPr algn="ctr">
              <a:lnSpc>
                <a:spcPct val="100000"/>
              </a:lnSpc>
            </a:pPr>
            <a:r>
              <a:rPr lang="en-US" sz="3200">
                <a:solidFill>
                  <a:srgbClr val="000000"/>
                </a:solidFill>
                <a:latin typeface="Calibri"/>
              </a:rPr>
              <a:t>By</a:t>
            </a:r>
            <a:endParaRPr/>
          </a:p>
          <a:p>
            <a:pPr algn="ctr">
              <a:lnSpc>
                <a:spcPct val="100000"/>
              </a:lnSpc>
            </a:pPr>
            <a:r>
              <a:rPr lang="en-US" sz="3200">
                <a:solidFill>
                  <a:srgbClr val="000000"/>
                </a:solidFill>
                <a:latin typeface="Calibri"/>
              </a:rPr>
              <a:t>Rishab Doshi-12IT59</a:t>
            </a:r>
            <a:endParaRPr/>
          </a:p>
          <a:p>
            <a:pPr algn="ctr">
              <a:lnSpc>
                <a:spcPct val="100000"/>
              </a:lnSpc>
            </a:pPr>
            <a:r>
              <a:rPr lang="en-US" sz="3200">
                <a:solidFill>
                  <a:srgbClr val="000000"/>
                </a:solidFill>
                <a:latin typeface="Calibri"/>
              </a:rPr>
              <a:t>Rohit John Joseph-12IT61</a:t>
            </a:r>
            <a:endParaRPr/>
          </a:p>
          <a:p>
            <a:pPr algn="ctr">
              <a:lnSpc>
                <a:spcPct val="100000"/>
              </a:lnSpc>
            </a:pPr>
            <a:r>
              <a:rPr lang="en-US" sz="3200">
                <a:solidFill>
                  <a:srgbClr val="000000"/>
                </a:solidFill>
                <a:latin typeface="Calibri"/>
              </a:rPr>
              <a:t>Shravan Kartik-12IT77</a:t>
            </a:r>
            <a:endParaRPr/>
          </a:p>
          <a:p>
            <a:pPr algn="ctr">
              <a:lnSpc>
                <a:spcPct val="100000"/>
              </a:lnSpc>
            </a:pPr>
            <a:r>
              <a:rPr lang="en-US" sz="3200">
                <a:solidFill>
                  <a:srgbClr val="000000"/>
                </a:solidFill>
                <a:latin typeface="Calibri"/>
              </a:rPr>
              <a:t>Siddharth P Ramakrishnan-12IT79</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p:spPr>
        <p:txBody>
          <a:bodyPr anchor="ctr"/>
          <a:p>
            <a:endParaRPr/>
          </a:p>
        </p:txBody>
      </p:sp>
      <p:pic>
        <p:nvPicPr>
          <p:cNvPr id="97" name="Content Placeholder 3" descr=""/>
          <p:cNvPicPr/>
          <p:nvPr/>
        </p:nvPicPr>
        <p:blipFill>
          <a:blip r:embed="rId1"/>
          <a:stretch>
            <a:fillRect/>
          </a:stretch>
        </p:blipFill>
        <p:spPr>
          <a:xfrm>
            <a:off x="-1703160" y="274680"/>
            <a:ext cx="11111760" cy="63543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TFIDF</a:t>
            </a:r>
            <a:endParaRPr/>
          </a:p>
        </p:txBody>
      </p:sp>
      <p:sp>
        <p:nvSpPr>
          <p:cNvPr id="99"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TFIDF – Term Frequency Inverse Document Frequency</a:t>
            </a:r>
            <a:endParaRPr/>
          </a:p>
          <a:p>
            <a:pPr>
              <a:lnSpc>
                <a:spcPct val="100000"/>
              </a:lnSpc>
              <a:buFont typeface="Arial"/>
              <a:buChar char="•"/>
            </a:pPr>
            <a:r>
              <a:rPr lang="en-US" sz="3200">
                <a:solidFill>
                  <a:srgbClr val="000000"/>
                </a:solidFill>
                <a:latin typeface="Calibri"/>
              </a:rPr>
              <a:t>This weight is a statistical measure used to evaluate how important a word is to a document in a collection or corpus.</a:t>
            </a:r>
            <a:endParaRPr/>
          </a:p>
          <a:p>
            <a:pPr>
              <a:lnSpc>
                <a:spcPct val="100000"/>
              </a:lnSpc>
              <a:buFont typeface="Arial"/>
              <a:buChar char="•"/>
            </a:pPr>
            <a:r>
              <a:rPr lang="en-US" sz="3200">
                <a:solidFill>
                  <a:srgbClr val="000000"/>
                </a:solidFill>
                <a:latin typeface="Calibri"/>
              </a:rPr>
              <a:t>TF(t) = (Number of times term t appears in a document) / (Total number of terms in the document).</a:t>
            </a:r>
            <a:endParaRPr/>
          </a:p>
          <a:p>
            <a:pPr>
              <a:lnSpc>
                <a:spcPct val="100000"/>
              </a:lnSpc>
              <a:buFont typeface="Arial"/>
              <a:buChar char="•"/>
            </a:pPr>
            <a:r>
              <a:rPr lang="en-US" sz="3200">
                <a:solidFill>
                  <a:srgbClr val="000000"/>
                </a:solidFill>
                <a:latin typeface="Calibri"/>
              </a:rPr>
              <a:t>IDF(t) = log_e(Total number of documents / Number of documents with term t in it).</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Our Implementation</a:t>
            </a:r>
            <a:endParaRPr/>
          </a:p>
        </p:txBody>
      </p:sp>
      <p:sp>
        <p:nvSpPr>
          <p:cNvPr id="101"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Build a dictionary of all unique words from all tweets. </a:t>
            </a:r>
            <a:endParaRPr/>
          </a:p>
          <a:p>
            <a:pPr>
              <a:lnSpc>
                <a:spcPct val="100000"/>
              </a:lnSpc>
              <a:buFont typeface="Arial"/>
              <a:buChar char="•"/>
            </a:pPr>
            <a:r>
              <a:rPr lang="en-US" sz="3200">
                <a:solidFill>
                  <a:srgbClr val="000000"/>
                </a:solidFill>
                <a:latin typeface="Calibri"/>
              </a:rPr>
              <a:t>Build a corpus which is a collection of words for each user. </a:t>
            </a:r>
            <a:endParaRPr/>
          </a:p>
          <a:p>
            <a:pPr>
              <a:lnSpc>
                <a:spcPct val="100000"/>
              </a:lnSpc>
              <a:buFont typeface="Arial"/>
              <a:buChar char="•"/>
            </a:pPr>
            <a:r>
              <a:rPr lang="en-US" sz="3200">
                <a:solidFill>
                  <a:srgbClr val="000000"/>
                </a:solidFill>
                <a:latin typeface="Calibri"/>
              </a:rPr>
              <a:t>Compute TFIDF for every word</a:t>
            </a:r>
            <a:endParaRPr/>
          </a:p>
          <a:p>
            <a:pPr>
              <a:lnSpc>
                <a:spcPct val="100000"/>
              </a:lnSpc>
              <a:buFont typeface="Arial"/>
              <a:buChar char="•"/>
            </a:pPr>
            <a:r>
              <a:rPr lang="en-US" sz="3200">
                <a:solidFill>
                  <a:srgbClr val="000000"/>
                </a:solidFill>
                <a:latin typeface="Calibri"/>
              </a:rPr>
              <a:t>Compute similarity for each user with respect to every other user.</a:t>
            </a:r>
            <a:endParaRPr/>
          </a:p>
          <a:p>
            <a:pPr>
              <a:lnSpc>
                <a:spcPct val="100000"/>
              </a:lnSpc>
              <a:buFont typeface="Arial"/>
              <a:buChar char="•"/>
            </a:pPr>
            <a:r>
              <a:rPr lang="en-US" sz="3200">
                <a:solidFill>
                  <a:srgbClr val="000000"/>
                </a:solidFill>
                <a:latin typeface="Calibri"/>
              </a:rPr>
              <a:t>Scores lie between 0 to 1 with a higher score referring to a greater similarity.</a:t>
            </a: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457200" y="274680"/>
            <a:ext cx="8229240" cy="1142640"/>
          </a:xfrm>
          <a:prstGeom prst="rect">
            <a:avLst/>
          </a:prstGeom>
        </p:spPr>
        <p:txBody>
          <a:bodyPr lIns="0" rIns="0" tIns="0" bIns="0" anchor="ctr"/>
          <a:p>
            <a:endParaRPr/>
          </a:p>
        </p:txBody>
      </p:sp>
      <p:pic>
        <p:nvPicPr>
          <p:cNvPr id="103" name="" descr=""/>
          <p:cNvPicPr/>
          <p:nvPr/>
        </p:nvPicPr>
        <p:blipFill>
          <a:blip r:embed="rId1"/>
          <a:stretch>
            <a:fillRect/>
          </a:stretch>
        </p:blipFill>
        <p:spPr>
          <a:xfrm>
            <a:off x="914400" y="914400"/>
            <a:ext cx="7680960" cy="484632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457200" y="228600"/>
            <a:ext cx="8229240" cy="1142640"/>
          </a:xfrm>
          <a:prstGeom prst="rect">
            <a:avLst/>
          </a:prstGeom>
        </p:spPr>
        <p:txBody>
          <a:bodyPr anchor="ctr"/>
          <a:p>
            <a:pPr algn="ctr">
              <a:lnSpc>
                <a:spcPct val="100000"/>
              </a:lnSpc>
            </a:pPr>
            <a:r>
              <a:rPr lang="en-US" sz="4400">
                <a:solidFill>
                  <a:srgbClr val="000000"/>
                </a:solidFill>
                <a:latin typeface="Calibri"/>
              </a:rPr>
              <a:t>Similarity</a:t>
            </a:r>
            <a:endParaRPr/>
          </a:p>
        </p:txBody>
      </p:sp>
      <p:sp>
        <p:nvSpPr>
          <p:cNvPr id="105" name="TextShape 2"/>
          <p:cNvSpPr txBox="1"/>
          <p:nvPr/>
        </p:nvSpPr>
        <p:spPr>
          <a:xfrm>
            <a:off x="457200" y="1981080"/>
            <a:ext cx="8229240" cy="4525560"/>
          </a:xfrm>
          <a:prstGeom prst="rect">
            <a:avLst/>
          </a:prstGeom>
        </p:spPr>
        <p:txBody>
          <a:bodyPr/>
          <a:p>
            <a:pPr>
              <a:lnSpc>
                <a:spcPct val="100000"/>
              </a:lnSpc>
              <a:buFont typeface="Arial"/>
              <a:buChar char="•"/>
            </a:pPr>
            <a:r>
              <a:rPr lang="en-US" sz="3200">
                <a:solidFill>
                  <a:srgbClr val="000000"/>
                </a:solidFill>
                <a:latin typeface="Calibri"/>
              </a:rPr>
              <a:t>Similarity of user X w.r.t user Y = Sum(TFIDF of common words to both user X and Y) / Sum(TFIDF of words for user X)</a:t>
            </a:r>
            <a:endParaRPr/>
          </a:p>
          <a:p>
            <a:pPr>
              <a:lnSpc>
                <a:spcPct val="100000"/>
              </a:lnSpc>
            </a:pP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Issues</a:t>
            </a:r>
            <a:endParaRPr/>
          </a:p>
        </p:txBody>
      </p:sp>
      <p:sp>
        <p:nvSpPr>
          <p:cNvPr id="107"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Issues :</a:t>
            </a:r>
            <a:endParaRPr/>
          </a:p>
          <a:p>
            <a:pPr>
              <a:lnSpc>
                <a:spcPct val="100000"/>
              </a:lnSpc>
              <a:buFont typeface="Arial"/>
              <a:buChar char="•"/>
            </a:pPr>
            <a:r>
              <a:rPr lang="en-US" sz="3200">
                <a:solidFill>
                  <a:srgbClr val="000000"/>
                </a:solidFill>
                <a:latin typeface="Calibri"/>
              </a:rPr>
              <a:t>Results are not very accurate.</a:t>
            </a:r>
            <a:endParaRPr/>
          </a:p>
          <a:p>
            <a:pPr>
              <a:lnSpc>
                <a:spcPct val="100000"/>
              </a:lnSpc>
              <a:buFont typeface="Arial"/>
              <a:buChar char="•"/>
            </a:pPr>
            <a:r>
              <a:rPr lang="en-US" sz="3200">
                <a:solidFill>
                  <a:srgbClr val="000000"/>
                </a:solidFill>
                <a:latin typeface="Calibri"/>
              </a:rPr>
              <a:t>Computationally challenging as the number of words and documents increase. </a:t>
            </a:r>
            <a:endParaRPr/>
          </a:p>
          <a:p>
            <a:pPr>
              <a:lnSpc>
                <a:spcPct val="100000"/>
              </a:lnSpc>
            </a:pPr>
            <a:endParaRPr/>
          </a:p>
          <a:p>
            <a:pPr>
              <a:lnSpc>
                <a:spcPct val="100000"/>
              </a:lnSpc>
              <a:buFont typeface="Arial"/>
              <a:buChar char="•"/>
            </a:pPr>
            <a:r>
              <a:rPr lang="en-US" sz="3200">
                <a:solidFill>
                  <a:srgbClr val="000000"/>
                </a:solidFill>
                <a:latin typeface="Calibri"/>
              </a:rPr>
              <a:t>What’s Next :</a:t>
            </a:r>
            <a:endParaRPr/>
          </a:p>
          <a:p>
            <a:pPr>
              <a:lnSpc>
                <a:spcPct val="100000"/>
              </a:lnSpc>
              <a:buFont typeface="Arial"/>
              <a:buChar char="•"/>
            </a:pPr>
            <a:r>
              <a:rPr lang="en-US" sz="3200">
                <a:solidFill>
                  <a:srgbClr val="000000"/>
                </a:solidFill>
                <a:latin typeface="Calibri"/>
              </a:rPr>
              <a:t>Obtain similarity using semantic analysis.</a:t>
            </a:r>
            <a:endParaRPr/>
          </a:p>
          <a:p>
            <a:pPr>
              <a:lnSpc>
                <a:spcPct val="100000"/>
              </a:lnSpc>
              <a:buFont typeface="Arial"/>
              <a:buChar char="•"/>
            </a:pPr>
            <a:r>
              <a:rPr lang="en-US" sz="3200">
                <a:solidFill>
                  <a:srgbClr val="000000"/>
                </a:solidFill>
                <a:latin typeface="Calibri"/>
              </a:rPr>
              <a:t>Semantic Analysis + TFIDF could generate better results.</a:t>
            </a:r>
            <a:endParaRPr/>
          </a:p>
          <a:p>
            <a:pPr>
              <a:lnSpc>
                <a:spcPct val="100000"/>
              </a:lnSpc>
              <a:buFont typeface="Arial"/>
              <a:buChar char="•"/>
            </a:pPr>
            <a:r>
              <a:rPr lang="en-US" sz="3200">
                <a:solidFill>
                  <a:srgbClr val="000000"/>
                </a:solidFill>
                <a:latin typeface="Calibri"/>
              </a:rPr>
              <a:t>PCA to reduce dimensions. </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Principle Component Analysis</a:t>
            </a:r>
            <a:endParaRPr/>
          </a:p>
        </p:txBody>
      </p:sp>
      <p:sp>
        <p:nvSpPr>
          <p:cNvPr id="109" name="TextShape 2"/>
          <p:cNvSpPr txBox="1"/>
          <p:nvPr/>
        </p:nvSpPr>
        <p:spPr>
          <a:xfrm>
            <a:off x="457200" y="1600200"/>
            <a:ext cx="8229240" cy="4723920"/>
          </a:xfrm>
          <a:prstGeom prst="rect">
            <a:avLst/>
          </a:prstGeom>
        </p:spPr>
        <p:txBody>
          <a:bodyPr/>
          <a:p>
            <a:pPr>
              <a:lnSpc>
                <a:spcPct val="100000"/>
              </a:lnSpc>
              <a:buFont typeface="Arial"/>
              <a:buChar char="•"/>
            </a:pPr>
            <a:r>
              <a:rPr lang="en-US" sz="11200">
                <a:solidFill>
                  <a:srgbClr val="000000"/>
                </a:solidFill>
                <a:latin typeface="Calibri"/>
              </a:rPr>
              <a:t>Once the Similarity Matrix is obtained the matrix is of order N * N where N = No of users</a:t>
            </a:r>
            <a:r>
              <a:rPr lang="en-US" sz="11200">
                <a:solidFill>
                  <a:srgbClr val="000000"/>
                </a:solidFill>
                <a:latin typeface="Calibri"/>
              </a:rPr>
              <a:t>
</a:t>
            </a:r>
            <a:r>
              <a:rPr lang="en-US" sz="11200">
                <a:solidFill>
                  <a:srgbClr val="000000"/>
                </a:solidFill>
                <a:latin typeface="Calibri"/>
              </a:rPr>
              <a:t>
</a:t>
            </a:r>
            <a:endParaRPr/>
          </a:p>
          <a:p>
            <a:pPr>
              <a:lnSpc>
                <a:spcPct val="100000"/>
              </a:lnSpc>
              <a:buFont typeface="Arial"/>
              <a:buChar char="•"/>
            </a:pPr>
            <a:r>
              <a:rPr lang="en-US" sz="11200">
                <a:solidFill>
                  <a:srgbClr val="000000"/>
                </a:solidFill>
                <a:latin typeface="Calibri"/>
              </a:rPr>
              <a:t>To run Learning Algorithms efficiently the matrix dimension has to be reduced to K dimensions so now matrix dimension is N * K</a:t>
            </a:r>
            <a:r>
              <a:rPr lang="en-US" sz="11200">
                <a:solidFill>
                  <a:srgbClr val="000000"/>
                </a:solidFill>
                <a:latin typeface="Calibri"/>
              </a:rPr>
              <a:t>
</a:t>
            </a:r>
            <a:r>
              <a:rPr lang="en-US" sz="11200">
                <a:solidFill>
                  <a:srgbClr val="000000"/>
                </a:solidFill>
                <a:latin typeface="Calibri"/>
              </a:rPr>
              <a:t>
</a:t>
            </a:r>
            <a:endParaRPr/>
          </a:p>
          <a:p>
            <a:pPr>
              <a:lnSpc>
                <a:spcPct val="100000"/>
              </a:lnSpc>
              <a:buFont typeface="Arial"/>
              <a:buChar char="•"/>
            </a:pPr>
            <a:r>
              <a:rPr lang="en-US" sz="11200">
                <a:solidFill>
                  <a:srgbClr val="000000"/>
                </a:solidFill>
                <a:latin typeface="Calibri"/>
              </a:rPr>
              <a:t>Once way to do this is using PCA which reduces the dimension by projecting the vectors ( in this case similarity values) onto a subspace of reduced dimension.</a:t>
            </a:r>
            <a:r>
              <a:rPr lang="en-US" sz="8600">
                <a:solidFill>
                  <a:srgbClr val="000000"/>
                </a:solidFill>
                <a:latin typeface="Calibri"/>
              </a:rPr>
              <a:t>
</a:t>
            </a:r>
            <a:r>
              <a:rPr lang="en-US" sz="8600">
                <a:solidFill>
                  <a:srgbClr val="000000"/>
                </a:solidFill>
                <a:latin typeface="Calibri"/>
              </a:rPr>
              <a:t>
</a:t>
            </a:r>
            <a:endParaRPr/>
          </a:p>
          <a:p>
            <a:pPr>
              <a:lnSpc>
                <a:spcPct val="100000"/>
              </a:lnSpc>
            </a:pPr>
            <a:r>
              <a:rPr lang="en-US" sz="5600">
                <a:solidFill>
                  <a:srgbClr val="000000"/>
                </a:solidFill>
                <a:latin typeface="Calibri"/>
              </a:rPr>
              <a:t>
</a:t>
            </a:r>
            <a:r>
              <a:rPr lang="en-US" sz="5600">
                <a:solidFill>
                  <a:srgbClr val="000000"/>
                </a:solidFill>
                <a:latin typeface="Calibri"/>
              </a:rPr>
              <a:t>
</a:t>
            </a: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p:spPr>
        <p:txBody>
          <a:bodyPr anchor="ctr"/>
          <a:p>
            <a:endParaRPr/>
          </a:p>
        </p:txBody>
      </p:sp>
      <p:sp>
        <p:nvSpPr>
          <p:cNvPr id="111" name="TextShape 2"/>
          <p:cNvSpPr txBox="1"/>
          <p:nvPr/>
        </p:nvSpPr>
        <p:spPr>
          <a:xfrm>
            <a:off x="457200" y="1600200"/>
            <a:ext cx="8229240" cy="4525560"/>
          </a:xfrm>
          <a:prstGeom prst="rect">
            <a:avLst/>
          </a:prstGeom>
        </p:spPr>
        <p:txBody>
          <a:bodyPr/>
          <a:p>
            <a:pPr>
              <a:lnSpc>
                <a:spcPct val="100000"/>
              </a:lnSpc>
              <a:buFont typeface="Arial"/>
              <a:buChar char="•"/>
            </a:pPr>
            <a:r>
              <a:rPr lang="en-US">
                <a:solidFill>
                  <a:srgbClr val="000000"/>
                </a:solidFill>
                <a:latin typeface="Calibri"/>
              </a:rPr>
              <a:t>To obtain this first a covariance matrix is computed. </a:t>
            </a:r>
            <a:r>
              <a:rPr lang="en-US">
                <a:solidFill>
                  <a:srgbClr val="000000"/>
                </a:solidFill>
                <a:latin typeface="Calibri"/>
              </a:rPr>
              <a:t>
</a:t>
            </a:r>
            <a:r>
              <a:rPr lang="en-US">
                <a:solidFill>
                  <a:srgbClr val="000000"/>
                </a:solidFill>
                <a:latin typeface="Calibri"/>
              </a:rPr>
              <a:t>Formula for covariance matrix =</a:t>
            </a:r>
            <a:r>
              <a:rPr lang="en-US">
                <a:solidFill>
                  <a:srgbClr val="000000"/>
                </a:solidFill>
                <a:latin typeface="Calibri"/>
              </a:rPr>
              <a:t>
</a:t>
            </a:r>
            <a:endParaRPr/>
          </a:p>
          <a:p>
            <a:pPr>
              <a:lnSpc>
                <a:spcPct val="100000"/>
              </a:lnSpc>
            </a:pPr>
            <a:r>
              <a:rPr lang="en-US">
                <a:solidFill>
                  <a:srgbClr val="000000"/>
                </a:solidFill>
                <a:latin typeface="Calibri"/>
              </a:rPr>
              <a:t>       </a:t>
            </a:r>
            <a:r>
              <a:rPr lang="en-US">
                <a:solidFill>
                  <a:srgbClr val="000000"/>
                </a:solidFill>
                <a:latin typeface="Calibri"/>
              </a:rPr>
              <a:t># Let the similarity matrix be simMat</a:t>
            </a:r>
            <a:r>
              <a:rPr lang="en-US">
                <a:solidFill>
                  <a:srgbClr val="000000"/>
                </a:solidFill>
                <a:latin typeface="Calibri"/>
              </a:rPr>
              <a:t>
</a:t>
            </a:r>
            <a:r>
              <a:rPr lang="en-US">
                <a:solidFill>
                  <a:srgbClr val="000000"/>
                </a:solidFill>
                <a:latin typeface="Calibri"/>
              </a:rPr>
              <a:t>       # final result cov stores the covariance Matrix</a:t>
            </a:r>
            <a:r>
              <a:rPr lang="en-US">
                <a:solidFill>
                  <a:srgbClr val="000000"/>
                </a:solidFill>
                <a:latin typeface="Calibri"/>
              </a:rPr>
              <a:t>
</a:t>
            </a:r>
            <a:r>
              <a:rPr lang="en-US">
                <a:solidFill>
                  <a:srgbClr val="000000"/>
                </a:solidFill>
                <a:latin typeface="Calibri"/>
              </a:rPr>
              <a:t>       for i in 1 : noRows</a:t>
            </a:r>
            <a:r>
              <a:rPr lang="en-US">
                <a:solidFill>
                  <a:srgbClr val="000000"/>
                </a:solidFill>
                <a:latin typeface="Calibri"/>
              </a:rPr>
              <a:t>
</a:t>
            </a:r>
            <a:r>
              <a:rPr lang="en-US">
                <a:solidFill>
                  <a:srgbClr val="000000"/>
                </a:solidFill>
                <a:latin typeface="Calibri"/>
              </a:rPr>
              <a:t>        meanRow = mean(SimMat[i])</a:t>
            </a:r>
            <a:r>
              <a:rPr lang="en-US">
                <a:solidFill>
                  <a:srgbClr val="000000"/>
                </a:solidFill>
                <a:latin typeface="Calibri"/>
              </a:rPr>
              <a:t>
</a:t>
            </a:r>
            <a:r>
              <a:rPr lang="en-US">
                <a:solidFill>
                  <a:srgbClr val="000000"/>
                </a:solidFill>
                <a:latin typeface="Calibri"/>
              </a:rPr>
              <a:t>          for j in 1 : noCols</a:t>
            </a:r>
            <a:r>
              <a:rPr lang="en-US">
                <a:solidFill>
                  <a:srgbClr val="000000"/>
                </a:solidFill>
                <a:latin typeface="Calibri"/>
              </a:rPr>
              <a:t>
</a:t>
            </a:r>
            <a:r>
              <a:rPr lang="en-US">
                <a:solidFill>
                  <a:srgbClr val="000000"/>
                </a:solidFill>
                <a:latin typeface="Calibri"/>
              </a:rPr>
              <a:t>            cov[i][j] = SimMat[i][j] - meanRow</a:t>
            </a:r>
            <a:r>
              <a:rPr lang="en-US">
                <a:solidFill>
                  <a:srgbClr val="000000"/>
                </a:solidFill>
                <a:latin typeface="Calibri"/>
              </a:rPr>
              <a:t>
</a:t>
            </a:r>
            <a:r>
              <a:rPr lang="en-US">
                <a:solidFill>
                  <a:srgbClr val="000000"/>
                </a:solidFill>
                <a:latin typeface="Calibri"/>
              </a:rPr>
              <a:t>          end  </a:t>
            </a:r>
            <a:r>
              <a:rPr lang="en-US">
                <a:solidFill>
                  <a:srgbClr val="000000"/>
                </a:solidFill>
                <a:latin typeface="Calibri"/>
              </a:rPr>
              <a:t>
</a:t>
            </a:r>
            <a:r>
              <a:rPr lang="en-US">
                <a:solidFill>
                  <a:srgbClr val="000000"/>
                </a:solidFill>
                <a:latin typeface="Calibri"/>
              </a:rPr>
              <a:t>       end</a:t>
            </a:r>
            <a:r>
              <a:rPr lang="en-US">
                <a:solidFill>
                  <a:srgbClr val="000000"/>
                </a:solidFill>
                <a:latin typeface="Calibri"/>
              </a:rPr>
              <a:t>
</a:t>
            </a:r>
            <a:r>
              <a:rPr lang="en-US">
                <a:solidFill>
                  <a:srgbClr val="000000"/>
                </a:solidFill>
                <a:latin typeface="Calibri"/>
              </a:rPr>
              <a:t>       cov = cov * cov' # Matrix Multiplication of cov and its transpose</a:t>
            </a:r>
            <a:r>
              <a:rPr lang="en-US">
                <a:solidFill>
                  <a:srgbClr val="000000"/>
                </a:solidFill>
                <a:latin typeface="Calibri"/>
              </a:rPr>
              <a:t>
</a:t>
            </a:r>
            <a:endParaRPr/>
          </a:p>
          <a:p>
            <a:pPr>
              <a:lnSpc>
                <a:spcPct val="100000"/>
              </a:lnSpc>
              <a:buFont typeface="Arial"/>
              <a:buChar char="•"/>
            </a:pPr>
            <a:r>
              <a:rPr lang="en-US">
                <a:solidFill>
                  <a:srgbClr val="000000"/>
                </a:solidFill>
                <a:latin typeface="Calibri"/>
              </a:rPr>
              <a:t>Using the covariance matrix, we can obtain a set of Eigen Values and Eigen Vectors ( used standard NumPy.linalg library)</a:t>
            </a:r>
            <a:r>
              <a:rPr lang="en-US">
                <a:solidFill>
                  <a:srgbClr val="000000"/>
                </a:solidFill>
                <a:latin typeface="Calibri"/>
              </a:rPr>
              <a:t>
</a:t>
            </a:r>
            <a:r>
              <a:rPr lang="en-US">
                <a:solidFill>
                  <a:srgbClr val="000000"/>
                </a:solidFill>
                <a:latin typeface="Calibri"/>
              </a:rPr>
              <a:t>
</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p:spPr>
        <p:txBody>
          <a:bodyPr anchor="ctr"/>
          <a:p>
            <a:endParaRPr/>
          </a:p>
        </p:txBody>
      </p:sp>
      <p:sp>
        <p:nvSpPr>
          <p:cNvPr id="11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The Eigen Values are reverse sorted according to Eigen Values and thus k columns of the Eigen Vectors is chosen. Let this be Matrix M</a:t>
            </a:r>
            <a:r>
              <a:rPr lang="en-US" sz="3200">
                <a:solidFill>
                  <a:srgbClr val="000000"/>
                </a:solidFill>
                <a:latin typeface="Calibri"/>
              </a:rPr>
              <a:t>
</a:t>
            </a:r>
            <a:r>
              <a:rPr lang="en-US" sz="3200">
                <a:solidFill>
                  <a:srgbClr val="000000"/>
                </a:solidFill>
                <a:latin typeface="Calibri"/>
              </a:rPr>
              <a:t>
</a:t>
            </a:r>
            <a:endParaRPr/>
          </a:p>
          <a:p>
            <a:pPr>
              <a:lnSpc>
                <a:spcPct val="100000"/>
              </a:lnSpc>
              <a:buFont typeface="Arial"/>
              <a:buChar char="•"/>
            </a:pPr>
            <a:r>
              <a:rPr lang="en-US" sz="3200">
                <a:solidFill>
                  <a:srgbClr val="000000"/>
                </a:solidFill>
                <a:latin typeface="Calibri"/>
              </a:rPr>
              <a:t>Matrix M has dimension N * K.</a:t>
            </a:r>
            <a:r>
              <a:rPr lang="en-US" sz="3200">
                <a:solidFill>
                  <a:srgbClr val="000000"/>
                </a:solidFill>
                <a:latin typeface="Calibri"/>
              </a:rPr>
              <a:t>
</a:t>
            </a:r>
            <a:r>
              <a:rPr lang="en-US" sz="3200">
                <a:solidFill>
                  <a:srgbClr val="000000"/>
                </a:solidFill>
                <a:latin typeface="Calibri"/>
              </a:rPr>
              <a:t>
</a:t>
            </a:r>
            <a:endParaRPr/>
          </a:p>
          <a:p>
            <a:pPr>
              <a:lnSpc>
                <a:spcPct val="100000"/>
              </a:lnSpc>
              <a:buFont typeface="Arial"/>
              <a:buChar char="•"/>
            </a:pPr>
            <a:r>
              <a:rPr lang="en-US" sz="3200">
                <a:solidFill>
                  <a:srgbClr val="000000"/>
                </a:solidFill>
                <a:latin typeface="Calibri"/>
              </a:rPr>
              <a:t>Now this matrix can be used to train the dataset ( Learning Algorithm )</a:t>
            </a:r>
            <a:r>
              <a:rPr lang="en-US" sz="3200">
                <a:solidFill>
                  <a:srgbClr val="000000"/>
                </a:solidFill>
                <a:latin typeface="Calibri"/>
              </a:rPr>
              <a:t>
</a:t>
            </a:r>
            <a:r>
              <a:rPr lang="en-US" sz="3200">
                <a:solidFill>
                  <a:srgbClr val="000000"/>
                </a:solidFill>
                <a:latin typeface="Calibri"/>
              </a:rPr>
              <a:t>
</a:t>
            </a:r>
            <a:endParaRPr/>
          </a:p>
          <a:p>
            <a:pPr>
              <a:lnSpc>
                <a:spcPct val="100000"/>
              </a:lnSpc>
              <a:buFont typeface="Arial"/>
              <a:buChar char="•"/>
            </a:pPr>
            <a:r>
              <a:rPr lang="en-US" sz="3200">
                <a:solidFill>
                  <a:srgbClr val="000000"/>
                </a:solidFill>
                <a:latin typeface="Calibri"/>
              </a:rPr>
              <a:t>Note in Matrix M, N = no of training set</a:t>
            </a:r>
            <a:r>
              <a:rPr lang="en-US" sz="3200">
                <a:solidFill>
                  <a:srgbClr val="000000"/>
                </a:solidFill>
                <a:latin typeface="Calibri"/>
              </a:rPr>
              <a:t>
</a:t>
            </a:r>
            <a:r>
              <a:rPr lang="en-US" sz="3200">
                <a:solidFill>
                  <a:srgbClr val="000000"/>
                </a:solidFill>
                <a:latin typeface="Calibri"/>
              </a:rPr>
              <a:t>
</a:t>
            </a:r>
            <a:r>
              <a:rPr lang="en-US" sz="3200">
                <a:solidFill>
                  <a:srgbClr val="000000"/>
                </a:solidFill>
                <a:latin typeface="Calibri"/>
              </a:rPr>
              <a:t>
</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Semantic Model</a:t>
            </a:r>
            <a:endParaRPr/>
          </a:p>
        </p:txBody>
      </p:sp>
      <p:sp>
        <p:nvSpPr>
          <p:cNvPr id="11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Why Semantic Model?</a:t>
            </a:r>
            <a:endParaRPr/>
          </a:p>
          <a:p>
            <a:pPr>
              <a:lnSpc>
                <a:spcPct val="100000"/>
              </a:lnSpc>
            </a:pPr>
            <a:endParaRPr/>
          </a:p>
          <a:p>
            <a:pPr>
              <a:lnSpc>
                <a:spcPct val="100000"/>
              </a:lnSpc>
              <a:buFont typeface="Arial"/>
              <a:buChar char="•"/>
            </a:pPr>
            <a:r>
              <a:rPr lang="en-US" sz="3200">
                <a:solidFill>
                  <a:srgbClr val="000000"/>
                </a:solidFill>
                <a:latin typeface="Calibri"/>
              </a:rPr>
              <a:t>TFID is not an accurate yardstick to measure the similarity of users against.</a:t>
            </a:r>
            <a:endParaRPr/>
          </a:p>
          <a:p>
            <a:pPr>
              <a:lnSpc>
                <a:spcPct val="100000"/>
              </a:lnSpc>
              <a:buFont typeface="Arial"/>
              <a:buChar char="•"/>
            </a:pPr>
            <a:r>
              <a:rPr lang="en-US" sz="3200">
                <a:solidFill>
                  <a:srgbClr val="000000"/>
                </a:solidFill>
                <a:latin typeface="Calibri"/>
              </a:rPr>
              <a:t>System needs to be smart and understand more intricate relationships between users. </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Project Overview</a:t>
            </a:r>
            <a:endParaRPr/>
          </a:p>
        </p:txBody>
      </p:sp>
      <p:sp>
        <p:nvSpPr>
          <p:cNvPr id="81"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Over the course of this project we plan to build a system which when given a user’s twitter handle is able to classify the user , i.e, say he is a sports enthusiast, is into art and politics etc.</a:t>
            </a:r>
            <a:endParaRPr/>
          </a:p>
          <a:p>
            <a:pPr>
              <a:lnSpc>
                <a:spcPct val="100000"/>
              </a:lnSpc>
              <a:buFont typeface="Arial"/>
              <a:buChar char="•"/>
            </a:pPr>
            <a:r>
              <a:rPr lang="en-US" sz="3200">
                <a:solidFill>
                  <a:srgbClr val="000000"/>
                </a:solidFill>
                <a:latin typeface="Calibri"/>
              </a:rPr>
              <a:t>This can be used by various marketing firms seeking a specific target audience.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Process of Semantic Modelling</a:t>
            </a:r>
            <a:endParaRPr/>
          </a:p>
        </p:txBody>
      </p:sp>
      <p:pic>
        <p:nvPicPr>
          <p:cNvPr id="117" name="Content Placeholder 3" descr=""/>
          <p:cNvPicPr/>
          <p:nvPr/>
        </p:nvPicPr>
        <p:blipFill>
          <a:blip r:embed="rId1"/>
          <a:stretch>
            <a:fillRect/>
          </a:stretch>
        </p:blipFill>
        <p:spPr>
          <a:xfrm>
            <a:off x="-533520" y="2362320"/>
            <a:ext cx="8904600" cy="380952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18" name="Content Placeholder 5" descr=""/>
          <p:cNvPicPr/>
          <p:nvPr/>
        </p:nvPicPr>
        <p:blipFill>
          <a:blip r:embed="rId1"/>
          <a:stretch>
            <a:fillRect/>
          </a:stretch>
        </p:blipFill>
        <p:spPr>
          <a:xfrm>
            <a:off x="380880" y="19440"/>
            <a:ext cx="8335800" cy="65750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19" name="Content Placeholder 3" descr=""/>
          <p:cNvPicPr/>
          <p:nvPr/>
        </p:nvPicPr>
        <p:blipFill>
          <a:blip r:embed="rId1"/>
          <a:stretch>
            <a:fillRect/>
          </a:stretch>
        </p:blipFill>
        <p:spPr>
          <a:xfrm>
            <a:off x="546840" y="533520"/>
            <a:ext cx="4606200" cy="5638320"/>
          </a:xfrm>
          <a:prstGeom prst="rect">
            <a:avLst/>
          </a:prstGeom>
          <a:ln>
            <a:noFill/>
          </a:ln>
        </p:spPr>
      </p:pic>
      <p:pic>
        <p:nvPicPr>
          <p:cNvPr id="120" name="Picture 5" descr=""/>
          <p:cNvPicPr/>
          <p:nvPr/>
        </p:nvPicPr>
        <p:blipFill>
          <a:blip r:embed="rId2"/>
          <a:stretch>
            <a:fillRect/>
          </a:stretch>
        </p:blipFill>
        <p:spPr>
          <a:xfrm>
            <a:off x="5334120" y="560520"/>
            <a:ext cx="3352320" cy="561132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1" name="Content Placeholder 3" descr=""/>
          <p:cNvPicPr/>
          <p:nvPr/>
        </p:nvPicPr>
        <p:blipFill>
          <a:blip r:embed="rId1"/>
          <a:stretch>
            <a:fillRect/>
          </a:stretch>
        </p:blipFill>
        <p:spPr>
          <a:xfrm>
            <a:off x="546840" y="685800"/>
            <a:ext cx="8402760" cy="563832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Work Done</a:t>
            </a:r>
            <a:endParaRPr/>
          </a:p>
        </p:txBody>
      </p:sp>
      <p:sp>
        <p:nvSpPr>
          <p:cNvPr id="12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Scraped through the DMOZ website. </a:t>
            </a:r>
            <a:endParaRPr/>
          </a:p>
          <a:p>
            <a:pPr>
              <a:lnSpc>
                <a:spcPct val="100000"/>
              </a:lnSpc>
              <a:buFont typeface="Arial"/>
              <a:buChar char="•"/>
            </a:pPr>
            <a:r>
              <a:rPr lang="en-US" sz="3200">
                <a:solidFill>
                  <a:srgbClr val="000000"/>
                </a:solidFill>
                <a:latin typeface="Calibri"/>
              </a:rPr>
              <a:t>Due to space constraints, scraped the first two levels </a:t>
            </a:r>
            <a:endParaRPr/>
          </a:p>
          <a:p>
            <a:pPr>
              <a:lnSpc>
                <a:spcPct val="100000"/>
              </a:lnSpc>
              <a:buFont typeface="Arial"/>
              <a:buChar char="•"/>
            </a:pPr>
            <a:r>
              <a:rPr lang="en-US" sz="3200">
                <a:solidFill>
                  <a:srgbClr val="000000"/>
                </a:solidFill>
                <a:latin typeface="Calibri"/>
              </a:rPr>
              <a:t>O/P Json files cleaned and pushed onto the DB.</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Example of the JSON hierarchy created</a:t>
            </a:r>
            <a:endParaRPr/>
          </a:p>
        </p:txBody>
      </p:sp>
      <p:pic>
        <p:nvPicPr>
          <p:cNvPr id="125" name="Content Placeholder 3" descr=""/>
          <p:cNvPicPr/>
          <p:nvPr/>
        </p:nvPicPr>
        <p:blipFill>
          <a:blip r:embed="rId1"/>
          <a:stretch>
            <a:fillRect/>
          </a:stretch>
        </p:blipFill>
        <p:spPr>
          <a:xfrm>
            <a:off x="448560" y="1295280"/>
            <a:ext cx="8565480" cy="533376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Work Done(contd.)</a:t>
            </a:r>
            <a:endParaRPr/>
          </a:p>
        </p:txBody>
      </p:sp>
      <p:sp>
        <p:nvSpPr>
          <p:cNvPr id="127"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Tweets are now collected and queried using the Alchemy API</a:t>
            </a:r>
            <a:endParaRPr/>
          </a:p>
          <a:p>
            <a:pPr>
              <a:lnSpc>
                <a:spcPct val="100000"/>
              </a:lnSpc>
              <a:buFont typeface="Arial"/>
              <a:buChar char="•"/>
            </a:pPr>
            <a:r>
              <a:rPr lang="en-US" sz="3200">
                <a:solidFill>
                  <a:srgbClr val="000000"/>
                </a:solidFill>
                <a:latin typeface="Calibri"/>
              </a:rPr>
              <a:t>The results are then fitted into the DMOZ hierarchy and a similarity score is calculated for a given tweet against the categories of DMOZ.</a:t>
            </a:r>
            <a:endParaRPr/>
          </a:p>
          <a:p>
            <a:pPr>
              <a:lnSpc>
                <a:spcPct val="100000"/>
              </a:lnSpc>
              <a:buFont typeface="Arial"/>
              <a:buChar char="•"/>
            </a:pPr>
            <a:r>
              <a:rPr lang="en-US" sz="3200">
                <a:solidFill>
                  <a:srgbClr val="000000"/>
                </a:solidFill>
                <a:latin typeface="Calibri"/>
              </a:rPr>
              <a:t>At the end of this model, for a given tweet we get a score corresponding to its relevance to the list of categories and this is then fed into our learning algorithms.</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8" name="Content Placeholder 3" descr=""/>
          <p:cNvPicPr/>
          <p:nvPr/>
        </p:nvPicPr>
        <p:blipFill>
          <a:blip r:embed="rId1"/>
          <a:stretch>
            <a:fillRect/>
          </a:stretch>
        </p:blipFill>
        <p:spPr>
          <a:xfrm>
            <a:off x="-1066680" y="1219320"/>
            <a:ext cx="12074040" cy="7924320"/>
          </a:xfrm>
          <a:prstGeom prst="rect">
            <a:avLst/>
          </a:prstGeom>
          <a:ln>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685800" y="152280"/>
            <a:ext cx="7772040" cy="1523520"/>
          </a:xfrm>
          <a:prstGeom prst="rect">
            <a:avLst/>
          </a:prstGeom>
        </p:spPr>
        <p:txBody>
          <a:bodyPr anchor="ctr"/>
          <a:p>
            <a:pPr algn="ctr">
              <a:lnSpc>
                <a:spcPct val="100000"/>
              </a:lnSpc>
            </a:pPr>
            <a:r>
              <a:rPr lang="en-US" sz="4400">
                <a:solidFill>
                  <a:srgbClr val="000000"/>
                </a:solidFill>
                <a:latin typeface="Calibri"/>
              </a:rPr>
              <a:t>K-Means Clustering</a:t>
            </a:r>
            <a:endParaRPr/>
          </a:p>
        </p:txBody>
      </p:sp>
      <p:sp>
        <p:nvSpPr>
          <p:cNvPr id="130" name="TextShape 2"/>
          <p:cNvSpPr txBox="1"/>
          <p:nvPr/>
        </p:nvSpPr>
        <p:spPr>
          <a:xfrm>
            <a:off x="685800" y="1828800"/>
            <a:ext cx="7772040" cy="4647960"/>
          </a:xfrm>
          <a:prstGeom prst="rect">
            <a:avLst/>
          </a:prstGeom>
        </p:spPr>
        <p:txBody>
          <a:bodyPr/>
          <a:p>
            <a:pPr>
              <a:lnSpc>
                <a:spcPct val="100000"/>
              </a:lnSpc>
            </a:pPr>
            <a:r>
              <a:rPr i="1" lang="en-US" sz="2000">
                <a:solidFill>
                  <a:srgbClr val="000000"/>
                </a:solidFill>
                <a:latin typeface="Calibri"/>
              </a:rPr>
              <a:t>k</a:t>
            </a:r>
            <a:r>
              <a:rPr lang="en-US" sz="2000">
                <a:solidFill>
                  <a:srgbClr val="000000"/>
                </a:solidFill>
                <a:latin typeface="Calibri"/>
              </a:rPr>
              <a:t>-means clustering aims to partition </a:t>
            </a:r>
            <a:r>
              <a:rPr i="1" lang="en-US" sz="2000">
                <a:solidFill>
                  <a:srgbClr val="000000"/>
                </a:solidFill>
                <a:latin typeface="Calibri"/>
              </a:rPr>
              <a:t>n</a:t>
            </a:r>
            <a:r>
              <a:rPr lang="en-US" sz="2000">
                <a:solidFill>
                  <a:srgbClr val="000000"/>
                </a:solidFill>
                <a:latin typeface="Calibri"/>
              </a:rPr>
              <a:t> observations into </a:t>
            </a:r>
            <a:r>
              <a:rPr i="1" lang="en-US" sz="2000">
                <a:solidFill>
                  <a:srgbClr val="000000"/>
                </a:solidFill>
                <a:latin typeface="Calibri"/>
              </a:rPr>
              <a:t>k</a:t>
            </a:r>
            <a:r>
              <a:rPr lang="en-US" sz="2000">
                <a:solidFill>
                  <a:srgbClr val="000000"/>
                </a:solidFill>
                <a:latin typeface="Calibri"/>
              </a:rPr>
              <a:t> clusters in which each observation belongs to the cluster with the nearest mean, serving as a prototype of the cluster.</a:t>
            </a:r>
            <a:endParaRPr/>
          </a:p>
          <a:p>
            <a:pPr>
              <a:lnSpc>
                <a:spcPct val="100000"/>
              </a:lnSpc>
            </a:pPr>
            <a:r>
              <a:rPr lang="en-US" sz="2000">
                <a:solidFill>
                  <a:srgbClr val="000000"/>
                </a:solidFill>
                <a:latin typeface="Calibri"/>
              </a:rPr>
              <a:t>          </a:t>
            </a:r>
            <a:r>
              <a:rPr lang="en-US" sz="2000">
                <a:solidFill>
                  <a:srgbClr val="000000"/>
                </a:solidFill>
                <a:latin typeface="Calibri"/>
              </a:rPr>
              <a:t>a)                                      b)                                 c)                                 d)</a:t>
            </a: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gn="ctr">
              <a:lnSpc>
                <a:spcPct val="100000"/>
              </a:lnSpc>
            </a:pPr>
            <a:endParaRPr/>
          </a:p>
          <a:p>
            <a:pPr>
              <a:lnSpc>
                <a:spcPct val="100000"/>
              </a:lnSpc>
            </a:pPr>
            <a:r>
              <a:rPr lang="en-US" sz="2000">
                <a:solidFill>
                  <a:srgbClr val="000000"/>
                </a:solidFill>
                <a:latin typeface="Calibri"/>
              </a:rPr>
              <a:t>      </a:t>
            </a:r>
            <a:endParaRPr/>
          </a:p>
          <a:p>
            <a:pPr>
              <a:lnSpc>
                <a:spcPct val="100000"/>
              </a:lnSpc>
            </a:pPr>
            <a:r>
              <a:rPr lang="en-US" sz="2000">
                <a:solidFill>
                  <a:srgbClr val="000000"/>
                </a:solidFill>
                <a:latin typeface="Calibri"/>
              </a:rPr>
              <a:t>a)</a:t>
            </a:r>
            <a:endParaRPr/>
          </a:p>
          <a:p>
            <a:pPr>
              <a:lnSpc>
                <a:spcPct val="100000"/>
              </a:lnSpc>
            </a:pPr>
            <a:r>
              <a:rPr lang="en-US" sz="2000">
                <a:solidFill>
                  <a:srgbClr val="000000"/>
                </a:solidFill>
                <a:latin typeface="Calibri"/>
              </a:rPr>
              <a:t>    </a:t>
            </a:r>
            <a:endParaRPr/>
          </a:p>
          <a:p>
            <a:pPr>
              <a:lnSpc>
                <a:spcPct val="100000"/>
              </a:lnSpc>
            </a:pPr>
            <a:endParaRPr/>
          </a:p>
          <a:p>
            <a:pPr>
              <a:lnSpc>
                <a:spcPct val="100000"/>
              </a:lnSpc>
            </a:pPr>
            <a:r>
              <a:rPr lang="en-US" sz="2000">
                <a:solidFill>
                  <a:srgbClr val="000000"/>
                </a:solidFill>
                <a:latin typeface="Calibri"/>
              </a:rPr>
              <a:t>a)Unclustered Data</a:t>
            </a:r>
            <a:endParaRPr/>
          </a:p>
          <a:p>
            <a:pPr>
              <a:lnSpc>
                <a:spcPct val="100000"/>
              </a:lnSpc>
            </a:pPr>
            <a:r>
              <a:rPr lang="en-US" sz="2000">
                <a:solidFill>
                  <a:srgbClr val="000000"/>
                </a:solidFill>
                <a:latin typeface="Calibri"/>
              </a:rPr>
              <a:t>b)Initial Clustered Data</a:t>
            </a:r>
            <a:endParaRPr/>
          </a:p>
          <a:p>
            <a:pPr>
              <a:lnSpc>
                <a:spcPct val="100000"/>
              </a:lnSpc>
            </a:pPr>
            <a:r>
              <a:rPr lang="en-US" sz="2000">
                <a:solidFill>
                  <a:srgbClr val="000000"/>
                </a:solidFill>
                <a:latin typeface="Calibri"/>
              </a:rPr>
              <a:t>c)Movement of centroids – Calculating mean within clusters</a:t>
            </a:r>
            <a:endParaRPr/>
          </a:p>
          <a:p>
            <a:pPr>
              <a:lnSpc>
                <a:spcPct val="100000"/>
              </a:lnSpc>
            </a:pPr>
            <a:r>
              <a:rPr lang="en-US" sz="2000">
                <a:solidFill>
                  <a:srgbClr val="000000"/>
                </a:solidFill>
                <a:latin typeface="Calibri"/>
              </a:rPr>
              <a:t>d)Result after convergence – No more elements can be added or removed from cluster</a:t>
            </a:r>
            <a:endParaRPr/>
          </a:p>
        </p:txBody>
      </p:sp>
      <p:pic>
        <p:nvPicPr>
          <p:cNvPr id="131" name="Picture 2" descr=""/>
          <p:cNvPicPr/>
          <p:nvPr/>
        </p:nvPicPr>
        <p:blipFill>
          <a:blip r:embed="rId1"/>
          <a:stretch>
            <a:fillRect/>
          </a:stretch>
        </p:blipFill>
        <p:spPr>
          <a:xfrm>
            <a:off x="609480" y="3048120"/>
            <a:ext cx="1875960" cy="1809360"/>
          </a:xfrm>
          <a:prstGeom prst="rect">
            <a:avLst/>
          </a:prstGeom>
          <a:ln>
            <a:noFill/>
          </a:ln>
        </p:spPr>
      </p:pic>
      <p:pic>
        <p:nvPicPr>
          <p:cNvPr id="132" name="Picture 3" descr=""/>
          <p:cNvPicPr/>
          <p:nvPr/>
        </p:nvPicPr>
        <p:blipFill>
          <a:blip r:embed="rId2"/>
          <a:stretch>
            <a:fillRect/>
          </a:stretch>
        </p:blipFill>
        <p:spPr>
          <a:xfrm>
            <a:off x="2666880" y="3059280"/>
            <a:ext cx="1909800" cy="1809360"/>
          </a:xfrm>
          <a:prstGeom prst="rect">
            <a:avLst/>
          </a:prstGeom>
          <a:ln>
            <a:noFill/>
          </a:ln>
        </p:spPr>
      </p:pic>
      <p:pic>
        <p:nvPicPr>
          <p:cNvPr id="133" name="Picture 4" descr=""/>
          <p:cNvPicPr/>
          <p:nvPr/>
        </p:nvPicPr>
        <p:blipFill>
          <a:blip r:embed="rId3"/>
          <a:stretch>
            <a:fillRect/>
          </a:stretch>
        </p:blipFill>
        <p:spPr>
          <a:xfrm>
            <a:off x="4724280" y="3054960"/>
            <a:ext cx="1822680" cy="1809360"/>
          </a:xfrm>
          <a:prstGeom prst="rect">
            <a:avLst/>
          </a:prstGeom>
          <a:ln>
            <a:noFill/>
          </a:ln>
        </p:spPr>
      </p:pic>
      <p:pic>
        <p:nvPicPr>
          <p:cNvPr id="134" name="Picture 5" descr=""/>
          <p:cNvPicPr/>
          <p:nvPr/>
        </p:nvPicPr>
        <p:blipFill>
          <a:blip r:embed="rId4"/>
          <a:stretch>
            <a:fillRect/>
          </a:stretch>
        </p:blipFill>
        <p:spPr>
          <a:xfrm>
            <a:off x="6781680" y="3048120"/>
            <a:ext cx="1609920" cy="179820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KNN</a:t>
            </a:r>
            <a:endParaRPr/>
          </a:p>
        </p:txBody>
      </p:sp>
      <p:sp>
        <p:nvSpPr>
          <p:cNvPr id="136" name="TextShape 2"/>
          <p:cNvSpPr txBox="1"/>
          <p:nvPr/>
        </p:nvSpPr>
        <p:spPr>
          <a:xfrm>
            <a:off x="457200" y="1600200"/>
            <a:ext cx="8229240" cy="4525560"/>
          </a:xfrm>
          <a:prstGeom prst="rect">
            <a:avLst/>
          </a:prstGeom>
        </p:spPr>
        <p:txBody>
          <a:bodyPr/>
          <a:p>
            <a:pPr>
              <a:lnSpc>
                <a:spcPct val="100000"/>
              </a:lnSpc>
              <a:buFont typeface="Arial"/>
              <a:buChar char="•"/>
            </a:pPr>
            <a:r>
              <a:rPr lang="en-US" sz="2400">
                <a:solidFill>
                  <a:srgbClr val="000000"/>
                </a:solidFill>
                <a:latin typeface="Calibri"/>
              </a:rPr>
              <a:t>In </a:t>
            </a:r>
            <a:r>
              <a:rPr i="1" lang="en-US" sz="2400">
                <a:solidFill>
                  <a:srgbClr val="000000"/>
                </a:solidFill>
                <a:latin typeface="Calibri"/>
              </a:rPr>
              <a:t>k-NN classification</a:t>
            </a:r>
            <a:r>
              <a:rPr lang="en-US" sz="2400">
                <a:solidFill>
                  <a:srgbClr val="000000"/>
                </a:solidFill>
                <a:latin typeface="Calibri"/>
              </a:rPr>
              <a:t>, the output is a class membership. An object is classified by a majority vote of its neighbors, with the object being assigned to the class most common among its </a:t>
            </a:r>
            <a:r>
              <a:rPr i="1" lang="en-US" sz="2400">
                <a:solidFill>
                  <a:srgbClr val="000000"/>
                </a:solidFill>
                <a:latin typeface="Calibri"/>
              </a:rPr>
              <a:t>k</a:t>
            </a:r>
            <a:r>
              <a:rPr lang="en-US" sz="2400">
                <a:solidFill>
                  <a:srgbClr val="000000"/>
                </a:solidFill>
                <a:latin typeface="Calibri"/>
              </a:rPr>
              <a:t> nearest neighbors (</a:t>
            </a:r>
            <a:r>
              <a:rPr i="1" lang="en-US" sz="2400">
                <a:solidFill>
                  <a:srgbClr val="000000"/>
                </a:solidFill>
                <a:latin typeface="Calibri"/>
              </a:rPr>
              <a:t>k</a:t>
            </a:r>
            <a:r>
              <a:rPr lang="en-US" sz="2400">
                <a:solidFill>
                  <a:srgbClr val="000000"/>
                </a:solidFill>
                <a:latin typeface="Calibri"/>
              </a:rPr>
              <a:t> is a positive integer, typically small).</a:t>
            </a:r>
            <a:endParaRPr/>
          </a:p>
          <a:p>
            <a:pPr>
              <a:lnSpc>
                <a:spcPct val="100000"/>
              </a:lnSpc>
              <a:buFont typeface="Arial"/>
              <a:buChar char="•"/>
            </a:pPr>
            <a:r>
              <a:rPr lang="en-US" sz="2400">
                <a:solidFill>
                  <a:srgbClr val="000000"/>
                </a:solidFill>
                <a:latin typeface="Calibri"/>
              </a:rPr>
              <a:t> </a:t>
            </a:r>
            <a:endParaRPr/>
          </a:p>
        </p:txBody>
      </p:sp>
      <p:pic>
        <p:nvPicPr>
          <p:cNvPr id="137" name="Picture 2" descr=""/>
          <p:cNvPicPr/>
          <p:nvPr/>
        </p:nvPicPr>
        <p:blipFill>
          <a:blip r:embed="rId1"/>
          <a:stretch>
            <a:fillRect/>
          </a:stretch>
        </p:blipFill>
        <p:spPr>
          <a:xfrm>
            <a:off x="1523880" y="3200400"/>
            <a:ext cx="6324120" cy="320004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Flow diagram</a:t>
            </a:r>
            <a:endParaRPr/>
          </a:p>
        </p:txBody>
      </p:sp>
      <p:pic>
        <p:nvPicPr>
          <p:cNvPr id="83" name="Content Placeholder 3" descr=""/>
          <p:cNvPicPr/>
          <p:nvPr/>
        </p:nvPicPr>
        <p:blipFill>
          <a:blip r:embed="rId1"/>
          <a:stretch>
            <a:fillRect/>
          </a:stretch>
        </p:blipFill>
        <p:spPr>
          <a:xfrm>
            <a:off x="334800" y="1417680"/>
            <a:ext cx="8427960" cy="50126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Random Forests</a:t>
            </a:r>
            <a:endParaRPr/>
          </a:p>
        </p:txBody>
      </p:sp>
      <p:sp>
        <p:nvSpPr>
          <p:cNvPr id="139" name="TextShape 2"/>
          <p:cNvSpPr txBox="1"/>
          <p:nvPr/>
        </p:nvSpPr>
        <p:spPr>
          <a:xfrm>
            <a:off x="457200" y="1600200"/>
            <a:ext cx="8229240" cy="4525560"/>
          </a:xfrm>
          <a:prstGeom prst="rect">
            <a:avLst/>
          </a:prstGeom>
        </p:spPr>
        <p:txBody>
          <a:bodyPr/>
          <a:p>
            <a:pPr>
              <a:lnSpc>
                <a:spcPct val="100000"/>
              </a:lnSpc>
              <a:buFont typeface="Arial"/>
              <a:buChar char="•"/>
            </a:pPr>
            <a:r>
              <a:rPr b="1" lang="en-US" sz="2000">
                <a:solidFill>
                  <a:srgbClr val="000000"/>
                </a:solidFill>
                <a:latin typeface="Calibri"/>
              </a:rPr>
              <a:t>Random forests</a:t>
            </a:r>
            <a:r>
              <a:rPr lang="en-US" sz="2000">
                <a:solidFill>
                  <a:srgbClr val="000000"/>
                </a:solidFill>
                <a:latin typeface="Calibri"/>
              </a:rPr>
              <a:t>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 </a:t>
            </a:r>
            <a:endParaRPr/>
          </a:p>
          <a:p>
            <a:pPr>
              <a:lnSpc>
                <a:spcPct val="100000"/>
              </a:lnSpc>
            </a:pPr>
            <a:endParaRPr/>
          </a:p>
        </p:txBody>
      </p:sp>
      <p:pic>
        <p:nvPicPr>
          <p:cNvPr id="140" name="Picture 2" descr=""/>
          <p:cNvPicPr/>
          <p:nvPr/>
        </p:nvPicPr>
        <p:blipFill>
          <a:blip r:embed="rId1"/>
          <a:stretch>
            <a:fillRect/>
          </a:stretch>
        </p:blipFill>
        <p:spPr>
          <a:xfrm>
            <a:off x="1447920" y="3505320"/>
            <a:ext cx="6095520" cy="301896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Conclusions</a:t>
            </a:r>
            <a:endParaRPr/>
          </a:p>
        </p:txBody>
      </p:sp>
      <p:sp>
        <p:nvSpPr>
          <p:cNvPr id="142"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We were able to classify similar users using each of the above algorithms with best results obtained by Random Forests.</a:t>
            </a:r>
            <a:endParaRPr/>
          </a:p>
          <a:p>
            <a:pPr>
              <a:lnSpc>
                <a:spcPct val="100000"/>
              </a:lnSpc>
              <a:buFont typeface="Arial"/>
              <a:buChar char="•"/>
            </a:pPr>
            <a:r>
              <a:rPr lang="en-US" sz="3200">
                <a:solidFill>
                  <a:srgbClr val="000000"/>
                </a:solidFill>
                <a:latin typeface="Calibri"/>
              </a:rPr>
              <a:t>Comparison of the three </a:t>
            </a:r>
            <a:endParaRPr/>
          </a:p>
          <a:p>
            <a:pPr>
              <a:lnSpc>
                <a:spcPct val="100000"/>
              </a:lnSpc>
            </a:pPr>
            <a:endParaRPr/>
          </a:p>
          <a:p>
            <a:pPr>
              <a:lnSpc>
                <a:spcPct val="100000"/>
              </a:lnSpc>
            </a:pPr>
            <a:r>
              <a:rPr lang="en-US" sz="3200">
                <a:solidFill>
                  <a:srgbClr val="000000"/>
                </a:solidFill>
                <a:latin typeface="Calibri"/>
              </a:rPr>
              <a:t>.</a:t>
            </a:r>
            <a:endParaRPr/>
          </a:p>
          <a:p>
            <a:pPr>
              <a:lnSpc>
                <a:spcPct val="100000"/>
              </a:lnSpc>
            </a:pPr>
            <a:r>
              <a:rPr lang="en-US" sz="3200">
                <a:solidFill>
                  <a:srgbClr val="000000"/>
                </a:solidFill>
                <a:latin typeface="Calibri"/>
              </a:rPr>
              <a:t> </a:t>
            </a:r>
            <a:endParaRPr/>
          </a:p>
        </p:txBody>
      </p:sp>
      <p:pic>
        <p:nvPicPr>
          <p:cNvPr id="143" name="Picture 3" descr=""/>
          <p:cNvPicPr/>
          <p:nvPr/>
        </p:nvPicPr>
        <p:blipFill>
          <a:blip r:embed="rId1"/>
          <a:stretch>
            <a:fillRect/>
          </a:stretch>
        </p:blipFill>
        <p:spPr>
          <a:xfrm>
            <a:off x="838080" y="3124080"/>
            <a:ext cx="7467120" cy="3846600"/>
          </a:xfrm>
          <a:prstGeom prst="rect">
            <a:avLst/>
          </a:prstGeom>
          <a:ln>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Future Work</a:t>
            </a:r>
            <a:endParaRPr/>
          </a:p>
        </p:txBody>
      </p:sp>
      <p:sp>
        <p:nvSpPr>
          <p:cNvPr id="14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Extend classification to multiple languages, i.e, be able to classify tweets in Hindi and so on.</a:t>
            </a:r>
            <a:endParaRPr/>
          </a:p>
          <a:p>
            <a:pPr>
              <a:lnSpc>
                <a:spcPct val="100000"/>
              </a:lnSpc>
              <a:buFont typeface="Arial"/>
              <a:buChar char="•"/>
            </a:pPr>
            <a:r>
              <a:rPr lang="en-US" sz="3200">
                <a:solidFill>
                  <a:srgbClr val="000000"/>
                </a:solidFill>
                <a:latin typeface="Calibri"/>
              </a:rPr>
              <a:t>Apply online learning to improve accuracy.</a:t>
            </a:r>
            <a:endParaRPr/>
          </a:p>
          <a:p>
            <a:pPr>
              <a:lnSpc>
                <a:spcPct val="100000"/>
              </a:lnSpc>
            </a:pP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457200" y="2720160"/>
            <a:ext cx="8229240" cy="1142640"/>
          </a:xfrm>
          <a:prstGeom prst="rect">
            <a:avLst/>
          </a:prstGeom>
        </p:spPr>
        <p:txBody>
          <a:bodyPr anchor="ctr"/>
          <a:p>
            <a:pPr algn="ctr">
              <a:lnSpc>
                <a:spcPct val="100000"/>
              </a:lnSpc>
            </a:pPr>
            <a:r>
              <a:rPr lang="en-US" sz="4400">
                <a:solidFill>
                  <a:srgbClr val="000000"/>
                </a:solidFill>
                <a:latin typeface="Calibri"/>
              </a:rPr>
              <a:t>Thank You!</a:t>
            </a:r>
            <a:endParaRPr/>
          </a:p>
        </p:txBody>
      </p:sp>
      <p:sp>
        <p:nvSpPr>
          <p:cNvPr id="147" name="TextShape 2"/>
          <p:cNvSpPr txBox="1"/>
          <p:nvPr/>
        </p:nvSpPr>
        <p:spPr>
          <a:xfrm>
            <a:off x="457200" y="1600200"/>
            <a:ext cx="8229240" cy="4525560"/>
          </a:xfrm>
          <a:prstGeom prst="rect">
            <a:avLst/>
          </a:prstGeom>
        </p:spPr>
        <p:txBody>
          <a:bodyPr/>
          <a:p>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457200" y="2895480"/>
            <a:ext cx="8229240" cy="1142640"/>
          </a:xfrm>
          <a:prstGeom prst="rect">
            <a:avLst/>
          </a:prstGeom>
        </p:spPr>
        <p:txBody>
          <a:bodyPr anchor="ctr"/>
          <a:p>
            <a:pPr algn="ctr">
              <a:lnSpc>
                <a:spcPct val="100000"/>
              </a:lnSpc>
            </a:pPr>
            <a:r>
              <a:rPr lang="en-US" sz="4400">
                <a:solidFill>
                  <a:srgbClr val="000000"/>
                </a:solidFill>
                <a:latin typeface="Calibri"/>
              </a:rPr>
              <a:t>Questions?</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1143000" y="453600"/>
            <a:ext cx="7238520" cy="1129320"/>
          </a:xfrm>
          <a:prstGeom prst="rect">
            <a:avLst/>
          </a:prstGeom>
        </p:spPr>
        <p:txBody>
          <a:bodyPr anchor="ctr"/>
          <a:p>
            <a:pPr algn="ctr">
              <a:lnSpc>
                <a:spcPct val="100000"/>
              </a:lnSpc>
            </a:pPr>
            <a:r>
              <a:rPr lang="en-US" sz="4400">
                <a:solidFill>
                  <a:srgbClr val="000000"/>
                </a:solidFill>
                <a:latin typeface="Calibri"/>
              </a:rPr>
              <a:t>Obtaining The Dataset</a:t>
            </a:r>
            <a:endParaRPr/>
          </a:p>
        </p:txBody>
      </p:sp>
      <p:sp>
        <p:nvSpPr>
          <p:cNvPr id="85" name="TextShape 2"/>
          <p:cNvSpPr txBox="1"/>
          <p:nvPr/>
        </p:nvSpPr>
        <p:spPr>
          <a:xfrm>
            <a:off x="838080" y="1600200"/>
            <a:ext cx="7162560" cy="4718520"/>
          </a:xfrm>
          <a:prstGeom prst="rect">
            <a:avLst/>
          </a:prstGeom>
        </p:spPr>
        <p:txBody>
          <a:bodyPr/>
          <a:p>
            <a:pPr>
              <a:lnSpc>
                <a:spcPct val="100000"/>
              </a:lnSpc>
              <a:buFont typeface="Arial"/>
              <a:buChar char="•"/>
            </a:pPr>
            <a:r>
              <a:rPr lang="en-US" sz="3200">
                <a:solidFill>
                  <a:srgbClr val="000000"/>
                </a:solidFill>
                <a:latin typeface="Calibri"/>
              </a:rPr>
              <a:t>A dataset had been provided by a firm that collects tweets during campaigns for independent social analysis.</a:t>
            </a:r>
            <a:endParaRPr/>
          </a:p>
          <a:p>
            <a:pPr>
              <a:lnSpc>
                <a:spcPct val="100000"/>
              </a:lnSpc>
              <a:buFont typeface="Arial"/>
              <a:buChar char="•"/>
            </a:pPr>
            <a:r>
              <a:rPr lang="en-US" sz="3200">
                <a:solidFill>
                  <a:srgbClr val="000000"/>
                </a:solidFill>
                <a:latin typeface="Calibri"/>
              </a:rPr>
              <a:t>This dataset was however skewed in favour of politics and so to test our model we manually used the Twitter API to obtain user tweets</a:t>
            </a:r>
            <a:endParaRPr/>
          </a:p>
          <a:p>
            <a:pPr>
              <a:lnSpc>
                <a:spcPct val="100000"/>
              </a:lnSpc>
              <a:buFont typeface="Arial"/>
              <a:buChar char="•"/>
            </a:pPr>
            <a:r>
              <a:rPr lang="en-US" sz="3200">
                <a:solidFill>
                  <a:srgbClr val="000000"/>
                </a:solidFill>
                <a:latin typeface="Calibri"/>
              </a:rPr>
              <a:t> </a:t>
            </a:r>
            <a:r>
              <a:rPr lang="en-US" sz="3200">
                <a:solidFill>
                  <a:srgbClr val="000000"/>
                </a:solidFill>
                <a:latin typeface="Calibri"/>
              </a:rPr>
              <a:t>This API object can be used to retrieve twitter status objects, and these status objects can be filtered based on </a:t>
            </a:r>
            <a:endParaRPr/>
          </a:p>
          <a:p>
            <a:pPr>
              <a:lnSpc>
                <a:spcPct val="100000"/>
              </a:lnSpc>
            </a:pPr>
            <a:r>
              <a:rPr lang="en-US" sz="3200">
                <a:solidFill>
                  <a:srgbClr val="000000"/>
                </a:solidFill>
                <a:latin typeface="Calibri"/>
              </a:rPr>
              <a:t>	</a:t>
            </a:r>
            <a:r>
              <a:rPr lang="en-US" sz="3200">
                <a:solidFill>
                  <a:srgbClr val="000000"/>
                </a:solidFill>
                <a:latin typeface="Calibri"/>
              </a:rPr>
              <a:t>Hashtags</a:t>
            </a:r>
            <a:endParaRPr/>
          </a:p>
          <a:p>
            <a:pPr>
              <a:lnSpc>
                <a:spcPct val="100000"/>
              </a:lnSpc>
            </a:pPr>
            <a:r>
              <a:rPr lang="en-US" sz="3200">
                <a:solidFill>
                  <a:srgbClr val="000000"/>
                </a:solidFill>
                <a:latin typeface="Calibri"/>
              </a:rPr>
              <a:t>	</a:t>
            </a:r>
            <a:r>
              <a:rPr lang="en-US" sz="3200">
                <a:solidFill>
                  <a:srgbClr val="000000"/>
                </a:solidFill>
                <a:latin typeface="Calibri"/>
              </a:rPr>
              <a:t>Events</a:t>
            </a:r>
            <a:endParaRPr/>
          </a:p>
          <a:p>
            <a:pPr>
              <a:lnSpc>
                <a:spcPct val="100000"/>
              </a:lnSpc>
            </a:pPr>
            <a:r>
              <a:rPr lang="en-US" sz="3200">
                <a:solidFill>
                  <a:srgbClr val="000000"/>
                </a:solidFill>
                <a:latin typeface="Calibri"/>
              </a:rPr>
              <a:t>	</a:t>
            </a:r>
            <a:r>
              <a:rPr lang="en-US" sz="3200">
                <a:solidFill>
                  <a:srgbClr val="000000"/>
                </a:solidFill>
                <a:latin typeface="Calibri"/>
              </a:rPr>
              <a:t>Keywords</a:t>
            </a:r>
            <a:endParaRPr/>
          </a:p>
          <a:p>
            <a:pPr>
              <a:lnSpc>
                <a:spcPct val="100000"/>
              </a:lnSpc>
            </a:pPr>
            <a:r>
              <a:rPr lang="en-US" sz="3200">
                <a:solidFill>
                  <a:srgbClr val="000000"/>
                </a:solidFill>
                <a:latin typeface="Calibri"/>
              </a:rPr>
              <a:t>	</a:t>
            </a:r>
            <a:r>
              <a:rPr lang="en-US" sz="3200">
                <a:solidFill>
                  <a:srgbClr val="000000"/>
                </a:solidFill>
                <a:latin typeface="Calibri"/>
              </a:rPr>
              <a:t>Geographical Location</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Structuring the Obtained Data</a:t>
            </a:r>
            <a:endParaRPr/>
          </a:p>
        </p:txBody>
      </p:sp>
      <p:sp>
        <p:nvSpPr>
          <p:cNvPr id="87" name="TextShape 2"/>
          <p:cNvSpPr txBox="1"/>
          <p:nvPr/>
        </p:nvSpPr>
        <p:spPr>
          <a:xfrm>
            <a:off x="628560" y="1690560"/>
            <a:ext cx="7886520" cy="4485960"/>
          </a:xfrm>
          <a:prstGeom prst="rect">
            <a:avLst/>
          </a:prstGeom>
        </p:spPr>
        <p:txBody>
          <a:bodyPr/>
          <a:p>
            <a:pPr>
              <a:lnSpc>
                <a:spcPct val="100000"/>
              </a:lnSpc>
              <a:buFont typeface="Arial"/>
              <a:buChar char="•"/>
            </a:pPr>
            <a:r>
              <a:rPr lang="en-US" sz="3200">
                <a:solidFill>
                  <a:srgbClr val="000000"/>
                </a:solidFill>
                <a:latin typeface="Calibri"/>
              </a:rPr>
              <a:t>The dataset obtained from the firm has all the twitter status objects as JSON strings. All these JSONs are dumped on one line and curly braces are used to separate given two twitter JSON objects.</a:t>
            </a:r>
            <a:endParaRPr/>
          </a:p>
          <a:p>
            <a:pPr>
              <a:lnSpc>
                <a:spcPct val="100000"/>
              </a:lnSpc>
              <a:buFont typeface="Arial"/>
              <a:buChar char="•"/>
            </a:pPr>
            <a:r>
              <a:rPr lang="en-US" sz="3200">
                <a:solidFill>
                  <a:srgbClr val="000000"/>
                </a:solidFill>
                <a:latin typeface="Calibri"/>
              </a:rPr>
              <a:t>This line is read and all the twitter status objects are separated from the given line.</a:t>
            </a:r>
            <a:endParaRPr/>
          </a:p>
          <a:p>
            <a:pPr>
              <a:lnSpc>
                <a:spcPct val="100000"/>
              </a:lnSpc>
              <a:buFont typeface="Arial"/>
              <a:buChar char="•"/>
            </a:pPr>
            <a:r>
              <a:rPr lang="en-US" sz="3200">
                <a:solidFill>
                  <a:srgbClr val="000000"/>
                </a:solidFill>
                <a:latin typeface="Calibri"/>
              </a:rPr>
              <a:t>This status has a structure as shown in the file</a:t>
            </a:r>
            <a:endParaRPr/>
          </a:p>
          <a:p>
            <a:pPr>
              <a:lnSpc>
                <a:spcPct val="100000"/>
              </a:lnSpc>
              <a:buFont typeface="Arial"/>
              <a:buChar char="•"/>
            </a:pPr>
            <a:r>
              <a:rPr lang="en-US" sz="3200">
                <a:solidFill>
                  <a:srgbClr val="000000"/>
                </a:solidFill>
                <a:latin typeface="Calibri"/>
              </a:rPr>
              <a:t>These are pushed to MongoDB</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Cleaning the JSON file further</a:t>
            </a:r>
            <a:endParaRPr/>
          </a:p>
        </p:txBody>
      </p:sp>
      <p:sp>
        <p:nvSpPr>
          <p:cNvPr id="89"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The obtained JSON is cleaned to consider only the relevant features like</a:t>
            </a:r>
            <a:endParaRPr/>
          </a:p>
          <a:p>
            <a:pPr>
              <a:lnSpc>
                <a:spcPct val="100000"/>
              </a:lnSpc>
            </a:pPr>
            <a:r>
              <a:rPr lang="en-US" sz="3200">
                <a:solidFill>
                  <a:srgbClr val="000000"/>
                </a:solidFill>
                <a:latin typeface="Calibri"/>
              </a:rPr>
              <a:t>	</a:t>
            </a:r>
            <a:r>
              <a:rPr lang="en-US" sz="3200">
                <a:solidFill>
                  <a:srgbClr val="000000"/>
                </a:solidFill>
                <a:latin typeface="Calibri"/>
              </a:rPr>
              <a:t>Screen_Name</a:t>
            </a:r>
            <a:endParaRPr/>
          </a:p>
          <a:p>
            <a:pPr>
              <a:lnSpc>
                <a:spcPct val="100000"/>
              </a:lnSpc>
            </a:pPr>
            <a:r>
              <a:rPr lang="en-US" sz="3200">
                <a:solidFill>
                  <a:srgbClr val="000000"/>
                </a:solidFill>
                <a:latin typeface="Calibri"/>
              </a:rPr>
              <a:t>	</a:t>
            </a:r>
            <a:r>
              <a:rPr lang="en-US" sz="3200">
                <a:solidFill>
                  <a:srgbClr val="000000"/>
                </a:solidFill>
                <a:latin typeface="Calibri"/>
              </a:rPr>
              <a:t>Text</a:t>
            </a:r>
            <a:endParaRPr/>
          </a:p>
          <a:p>
            <a:pPr>
              <a:lnSpc>
                <a:spcPct val="100000"/>
              </a:lnSpc>
            </a:pPr>
            <a:r>
              <a:rPr lang="en-US" sz="3200">
                <a:solidFill>
                  <a:srgbClr val="000000"/>
                </a:solidFill>
                <a:latin typeface="Calibri"/>
              </a:rPr>
              <a:t>	</a:t>
            </a:r>
            <a:r>
              <a:rPr lang="en-US" sz="3200">
                <a:solidFill>
                  <a:srgbClr val="000000"/>
                </a:solidFill>
                <a:latin typeface="Calibri"/>
              </a:rPr>
              <a:t>URL’s</a:t>
            </a:r>
            <a:endParaRPr/>
          </a:p>
          <a:p>
            <a:pPr>
              <a:lnSpc>
                <a:spcPct val="100000"/>
              </a:lnSpc>
            </a:pPr>
            <a:r>
              <a:rPr lang="en-US" sz="3200">
                <a:solidFill>
                  <a:srgbClr val="000000"/>
                </a:solidFill>
                <a:latin typeface="Calibri"/>
              </a:rPr>
              <a:t>	</a:t>
            </a:r>
            <a:r>
              <a:rPr lang="en-US" sz="3200">
                <a:solidFill>
                  <a:srgbClr val="000000"/>
                </a:solidFill>
                <a:latin typeface="Calibri"/>
              </a:rPr>
              <a:t>and this is then pushed to MongoDB</a:t>
            </a:r>
            <a:endParaRPr/>
          </a:p>
          <a:p>
            <a:pPr>
              <a:lnSpc>
                <a:spcPct val="100000"/>
              </a:lnSpc>
              <a:buFont typeface="Arial"/>
              <a:buChar char="•"/>
            </a:pPr>
            <a:r>
              <a:rPr lang="en-US" sz="3200">
                <a:solidFill>
                  <a:srgbClr val="000000"/>
                </a:solidFill>
                <a:latin typeface="Calibri"/>
              </a:rPr>
              <a:t>The user information is also pushed to MongoDB</a:t>
            </a:r>
            <a:endParaRPr/>
          </a:p>
          <a:p>
            <a:pPr>
              <a:lnSpc>
                <a:spcPct val="100000"/>
              </a:lnSpc>
            </a:pPr>
            <a:r>
              <a:rPr lang="en-US" sz="3200">
                <a:solidFill>
                  <a:srgbClr val="000000"/>
                </a:solidFill>
                <a:latin typeface="Calibri"/>
              </a:rPr>
              <a:t>	</a:t>
            </a:r>
            <a:r>
              <a:rPr lang="en-US" sz="3200">
                <a:solidFill>
                  <a:srgbClr val="000000"/>
                </a:solidFill>
                <a:latin typeface="Calibri"/>
              </a:rPr>
              <a:t>User Attributes:</a:t>
            </a:r>
            <a:endParaRPr/>
          </a:p>
          <a:p>
            <a:pPr>
              <a:lnSpc>
                <a:spcPct val="100000"/>
              </a:lnSpc>
            </a:pPr>
            <a:r>
              <a:rPr lang="en-US" sz="3200">
                <a:solidFill>
                  <a:srgbClr val="000000"/>
                </a:solidFill>
                <a:latin typeface="Calibri"/>
              </a:rPr>
              <a:t>	</a:t>
            </a:r>
            <a:r>
              <a:rPr lang="en-US" sz="3200">
                <a:solidFill>
                  <a:srgbClr val="000000"/>
                </a:solidFill>
                <a:latin typeface="Calibri"/>
              </a:rPr>
              <a:t> </a:t>
            </a:r>
            <a:r>
              <a:rPr lang="en-US" sz="3200">
                <a:solidFill>
                  <a:srgbClr val="000000"/>
                </a:solidFill>
                <a:latin typeface="Calibri"/>
              </a:rPr>
              <a:t>Screen_Name,Description,Location,Friends and followers count</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Cleaned Entry</a:t>
            </a:r>
            <a:endParaRPr/>
          </a:p>
        </p:txBody>
      </p:sp>
      <p:pic>
        <p:nvPicPr>
          <p:cNvPr id="91" name="Content Placeholder 3" descr=""/>
          <p:cNvPicPr/>
          <p:nvPr/>
        </p:nvPicPr>
        <p:blipFill>
          <a:blip r:embed="rId1"/>
          <a:stretch>
            <a:fillRect/>
          </a:stretch>
        </p:blipFill>
        <p:spPr>
          <a:xfrm>
            <a:off x="457200" y="1324440"/>
            <a:ext cx="8474400" cy="52286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Obtain Unique Tweets</a:t>
            </a:r>
            <a:endParaRPr/>
          </a:p>
        </p:txBody>
      </p:sp>
      <p:sp>
        <p:nvSpPr>
          <p:cNvPr id="9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All the tweets are considered and grouped based on the user.</a:t>
            </a:r>
            <a:endParaRPr/>
          </a:p>
          <a:p>
            <a:pPr>
              <a:lnSpc>
                <a:spcPct val="100000"/>
              </a:lnSpc>
              <a:buFont typeface="Arial"/>
              <a:buChar char="•"/>
            </a:pPr>
            <a:r>
              <a:rPr lang="en-US" sz="3200">
                <a:solidFill>
                  <a:srgbClr val="000000"/>
                </a:solidFill>
                <a:latin typeface="Calibri"/>
              </a:rPr>
              <a:t>Only unique set of tweets are taken for every user.</a:t>
            </a:r>
            <a:endParaRPr/>
          </a:p>
          <a:p>
            <a:pPr>
              <a:lnSpc>
                <a:spcPct val="100000"/>
              </a:lnSpc>
              <a:buFont typeface="Arial"/>
              <a:buChar char="•"/>
            </a:pPr>
            <a:r>
              <a:rPr lang="en-US" sz="3200">
                <a:solidFill>
                  <a:srgbClr val="000000"/>
                </a:solidFill>
                <a:latin typeface="Calibri"/>
              </a:rPr>
              <a:t>This is done by using the information in the User Collection and the Clean Tweets collection</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Merge User Features</a:t>
            </a:r>
            <a:endParaRPr/>
          </a:p>
        </p:txBody>
      </p:sp>
      <p:sp>
        <p:nvSpPr>
          <p:cNvPr id="95"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All the set of tweets grouped by user are then analysed to remove the stop words.</a:t>
            </a:r>
            <a:endParaRPr/>
          </a:p>
          <a:p>
            <a:pPr>
              <a:lnSpc>
                <a:spcPct val="100000"/>
              </a:lnSpc>
              <a:buFont typeface="Arial"/>
              <a:buChar char="•"/>
            </a:pPr>
            <a:r>
              <a:rPr lang="en-US" sz="3200">
                <a:solidFill>
                  <a:srgbClr val="000000"/>
                </a:solidFill>
                <a:latin typeface="Calibri"/>
              </a:rPr>
              <a:t>These words are taken as features for every user.</a:t>
            </a:r>
            <a:endParaRPr/>
          </a:p>
          <a:p>
            <a:pPr>
              <a:lnSpc>
                <a:spcPct val="100000"/>
              </a:lnSpc>
              <a:buFont typeface="Arial"/>
              <a:buChar char="•"/>
            </a:pPr>
            <a:r>
              <a:rPr lang="en-US" sz="3200">
                <a:solidFill>
                  <a:srgbClr val="000000"/>
                </a:solidFill>
                <a:latin typeface="Calibri"/>
              </a:rPr>
              <a:t>So analogy is</a:t>
            </a:r>
            <a:endParaRPr/>
          </a:p>
          <a:p>
            <a:pPr>
              <a:lnSpc>
                <a:spcPct val="100000"/>
              </a:lnSpc>
            </a:pPr>
            <a:r>
              <a:rPr lang="en-US" sz="3200">
                <a:solidFill>
                  <a:srgbClr val="000000"/>
                </a:solidFill>
                <a:latin typeface="Calibri"/>
              </a:rPr>
              <a:t>	</a:t>
            </a:r>
            <a:r>
              <a:rPr lang="en-US" sz="3200">
                <a:solidFill>
                  <a:srgbClr val="000000"/>
                </a:solidFill>
                <a:latin typeface="Calibri"/>
              </a:rPr>
              <a:t>User -&gt; Document</a:t>
            </a:r>
            <a:endParaRPr/>
          </a:p>
          <a:p>
            <a:pPr>
              <a:lnSpc>
                <a:spcPct val="100000"/>
              </a:lnSpc>
            </a:pPr>
            <a:r>
              <a:rPr lang="en-US" sz="3200">
                <a:solidFill>
                  <a:srgbClr val="000000"/>
                </a:solidFill>
                <a:latin typeface="Calibri"/>
              </a:rPr>
              <a:t>	</a:t>
            </a:r>
            <a:r>
              <a:rPr lang="en-US" sz="3200">
                <a:solidFill>
                  <a:srgbClr val="000000"/>
                </a:solidFill>
                <a:latin typeface="Calibri"/>
              </a:rPr>
              <a:t>Words in Tweet -&gt; User Features or Document Features </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