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89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a709bd757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da709bd757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da709bd757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da709bd757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ff6ba3f230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ff6ba3f230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1"/>
                </a:solidFill>
              </a:rPr>
              <a:t>Underhood matrix factorization</a:t>
            </a:r>
            <a:r>
              <a:rPr lang="en-GB">
                <a:solidFill>
                  <a:schemeClr val="dk1"/>
                </a:solidFill>
              </a:rPr>
              <a:t> is the state-of-the-art solution for sparse data problem. Works for sparse ratings and takes care of popularity effect. User-item interaction into user item matrices</a:t>
            </a:r>
            <a:endParaRPr>
              <a:solidFill>
                <a:schemeClr val="dk1"/>
              </a:solidFill>
            </a:endParaRPr>
          </a:p>
          <a:p>
            <a:pPr marL="0" lvl="0" indent="0" algn="l" rtl="0">
              <a:spcBef>
                <a:spcPts val="0"/>
              </a:spcBef>
              <a:spcAft>
                <a:spcPts val="0"/>
              </a:spcAft>
              <a:buNone/>
            </a:pPr>
            <a:r>
              <a:rPr lang="en-GB">
                <a:solidFill>
                  <a:schemeClr val="dk1"/>
                </a:solidFill>
              </a:rPr>
              <a:t>ALS minimizes </a:t>
            </a:r>
            <a:r>
              <a:rPr lang="en-GB" b="1">
                <a:solidFill>
                  <a:schemeClr val="dk1"/>
                </a:solidFill>
              </a:rPr>
              <a:t>two loss functions alternatively</a:t>
            </a:r>
            <a:r>
              <a:rPr lang="en-GB">
                <a:solidFill>
                  <a:schemeClr val="dk1"/>
                </a:solidFill>
              </a:rPr>
              <a:t>; It first holds user matrix fixed and runs gradient descent with item matrix; then it holds item matrix fixed and runs gradient descent with user matrix</a:t>
            </a:r>
            <a:endParaRPr>
              <a:solidFill>
                <a:schemeClr val="dk1"/>
              </a:solidFill>
            </a:endParaRPr>
          </a:p>
          <a:p>
            <a:pPr marL="0" lvl="0" indent="0" algn="l" rtl="0">
              <a:spcBef>
                <a:spcPts val="0"/>
              </a:spcBef>
              <a:spcAft>
                <a:spcPts val="0"/>
              </a:spcAft>
              <a:buNone/>
            </a:pPr>
            <a:r>
              <a:rPr lang="en-GB">
                <a:solidFill>
                  <a:schemeClr val="dk1"/>
                </a:solidFill>
              </a:rPr>
              <a:t>Its scalability: ALS runs its gradient descent in parallel across multiple partitions of the underlying training data from a cluster of machines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ff6ba3f230_0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ff6ba3f230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Bucketed Random Projection LSH is an efficient method for approximating nearest neighbors. It works by hashing similar items into same buckets with high probability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ff6ba3f230_0_1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ff6ba3f230_0_1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f6ba3f230_0_1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f6ba3f230_0_1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da709bd757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da709bd757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da709bd757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da709bd757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ff6ba3f230_0_1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ff6ba3f230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ff6ba3f230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ff6ba3f230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da709bd757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da709bd757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da709bd757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da709bd75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a709bd757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a709bd75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da709bd75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da709bd75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da709bd7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da709bd7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AnimeVerse</a:t>
            </a:r>
            <a:endParaRPr/>
          </a:p>
          <a:p>
            <a:pPr marL="0" lvl="0" indent="0" algn="ctr" rtl="0">
              <a:spcBef>
                <a:spcPts val="0"/>
              </a:spcBef>
              <a:spcAft>
                <a:spcPts val="0"/>
              </a:spcAft>
              <a:buNone/>
            </a:pPr>
            <a:r>
              <a:rPr lang="en-GB" sz="1755" i="1"/>
              <a:t>Anime Recommendation System</a:t>
            </a:r>
            <a:endParaRPr sz="1755" i="1"/>
          </a:p>
        </p:txBody>
      </p:sp>
      <p:sp>
        <p:nvSpPr>
          <p:cNvPr id="135" name="Google Shape;135;p13"/>
          <p:cNvSpPr txBox="1">
            <a:spLocks noGrp="1"/>
          </p:cNvSpPr>
          <p:nvPr>
            <p:ph type="subTitle" idx="1"/>
          </p:nvPr>
        </p:nvSpPr>
        <p:spPr>
          <a:xfrm>
            <a:off x="4788025" y="3924925"/>
            <a:ext cx="3766500" cy="506100"/>
          </a:xfrm>
          <a:prstGeom prst="rect">
            <a:avLst/>
          </a:prstGeom>
        </p:spPr>
        <p:txBody>
          <a:bodyPr spcFirstLastPara="1" wrap="square" lIns="91425" tIns="91425" rIns="91425" bIns="91425" anchor="t" anchorCtr="0">
            <a:normAutofit lnSpcReduction="20000"/>
          </a:bodyPr>
          <a:lstStyle/>
          <a:p>
            <a:pPr marL="0" lvl="0" indent="0" algn="r" rtl="0">
              <a:spcBef>
                <a:spcPts val="0"/>
              </a:spcBef>
              <a:spcAft>
                <a:spcPts val="0"/>
              </a:spcAft>
              <a:buNone/>
            </a:pPr>
            <a:r>
              <a:rPr lang="en-GB"/>
              <a:t>Sidhartha Reddy Potu - sp7835</a:t>
            </a:r>
            <a:endParaRPr/>
          </a:p>
          <a:p>
            <a:pPr marL="0" lvl="0" indent="0" algn="r" rtl="0">
              <a:spcBef>
                <a:spcPts val="0"/>
              </a:spcBef>
              <a:spcAft>
                <a:spcPts val="0"/>
              </a:spcAft>
              <a:buNone/>
            </a:pPr>
            <a:r>
              <a:rPr lang="en-GB"/>
              <a:t>Sai Chandra Kaushik Siddavarapu- ss1743</a:t>
            </a:r>
            <a:endParaRPr/>
          </a:p>
        </p:txBody>
      </p:sp>
      <p:sp>
        <p:nvSpPr>
          <p:cNvPr id="136" name="Google Shape;136;p13"/>
          <p:cNvSpPr/>
          <p:nvPr/>
        </p:nvSpPr>
        <p:spPr>
          <a:xfrm>
            <a:off x="0" y="3081100"/>
            <a:ext cx="3597300" cy="20625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37" name="Google Shape;137;p13"/>
          <p:cNvPicPr preferRelativeResize="0"/>
          <p:nvPr/>
        </p:nvPicPr>
        <p:blipFill rotWithShape="1">
          <a:blip r:embed="rId3">
            <a:alphaModFix/>
          </a:blip>
          <a:srcRect l="-13597"/>
          <a:stretch/>
        </p:blipFill>
        <p:spPr>
          <a:xfrm>
            <a:off x="-470450" y="3188225"/>
            <a:ext cx="3929300" cy="1979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EDA</a:t>
            </a:r>
            <a:endParaRPr/>
          </a:p>
        </p:txBody>
      </p:sp>
      <p:pic>
        <p:nvPicPr>
          <p:cNvPr id="201" name="Google Shape;201;p22"/>
          <p:cNvPicPr preferRelativeResize="0"/>
          <p:nvPr/>
        </p:nvPicPr>
        <p:blipFill>
          <a:blip r:embed="rId3">
            <a:alphaModFix/>
          </a:blip>
          <a:stretch>
            <a:fillRect/>
          </a:stretch>
        </p:blipFill>
        <p:spPr>
          <a:xfrm>
            <a:off x="1223650" y="1053050"/>
            <a:ext cx="6696700" cy="3037400"/>
          </a:xfrm>
          <a:prstGeom prst="rect">
            <a:avLst/>
          </a:prstGeom>
          <a:noFill/>
          <a:ln>
            <a:noFill/>
          </a:ln>
        </p:spPr>
      </p:pic>
      <p:sp>
        <p:nvSpPr>
          <p:cNvPr id="202" name="Google Shape;202;p22"/>
          <p:cNvSpPr txBox="1">
            <a:spLocks noGrp="1"/>
          </p:cNvSpPr>
          <p:nvPr>
            <p:ph type="body" idx="1"/>
          </p:nvPr>
        </p:nvSpPr>
        <p:spPr>
          <a:xfrm>
            <a:off x="1223650" y="4211050"/>
            <a:ext cx="7038900" cy="83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00" b="1">
                <a:solidFill>
                  <a:srgbClr val="ECECEC"/>
                </a:solidFill>
                <a:latin typeface="Arial"/>
                <a:ea typeface="Arial"/>
                <a:cs typeface="Arial"/>
                <a:sym typeface="Arial"/>
              </a:rPr>
              <a:t>Genres Count &amp; Avg. Score</a:t>
            </a:r>
            <a:r>
              <a:rPr lang="en-GB" sz="1000">
                <a:solidFill>
                  <a:srgbClr val="ECECEC"/>
                </a:solidFill>
                <a:latin typeface="Arial"/>
                <a:ea typeface="Arial"/>
                <a:cs typeface="Arial"/>
                <a:sym typeface="Arial"/>
              </a:rPr>
              <a:t>: Depicts the number of anime in each genre and their average scores, indicating genre popularity and quality.</a:t>
            </a:r>
            <a:endParaRPr sz="1000">
              <a:solidFill>
                <a:srgbClr val="ECECEC"/>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Results &amp; Discussion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1113050" y="1080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ALS - Collaborative filtering</a:t>
            </a:r>
            <a:endParaRPr/>
          </a:p>
        </p:txBody>
      </p:sp>
      <p:sp>
        <p:nvSpPr>
          <p:cNvPr id="213" name="Google Shape;213;p24"/>
          <p:cNvSpPr txBox="1"/>
          <p:nvPr/>
        </p:nvSpPr>
        <p:spPr>
          <a:xfrm>
            <a:off x="1177100" y="728275"/>
            <a:ext cx="7377600" cy="7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latin typeface="Calibri"/>
                <a:ea typeface="Calibri"/>
                <a:cs typeface="Calibri"/>
                <a:sym typeface="Calibri"/>
              </a:rPr>
              <a:t>Collaborative filtering works by taking care of user past behavior and other similar users</a:t>
            </a:r>
            <a:endParaRPr sz="1300">
              <a:solidFill>
                <a:schemeClr val="dk2"/>
              </a:solidFill>
              <a:latin typeface="Calibri"/>
              <a:ea typeface="Calibri"/>
              <a:cs typeface="Calibri"/>
              <a:sym typeface="Calibri"/>
            </a:endParaRPr>
          </a:p>
        </p:txBody>
      </p:sp>
      <p:pic>
        <p:nvPicPr>
          <p:cNvPr id="214" name="Google Shape;214;p24"/>
          <p:cNvPicPr preferRelativeResize="0"/>
          <p:nvPr/>
        </p:nvPicPr>
        <p:blipFill rotWithShape="1">
          <a:blip r:embed="rId3">
            <a:alphaModFix/>
          </a:blip>
          <a:srcRect l="2485" r="28084"/>
          <a:stretch/>
        </p:blipFill>
        <p:spPr>
          <a:xfrm>
            <a:off x="1306400" y="1062650"/>
            <a:ext cx="2953626" cy="3284150"/>
          </a:xfrm>
          <a:prstGeom prst="rect">
            <a:avLst/>
          </a:prstGeom>
          <a:noFill/>
          <a:ln>
            <a:noFill/>
          </a:ln>
        </p:spPr>
      </p:pic>
      <p:sp>
        <p:nvSpPr>
          <p:cNvPr id="215" name="Google Shape;215;p24"/>
          <p:cNvSpPr txBox="1"/>
          <p:nvPr/>
        </p:nvSpPr>
        <p:spPr>
          <a:xfrm>
            <a:off x="4499050" y="145575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Root-mean-square error = 1.7267104018791564</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1028700" y="6138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Synopsis based-  TF IDF</a:t>
            </a:r>
            <a:endParaRPr/>
          </a:p>
        </p:txBody>
      </p:sp>
      <p:sp>
        <p:nvSpPr>
          <p:cNvPr id="221" name="Google Shape;221;p25"/>
          <p:cNvSpPr txBox="1"/>
          <p:nvPr/>
        </p:nvSpPr>
        <p:spPr>
          <a:xfrm>
            <a:off x="714300" y="2175700"/>
            <a:ext cx="3751200" cy="10926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1300">
                <a:solidFill>
                  <a:schemeClr val="dk2"/>
                </a:solidFill>
                <a:latin typeface="Calibri"/>
                <a:ea typeface="Calibri"/>
                <a:cs typeface="Calibri"/>
                <a:sym typeface="Calibri"/>
              </a:rPr>
              <a:t>Using TF-IDF on the anime synopsis and leveraging LSH for similarity join for approximate neighbor search</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pic>
        <p:nvPicPr>
          <p:cNvPr id="222" name="Google Shape;222;p25"/>
          <p:cNvPicPr preferRelativeResize="0"/>
          <p:nvPr/>
        </p:nvPicPr>
        <p:blipFill>
          <a:blip r:embed="rId3">
            <a:alphaModFix/>
          </a:blip>
          <a:stretch>
            <a:fillRect/>
          </a:stretch>
        </p:blipFill>
        <p:spPr>
          <a:xfrm>
            <a:off x="5011448" y="748700"/>
            <a:ext cx="3976449" cy="411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935775" y="2083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Embedding based recommendations</a:t>
            </a:r>
            <a:endParaRPr/>
          </a:p>
        </p:txBody>
      </p:sp>
      <p:sp>
        <p:nvSpPr>
          <p:cNvPr id="228" name="Google Shape;228;p26"/>
          <p:cNvSpPr txBox="1"/>
          <p:nvPr/>
        </p:nvSpPr>
        <p:spPr>
          <a:xfrm>
            <a:off x="426975" y="1742300"/>
            <a:ext cx="3974400" cy="1910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dk2"/>
                </a:solidFill>
              </a:rPr>
              <a:t>Used Mistral-7B-Instruct-v0.2 to generate embedding for synopsis of anime</a:t>
            </a:r>
            <a:endParaRPr sz="1300">
              <a:solidFill>
                <a:schemeClr val="dk2"/>
              </a:solidFill>
            </a:endParaRPr>
          </a:p>
          <a:p>
            <a:pPr marL="0" lvl="0" indent="0" algn="l" rtl="0">
              <a:lnSpc>
                <a:spcPct val="150000"/>
              </a:lnSpc>
              <a:spcBef>
                <a:spcPts val="0"/>
              </a:spcBef>
              <a:spcAft>
                <a:spcPts val="0"/>
              </a:spcAft>
              <a:buNone/>
            </a:pPr>
            <a:endParaRPr sz="1300">
              <a:solidFill>
                <a:schemeClr val="dk2"/>
              </a:solidFill>
            </a:endParaRPr>
          </a:p>
          <a:p>
            <a:pPr marL="0" lvl="0" indent="0" algn="l" rtl="0">
              <a:lnSpc>
                <a:spcPct val="150000"/>
              </a:lnSpc>
              <a:spcBef>
                <a:spcPts val="0"/>
              </a:spcBef>
              <a:spcAft>
                <a:spcPts val="0"/>
              </a:spcAft>
              <a:buNone/>
            </a:pPr>
            <a:r>
              <a:rPr lang="en-GB" sz="1300">
                <a:solidFill>
                  <a:schemeClr val="dk2"/>
                </a:solidFill>
              </a:rPr>
              <a:t>Chroma DB performs nearest neighbor search for us using cosine similarity</a:t>
            </a:r>
            <a:endParaRPr sz="1300">
              <a:solidFill>
                <a:schemeClr val="dk2"/>
              </a:solidFill>
            </a:endParaRPr>
          </a:p>
          <a:p>
            <a:pPr marL="0" lvl="0" indent="0" algn="l" rtl="0">
              <a:lnSpc>
                <a:spcPct val="150000"/>
              </a:lnSpc>
              <a:spcBef>
                <a:spcPts val="0"/>
              </a:spcBef>
              <a:spcAft>
                <a:spcPts val="0"/>
              </a:spcAft>
              <a:buNone/>
            </a:pPr>
            <a:endParaRPr sz="1300">
              <a:solidFill>
                <a:schemeClr val="dk2"/>
              </a:solidFill>
            </a:endParaRPr>
          </a:p>
          <a:p>
            <a:pPr marL="0" lvl="0" indent="0" algn="l" rtl="0">
              <a:lnSpc>
                <a:spcPct val="150000"/>
              </a:lnSpc>
              <a:spcBef>
                <a:spcPts val="0"/>
              </a:spcBef>
              <a:spcAft>
                <a:spcPts val="0"/>
              </a:spcAft>
              <a:buNone/>
            </a:pPr>
            <a:r>
              <a:rPr lang="en-GB" sz="1300">
                <a:solidFill>
                  <a:schemeClr val="dk2"/>
                </a:solidFill>
              </a:rPr>
              <a:t>Efficient than TF-IDF, able to run on whole dataset</a:t>
            </a:r>
            <a:endParaRPr sz="1300">
              <a:solidFill>
                <a:schemeClr val="dk2"/>
              </a:solidFill>
            </a:endParaRPr>
          </a:p>
          <a:p>
            <a:pPr marL="0" lvl="0" indent="0" algn="l" rtl="0">
              <a:lnSpc>
                <a:spcPct val="150000"/>
              </a:lnSpc>
              <a:spcBef>
                <a:spcPts val="0"/>
              </a:spcBef>
              <a:spcAft>
                <a:spcPts val="0"/>
              </a:spcAft>
              <a:buNone/>
            </a:pPr>
            <a:endParaRPr sz="1300">
              <a:solidFill>
                <a:schemeClr val="dk2"/>
              </a:solidFill>
              <a:latin typeface="Calibri"/>
              <a:ea typeface="Calibri"/>
              <a:cs typeface="Calibri"/>
              <a:sym typeface="Calibri"/>
            </a:endParaRPr>
          </a:p>
        </p:txBody>
      </p:sp>
      <p:pic>
        <p:nvPicPr>
          <p:cNvPr id="229" name="Google Shape;229;p26"/>
          <p:cNvPicPr preferRelativeResize="0"/>
          <p:nvPr/>
        </p:nvPicPr>
        <p:blipFill>
          <a:blip r:embed="rId3">
            <a:alphaModFix/>
          </a:blip>
          <a:stretch>
            <a:fillRect/>
          </a:stretch>
        </p:blipFill>
        <p:spPr>
          <a:xfrm>
            <a:off x="4401375" y="1061250"/>
            <a:ext cx="4373076" cy="3538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Limitations and Future Scope</a:t>
            </a:r>
            <a:endParaRPr/>
          </a:p>
        </p:txBody>
      </p:sp>
      <p:sp>
        <p:nvSpPr>
          <p:cNvPr id="235" name="Google Shape;235;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Data was only upto 2023</a:t>
            </a:r>
            <a:endParaRPr/>
          </a:p>
          <a:p>
            <a:pPr marL="0" lvl="0" indent="0" algn="just" rtl="0">
              <a:spcBef>
                <a:spcPts val="1200"/>
              </a:spcBef>
              <a:spcAft>
                <a:spcPts val="0"/>
              </a:spcAft>
              <a:buNone/>
            </a:pPr>
            <a:r>
              <a:rPr lang="en-GB"/>
              <a:t>Incorporate real time data and usage patterns using kafka</a:t>
            </a:r>
            <a:endParaRPr/>
          </a:p>
          <a:p>
            <a:pPr marL="0" lvl="0" indent="0" algn="just" rtl="0">
              <a:spcBef>
                <a:spcPts val="1200"/>
              </a:spcBef>
              <a:spcAft>
                <a:spcPts val="0"/>
              </a:spcAft>
              <a:buNone/>
            </a:pPr>
            <a:r>
              <a:rPr lang="en-GB"/>
              <a:t>Extracting user reviews and incorporating review sentiment in the recommendations</a:t>
            </a:r>
            <a:endParaRPr/>
          </a:p>
          <a:p>
            <a:pPr marL="0" lvl="0" indent="0" algn="just" rtl="0">
              <a:spcBef>
                <a:spcPts val="1200"/>
              </a:spcBef>
              <a:spcAft>
                <a:spcPts val="0"/>
              </a:spcAft>
              <a:buNone/>
            </a:pPr>
            <a:r>
              <a:rPr lang="en-GB"/>
              <a:t>Build a full scale recommendation system with a web app</a:t>
            </a:r>
            <a:endParaRPr/>
          </a:p>
          <a:p>
            <a:pPr marL="0" lvl="0" indent="0" algn="just" rtl="0">
              <a:spcBef>
                <a:spcPts val="1200"/>
              </a:spcBef>
              <a:spcAft>
                <a:spcPts val="0"/>
              </a:spcAft>
              <a:buNone/>
            </a:pPr>
            <a:endParaRPr/>
          </a:p>
          <a:p>
            <a:pPr marL="0" lvl="0" indent="0" algn="just"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 </a:t>
            </a:r>
            <a:endParaRPr/>
          </a:p>
        </p:txBody>
      </p:sp>
      <p:sp>
        <p:nvSpPr>
          <p:cNvPr id="241" name="Google Shape;241;p28"/>
          <p:cNvSpPr txBox="1">
            <a:spLocks noGrp="1"/>
          </p:cNvSpPr>
          <p:nvPr>
            <p:ph type="body" idx="1"/>
          </p:nvPr>
        </p:nvSpPr>
        <p:spPr>
          <a:xfrm>
            <a:off x="1236700" y="1307850"/>
            <a:ext cx="7038900" cy="2911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sz="1400">
                <a:solidFill>
                  <a:srgbClr val="ECECEC"/>
                </a:solidFill>
                <a:latin typeface="Arial"/>
                <a:ea typeface="Arial"/>
                <a:cs typeface="Arial"/>
                <a:sym typeface="Arial"/>
              </a:rPr>
              <a:t>In conclusion, the Anime Recommendation System effectively leverages big data and machine learning to personalize anime recommendations, addressing the vast and growing demand within the anime industry. The system’s comprehensive pipeline ensures scalability and adaptability, enhancing user satisfaction</a:t>
            </a:r>
            <a:endParaRPr sz="1400">
              <a:solidFill>
                <a:srgbClr val="ECECEC"/>
              </a:solidFill>
              <a:latin typeface="Arial"/>
              <a:ea typeface="Arial"/>
              <a:cs typeface="Arial"/>
              <a:sym typeface="Arial"/>
            </a:endParaRPr>
          </a:p>
          <a:p>
            <a:pPr marL="0" lvl="0" indent="0" algn="just" rtl="0">
              <a:lnSpc>
                <a:spcPct val="150000"/>
              </a:lnSpc>
              <a:spcBef>
                <a:spcPts val="1200"/>
              </a:spcBef>
              <a:spcAft>
                <a:spcPts val="1200"/>
              </a:spcAft>
              <a:buNone/>
            </a:pPr>
            <a:r>
              <a:rPr lang="en-GB" sz="1400">
                <a:solidFill>
                  <a:srgbClr val="ECECEC"/>
                </a:solidFill>
                <a:latin typeface="Arial"/>
                <a:ea typeface="Arial"/>
                <a:cs typeface="Arial"/>
                <a:sym typeface="Arial"/>
              </a:rPr>
              <a:t>Technologies: Pyspark, SparkML, ChromaDB, Huggingface, matplotlib</a:t>
            </a:r>
            <a:endParaRPr sz="1400">
              <a:solidFill>
                <a:srgbClr val="ECECEC"/>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143" name="Google Shape;143;p14"/>
          <p:cNvSpPr txBox="1">
            <a:spLocks noGrp="1"/>
          </p:cNvSpPr>
          <p:nvPr>
            <p:ph type="body" idx="1"/>
          </p:nvPr>
        </p:nvSpPr>
        <p:spPr>
          <a:xfrm>
            <a:off x="1297500" y="1456750"/>
            <a:ext cx="7038900" cy="29112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GB" sz="1400">
                <a:latin typeface="Arial"/>
                <a:ea typeface="Arial"/>
                <a:cs typeface="Arial"/>
                <a:sym typeface="Arial"/>
              </a:rPr>
              <a:t>As anime continues to grow popularity around the world, viewers face challenges in discovering content that matches their unique preferences from the vast array of available titles. There is a gap in content discovery and user satisfaction caused by the inability of traditional recommendation systems to offer dynamic, personalized suggestions.</a:t>
            </a:r>
            <a:endParaRPr sz="1400">
              <a:latin typeface="Arial"/>
              <a:ea typeface="Arial"/>
              <a:cs typeface="Arial"/>
              <a:sym typeface="Arial"/>
            </a:endParaRPr>
          </a:p>
          <a:p>
            <a:pPr marL="0" lvl="0" indent="0" algn="just" rtl="0">
              <a:lnSpc>
                <a:spcPct val="150000"/>
              </a:lnSpc>
              <a:spcBef>
                <a:spcPts val="1200"/>
              </a:spcBef>
              <a:spcAft>
                <a:spcPts val="0"/>
              </a:spcAft>
              <a:buNone/>
            </a:pPr>
            <a:r>
              <a:rPr lang="en-GB" sz="1400">
                <a:latin typeface="Arial"/>
                <a:ea typeface="Arial"/>
                <a:cs typeface="Arial"/>
                <a:sym typeface="Arial"/>
              </a:rPr>
              <a:t>This project aims to close the gap that exists between the wide range of anime content available and the specific viewer by making sure that every recommendation is made with a thorough understanding of personal preferences. </a:t>
            </a:r>
            <a:endParaRPr sz="1400">
              <a:latin typeface="Arial"/>
              <a:ea typeface="Arial"/>
              <a:cs typeface="Arial"/>
              <a:sym typeface="Arial"/>
            </a:endParaRPr>
          </a:p>
          <a:p>
            <a:pPr marL="0" lvl="0" indent="0" algn="just" rtl="0">
              <a:lnSpc>
                <a:spcPct val="150000"/>
              </a:lnSpc>
              <a:spcBef>
                <a:spcPts val="1200"/>
              </a:spcBef>
              <a:spcAft>
                <a:spcPts val="1200"/>
              </a:spcAft>
              <a:buNone/>
            </a:pP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5298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Why is it BIG DATA</a:t>
            </a:r>
            <a:endParaRPr/>
          </a:p>
        </p:txBody>
      </p:sp>
      <p:sp>
        <p:nvSpPr>
          <p:cNvPr id="149" name="Google Shape;149;p15"/>
          <p:cNvSpPr txBox="1">
            <a:spLocks noGrp="1"/>
          </p:cNvSpPr>
          <p:nvPr>
            <p:ph type="body" idx="1"/>
          </p:nvPr>
        </p:nvSpPr>
        <p:spPr>
          <a:xfrm>
            <a:off x="1107675" y="1916625"/>
            <a:ext cx="7038900" cy="2911200"/>
          </a:xfrm>
          <a:prstGeom prst="rect">
            <a:avLst/>
          </a:prstGeom>
        </p:spPr>
        <p:txBody>
          <a:bodyPr spcFirstLastPara="1" wrap="square" lIns="91425" tIns="91425" rIns="91425" bIns="91425" anchor="t" anchorCtr="0">
            <a:normAutofit/>
          </a:bodyPr>
          <a:lstStyle/>
          <a:p>
            <a:pPr marL="0" lvl="0" indent="0" algn="just" rtl="0">
              <a:lnSpc>
                <a:spcPct val="200000"/>
              </a:lnSpc>
              <a:spcBef>
                <a:spcPts val="1200"/>
              </a:spcBef>
              <a:spcAft>
                <a:spcPts val="0"/>
              </a:spcAft>
              <a:buNone/>
            </a:pPr>
            <a:r>
              <a:rPr lang="en-GB">
                <a:latin typeface="Arial"/>
                <a:ea typeface="Arial"/>
                <a:cs typeface="Arial"/>
                <a:sym typeface="Arial"/>
              </a:rPr>
              <a:t>The complexity of anime data, characterized by its volume, variety, and the velocity of user interactions, necessitates the use of big data concepts. Processing and analyzing this data to extract personalized recommendations requires scalable, efficient technologies capable of handling large- scale datasets and performing complex computations.</a:t>
            </a:r>
            <a:endParaRPr>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Description</a:t>
            </a:r>
            <a:endParaRPr/>
          </a:p>
        </p:txBody>
      </p:sp>
      <p:sp>
        <p:nvSpPr>
          <p:cNvPr id="155" name="Google Shape;155;p16"/>
          <p:cNvSpPr txBox="1">
            <a:spLocks noGrp="1"/>
          </p:cNvSpPr>
          <p:nvPr>
            <p:ph type="body" idx="1"/>
          </p:nvPr>
        </p:nvSpPr>
        <p:spPr>
          <a:xfrm>
            <a:off x="1257075" y="1519025"/>
            <a:ext cx="7038900" cy="2911200"/>
          </a:xfrm>
          <a:prstGeom prst="rect">
            <a:avLst/>
          </a:prstGeom>
        </p:spPr>
        <p:txBody>
          <a:bodyPr spcFirstLastPara="1" wrap="square" lIns="91425" tIns="91425" rIns="91425" bIns="91425" anchor="t" anchorCtr="0">
            <a:noAutofit/>
          </a:bodyPr>
          <a:lstStyle/>
          <a:p>
            <a:pPr marL="0" lvl="0" indent="0" algn="just" rtl="0">
              <a:lnSpc>
                <a:spcPct val="130000"/>
              </a:lnSpc>
              <a:spcBef>
                <a:spcPts val="0"/>
              </a:spcBef>
              <a:spcAft>
                <a:spcPts val="0"/>
              </a:spcAft>
              <a:buSzPts val="935"/>
              <a:buNone/>
            </a:pPr>
            <a:r>
              <a:rPr lang="en-GB" sz="1205" dirty="0"/>
              <a:t>Users-score-2023.csv : Data containing user </a:t>
            </a:r>
            <a:r>
              <a:rPr lang="en-GB" sz="1205" dirty="0" err="1"/>
              <a:t>ids,anime</a:t>
            </a:r>
            <a:r>
              <a:rPr lang="en-GB" sz="1205" dirty="0"/>
              <a:t> ids, anime name and scores of the </a:t>
            </a:r>
            <a:r>
              <a:rPr lang="en-GB" sz="1205" dirty="0" err="1"/>
              <a:t>animes</a:t>
            </a:r>
            <a:r>
              <a:rPr lang="en-GB" sz="1205" dirty="0"/>
              <a:t>.  This data contains </a:t>
            </a:r>
            <a:r>
              <a:rPr lang="en-US" sz="1210" dirty="0"/>
              <a:t>24,325,191 rows or samples</a:t>
            </a:r>
            <a:r>
              <a:rPr lang="en-GB" sz="1205" dirty="0"/>
              <a:t>.</a:t>
            </a:r>
            <a:endParaRPr sz="1205" dirty="0"/>
          </a:p>
          <a:p>
            <a:pPr marL="0" lvl="0" indent="0" algn="just" rtl="0">
              <a:lnSpc>
                <a:spcPct val="130000"/>
              </a:lnSpc>
              <a:spcBef>
                <a:spcPts val="1200"/>
              </a:spcBef>
              <a:spcAft>
                <a:spcPts val="0"/>
              </a:spcAft>
              <a:buSzPts val="935"/>
              <a:buNone/>
            </a:pPr>
            <a:r>
              <a:rPr lang="en-GB" sz="1205" dirty="0"/>
              <a:t>users-details-2023.csv: unique user id, user name, gender, DOB, location, Date joined, Days watched, Mean Score, Watching, Completed </a:t>
            </a:r>
            <a:endParaRPr sz="1205" dirty="0"/>
          </a:p>
          <a:p>
            <a:pPr marL="0" lvl="0" indent="0" algn="just" rtl="0">
              <a:lnSpc>
                <a:spcPct val="130000"/>
              </a:lnSpc>
              <a:spcBef>
                <a:spcPts val="1200"/>
              </a:spcBef>
              <a:spcAft>
                <a:spcPts val="0"/>
              </a:spcAft>
              <a:buSzPts val="935"/>
              <a:buNone/>
            </a:pPr>
            <a:r>
              <a:rPr lang="en-GB" sz="1205" dirty="0"/>
              <a:t>Anime data: anime id, Name, English name, Score, Genres, Synopsis, Type, Episodes, Aired</a:t>
            </a:r>
            <a:endParaRPr sz="1205" dirty="0"/>
          </a:p>
          <a:p>
            <a:pPr marL="0" lvl="0" indent="0" algn="just" rtl="0">
              <a:lnSpc>
                <a:spcPct val="130000"/>
              </a:lnSpc>
              <a:spcBef>
                <a:spcPts val="1200"/>
              </a:spcBef>
              <a:spcAft>
                <a:spcPts val="0"/>
              </a:spcAft>
              <a:buSzPts val="935"/>
              <a:buNone/>
            </a:pPr>
            <a:r>
              <a:rPr lang="en-GB" sz="1205" dirty="0"/>
              <a:t>Data is scraped from My Anime List site which in their words “the world's most active online anime and manga community and database”</a:t>
            </a:r>
            <a:endParaRPr sz="1205" dirty="0"/>
          </a:p>
          <a:p>
            <a:pPr marL="0" lvl="0" indent="0" algn="just" rtl="0">
              <a:lnSpc>
                <a:spcPct val="130000"/>
              </a:lnSpc>
              <a:spcBef>
                <a:spcPts val="1200"/>
              </a:spcBef>
              <a:spcAft>
                <a:spcPts val="0"/>
              </a:spcAft>
              <a:buSzPts val="935"/>
              <a:buNone/>
            </a:pPr>
            <a:r>
              <a:rPr lang="en-GB" sz="1205" dirty="0"/>
              <a:t>https://www.kaggle.com/datasets/dbdmobile/myanimelist-dataset</a:t>
            </a:r>
            <a:endParaRPr sz="1205" dirty="0"/>
          </a:p>
          <a:p>
            <a:pPr marL="0" lvl="0" indent="0" algn="just" rtl="0">
              <a:lnSpc>
                <a:spcPct val="95000"/>
              </a:lnSpc>
              <a:spcBef>
                <a:spcPts val="1200"/>
              </a:spcBef>
              <a:spcAft>
                <a:spcPts val="1200"/>
              </a:spcAft>
              <a:buSzPts val="935"/>
              <a:buNone/>
            </a:pPr>
            <a:endParaRPr sz="120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89000" y="5128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Project Pipeline</a:t>
            </a:r>
            <a:endParaRPr/>
          </a:p>
        </p:txBody>
      </p:sp>
      <p:sp>
        <p:nvSpPr>
          <p:cNvPr id="161" name="Google Shape;161;p17"/>
          <p:cNvSpPr txBox="1">
            <a:spLocks noGrp="1"/>
          </p:cNvSpPr>
          <p:nvPr>
            <p:ph type="body" idx="1"/>
          </p:nvPr>
        </p:nvSpPr>
        <p:spPr>
          <a:xfrm>
            <a:off x="1052550" y="1116150"/>
            <a:ext cx="7038900" cy="333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35"/>
              <a:buNone/>
            </a:pPr>
            <a:endParaRPr sz="1120">
              <a:solidFill>
                <a:srgbClr val="ECECEC"/>
              </a:solidFill>
              <a:latin typeface="Roboto"/>
              <a:ea typeface="Roboto"/>
              <a:cs typeface="Roboto"/>
              <a:sym typeface="Roboto"/>
            </a:endParaRPr>
          </a:p>
          <a:p>
            <a:pPr marL="457200" lvl="0" indent="-299720" algn="just" rtl="0">
              <a:lnSpc>
                <a:spcPct val="200000"/>
              </a:lnSpc>
              <a:spcBef>
                <a:spcPts val="1500"/>
              </a:spcBef>
              <a:spcAft>
                <a:spcPts val="0"/>
              </a:spcAft>
              <a:buClr>
                <a:srgbClr val="ECECEC"/>
              </a:buClr>
              <a:buSzPts val="1120"/>
              <a:buFont typeface="Roboto"/>
              <a:buAutoNum type="arabicPeriod"/>
            </a:pPr>
            <a:r>
              <a:rPr lang="en-GB" sz="1120" b="1">
                <a:solidFill>
                  <a:srgbClr val="ECECEC"/>
                </a:solidFill>
                <a:latin typeface="Roboto"/>
                <a:ea typeface="Roboto"/>
                <a:cs typeface="Roboto"/>
                <a:sym typeface="Roboto"/>
              </a:rPr>
              <a:t>Data Collection</a:t>
            </a:r>
            <a:r>
              <a:rPr lang="en-GB" sz="1120">
                <a:solidFill>
                  <a:srgbClr val="ECECEC"/>
                </a:solidFill>
                <a:latin typeface="Roboto"/>
                <a:ea typeface="Roboto"/>
                <a:cs typeface="Roboto"/>
                <a:sym typeface="Roboto"/>
              </a:rPr>
              <a:t>: Aggregate diverse data sources including user interactions, ratings, and anime metadata.</a:t>
            </a:r>
            <a:endParaRPr sz="1120">
              <a:solidFill>
                <a:srgbClr val="ECECEC"/>
              </a:solidFill>
              <a:latin typeface="Roboto"/>
              <a:ea typeface="Roboto"/>
              <a:cs typeface="Roboto"/>
              <a:sym typeface="Roboto"/>
            </a:endParaRPr>
          </a:p>
          <a:p>
            <a:pPr marL="457200" lvl="0" indent="-299720" algn="just" rtl="0">
              <a:lnSpc>
                <a:spcPct val="200000"/>
              </a:lnSpc>
              <a:spcBef>
                <a:spcPts val="0"/>
              </a:spcBef>
              <a:spcAft>
                <a:spcPts val="0"/>
              </a:spcAft>
              <a:buClr>
                <a:srgbClr val="ECECEC"/>
              </a:buClr>
              <a:buSzPts val="1120"/>
              <a:buFont typeface="Roboto"/>
              <a:buAutoNum type="arabicPeriod"/>
            </a:pPr>
            <a:r>
              <a:rPr lang="en-GB" sz="1120" b="1">
                <a:solidFill>
                  <a:srgbClr val="ECECEC"/>
                </a:solidFill>
                <a:latin typeface="Roboto"/>
                <a:ea typeface="Roboto"/>
                <a:cs typeface="Roboto"/>
                <a:sym typeface="Roboto"/>
              </a:rPr>
              <a:t>Data Ingestion</a:t>
            </a:r>
            <a:r>
              <a:rPr lang="en-GB" sz="1120">
                <a:solidFill>
                  <a:srgbClr val="ECECEC"/>
                </a:solidFill>
                <a:latin typeface="Roboto"/>
                <a:ea typeface="Roboto"/>
                <a:cs typeface="Roboto"/>
                <a:sym typeface="Roboto"/>
              </a:rPr>
              <a:t>: Ingestion of data into the system using</a:t>
            </a:r>
            <a:r>
              <a:rPr lang="en-GB" sz="1120" b="1">
                <a:solidFill>
                  <a:srgbClr val="ECECEC"/>
                </a:solidFill>
                <a:latin typeface="Roboto"/>
                <a:ea typeface="Roboto"/>
                <a:cs typeface="Roboto"/>
                <a:sym typeface="Roboto"/>
              </a:rPr>
              <a:t> Pyspark.</a:t>
            </a:r>
            <a:endParaRPr sz="1120" b="1">
              <a:solidFill>
                <a:srgbClr val="ECECEC"/>
              </a:solidFill>
              <a:latin typeface="Roboto"/>
              <a:ea typeface="Roboto"/>
              <a:cs typeface="Roboto"/>
              <a:sym typeface="Roboto"/>
            </a:endParaRPr>
          </a:p>
          <a:p>
            <a:pPr marL="457200" lvl="0" indent="-299720" algn="just" rtl="0">
              <a:lnSpc>
                <a:spcPct val="200000"/>
              </a:lnSpc>
              <a:spcBef>
                <a:spcPts val="0"/>
              </a:spcBef>
              <a:spcAft>
                <a:spcPts val="0"/>
              </a:spcAft>
              <a:buClr>
                <a:srgbClr val="ECECEC"/>
              </a:buClr>
              <a:buSzPts val="1120"/>
              <a:buFont typeface="Roboto"/>
              <a:buAutoNum type="arabicPeriod"/>
            </a:pPr>
            <a:r>
              <a:rPr lang="en-GB" sz="1120" b="1">
                <a:solidFill>
                  <a:srgbClr val="ECECEC"/>
                </a:solidFill>
                <a:latin typeface="Roboto"/>
                <a:ea typeface="Roboto"/>
                <a:cs typeface="Roboto"/>
                <a:sym typeface="Roboto"/>
              </a:rPr>
              <a:t>Data Preprocessing</a:t>
            </a:r>
            <a:r>
              <a:rPr lang="en-GB" sz="1120">
                <a:solidFill>
                  <a:srgbClr val="ECECEC"/>
                </a:solidFill>
                <a:latin typeface="Roboto"/>
                <a:ea typeface="Roboto"/>
                <a:cs typeface="Roboto"/>
                <a:sym typeface="Roboto"/>
              </a:rPr>
              <a:t>: Clean, normalize, and feature engineer the data to prepare it for analysis.</a:t>
            </a:r>
            <a:endParaRPr sz="1120">
              <a:solidFill>
                <a:srgbClr val="ECECEC"/>
              </a:solidFill>
              <a:latin typeface="Roboto"/>
              <a:ea typeface="Roboto"/>
              <a:cs typeface="Roboto"/>
              <a:sym typeface="Roboto"/>
            </a:endParaRPr>
          </a:p>
          <a:p>
            <a:pPr marL="457200" lvl="0" indent="-299720" algn="just" rtl="0">
              <a:lnSpc>
                <a:spcPct val="200000"/>
              </a:lnSpc>
              <a:spcBef>
                <a:spcPts val="0"/>
              </a:spcBef>
              <a:spcAft>
                <a:spcPts val="0"/>
              </a:spcAft>
              <a:buClr>
                <a:srgbClr val="ECECEC"/>
              </a:buClr>
              <a:buSzPts val="1120"/>
              <a:buFont typeface="Roboto"/>
              <a:buAutoNum type="arabicPeriod"/>
            </a:pPr>
            <a:r>
              <a:rPr lang="en-GB" sz="1120" b="1">
                <a:solidFill>
                  <a:srgbClr val="ECECEC"/>
                </a:solidFill>
                <a:latin typeface="Roboto"/>
                <a:ea typeface="Roboto"/>
                <a:cs typeface="Roboto"/>
                <a:sym typeface="Roboto"/>
              </a:rPr>
              <a:t>Recommendation Model Training</a:t>
            </a:r>
            <a:r>
              <a:rPr lang="en-GB" sz="1120">
                <a:solidFill>
                  <a:srgbClr val="ECECEC"/>
                </a:solidFill>
                <a:latin typeface="Roboto"/>
                <a:ea typeface="Roboto"/>
                <a:cs typeface="Roboto"/>
                <a:sym typeface="Roboto"/>
              </a:rPr>
              <a:t>: Train models using algorithms like </a:t>
            </a:r>
            <a:r>
              <a:rPr lang="en-GB" sz="1120" b="1">
                <a:solidFill>
                  <a:srgbClr val="ECECEC"/>
                </a:solidFill>
                <a:latin typeface="Roboto"/>
                <a:ea typeface="Roboto"/>
                <a:cs typeface="Roboto"/>
                <a:sym typeface="Roboto"/>
              </a:rPr>
              <a:t>ALS, TF-IDF, and ChromaDB</a:t>
            </a:r>
            <a:r>
              <a:rPr lang="en-GB" sz="1120">
                <a:solidFill>
                  <a:srgbClr val="ECECEC"/>
                </a:solidFill>
                <a:latin typeface="Roboto"/>
                <a:ea typeface="Roboto"/>
                <a:cs typeface="Roboto"/>
                <a:sym typeface="Roboto"/>
              </a:rPr>
              <a:t> on the data.</a:t>
            </a:r>
            <a:endParaRPr sz="1120">
              <a:solidFill>
                <a:srgbClr val="ECECEC"/>
              </a:solidFill>
              <a:latin typeface="Roboto"/>
              <a:ea typeface="Roboto"/>
              <a:cs typeface="Roboto"/>
              <a:sym typeface="Roboto"/>
            </a:endParaRPr>
          </a:p>
          <a:p>
            <a:pPr marL="457200" lvl="0" indent="-299720" algn="just" rtl="0">
              <a:lnSpc>
                <a:spcPct val="200000"/>
              </a:lnSpc>
              <a:spcBef>
                <a:spcPts val="0"/>
              </a:spcBef>
              <a:spcAft>
                <a:spcPts val="0"/>
              </a:spcAft>
              <a:buClr>
                <a:srgbClr val="ECECEC"/>
              </a:buClr>
              <a:buSzPts val="1120"/>
              <a:buFont typeface="Roboto"/>
              <a:buAutoNum type="arabicPeriod"/>
            </a:pPr>
            <a:r>
              <a:rPr lang="en-GB" sz="1120" b="1">
                <a:solidFill>
                  <a:srgbClr val="ECECEC"/>
                </a:solidFill>
                <a:latin typeface="Roboto"/>
                <a:ea typeface="Roboto"/>
                <a:cs typeface="Roboto"/>
                <a:sym typeface="Roboto"/>
              </a:rPr>
              <a:t>Recommendation Generation</a:t>
            </a:r>
            <a:r>
              <a:rPr lang="en-GB" sz="1120">
                <a:solidFill>
                  <a:srgbClr val="ECECEC"/>
                </a:solidFill>
                <a:latin typeface="Roboto"/>
                <a:ea typeface="Roboto"/>
                <a:cs typeface="Roboto"/>
                <a:sym typeface="Roboto"/>
              </a:rPr>
              <a:t>: Generate personalized anime recommendations using trained models.</a:t>
            </a:r>
            <a:endParaRPr sz="1120">
              <a:solidFill>
                <a:srgbClr val="ECECEC"/>
              </a:solidFill>
              <a:latin typeface="Roboto"/>
              <a:ea typeface="Roboto"/>
              <a:cs typeface="Roboto"/>
              <a:sym typeface="Roboto"/>
            </a:endParaRPr>
          </a:p>
          <a:p>
            <a:pPr marL="0" lvl="0" indent="0" algn="just" rtl="0">
              <a:spcBef>
                <a:spcPts val="0"/>
              </a:spcBef>
              <a:spcAft>
                <a:spcPts val="1200"/>
              </a:spcAft>
              <a:buSzPts val="935"/>
              <a:buNone/>
            </a:pPr>
            <a:endParaRPr sz="120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Recommendation Architecture</a:t>
            </a:r>
            <a:endParaRPr/>
          </a:p>
        </p:txBody>
      </p:sp>
      <p:pic>
        <p:nvPicPr>
          <p:cNvPr id="167" name="Google Shape;167;p18"/>
          <p:cNvPicPr preferRelativeResize="0"/>
          <p:nvPr/>
        </p:nvPicPr>
        <p:blipFill>
          <a:blip r:embed="rId3">
            <a:alphaModFix/>
          </a:blip>
          <a:stretch>
            <a:fillRect/>
          </a:stretch>
        </p:blipFill>
        <p:spPr>
          <a:xfrm>
            <a:off x="1297500" y="1643750"/>
            <a:ext cx="6404550" cy="2930626"/>
          </a:xfrm>
          <a:prstGeom prst="rect">
            <a:avLst/>
          </a:prstGeom>
          <a:noFill/>
          <a:ln>
            <a:noFill/>
          </a:ln>
        </p:spPr>
      </p:pic>
      <p:sp>
        <p:nvSpPr>
          <p:cNvPr id="168" name="Google Shape;168;p18"/>
          <p:cNvSpPr/>
          <p:nvPr/>
        </p:nvSpPr>
        <p:spPr>
          <a:xfrm>
            <a:off x="4304300" y="2635350"/>
            <a:ext cx="527700" cy="105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9" name="Google Shape;169;p18"/>
          <p:cNvSpPr/>
          <p:nvPr/>
        </p:nvSpPr>
        <p:spPr>
          <a:xfrm>
            <a:off x="3555825" y="3352775"/>
            <a:ext cx="594300" cy="105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0" name="Google Shape;170;p18"/>
          <p:cNvSpPr/>
          <p:nvPr/>
        </p:nvSpPr>
        <p:spPr>
          <a:xfrm>
            <a:off x="4722950" y="1795375"/>
            <a:ext cx="1504200" cy="355800"/>
          </a:xfrm>
          <a:prstGeom prst="rect">
            <a:avLst/>
          </a:prstGeom>
          <a:solidFill>
            <a:srgbClr val="E6B8A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1" name="Google Shape;171;p18"/>
          <p:cNvSpPr txBox="1"/>
          <p:nvPr/>
        </p:nvSpPr>
        <p:spPr>
          <a:xfrm>
            <a:off x="4908200" y="1803925"/>
            <a:ext cx="4334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solidFill>
                  <a:schemeClr val="dk1"/>
                </a:solidFill>
                <a:latin typeface="Lato"/>
                <a:ea typeface="Lato"/>
                <a:cs typeface="Lato"/>
                <a:sym typeface="Lato"/>
              </a:rPr>
              <a:t>ALS , CB &amp; UB-CF</a:t>
            </a:r>
            <a:endParaRPr sz="9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EDA</a:t>
            </a:r>
            <a:endParaRPr/>
          </a:p>
        </p:txBody>
      </p:sp>
      <p:pic>
        <p:nvPicPr>
          <p:cNvPr id="177" name="Google Shape;177;p19"/>
          <p:cNvPicPr preferRelativeResize="0"/>
          <p:nvPr/>
        </p:nvPicPr>
        <p:blipFill>
          <a:blip r:embed="rId3">
            <a:alphaModFix/>
          </a:blip>
          <a:stretch>
            <a:fillRect/>
          </a:stretch>
        </p:blipFill>
        <p:spPr>
          <a:xfrm>
            <a:off x="76200" y="1494468"/>
            <a:ext cx="4480324" cy="2058531"/>
          </a:xfrm>
          <a:prstGeom prst="rect">
            <a:avLst/>
          </a:prstGeom>
          <a:noFill/>
          <a:ln>
            <a:noFill/>
          </a:ln>
        </p:spPr>
      </p:pic>
      <p:pic>
        <p:nvPicPr>
          <p:cNvPr id="178" name="Google Shape;178;p19"/>
          <p:cNvPicPr preferRelativeResize="0"/>
          <p:nvPr/>
        </p:nvPicPr>
        <p:blipFill>
          <a:blip r:embed="rId4">
            <a:alphaModFix/>
          </a:blip>
          <a:stretch>
            <a:fillRect/>
          </a:stretch>
        </p:blipFill>
        <p:spPr>
          <a:xfrm>
            <a:off x="4708926" y="1460250"/>
            <a:ext cx="4358875" cy="2125145"/>
          </a:xfrm>
          <a:prstGeom prst="rect">
            <a:avLst/>
          </a:prstGeom>
          <a:noFill/>
          <a:ln>
            <a:noFill/>
          </a:ln>
        </p:spPr>
      </p:pic>
      <p:sp>
        <p:nvSpPr>
          <p:cNvPr id="179" name="Google Shape;179;p19"/>
          <p:cNvSpPr txBox="1">
            <a:spLocks noGrp="1"/>
          </p:cNvSpPr>
          <p:nvPr>
            <p:ph type="body" idx="1"/>
          </p:nvPr>
        </p:nvSpPr>
        <p:spPr>
          <a:xfrm>
            <a:off x="236375" y="3737800"/>
            <a:ext cx="7038900" cy="1145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sz="1200" b="1">
                <a:solidFill>
                  <a:srgbClr val="ECECEC"/>
                </a:solidFill>
                <a:latin typeface="Arial"/>
                <a:ea typeface="Arial"/>
                <a:cs typeface="Arial"/>
                <a:sym typeface="Arial"/>
              </a:rPr>
              <a:t>Number of Type in which they are broadcasted</a:t>
            </a:r>
            <a:r>
              <a:rPr lang="en-GB" sz="1200">
                <a:solidFill>
                  <a:srgbClr val="ECECEC"/>
                </a:solidFill>
                <a:latin typeface="Arial"/>
                <a:ea typeface="Arial"/>
                <a:cs typeface="Arial"/>
                <a:sym typeface="Arial"/>
              </a:rPr>
              <a:t>: The graph shows the distribution of different broadcast types (e.g., TV, OVA, movie) used for anime.</a:t>
            </a:r>
            <a:endParaRPr sz="1200">
              <a:solidFill>
                <a:srgbClr val="ECECEC"/>
              </a:solidFill>
              <a:latin typeface="Arial"/>
              <a:ea typeface="Arial"/>
              <a:cs typeface="Arial"/>
              <a:sym typeface="Arial"/>
            </a:endParaRPr>
          </a:p>
          <a:p>
            <a:pPr marL="0" lvl="0" indent="0" algn="l" rtl="0">
              <a:spcBef>
                <a:spcPts val="0"/>
              </a:spcBef>
              <a:spcAft>
                <a:spcPts val="0"/>
              </a:spcAft>
              <a:buNone/>
            </a:pPr>
            <a:endParaRPr sz="1200">
              <a:solidFill>
                <a:srgbClr val="ECECEC"/>
              </a:solidFill>
              <a:latin typeface="Arial"/>
              <a:ea typeface="Arial"/>
              <a:cs typeface="Arial"/>
              <a:sym typeface="Arial"/>
            </a:endParaRPr>
          </a:p>
          <a:p>
            <a:pPr marL="0" lvl="0" indent="0" algn="l" rtl="0">
              <a:spcBef>
                <a:spcPts val="0"/>
              </a:spcBef>
              <a:spcAft>
                <a:spcPts val="0"/>
              </a:spcAft>
              <a:buNone/>
            </a:pPr>
            <a:r>
              <a:rPr lang="en-GB" sz="1200" b="1">
                <a:solidFill>
                  <a:srgbClr val="ECECEC"/>
                </a:solidFill>
                <a:latin typeface="Arial"/>
                <a:ea typeface="Arial"/>
                <a:cs typeface="Arial"/>
                <a:sym typeface="Arial"/>
              </a:rPr>
              <a:t>Score Material for the Anime</a:t>
            </a:r>
            <a:r>
              <a:rPr lang="en-GB" sz="1200">
                <a:solidFill>
                  <a:srgbClr val="ECECEC"/>
                </a:solidFill>
                <a:latin typeface="Arial"/>
                <a:ea typeface="Arial"/>
                <a:cs typeface="Arial"/>
                <a:sym typeface="Arial"/>
              </a:rPr>
              <a:t>: This graph probably displays how different materials (e.g., manga, light novel) influence the anime scores.</a:t>
            </a:r>
            <a:endParaRPr sz="1200">
              <a:solidFill>
                <a:srgbClr val="ECECEC"/>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EDA</a:t>
            </a:r>
            <a:endParaRPr/>
          </a:p>
        </p:txBody>
      </p:sp>
      <p:pic>
        <p:nvPicPr>
          <p:cNvPr id="185" name="Google Shape;185;p20"/>
          <p:cNvPicPr preferRelativeResize="0"/>
          <p:nvPr/>
        </p:nvPicPr>
        <p:blipFill>
          <a:blip r:embed="rId3">
            <a:alphaModFix/>
          </a:blip>
          <a:stretch>
            <a:fillRect/>
          </a:stretch>
        </p:blipFill>
        <p:spPr>
          <a:xfrm>
            <a:off x="68375" y="1189600"/>
            <a:ext cx="4363475" cy="2764299"/>
          </a:xfrm>
          <a:prstGeom prst="rect">
            <a:avLst/>
          </a:prstGeom>
          <a:noFill/>
          <a:ln>
            <a:noFill/>
          </a:ln>
        </p:spPr>
      </p:pic>
      <p:pic>
        <p:nvPicPr>
          <p:cNvPr id="186" name="Google Shape;186;p20"/>
          <p:cNvPicPr preferRelativeResize="0"/>
          <p:nvPr/>
        </p:nvPicPr>
        <p:blipFill>
          <a:blip r:embed="rId4">
            <a:alphaModFix/>
          </a:blip>
          <a:stretch>
            <a:fillRect/>
          </a:stretch>
        </p:blipFill>
        <p:spPr>
          <a:xfrm>
            <a:off x="4538575" y="1189600"/>
            <a:ext cx="4451250" cy="2764300"/>
          </a:xfrm>
          <a:prstGeom prst="rect">
            <a:avLst/>
          </a:prstGeom>
          <a:noFill/>
          <a:ln>
            <a:noFill/>
          </a:ln>
        </p:spPr>
      </p:pic>
      <p:sp>
        <p:nvSpPr>
          <p:cNvPr id="187" name="Google Shape;187;p20"/>
          <p:cNvSpPr txBox="1">
            <a:spLocks noGrp="1"/>
          </p:cNvSpPr>
          <p:nvPr>
            <p:ph type="body" idx="1"/>
          </p:nvPr>
        </p:nvSpPr>
        <p:spPr>
          <a:xfrm>
            <a:off x="169550" y="4043950"/>
            <a:ext cx="7976700" cy="9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b="1">
                <a:solidFill>
                  <a:srgbClr val="ECECEC"/>
                </a:solidFill>
                <a:latin typeface="Arial"/>
                <a:ea typeface="Arial"/>
                <a:cs typeface="Arial"/>
                <a:sym typeface="Arial"/>
              </a:rPr>
              <a:t>Average Anime Score over Years</a:t>
            </a:r>
            <a:r>
              <a:rPr lang="en-GB" sz="1000">
                <a:solidFill>
                  <a:srgbClr val="ECECEC"/>
                </a:solidFill>
                <a:latin typeface="Arial"/>
                <a:ea typeface="Arial"/>
                <a:cs typeface="Arial"/>
                <a:sym typeface="Arial"/>
              </a:rPr>
              <a:t>: Indicates trends in anime quality over the years, showing whether scores are increasing or decreasing.</a:t>
            </a:r>
            <a:endParaRPr sz="1000">
              <a:solidFill>
                <a:srgbClr val="ECECEC"/>
              </a:solidFill>
              <a:latin typeface="Arial"/>
              <a:ea typeface="Arial"/>
              <a:cs typeface="Arial"/>
              <a:sym typeface="Arial"/>
            </a:endParaRPr>
          </a:p>
          <a:p>
            <a:pPr marL="0" lvl="0" indent="0" algn="l" rtl="0">
              <a:spcBef>
                <a:spcPts val="0"/>
              </a:spcBef>
              <a:spcAft>
                <a:spcPts val="0"/>
              </a:spcAft>
              <a:buNone/>
            </a:pPr>
            <a:endParaRPr sz="1000">
              <a:solidFill>
                <a:srgbClr val="ECECEC"/>
              </a:solidFill>
              <a:latin typeface="Arial"/>
              <a:ea typeface="Arial"/>
              <a:cs typeface="Arial"/>
              <a:sym typeface="Arial"/>
            </a:endParaRPr>
          </a:p>
          <a:p>
            <a:pPr marL="0" lvl="0" indent="0" algn="l" rtl="0">
              <a:spcBef>
                <a:spcPts val="0"/>
              </a:spcBef>
              <a:spcAft>
                <a:spcPts val="0"/>
              </a:spcAft>
              <a:buNone/>
            </a:pPr>
            <a:r>
              <a:rPr lang="en-GB" sz="1000" b="1">
                <a:solidFill>
                  <a:srgbClr val="ECECEC"/>
                </a:solidFill>
                <a:latin typeface="Arial"/>
                <a:ea typeface="Arial"/>
                <a:cs typeface="Arial"/>
                <a:sym typeface="Arial"/>
              </a:rPr>
              <a:t>Source Count &amp; Score and Popularity of Anime</a:t>
            </a:r>
            <a:r>
              <a:rPr lang="en-GB" sz="1000">
                <a:solidFill>
                  <a:srgbClr val="ECECEC"/>
                </a:solidFill>
                <a:latin typeface="Arial"/>
                <a:ea typeface="Arial"/>
                <a:cs typeface="Arial"/>
                <a:sym typeface="Arial"/>
              </a:rPr>
              <a:t>: Reveals which sources (e.g., original, manga adaptations) are most popular and highly rated.</a:t>
            </a:r>
            <a:endParaRPr sz="1000">
              <a:solidFill>
                <a:srgbClr val="ECECEC"/>
              </a:solidFill>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a:p>
            <a:pPr marL="0" lvl="0" indent="0" algn="l" rtl="0">
              <a:spcBef>
                <a:spcPts val="0"/>
              </a:spcBef>
              <a:spcAft>
                <a:spcPts val="1200"/>
              </a:spcAft>
              <a:buNone/>
            </a:pPr>
            <a:endParaRPr sz="1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EDA</a:t>
            </a:r>
            <a:endParaRPr/>
          </a:p>
        </p:txBody>
      </p:sp>
      <p:pic>
        <p:nvPicPr>
          <p:cNvPr id="193" name="Google Shape;193;p21"/>
          <p:cNvPicPr preferRelativeResize="0"/>
          <p:nvPr/>
        </p:nvPicPr>
        <p:blipFill>
          <a:blip r:embed="rId3">
            <a:alphaModFix/>
          </a:blip>
          <a:stretch>
            <a:fillRect/>
          </a:stretch>
        </p:blipFill>
        <p:spPr>
          <a:xfrm>
            <a:off x="84350" y="1435500"/>
            <a:ext cx="4444152" cy="2179225"/>
          </a:xfrm>
          <a:prstGeom prst="rect">
            <a:avLst/>
          </a:prstGeom>
          <a:noFill/>
          <a:ln>
            <a:noFill/>
          </a:ln>
        </p:spPr>
      </p:pic>
      <p:pic>
        <p:nvPicPr>
          <p:cNvPr id="194" name="Google Shape;194;p21"/>
          <p:cNvPicPr preferRelativeResize="0"/>
          <p:nvPr/>
        </p:nvPicPr>
        <p:blipFill>
          <a:blip r:embed="rId4">
            <a:alphaModFix/>
          </a:blip>
          <a:stretch>
            <a:fillRect/>
          </a:stretch>
        </p:blipFill>
        <p:spPr>
          <a:xfrm>
            <a:off x="4623650" y="1307850"/>
            <a:ext cx="4444151" cy="2427960"/>
          </a:xfrm>
          <a:prstGeom prst="rect">
            <a:avLst/>
          </a:prstGeom>
          <a:noFill/>
          <a:ln>
            <a:noFill/>
          </a:ln>
        </p:spPr>
      </p:pic>
      <p:sp>
        <p:nvSpPr>
          <p:cNvPr id="195" name="Google Shape;195;p21"/>
          <p:cNvSpPr txBox="1">
            <a:spLocks noGrp="1"/>
          </p:cNvSpPr>
          <p:nvPr>
            <p:ph type="body" idx="1"/>
          </p:nvPr>
        </p:nvSpPr>
        <p:spPr>
          <a:xfrm>
            <a:off x="192975" y="3868500"/>
            <a:ext cx="7343400" cy="114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00" b="1">
                <a:solidFill>
                  <a:srgbClr val="ECECEC"/>
                </a:solidFill>
                <a:latin typeface="Arial"/>
                <a:ea typeface="Arial"/>
                <a:cs typeface="Arial"/>
                <a:sym typeface="Arial"/>
              </a:rPr>
              <a:t>The duration of each episode</a:t>
            </a:r>
            <a:r>
              <a:rPr lang="en-GB" sz="1000">
                <a:solidFill>
                  <a:srgbClr val="ECECEC"/>
                </a:solidFill>
                <a:latin typeface="Arial"/>
                <a:ea typeface="Arial"/>
                <a:cs typeface="Arial"/>
                <a:sym typeface="Arial"/>
              </a:rPr>
              <a:t>: This graph likely illustrates common episode durations, identifying standard lengths for anime episodes.</a:t>
            </a:r>
            <a:endParaRPr sz="1000">
              <a:solidFill>
                <a:srgbClr val="ECECEC"/>
              </a:solidFill>
              <a:latin typeface="Arial"/>
              <a:ea typeface="Arial"/>
              <a:cs typeface="Arial"/>
              <a:sym typeface="Arial"/>
            </a:endParaRPr>
          </a:p>
          <a:p>
            <a:pPr marL="0" lvl="0" indent="0" algn="l" rtl="0">
              <a:spcBef>
                <a:spcPts val="0"/>
              </a:spcBef>
              <a:spcAft>
                <a:spcPts val="0"/>
              </a:spcAft>
              <a:buNone/>
            </a:pPr>
            <a:endParaRPr sz="1000">
              <a:solidFill>
                <a:srgbClr val="ECECEC"/>
              </a:solidFill>
              <a:latin typeface="Arial"/>
              <a:ea typeface="Arial"/>
              <a:cs typeface="Arial"/>
              <a:sym typeface="Arial"/>
            </a:endParaRPr>
          </a:p>
          <a:p>
            <a:pPr marL="0" lvl="0" indent="0" algn="l" rtl="0">
              <a:spcBef>
                <a:spcPts val="0"/>
              </a:spcBef>
              <a:spcAft>
                <a:spcPts val="0"/>
              </a:spcAft>
              <a:buNone/>
            </a:pPr>
            <a:r>
              <a:rPr lang="en-GB" sz="1000" b="1">
                <a:solidFill>
                  <a:srgbClr val="ECECEC"/>
                </a:solidFill>
                <a:latin typeface="Arial"/>
                <a:ea typeface="Arial"/>
                <a:cs typeface="Arial"/>
                <a:sym typeface="Arial"/>
              </a:rPr>
              <a:t>The genre of anime</a:t>
            </a:r>
            <a:r>
              <a:rPr lang="en-GB" sz="1000">
                <a:solidFill>
                  <a:srgbClr val="ECECEC"/>
                </a:solidFill>
                <a:latin typeface="Arial"/>
                <a:ea typeface="Arial"/>
                <a:cs typeface="Arial"/>
                <a:sym typeface="Arial"/>
              </a:rPr>
              <a:t>: Shows the distribution of anime across various genres, highlighting the most prevalent ones.</a:t>
            </a:r>
            <a:endParaRPr sz="1000">
              <a:solidFill>
                <a:srgbClr val="ECECEC"/>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835</Words>
  <Application>Microsoft Office PowerPoint</Application>
  <PresentationFormat>On-screen Show (16:9)</PresentationFormat>
  <Paragraphs>62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Montserrat</vt:lpstr>
      <vt:lpstr>Roboto</vt:lpstr>
      <vt:lpstr>Arial</vt:lpstr>
      <vt:lpstr>Calibri</vt:lpstr>
      <vt:lpstr>Lato</vt:lpstr>
      <vt:lpstr>Focus</vt:lpstr>
      <vt:lpstr>AnimeVerse Anime Recommendation System</vt:lpstr>
      <vt:lpstr>Problem Statement</vt:lpstr>
      <vt:lpstr>Why is it BIG DATA</vt:lpstr>
      <vt:lpstr>Data Description</vt:lpstr>
      <vt:lpstr>Project Pipeline</vt:lpstr>
      <vt:lpstr>Recommendation Architecture</vt:lpstr>
      <vt:lpstr>EDA</vt:lpstr>
      <vt:lpstr>EDA</vt:lpstr>
      <vt:lpstr>EDA</vt:lpstr>
      <vt:lpstr>EDA</vt:lpstr>
      <vt:lpstr>Results &amp; Discussion </vt:lpstr>
      <vt:lpstr>ALS - Collaborative filtering</vt:lpstr>
      <vt:lpstr>Synopsis based-  TF IDF</vt:lpstr>
      <vt:lpstr>Embedding based recommendations</vt:lpstr>
      <vt:lpstr>Limitations and Future Scope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Sidhartha Reddy Potu</cp:lastModifiedBy>
  <cp:revision>1</cp:revision>
  <dcterms:modified xsi:type="dcterms:W3CDTF">2024-07-29T03:08:14Z</dcterms:modified>
</cp:coreProperties>
</file>