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59" r:id="rId6"/>
    <p:sldId id="264" r:id="rId7"/>
    <p:sldId id="265" r:id="rId8"/>
    <p:sldId id="266" r:id="rId9"/>
    <p:sldId id="267" r:id="rId10"/>
    <p:sldId id="268" r:id="rId11"/>
    <p:sldId id="27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4th%20sem\DA\data%20analy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4th%20sem\DA\data%20analy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4th%20sem\DA\data%20analy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4th%20sem\DA\data%20analy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4th%20sem\DA\data%20analyt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acer\Desktop\4th%20sem\DA\data%20analy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OF SCHOOLS</a:t>
            </a:r>
          </a:p>
        </c:rich>
      </c:tx>
      <c:layout>
        <c:manualLayout>
          <c:xMode val="edge"/>
          <c:yMode val="edge"/>
          <c:x val="0.4219252049845093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683422775229232E-2"/>
          <c:y val="2.1992070810968455E-2"/>
          <c:w val="0.93888888888888888"/>
          <c:h val="0.20964895013123361"/>
        </c:manualLayout>
      </c:layout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99-4F0F-97A1-8599660E525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99-4F0F-97A1-8599660E525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99-4F0F-97A1-8599660E5250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99-4F0F-97A1-8599660E5250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99-4F0F-97A1-8599660E5250}"/>
              </c:ext>
            </c:extLst>
          </c:dPt>
          <c:dPt>
            <c:idx val="5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799-4F0F-97A1-8599660E5250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799-4F0F-97A1-8599660E5250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799-4F0F-97A1-8599660E5250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799-4F0F-97A1-8599660E5250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799-4F0F-97A1-8599660E5250}"/>
              </c:ext>
            </c:extLst>
          </c:dPt>
          <c:dPt>
            <c:idx val="1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799-4F0F-97A1-8599660E5250}"/>
              </c:ext>
            </c:extLst>
          </c:dPt>
          <c:dPt>
            <c:idx val="1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E799-4F0F-97A1-8599660E5250}"/>
              </c:ext>
            </c:extLst>
          </c:dPt>
          <c:dPt>
            <c:idx val="1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E799-4F0F-97A1-8599660E5250}"/>
              </c:ext>
            </c:extLst>
          </c:dPt>
          <c:dPt>
            <c:idx val="1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E799-4F0F-97A1-8599660E5250}"/>
              </c:ext>
            </c:extLst>
          </c:dPt>
          <c:dPt>
            <c:idx val="1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E799-4F0F-97A1-8599660E5250}"/>
              </c:ext>
            </c:extLst>
          </c:dPt>
          <c:dPt>
            <c:idx val="15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E799-4F0F-97A1-8599660E5250}"/>
              </c:ext>
            </c:extLst>
          </c:dPt>
          <c:dPt>
            <c:idx val="16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E799-4F0F-97A1-8599660E5250}"/>
              </c:ext>
            </c:extLst>
          </c:dPt>
          <c:dPt>
            <c:idx val="1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E799-4F0F-97A1-8599660E5250}"/>
              </c:ext>
            </c:extLst>
          </c:dPt>
          <c:dPt>
            <c:idx val="1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E799-4F0F-97A1-8599660E5250}"/>
              </c:ext>
            </c:extLst>
          </c:dPt>
          <c:dPt>
            <c:idx val="1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E799-4F0F-97A1-8599660E5250}"/>
              </c:ext>
            </c:extLst>
          </c:dPt>
          <c:dPt>
            <c:idx val="2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E799-4F0F-97A1-8599660E5250}"/>
              </c:ext>
            </c:extLst>
          </c:dPt>
          <c:dPt>
            <c:idx val="2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E799-4F0F-97A1-8599660E5250}"/>
              </c:ext>
            </c:extLst>
          </c:dPt>
          <c:dPt>
            <c:idx val="2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E799-4F0F-97A1-8599660E5250}"/>
              </c:ext>
            </c:extLst>
          </c:dPt>
          <c:dPt>
            <c:idx val="2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E799-4F0F-97A1-8599660E5250}"/>
              </c:ext>
            </c:extLst>
          </c:dPt>
          <c:dPt>
            <c:idx val="2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E799-4F0F-97A1-8599660E5250}"/>
              </c:ext>
            </c:extLst>
          </c:dPt>
          <c:dPt>
            <c:idx val="25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E799-4F0F-97A1-8599660E5250}"/>
              </c:ext>
            </c:extLst>
          </c:dPt>
          <c:dPt>
            <c:idx val="26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E799-4F0F-97A1-8599660E5250}"/>
              </c:ext>
            </c:extLst>
          </c:dPt>
          <c:dPt>
            <c:idx val="2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E799-4F0F-97A1-8599660E5250}"/>
              </c:ext>
            </c:extLst>
          </c:dPt>
          <c:dPt>
            <c:idx val="2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E799-4F0F-97A1-8599660E5250}"/>
              </c:ext>
            </c:extLst>
          </c:dPt>
          <c:dPt>
            <c:idx val="2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E799-4F0F-97A1-8599660E5250}"/>
              </c:ext>
            </c:extLst>
          </c:dPt>
          <c:dPt>
            <c:idx val="3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E799-4F0F-97A1-8599660E5250}"/>
              </c:ext>
            </c:extLst>
          </c:dPt>
          <c:dPt>
            <c:idx val="3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E799-4F0F-97A1-8599660E5250}"/>
              </c:ext>
            </c:extLst>
          </c:dPt>
          <c:dPt>
            <c:idx val="3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E799-4F0F-97A1-8599660E5250}"/>
              </c:ext>
            </c:extLst>
          </c:dPt>
          <c:dPt>
            <c:idx val="3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E799-4F0F-97A1-8599660E5250}"/>
              </c:ext>
            </c:extLst>
          </c:dPt>
          <c:dPt>
            <c:idx val="3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E799-4F0F-97A1-8599660E5250}"/>
              </c:ext>
            </c:extLst>
          </c:dPt>
          <c:dPt>
            <c:idx val="35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E799-4F0F-97A1-8599660E52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Sheet1!$A$4:$A$39</c:f>
              <c:strCache>
                <c:ptCount val="36"/>
                <c:pt idx="0">
                  <c:v>A &amp; N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&amp; Nagar Haveli</c:v>
                </c:pt>
                <c:pt idx="8">
                  <c:v>Daman &amp; Diu</c:v>
                </c:pt>
                <c:pt idx="9">
                  <c:v>Delhi</c:v>
                </c:pt>
                <c:pt idx="10">
                  <c:v>Goa</c:v>
                </c:pt>
                <c:pt idx="11">
                  <c:v>Gujarat</c:v>
                </c:pt>
                <c:pt idx="12">
                  <c:v>Haryana</c:v>
                </c:pt>
                <c:pt idx="13">
                  <c:v>Himachal Pradesh</c:v>
                </c:pt>
                <c:pt idx="14">
                  <c:v>Jammu &amp; Kashmir</c:v>
                </c:pt>
                <c:pt idx="15">
                  <c:v>Jharkhand</c:v>
                </c:pt>
                <c:pt idx="16">
                  <c:v>Karnataka</c:v>
                </c:pt>
                <c:pt idx="17">
                  <c:v>Kerala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Odisha@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Sheet1!$AH$4:$AH$39</c:f>
              <c:numCache>
                <c:formatCode>0</c:formatCode>
                <c:ptCount val="36"/>
                <c:pt idx="0">
                  <c:v>414</c:v>
                </c:pt>
                <c:pt idx="1">
                  <c:v>62702</c:v>
                </c:pt>
                <c:pt idx="2">
                  <c:v>4047</c:v>
                </c:pt>
                <c:pt idx="3">
                  <c:v>71042</c:v>
                </c:pt>
                <c:pt idx="4">
                  <c:v>84236</c:v>
                </c:pt>
                <c:pt idx="5">
                  <c:v>201</c:v>
                </c:pt>
                <c:pt idx="6">
                  <c:v>53781</c:v>
                </c:pt>
                <c:pt idx="7">
                  <c:v>347</c:v>
                </c:pt>
                <c:pt idx="8">
                  <c:v>145</c:v>
                </c:pt>
                <c:pt idx="9">
                  <c:v>5755</c:v>
                </c:pt>
                <c:pt idx="10">
                  <c:v>1554</c:v>
                </c:pt>
                <c:pt idx="11">
                  <c:v>52424</c:v>
                </c:pt>
                <c:pt idx="12">
                  <c:v>22315</c:v>
                </c:pt>
                <c:pt idx="13">
                  <c:v>18039</c:v>
                </c:pt>
                <c:pt idx="14">
                  <c:v>29092</c:v>
                </c:pt>
                <c:pt idx="15">
                  <c:v>48528</c:v>
                </c:pt>
                <c:pt idx="16">
                  <c:v>75489</c:v>
                </c:pt>
                <c:pt idx="17">
                  <c:v>17130</c:v>
                </c:pt>
                <c:pt idx="18">
                  <c:v>45</c:v>
                </c:pt>
                <c:pt idx="19">
                  <c:v>150762</c:v>
                </c:pt>
                <c:pt idx="20">
                  <c:v>107624</c:v>
                </c:pt>
                <c:pt idx="21">
                  <c:v>4993</c:v>
                </c:pt>
                <c:pt idx="22">
                  <c:v>14514</c:v>
                </c:pt>
                <c:pt idx="23">
                  <c:v>3825</c:v>
                </c:pt>
                <c:pt idx="24">
                  <c:v>2826</c:v>
                </c:pt>
                <c:pt idx="25">
                  <c:v>70300</c:v>
                </c:pt>
                <c:pt idx="26">
                  <c:v>731</c:v>
                </c:pt>
                <c:pt idx="27">
                  <c:v>28988</c:v>
                </c:pt>
                <c:pt idx="28">
                  <c:v>108428</c:v>
                </c:pt>
                <c:pt idx="29">
                  <c:v>1279</c:v>
                </c:pt>
                <c:pt idx="30">
                  <c:v>57583</c:v>
                </c:pt>
                <c:pt idx="31">
                  <c:v>42632</c:v>
                </c:pt>
                <c:pt idx="32">
                  <c:v>4844</c:v>
                </c:pt>
                <c:pt idx="33">
                  <c:v>255969</c:v>
                </c:pt>
                <c:pt idx="34">
                  <c:v>24026</c:v>
                </c:pt>
                <c:pt idx="35">
                  <c:v>95736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E799-4F0F-97A1-8599660E5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9453631"/>
        <c:axId val="709886111"/>
      </c:areaChart>
      <c:catAx>
        <c:axId val="8094536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886111"/>
        <c:crosses val="autoZero"/>
        <c:auto val="1"/>
        <c:lblAlgn val="ctr"/>
        <c:lblOffset val="100"/>
        <c:noMultiLvlLbl val="0"/>
      </c:catAx>
      <c:valAx>
        <c:axId val="709886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4536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OF TEACHERS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Sheet1!$A$4:$A$39</c:f>
              <c:strCache>
                <c:ptCount val="36"/>
                <c:pt idx="0">
                  <c:v>A &amp; N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&amp; Nagar Haveli</c:v>
                </c:pt>
                <c:pt idx="8">
                  <c:v>Daman &amp; Diu</c:v>
                </c:pt>
                <c:pt idx="9">
                  <c:v>Delhi</c:v>
                </c:pt>
                <c:pt idx="10">
                  <c:v>Goa</c:v>
                </c:pt>
                <c:pt idx="11">
                  <c:v>Gujarat</c:v>
                </c:pt>
                <c:pt idx="12">
                  <c:v>Haryana</c:v>
                </c:pt>
                <c:pt idx="13">
                  <c:v>Himachal Pradesh</c:v>
                </c:pt>
                <c:pt idx="14">
                  <c:v>Jammu &amp; Kashmir</c:v>
                </c:pt>
                <c:pt idx="15">
                  <c:v>Jharkhand</c:v>
                </c:pt>
                <c:pt idx="16">
                  <c:v>Karnataka</c:v>
                </c:pt>
                <c:pt idx="17">
                  <c:v>Kerala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Odisha@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Sheet1!$IX$4:$IX$39</c:f>
              <c:numCache>
                <c:formatCode>0.00</c:formatCode>
                <c:ptCount val="36"/>
                <c:pt idx="0">
                  <c:v>98.8</c:v>
                </c:pt>
                <c:pt idx="1">
                  <c:v>96.58</c:v>
                </c:pt>
                <c:pt idx="2">
                  <c:v>34.700000000000003</c:v>
                </c:pt>
                <c:pt idx="3">
                  <c:v>35.92</c:v>
                </c:pt>
                <c:pt idx="4">
                  <c:v>47.4</c:v>
                </c:pt>
                <c:pt idx="5">
                  <c:v>98.89</c:v>
                </c:pt>
                <c:pt idx="6">
                  <c:v>66</c:v>
                </c:pt>
                <c:pt idx="7">
                  <c:v>92.69</c:v>
                </c:pt>
                <c:pt idx="8">
                  <c:v>92.79</c:v>
                </c:pt>
                <c:pt idx="9">
                  <c:v>100</c:v>
                </c:pt>
                <c:pt idx="10">
                  <c:v>95.27</c:v>
                </c:pt>
                <c:pt idx="11">
                  <c:v>99.77</c:v>
                </c:pt>
                <c:pt idx="12">
                  <c:v>96.23</c:v>
                </c:pt>
                <c:pt idx="13">
                  <c:v>94.87</c:v>
                </c:pt>
                <c:pt idx="14">
                  <c:v>54.16</c:v>
                </c:pt>
                <c:pt idx="15">
                  <c:v>75.72</c:v>
                </c:pt>
                <c:pt idx="16">
                  <c:v>95.15</c:v>
                </c:pt>
                <c:pt idx="17">
                  <c:v>96.97</c:v>
                </c:pt>
                <c:pt idx="18">
                  <c:v>99.8</c:v>
                </c:pt>
                <c:pt idx="19">
                  <c:v>77.42</c:v>
                </c:pt>
                <c:pt idx="20">
                  <c:v>99.23</c:v>
                </c:pt>
                <c:pt idx="21">
                  <c:v>38.840000000000003</c:v>
                </c:pt>
                <c:pt idx="22">
                  <c:v>28.91</c:v>
                </c:pt>
                <c:pt idx="23">
                  <c:v>57.8</c:v>
                </c:pt>
                <c:pt idx="24">
                  <c:v>30.5</c:v>
                </c:pt>
                <c:pt idx="25">
                  <c:v>79.739999999999995</c:v>
                </c:pt>
                <c:pt idx="26">
                  <c:v>99.86</c:v>
                </c:pt>
                <c:pt idx="27">
                  <c:v>90.25</c:v>
                </c:pt>
                <c:pt idx="28">
                  <c:v>91.58</c:v>
                </c:pt>
                <c:pt idx="29">
                  <c:v>49.42</c:v>
                </c:pt>
                <c:pt idx="30">
                  <c:v>97.48</c:v>
                </c:pt>
                <c:pt idx="31">
                  <c:v>96.78</c:v>
                </c:pt>
                <c:pt idx="32">
                  <c:v>39.78</c:v>
                </c:pt>
                <c:pt idx="33">
                  <c:v>71.75</c:v>
                </c:pt>
                <c:pt idx="34">
                  <c:v>84.62</c:v>
                </c:pt>
                <c:pt idx="35">
                  <c:v>47.75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9F-4475-AD0F-17E14C45E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7635103"/>
        <c:axId val="601657407"/>
      </c:barChart>
      <c:catAx>
        <c:axId val="70763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657407"/>
        <c:crosses val="autoZero"/>
        <c:auto val="1"/>
        <c:lblAlgn val="ctr"/>
        <c:lblOffset val="100"/>
        <c:noMultiLvlLbl val="0"/>
      </c:catAx>
      <c:valAx>
        <c:axId val="60165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63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Library Facility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Sheet1!$A$4:$A$39</c:f>
              <c:strCache>
                <c:ptCount val="36"/>
                <c:pt idx="0">
                  <c:v>A &amp; N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&amp; Nagar Haveli</c:v>
                </c:pt>
                <c:pt idx="8">
                  <c:v>Daman &amp; Diu</c:v>
                </c:pt>
                <c:pt idx="9">
                  <c:v>Delhi</c:v>
                </c:pt>
                <c:pt idx="10">
                  <c:v>Goa</c:v>
                </c:pt>
                <c:pt idx="11">
                  <c:v>Gujarat</c:v>
                </c:pt>
                <c:pt idx="12">
                  <c:v>Haryana</c:v>
                </c:pt>
                <c:pt idx="13">
                  <c:v>Himachal Pradesh</c:v>
                </c:pt>
                <c:pt idx="14">
                  <c:v>Jammu &amp; Kashmir</c:v>
                </c:pt>
                <c:pt idx="15">
                  <c:v>Jharkhand</c:v>
                </c:pt>
                <c:pt idx="16">
                  <c:v>Karnataka</c:v>
                </c:pt>
                <c:pt idx="17">
                  <c:v>Kerala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Odisha@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Sheet1!$CR$4:$CR$39</c:f>
              <c:numCache>
                <c:formatCode>0.00</c:formatCode>
                <c:ptCount val="36"/>
                <c:pt idx="0">
                  <c:v>0</c:v>
                </c:pt>
                <c:pt idx="1">
                  <c:v>90.18</c:v>
                </c:pt>
                <c:pt idx="2">
                  <c:v>33.33</c:v>
                </c:pt>
                <c:pt idx="3">
                  <c:v>81.36</c:v>
                </c:pt>
                <c:pt idx="4">
                  <c:v>85.52</c:v>
                </c:pt>
                <c:pt idx="5">
                  <c:v>0</c:v>
                </c:pt>
                <c:pt idx="6">
                  <c:v>66.67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79.78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90.04</c:v>
                </c:pt>
                <c:pt idx="16">
                  <c:v>92.59</c:v>
                </c:pt>
                <c:pt idx="17">
                  <c:v>100</c:v>
                </c:pt>
                <c:pt idx="18">
                  <c:v>0</c:v>
                </c:pt>
                <c:pt idx="19">
                  <c:v>88.89</c:v>
                </c:pt>
                <c:pt idx="20">
                  <c:v>94.28</c:v>
                </c:pt>
                <c:pt idx="21">
                  <c:v>94.03</c:v>
                </c:pt>
                <c:pt idx="22">
                  <c:v>56.25</c:v>
                </c:pt>
                <c:pt idx="23">
                  <c:v>24.64</c:v>
                </c:pt>
                <c:pt idx="24">
                  <c:v>100</c:v>
                </c:pt>
                <c:pt idx="25">
                  <c:v>88.73</c:v>
                </c:pt>
                <c:pt idx="26">
                  <c:v>100</c:v>
                </c:pt>
                <c:pt idx="27">
                  <c:v>94.41</c:v>
                </c:pt>
                <c:pt idx="28">
                  <c:v>0</c:v>
                </c:pt>
                <c:pt idx="29">
                  <c:v>0</c:v>
                </c:pt>
                <c:pt idx="30">
                  <c:v>100</c:v>
                </c:pt>
                <c:pt idx="31">
                  <c:v>77.53</c:v>
                </c:pt>
                <c:pt idx="32">
                  <c:v>0</c:v>
                </c:pt>
                <c:pt idx="33">
                  <c:v>57.14</c:v>
                </c:pt>
                <c:pt idx="34">
                  <c:v>40</c:v>
                </c:pt>
                <c:pt idx="35">
                  <c:v>91.67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07-4E16-98B4-78158D914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4605743"/>
        <c:axId val="1731752191"/>
      </c:lineChart>
      <c:catAx>
        <c:axId val="173460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752191"/>
        <c:crosses val="autoZero"/>
        <c:auto val="1"/>
        <c:lblAlgn val="ctr"/>
        <c:lblOffset val="100"/>
        <c:noMultiLvlLbl val="0"/>
      </c:catAx>
      <c:valAx>
        <c:axId val="1731752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460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Schools with drinking water facility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BC4-4BF5-9575-50930429EC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BC4-4BF5-9575-50930429EC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BC4-4BF5-9575-50930429EC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BC4-4BF5-9575-50930429EC0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BC4-4BF5-9575-50930429EC0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6BC4-4BF5-9575-50930429EC0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6BC4-4BF5-9575-50930429EC0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6BC4-4BF5-9575-50930429EC0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6BC4-4BF5-9575-50930429EC0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6BC4-4BF5-9575-50930429EC0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6BC4-4BF5-9575-50930429EC0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6BC4-4BF5-9575-50930429EC0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6BC4-4BF5-9575-50930429EC0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6BC4-4BF5-9575-50930429EC08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6BC4-4BF5-9575-50930429EC0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6BC4-4BF5-9575-50930429EC0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6BC4-4BF5-9575-50930429EC0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6BC4-4BF5-9575-50930429EC08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6BC4-4BF5-9575-50930429EC08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7-6BC4-4BF5-9575-50930429EC08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9-6BC4-4BF5-9575-50930429EC08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6BC4-4BF5-9575-50930429EC08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6BC4-4BF5-9575-50930429EC08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6BC4-4BF5-9575-50930429EC08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6BC4-4BF5-9575-50930429EC08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6BC4-4BF5-9575-50930429EC08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6BC4-4BF5-9575-50930429EC08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6BC4-4BF5-9575-50930429EC08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6BC4-4BF5-9575-50930429EC08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6BC4-4BF5-9575-50930429EC08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6BC4-4BF5-9575-50930429EC08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F-6BC4-4BF5-9575-50930429EC08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1-6BC4-4BF5-9575-50930429EC08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3-6BC4-4BF5-9575-50930429EC08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5-6BC4-4BF5-9575-50930429EC08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7-6BC4-4BF5-9575-50930429EC08}"/>
              </c:ext>
            </c:extLst>
          </c:dPt>
          <c:cat>
            <c:strRef>
              <c:f>'[data analytics.xlsx]Sheet1'!$A$4:$A$39</c:f>
              <c:strCache>
                <c:ptCount val="36"/>
                <c:pt idx="0">
                  <c:v>A &amp; N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&amp; Nagar Haveli</c:v>
                </c:pt>
                <c:pt idx="8">
                  <c:v>Daman &amp; Diu</c:v>
                </c:pt>
                <c:pt idx="9">
                  <c:v>Delhi</c:v>
                </c:pt>
                <c:pt idx="10">
                  <c:v>Goa</c:v>
                </c:pt>
                <c:pt idx="11">
                  <c:v>Gujarat</c:v>
                </c:pt>
                <c:pt idx="12">
                  <c:v>Haryana</c:v>
                </c:pt>
                <c:pt idx="13">
                  <c:v>Himachal Pradesh</c:v>
                </c:pt>
                <c:pt idx="14">
                  <c:v>Jammu &amp; Kashmir</c:v>
                </c:pt>
                <c:pt idx="15">
                  <c:v>Jharkhand</c:v>
                </c:pt>
                <c:pt idx="16">
                  <c:v>Karnataka</c:v>
                </c:pt>
                <c:pt idx="17">
                  <c:v>Kerala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Odisha@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'[data analytics.xlsx]Sheet1'!$AN$4:$AN$39</c:f>
              <c:numCache>
                <c:formatCode>0.00</c:formatCode>
                <c:ptCount val="36"/>
                <c:pt idx="0">
                  <c:v>400</c:v>
                </c:pt>
                <c:pt idx="1">
                  <c:v>388.83</c:v>
                </c:pt>
                <c:pt idx="2">
                  <c:v>367.93</c:v>
                </c:pt>
                <c:pt idx="3">
                  <c:v>363.65000000000003</c:v>
                </c:pt>
                <c:pt idx="4">
                  <c:v>390.35</c:v>
                </c:pt>
                <c:pt idx="5">
                  <c:v>400</c:v>
                </c:pt>
                <c:pt idx="6">
                  <c:v>396.12999999999994</c:v>
                </c:pt>
                <c:pt idx="7">
                  <c:v>400</c:v>
                </c:pt>
                <c:pt idx="8">
                  <c:v>400</c:v>
                </c:pt>
                <c:pt idx="9">
                  <c:v>400</c:v>
                </c:pt>
                <c:pt idx="10">
                  <c:v>400</c:v>
                </c:pt>
                <c:pt idx="11">
                  <c:v>399.85</c:v>
                </c:pt>
                <c:pt idx="12">
                  <c:v>399.68</c:v>
                </c:pt>
                <c:pt idx="13">
                  <c:v>399.72</c:v>
                </c:pt>
                <c:pt idx="14">
                  <c:v>383.88000000000005</c:v>
                </c:pt>
                <c:pt idx="15">
                  <c:v>383.32</c:v>
                </c:pt>
                <c:pt idx="16">
                  <c:v>398.73</c:v>
                </c:pt>
                <c:pt idx="17">
                  <c:v>399.24</c:v>
                </c:pt>
                <c:pt idx="18">
                  <c:v>400</c:v>
                </c:pt>
                <c:pt idx="19">
                  <c:v>391.69</c:v>
                </c:pt>
                <c:pt idx="20">
                  <c:v>399.45</c:v>
                </c:pt>
                <c:pt idx="21">
                  <c:v>398.33</c:v>
                </c:pt>
                <c:pt idx="22">
                  <c:v>295.89999999999998</c:v>
                </c:pt>
                <c:pt idx="23">
                  <c:v>375.36</c:v>
                </c:pt>
                <c:pt idx="24">
                  <c:v>349.75</c:v>
                </c:pt>
                <c:pt idx="25">
                  <c:v>393.76</c:v>
                </c:pt>
                <c:pt idx="26">
                  <c:v>400</c:v>
                </c:pt>
                <c:pt idx="27">
                  <c:v>399.95</c:v>
                </c:pt>
                <c:pt idx="28">
                  <c:v>392.84999999999997</c:v>
                </c:pt>
                <c:pt idx="29">
                  <c:v>398.15</c:v>
                </c:pt>
                <c:pt idx="30">
                  <c:v>399.71000000000004</c:v>
                </c:pt>
                <c:pt idx="31">
                  <c:v>387.57</c:v>
                </c:pt>
                <c:pt idx="32">
                  <c:v>382.12</c:v>
                </c:pt>
                <c:pt idx="33">
                  <c:v>396.76</c:v>
                </c:pt>
                <c:pt idx="34">
                  <c:v>389.25999999999993</c:v>
                </c:pt>
                <c:pt idx="35">
                  <c:v>396.18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6BC4-4BF5-9575-50930429E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179296481947359"/>
          <c:y val="9.9992720525305442E-3"/>
          <c:w val="0.19784434228926573"/>
          <c:h val="0.990000727947469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Schools With Building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'[data analytics.xlsx]Sheet1'!$A$4:$A$39</c:f>
              <c:strCache>
                <c:ptCount val="36"/>
                <c:pt idx="0">
                  <c:v>A &amp; N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&amp; Nagar Haveli</c:v>
                </c:pt>
                <c:pt idx="8">
                  <c:v>Daman &amp; Diu</c:v>
                </c:pt>
                <c:pt idx="9">
                  <c:v>Delhi</c:v>
                </c:pt>
                <c:pt idx="10">
                  <c:v>Goa</c:v>
                </c:pt>
                <c:pt idx="11">
                  <c:v>Gujarat</c:v>
                </c:pt>
                <c:pt idx="12">
                  <c:v>Haryana</c:v>
                </c:pt>
                <c:pt idx="13">
                  <c:v>Himachal Pradesh</c:v>
                </c:pt>
                <c:pt idx="14">
                  <c:v>Jammu &amp; Kashmir</c:v>
                </c:pt>
                <c:pt idx="15">
                  <c:v>Jharkhand</c:v>
                </c:pt>
                <c:pt idx="16">
                  <c:v>Karnataka</c:v>
                </c:pt>
                <c:pt idx="17">
                  <c:v>Kerala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Odisha@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'[data analytics.xlsx]Sheet1'!$DY$4:$DY$39</c:f>
              <c:numCache>
                <c:formatCode>0.00</c:formatCode>
                <c:ptCount val="36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93.99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99.87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99.23</c:v>
                </c:pt>
                <c:pt idx="16">
                  <c:v>100</c:v>
                </c:pt>
                <c:pt idx="17">
                  <c:v>100</c:v>
                </c:pt>
                <c:pt idx="18">
                  <c:v>0</c:v>
                </c:pt>
                <c:pt idx="19">
                  <c:v>100</c:v>
                </c:pt>
                <c:pt idx="20">
                  <c:v>99.9</c:v>
                </c:pt>
                <c:pt idx="21">
                  <c:v>100</c:v>
                </c:pt>
                <c:pt idx="22">
                  <c:v>98.3</c:v>
                </c:pt>
                <c:pt idx="23">
                  <c:v>100</c:v>
                </c:pt>
                <c:pt idx="24">
                  <c:v>100</c:v>
                </c:pt>
                <c:pt idx="25">
                  <c:v>93.85</c:v>
                </c:pt>
                <c:pt idx="26">
                  <c:v>100</c:v>
                </c:pt>
                <c:pt idx="27">
                  <c:v>100</c:v>
                </c:pt>
                <c:pt idx="28">
                  <c:v>0</c:v>
                </c:pt>
                <c:pt idx="29">
                  <c:v>0</c:v>
                </c:pt>
                <c:pt idx="30">
                  <c:v>100</c:v>
                </c:pt>
                <c:pt idx="31">
                  <c:v>99.94</c:v>
                </c:pt>
                <c:pt idx="32">
                  <c:v>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09-470A-B61F-EB0C26834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5456255"/>
        <c:axId val="687402479"/>
        <c:axId val="754363247"/>
      </c:area3DChart>
      <c:catAx>
        <c:axId val="6854562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402479"/>
        <c:crosses val="autoZero"/>
        <c:auto val="1"/>
        <c:lblAlgn val="ctr"/>
        <c:lblOffset val="100"/>
        <c:noMultiLvlLbl val="0"/>
      </c:catAx>
      <c:valAx>
        <c:axId val="68740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456255"/>
        <c:crosses val="autoZero"/>
        <c:crossBetween val="midCat"/>
      </c:valAx>
      <c:serAx>
        <c:axId val="7543632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402479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Sheet1!$A$4:$A$39</cx:f>
        <cx:lvl ptCount="36">
          <cx:pt idx="0">A &amp; N Islands</cx:pt>
          <cx:pt idx="1">Andhra Pradesh</cx:pt>
          <cx:pt idx="2">Arunachal Pradesh</cx:pt>
          <cx:pt idx="3">Assam</cx:pt>
          <cx:pt idx="4">Bihar</cx:pt>
          <cx:pt idx="5">Chandigarh</cx:pt>
          <cx:pt idx="6">Chhattisgarh</cx:pt>
          <cx:pt idx="7">Dadra &amp; Nagar Haveli</cx:pt>
          <cx:pt idx="8">Daman &amp; Diu</cx:pt>
          <cx:pt idx="9">Delhi</cx:pt>
          <cx:pt idx="10">Goa</cx:pt>
          <cx:pt idx="11">Gujarat</cx:pt>
          <cx:pt idx="12">Haryana</cx:pt>
          <cx:pt idx="13">Himachal Pradesh</cx:pt>
          <cx:pt idx="14">Jammu &amp; Kashmir</cx:pt>
          <cx:pt idx="15">Jharkhand</cx:pt>
          <cx:pt idx="16">Karnataka</cx:pt>
          <cx:pt idx="17">Kerala</cx:pt>
          <cx:pt idx="18">Lakshadweep</cx:pt>
          <cx:pt idx="19">Madhya Pradesh</cx:pt>
          <cx:pt idx="20">Maharashtra</cx:pt>
          <cx:pt idx="21">Manipur</cx:pt>
          <cx:pt idx="22">Meghalaya</cx:pt>
          <cx:pt idx="23">Mizoram</cx:pt>
          <cx:pt idx="24">Nagaland</cx:pt>
          <cx:pt idx="25">Odisha@</cx:pt>
          <cx:pt idx="26">Puducherry</cx:pt>
          <cx:pt idx="27">Punjab</cx:pt>
          <cx:pt idx="28">Rajasthan</cx:pt>
          <cx:pt idx="29">Sikkim</cx:pt>
          <cx:pt idx="30">Tamil Nadu</cx:pt>
          <cx:pt idx="31">Telangana</cx:pt>
          <cx:pt idx="32">Tripura</cx:pt>
          <cx:pt idx="33">Uttar Pradesh</cx:pt>
          <cx:pt idx="34">Uttarakhand</cx:pt>
          <cx:pt idx="35">West Bengal</cx:pt>
        </cx:lvl>
      </cx:strDim>
      <cx:numDim type="val">
        <cx:f>Sheet1!$CR$4:$CR$39</cx:f>
        <cx:lvl ptCount="36" formatCode="0.00">
          <cx:pt idx="0">0</cx:pt>
          <cx:pt idx="1">90.180000000000007</cx:pt>
          <cx:pt idx="2">33.329999999999998</cx:pt>
          <cx:pt idx="3">81.359999999999999</cx:pt>
          <cx:pt idx="4">85.519999999999996</cx:pt>
          <cx:pt idx="5">0</cx:pt>
          <cx:pt idx="6">66.670000000000002</cx:pt>
          <cx:pt idx="7">100</cx:pt>
          <cx:pt idx="8">100</cx:pt>
          <cx:pt idx="9">100</cx:pt>
          <cx:pt idx="10">100</cx:pt>
          <cx:pt idx="11">79.780000000000001</cx:pt>
          <cx:pt idx="12">100</cx:pt>
          <cx:pt idx="13">100</cx:pt>
          <cx:pt idx="14">100</cx:pt>
          <cx:pt idx="15">90.040000000000006</cx:pt>
          <cx:pt idx="16">92.590000000000003</cx:pt>
          <cx:pt idx="17">100</cx:pt>
          <cx:pt idx="18">0</cx:pt>
          <cx:pt idx="19">88.890000000000001</cx:pt>
          <cx:pt idx="20">94.280000000000001</cx:pt>
          <cx:pt idx="21">94.030000000000001</cx:pt>
          <cx:pt idx="22">56.25</cx:pt>
          <cx:pt idx="23">24.640000000000001</cx:pt>
          <cx:pt idx="24">100</cx:pt>
          <cx:pt idx="25">88.730000000000004</cx:pt>
          <cx:pt idx="26">100</cx:pt>
          <cx:pt idx="27">94.409999999999997</cx:pt>
          <cx:pt idx="28">0</cx:pt>
          <cx:pt idx="29">0</cx:pt>
          <cx:pt idx="30">100</cx:pt>
          <cx:pt idx="31">77.530000000000001</cx:pt>
          <cx:pt idx="32">0</cx:pt>
          <cx:pt idx="33">57.140000000000001</cx:pt>
          <cx:pt idx="34">40</cx:pt>
          <cx:pt idx="35">91.670000000000002</cx:pt>
        </cx:lvl>
      </cx:numDim>
    </cx:data>
  </cx:chartData>
  <cx:chart>
    <cx:title pos="t" align="ctr" overlay="0">
      <cx:tx>
        <cx:txData>
          <cx:v>Schools With Electricity Connection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Schools With Electricity Connection</a:t>
          </a:r>
        </a:p>
      </cx:txPr>
    </cx:title>
    <cx:plotArea>
      <cx:plotAreaRegion>
        <cx:series layoutId="clusteredColumn" uniqueId="{F885D276-8F8D-41BE-A9BD-205782AAD1E8}">
          <cx:dataId val="0"/>
          <cx:layoutPr>
            <cx:aggregation/>
          </cx:layoutPr>
          <cx:axisId val="1"/>
        </cx:series>
        <cx:series layoutId="paretoLine" ownerIdx="0" uniqueId="{71C098D1-D0FA-44A7-8251-0C44A4DD0621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0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88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9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8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4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AF5880-566B-4CAB-AA9B-1C54568298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8E361-9F4C-4C87-B8CA-74B463D3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08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CF1E-0445-4CFE-A99C-7424BC8A6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787" y="-445591"/>
            <a:ext cx="8825658" cy="3329581"/>
          </a:xfrm>
        </p:spPr>
        <p:txBody>
          <a:bodyPr/>
          <a:lstStyle/>
          <a:p>
            <a:r>
              <a:rPr lang="en-US" sz="5400" dirty="0"/>
              <a:t>   EDUCATION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235AF-2EA3-4ABF-B8ED-CE468266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342" y="5049228"/>
            <a:ext cx="8825658" cy="86142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6400" dirty="0"/>
              <a:t>                                                                                             </a:t>
            </a:r>
            <a:r>
              <a:rPr lang="en-US" sz="7200" dirty="0"/>
              <a:t>SUBMITTED BY – Sahil </a:t>
            </a:r>
            <a:r>
              <a:rPr lang="en-US" sz="7200" dirty="0" err="1"/>
              <a:t>sHarma</a:t>
            </a:r>
            <a:endParaRPr lang="en-US" sz="7200" dirty="0"/>
          </a:p>
          <a:p>
            <a:r>
              <a:rPr lang="en-US" sz="7200" dirty="0"/>
              <a:t>                                                                                                            1711981254</a:t>
            </a:r>
          </a:p>
        </p:txBody>
      </p:sp>
    </p:spTree>
    <p:extLst>
      <p:ext uri="{BB962C8B-B14F-4D97-AF65-F5344CB8AC3E}">
        <p14:creationId xmlns:p14="http://schemas.microsoft.com/office/powerpoint/2010/main" val="92591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759A-C995-4CF8-ABB3-8E224876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Schools With Buildings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1B6393-1BCF-4A9A-A27F-F617FC8CF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38692"/>
              </p:ext>
            </p:extLst>
          </p:nvPr>
        </p:nvGraphicFramePr>
        <p:xfrm>
          <a:off x="407772" y="1260389"/>
          <a:ext cx="10565027" cy="4988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06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005F-821D-403F-BC71-ADD7BD68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278C-A70F-45A7-A33B-C630A782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a days lot’s of positive changes are happening in the</a:t>
            </a:r>
          </a:p>
          <a:p>
            <a:pPr marL="0" indent="0">
              <a:buNone/>
            </a:pPr>
            <a:r>
              <a:rPr lang="en-US" dirty="0"/>
              <a:t>     education system of India.</a:t>
            </a:r>
          </a:p>
          <a:p>
            <a:r>
              <a:rPr lang="en-US" dirty="0"/>
              <a:t>There is a definite need of revolutionary changes in the</a:t>
            </a:r>
          </a:p>
          <a:p>
            <a:pPr marL="0" indent="0">
              <a:buNone/>
            </a:pPr>
            <a:r>
              <a:rPr lang="en-US" dirty="0"/>
              <a:t>     Indian education system.</a:t>
            </a:r>
          </a:p>
          <a:p>
            <a:r>
              <a:rPr lang="en-US" dirty="0"/>
              <a:t>With the effective learning system, India can successfully</a:t>
            </a:r>
          </a:p>
          <a:p>
            <a:pPr marL="0" indent="0">
              <a:buNone/>
            </a:pPr>
            <a:r>
              <a:rPr lang="en-US" dirty="0"/>
              <a:t>     utilize its vast human resources, and by that the dream of</a:t>
            </a:r>
          </a:p>
          <a:p>
            <a:pPr marL="0" indent="0">
              <a:buNone/>
            </a:pPr>
            <a:r>
              <a:rPr lang="en-US" dirty="0"/>
              <a:t>     our youngsters hero “Dr. A. P. j. Abdul Kalam” dream of India</a:t>
            </a:r>
          </a:p>
          <a:p>
            <a:pPr marL="0" indent="0">
              <a:buNone/>
            </a:pPr>
            <a:r>
              <a:rPr lang="en-US" dirty="0"/>
              <a:t>     2020 will get success</a:t>
            </a:r>
          </a:p>
        </p:txBody>
      </p:sp>
    </p:spTree>
    <p:extLst>
      <p:ext uri="{BB962C8B-B14F-4D97-AF65-F5344CB8AC3E}">
        <p14:creationId xmlns:p14="http://schemas.microsoft.com/office/powerpoint/2010/main" val="329338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9DED-E85A-40BA-B15C-5AD174E1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6600" dirty="0"/>
              <a:t>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28612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0FEB-D6DE-4DD1-B1A8-327B77E2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3EB2-5132-47BE-B528-9F8B7BFA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951835"/>
          </a:xfrm>
        </p:spPr>
        <p:txBody>
          <a:bodyPr/>
          <a:lstStyle/>
          <a:p>
            <a:r>
              <a:rPr lang="en-US" dirty="0"/>
              <a:t>As According to Indian constitution free and compulsory education is provided as a fundamental right</a:t>
            </a:r>
          </a:p>
          <a:p>
            <a:r>
              <a:rPr lang="en-US" dirty="0"/>
              <a:t>In census 2011 literacy rate is 75%</a:t>
            </a:r>
          </a:p>
          <a:p>
            <a:r>
              <a:rPr lang="en-US" dirty="0"/>
              <a:t>India runs the biggest education system in the world</a:t>
            </a:r>
          </a:p>
          <a:p>
            <a:r>
              <a:rPr lang="en-US" dirty="0"/>
              <a:t>Education in India is provided by public schools(controlled and funded by three levels: central, state and local) and private schools</a:t>
            </a:r>
          </a:p>
        </p:txBody>
      </p:sp>
    </p:spTree>
    <p:extLst>
      <p:ext uri="{BB962C8B-B14F-4D97-AF65-F5344CB8AC3E}">
        <p14:creationId xmlns:p14="http://schemas.microsoft.com/office/powerpoint/2010/main" val="395621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E8C2-69E1-44B3-9713-9BC84C11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NEED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FE0F-A9A6-40D3-B824-3ED3B431F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06477"/>
          </a:xfrm>
        </p:spPr>
        <p:txBody>
          <a:bodyPr>
            <a:normAutofit/>
          </a:bodyPr>
          <a:lstStyle/>
          <a:p>
            <a:r>
              <a:rPr lang="en-US" dirty="0"/>
              <a:t>In this project analyze education  in India through every  state and  union territories</a:t>
            </a:r>
          </a:p>
          <a:p>
            <a:r>
              <a:rPr lang="en-US" dirty="0"/>
              <a:t>In this use database for further research and other purpose</a:t>
            </a:r>
          </a:p>
          <a:p>
            <a:r>
              <a:rPr lang="en-US" dirty="0"/>
              <a:t>In this we analyze the basic requirements are fulfil or not like</a:t>
            </a:r>
          </a:p>
          <a:p>
            <a:r>
              <a:rPr lang="en-US" dirty="0"/>
              <a:t>No of qualified teachers</a:t>
            </a:r>
          </a:p>
          <a:p>
            <a:r>
              <a:rPr lang="en-US" dirty="0"/>
              <a:t>Basic </a:t>
            </a:r>
            <a:r>
              <a:rPr lang="en-US" dirty="0" err="1"/>
              <a:t>infrastruture</a:t>
            </a:r>
            <a:r>
              <a:rPr lang="en-US" dirty="0"/>
              <a:t> (building, electricity connection)</a:t>
            </a:r>
          </a:p>
          <a:p>
            <a:r>
              <a:rPr lang="en-US" dirty="0"/>
              <a:t>Drinking water facility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1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936D-442F-441E-93CB-2B94ABFE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HISTORY OF EDUCATION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740B-9259-4282-B82C-8B801D34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692876"/>
            <a:ext cx="9197237" cy="4555523"/>
          </a:xfrm>
        </p:spPr>
        <p:txBody>
          <a:bodyPr>
            <a:normAutofit/>
          </a:bodyPr>
          <a:lstStyle/>
          <a:p>
            <a:r>
              <a:rPr lang="en-US" dirty="0"/>
              <a:t>Earlier education system is commenced under the</a:t>
            </a:r>
          </a:p>
          <a:p>
            <a:pPr marL="0" indent="0">
              <a:buNone/>
            </a:pPr>
            <a:r>
              <a:rPr lang="en-US" dirty="0"/>
              <a:t>     supervision of gurus</a:t>
            </a:r>
          </a:p>
          <a:p>
            <a:r>
              <a:rPr lang="en-US" dirty="0"/>
              <a:t> There is no special class rooms or laboratories are there in</a:t>
            </a:r>
          </a:p>
          <a:p>
            <a:pPr marL="0" indent="0">
              <a:buNone/>
            </a:pPr>
            <a:r>
              <a:rPr lang="en-US" dirty="0"/>
              <a:t>      older days the house of gurus are place to learn and it is</a:t>
            </a:r>
          </a:p>
          <a:p>
            <a:pPr marL="0" indent="0">
              <a:buNone/>
            </a:pPr>
            <a:r>
              <a:rPr lang="en-US" dirty="0"/>
              <a:t>     called as VEDHA NILAYAM</a:t>
            </a:r>
          </a:p>
          <a:p>
            <a:r>
              <a:rPr lang="en-US" dirty="0"/>
              <a:t> In older days the teachers has to choose the student, to</a:t>
            </a:r>
          </a:p>
          <a:p>
            <a:pPr marL="0" indent="0">
              <a:buNone/>
            </a:pPr>
            <a:r>
              <a:rPr lang="en-US" dirty="0"/>
              <a:t>     whom they want to teach the skills.</a:t>
            </a:r>
          </a:p>
          <a:p>
            <a:r>
              <a:rPr lang="en-US" dirty="0"/>
              <a:t>There is no fee or any prizes given to the gurus instead of</a:t>
            </a:r>
          </a:p>
          <a:p>
            <a:pPr marL="0" indent="0">
              <a:buNone/>
            </a:pPr>
            <a:r>
              <a:rPr lang="en-US" dirty="0"/>
              <a:t>     that a life long benefits will be provided by the student to his</a:t>
            </a:r>
          </a:p>
          <a:p>
            <a:pPr marL="0" indent="0">
              <a:buNone/>
            </a:pPr>
            <a:r>
              <a:rPr lang="en-US" dirty="0"/>
              <a:t>     Guru  </a:t>
            </a:r>
          </a:p>
        </p:txBody>
      </p:sp>
    </p:spTree>
    <p:extLst>
      <p:ext uri="{BB962C8B-B14F-4D97-AF65-F5344CB8AC3E}">
        <p14:creationId xmlns:p14="http://schemas.microsoft.com/office/powerpoint/2010/main" val="234624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D3E4-F428-46A9-A51A-D376369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3291"/>
            <a:ext cx="9404723" cy="1400530"/>
          </a:xfrm>
        </p:spPr>
        <p:txBody>
          <a:bodyPr/>
          <a:lstStyle/>
          <a:p>
            <a:r>
              <a:rPr lang="en-US" dirty="0"/>
              <a:t>                    NO OF SCHOOLS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FD95FE-1373-4415-976C-A71A69CC2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102383"/>
              </p:ext>
            </p:extLst>
          </p:nvPr>
        </p:nvGraphicFramePr>
        <p:xfrm>
          <a:off x="646111" y="2483708"/>
          <a:ext cx="10858029" cy="4374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617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66F3-CB5B-4DDA-B4FA-F05D0A5A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NO OF TEACHERS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01F678-6096-4AAB-805D-4CCD6E6DA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913218"/>
              </p:ext>
            </p:extLst>
          </p:nvPr>
        </p:nvGraphicFramePr>
        <p:xfrm>
          <a:off x="1103313" y="2052638"/>
          <a:ext cx="9264006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00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DCD3-4099-4953-8EE6-ADAF5136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LIBRARY FACILITY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4B1F95-A5AA-4282-9103-4F61FF761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381094"/>
              </p:ext>
            </p:extLst>
          </p:nvPr>
        </p:nvGraphicFramePr>
        <p:xfrm>
          <a:off x="1103312" y="2052638"/>
          <a:ext cx="9733563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811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D507-B2FB-4FDE-8263-8EC21F82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DRINKING WATER FACILITY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F2B761C-8FEE-4DC7-8610-1348C63FAA7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18961353"/>
                  </p:ext>
                </p:extLst>
              </p:nvPr>
            </p:nvGraphicFramePr>
            <p:xfrm>
              <a:off x="494270" y="2052638"/>
              <a:ext cx="10911015" cy="41957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FF2B761C-8FEE-4DC7-8610-1348C63FAA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270" y="2052638"/>
                <a:ext cx="10911015" cy="41957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89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228E-8007-48EE-9614-83A9F776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Schools With Drinking Water </a:t>
            </a:r>
            <a:r>
              <a:rPr lang="en-US" dirty="0" err="1"/>
              <a:t>Faciity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E293AD-A414-472C-8B9F-44886ABE5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113701"/>
              </p:ext>
            </p:extLst>
          </p:nvPr>
        </p:nvGraphicFramePr>
        <p:xfrm>
          <a:off x="518984" y="1458097"/>
          <a:ext cx="11133437" cy="479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3777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</TotalTime>
  <Words>329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   EDUCATION IN INDIA</vt:lpstr>
      <vt:lpstr>                 INTRODUCTION</vt:lpstr>
      <vt:lpstr>                NEED OF PROJECT</vt:lpstr>
      <vt:lpstr>   HISTORY OF EDUCATION IN INDIA</vt:lpstr>
      <vt:lpstr>                    NO OF SCHOOLS</vt:lpstr>
      <vt:lpstr>                  NO OF TEACHERS</vt:lpstr>
      <vt:lpstr>                   LIBRARY FACILITY</vt:lpstr>
      <vt:lpstr>        DRINKING WATER FACILITY</vt:lpstr>
      <vt:lpstr>Schools With Drinking Water Faciity</vt:lpstr>
      <vt:lpstr>           Schools With Buildings</vt:lpstr>
      <vt:lpstr>                  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 INDIA</dc:title>
  <dc:creator>acer</dc:creator>
  <cp:lastModifiedBy>acer</cp:lastModifiedBy>
  <cp:revision>35</cp:revision>
  <dcterms:created xsi:type="dcterms:W3CDTF">2019-04-18T03:57:52Z</dcterms:created>
  <dcterms:modified xsi:type="dcterms:W3CDTF">2019-05-10T06:34:36Z</dcterms:modified>
</cp:coreProperties>
</file>