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iuItQAR1W8cpyPZjt2BA-FLsZ4PiwdFd" TargetMode="External"/><Relationship Id="rId2" Type="http://schemas.openxmlformats.org/officeDocument/2006/relationships/hyperlink" Target="https://github.com/sid0804-max/water-quality-predi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Water Quality Prediction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224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95A4FE3-8907-2E7E-88DA-B1B77ACB2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1" y="1129589"/>
            <a:ext cx="743384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Understood the significance of clean water prediction and its impact on public health and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Gained hands-on experience in handling real-world datasets related to water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Learned to preprocess data for multi-output regression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machine learning pipeline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MultiOutputRegressor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RandomForestRegressor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Evaluated model performance using key metrics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Visualized multivariate predictions and residuals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and interpreted predictive models to support environmental decision-making.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988829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8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654BA-2F0F-4E81-5CE4-2E2DB2C7325F}"/>
              </a:ext>
            </a:extLst>
          </p:cNvPr>
          <p:cNvSpPr txBox="1"/>
          <p:nvPr/>
        </p:nvSpPr>
        <p:spPr>
          <a:xfrm>
            <a:off x="135835" y="1512049"/>
            <a:ext cx="8896406" cy="534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/>
              <a:t>Programming Language</a:t>
            </a:r>
            <a:br>
              <a:rPr lang="en-IN" b="1" dirty="0"/>
            </a:br>
            <a:r>
              <a:rPr lang="en-IN" b="1" i="1" dirty="0"/>
              <a:t>Python 3.12 – </a:t>
            </a:r>
            <a:r>
              <a:rPr lang="en-IN" dirty="0"/>
              <a:t>Core language used for data processing and model development.</a:t>
            </a:r>
          </a:p>
          <a:p>
            <a:endParaRPr lang="en-IN" dirty="0"/>
          </a:p>
          <a:p>
            <a:r>
              <a:rPr lang="en-IN" sz="2000" b="1" u="sng" dirty="0"/>
              <a:t>Libraries and Frameworks</a:t>
            </a:r>
          </a:p>
          <a:p>
            <a:r>
              <a:rPr lang="en-IN" b="1" i="1" dirty="0"/>
              <a:t>Pandas – </a:t>
            </a:r>
            <a:r>
              <a:rPr lang="en-IN" dirty="0"/>
              <a:t>Data manipulation and cleaning.</a:t>
            </a:r>
          </a:p>
          <a:p>
            <a:r>
              <a:rPr lang="en-IN" b="1" i="1" dirty="0"/>
              <a:t>NumPy – </a:t>
            </a:r>
            <a:r>
              <a:rPr lang="en-IN" dirty="0"/>
              <a:t>Numerical operations and array handling.</a:t>
            </a:r>
          </a:p>
          <a:p>
            <a:r>
              <a:rPr lang="en-IN" b="1" i="1" dirty="0"/>
              <a:t>Scikit-learn – </a:t>
            </a:r>
            <a:r>
              <a:rPr lang="en-IN" dirty="0"/>
              <a:t>Machine learning algorithms and model evaluation.</a:t>
            </a:r>
          </a:p>
          <a:p>
            <a:r>
              <a:rPr lang="en-IN" b="1" i="1" dirty="0"/>
              <a:t>Matplotlib &amp; Seaborn – </a:t>
            </a:r>
            <a:r>
              <a:rPr lang="en-IN" dirty="0"/>
              <a:t>Visualization of data distributions, trends, and model performance.</a:t>
            </a:r>
          </a:p>
          <a:p>
            <a:endParaRPr lang="en-IN" dirty="0"/>
          </a:p>
          <a:p>
            <a:r>
              <a:rPr lang="en-IN" sz="2000" b="1" u="sng" dirty="0"/>
              <a:t>Machine Learning Techniques</a:t>
            </a:r>
          </a:p>
          <a:p>
            <a:r>
              <a:rPr lang="en-IN" b="1" i="1" dirty="0" err="1"/>
              <a:t>MultiOutputRegressor</a:t>
            </a:r>
            <a:r>
              <a:rPr lang="en-IN" b="1" i="1" dirty="0"/>
              <a:t> – </a:t>
            </a:r>
            <a:r>
              <a:rPr lang="en-IN" dirty="0"/>
              <a:t>For handling multiple regression targets simultaneously.</a:t>
            </a:r>
          </a:p>
          <a:p>
            <a:r>
              <a:rPr lang="en-IN" b="1" i="1" dirty="0" err="1"/>
              <a:t>RandomForestRegressor</a:t>
            </a:r>
            <a:r>
              <a:rPr lang="en-IN" b="1" i="1" dirty="0"/>
              <a:t> – </a:t>
            </a:r>
            <a:r>
              <a:rPr lang="en-IN" dirty="0"/>
              <a:t>Ensemble-based regression for robust predictions.</a:t>
            </a:r>
          </a:p>
          <a:p>
            <a:endParaRPr lang="en-IN" dirty="0"/>
          </a:p>
          <a:p>
            <a:r>
              <a:rPr lang="en-IN" sz="2000" b="1" u="sng" dirty="0"/>
              <a:t>Development Environment</a:t>
            </a:r>
          </a:p>
          <a:p>
            <a:r>
              <a:rPr lang="en-IN" b="1" i="1" dirty="0" err="1"/>
              <a:t>Jupyter</a:t>
            </a:r>
            <a:r>
              <a:rPr lang="en-IN" b="1" i="1" dirty="0"/>
              <a:t> Notebook – </a:t>
            </a:r>
            <a:r>
              <a:rPr lang="en-IN" dirty="0"/>
              <a:t>Interactive coding, model training, and result interpretation.</a:t>
            </a:r>
          </a:p>
          <a:p>
            <a:r>
              <a:rPr lang="en-US" b="1" i="1" dirty="0" err="1"/>
              <a:t>Joblib</a:t>
            </a:r>
            <a:r>
              <a:rPr lang="en-US" b="1" i="1" dirty="0"/>
              <a:t> – </a:t>
            </a:r>
            <a:r>
              <a:rPr lang="en-US" dirty="0"/>
              <a:t>Used to save and load the trained model and column structure for deployment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1039E-DF45-92C2-94E1-8F6FF5C2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201" y="3136296"/>
            <a:ext cx="1968949" cy="9654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B9CE2-442E-097A-4823-6B16D76D5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201" y="3909063"/>
            <a:ext cx="1968949" cy="902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698019-E72C-977A-C741-6A34DFA75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30" y="2274343"/>
            <a:ext cx="2255520" cy="1000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D6F550-6558-4268-F1F9-04258AAE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8150" y="2492696"/>
            <a:ext cx="1493520" cy="11088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37C6ED-6A9F-426A-5D3F-9FF71CC3C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280" y="3936155"/>
            <a:ext cx="1342390" cy="644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DAE655-53C6-AB1F-FD8F-734CF57C1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5760" y="1001167"/>
            <a:ext cx="1219200" cy="1219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2C1368-C192-B7B8-7850-B0B97E13B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8150" y="842438"/>
            <a:ext cx="1593850" cy="15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97236" y="802199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EEA41-4A44-9FEA-AA6F-B21154CF46BC}"/>
              </a:ext>
            </a:extLst>
          </p:cNvPr>
          <p:cNvSpPr/>
          <p:nvPr/>
        </p:nvSpPr>
        <p:spPr>
          <a:xfrm>
            <a:off x="491993" y="1463751"/>
            <a:ext cx="2596551" cy="4830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0B3CA9-8FCF-3537-F917-FD6163CFDE53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790269" y="1946831"/>
            <a:ext cx="0" cy="442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6481482-F18D-FF70-AF47-DC26E1D1CF05}"/>
              </a:ext>
            </a:extLst>
          </p:cNvPr>
          <p:cNvSpPr/>
          <p:nvPr/>
        </p:nvSpPr>
        <p:spPr>
          <a:xfrm>
            <a:off x="491993" y="2389222"/>
            <a:ext cx="2596551" cy="4830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Preprocessing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99FD6D-CC3F-2330-77AC-D2A67917062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790269" y="2872302"/>
            <a:ext cx="0" cy="442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47B67D-57EA-F2B6-0233-832133C378E8}"/>
              </a:ext>
            </a:extLst>
          </p:cNvPr>
          <p:cNvSpPr/>
          <p:nvPr/>
        </p:nvSpPr>
        <p:spPr>
          <a:xfrm>
            <a:off x="491993" y="3314693"/>
            <a:ext cx="2596551" cy="483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Selection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C609E6-D26A-CB0E-4374-B165BCB82F0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790269" y="3797773"/>
            <a:ext cx="0" cy="442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75CA4-F321-54CA-93D9-C31DAECD2558}"/>
              </a:ext>
            </a:extLst>
          </p:cNvPr>
          <p:cNvSpPr/>
          <p:nvPr/>
        </p:nvSpPr>
        <p:spPr>
          <a:xfrm>
            <a:off x="491993" y="4240164"/>
            <a:ext cx="2596551" cy="4830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B783AB-DF11-D785-EE10-E8133461D68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790269" y="4723244"/>
            <a:ext cx="0" cy="442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5FAB0-E279-613B-D790-0CC30A775009}"/>
              </a:ext>
            </a:extLst>
          </p:cNvPr>
          <p:cNvSpPr/>
          <p:nvPr/>
        </p:nvSpPr>
        <p:spPr>
          <a:xfrm>
            <a:off x="491993" y="5165635"/>
            <a:ext cx="2596551" cy="4830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0F15CE-A27E-7013-B2C2-AEA763BEC14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790269" y="5648715"/>
            <a:ext cx="0" cy="4423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25FD485-480E-86AC-D6A4-54CEAF1A116A}"/>
              </a:ext>
            </a:extLst>
          </p:cNvPr>
          <p:cNvSpPr/>
          <p:nvPr/>
        </p:nvSpPr>
        <p:spPr>
          <a:xfrm>
            <a:off x="491993" y="6091106"/>
            <a:ext cx="2596551" cy="4830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065739-FA86-6F16-6955-303135703A18}"/>
              </a:ext>
            </a:extLst>
          </p:cNvPr>
          <p:cNvSpPr/>
          <p:nvPr/>
        </p:nvSpPr>
        <p:spPr>
          <a:xfrm>
            <a:off x="3895894" y="1313683"/>
            <a:ext cx="7655640" cy="790995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Gathered real-world water quality datasets containing multiple chemical, stations and environmental parameters.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4076060-AC7F-29AE-6494-255F554B1B30}"/>
              </a:ext>
            </a:extLst>
          </p:cNvPr>
          <p:cNvSpPr/>
          <p:nvPr/>
        </p:nvSpPr>
        <p:spPr>
          <a:xfrm>
            <a:off x="3895894" y="2215632"/>
            <a:ext cx="7655640" cy="790995"/>
          </a:xfrm>
          <a:prstGeom prst="roundRect">
            <a:avLst/>
          </a:prstGeom>
          <a:solidFill>
            <a:schemeClr val="accent5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Handled missing values and Normalized data where necessary.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Selected relevant features and targets for regression.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D43C6B3-0CF9-C591-E33D-055827FB89E8}"/>
              </a:ext>
            </a:extLst>
          </p:cNvPr>
          <p:cNvSpPr/>
          <p:nvPr/>
        </p:nvSpPr>
        <p:spPr>
          <a:xfrm>
            <a:off x="3895894" y="3160584"/>
            <a:ext cx="7655640" cy="794898"/>
          </a:xfrm>
          <a:prstGeom prst="roundRect">
            <a:avLst>
              <a:gd name="adj" fmla="val 15969"/>
            </a:avLst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MultiOutputRegressor to handle multi-target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RandomForestRegressor for robustness and accuracy.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38BBDE4-AA7F-9E99-B9EC-BBB26C2EF098}"/>
              </a:ext>
            </a:extLst>
          </p:cNvPr>
          <p:cNvSpPr/>
          <p:nvPr/>
        </p:nvSpPr>
        <p:spPr>
          <a:xfrm>
            <a:off x="3895894" y="4088974"/>
            <a:ext cx="7655640" cy="785459"/>
          </a:xfrm>
          <a:prstGeom prst="roundRect">
            <a:avLst>
              <a:gd name="adj" fmla="val 15969"/>
            </a:avLst>
          </a:prstGeom>
          <a:solidFill>
            <a:schemeClr val="accent3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Training Split the dataset into training and testing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the model using supervised learning techniques.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9CD8CE2-EECB-5494-C4DD-211A9DCD75A7}"/>
              </a:ext>
            </a:extLst>
          </p:cNvPr>
          <p:cNvSpPr/>
          <p:nvPr/>
        </p:nvSpPr>
        <p:spPr>
          <a:xfrm>
            <a:off x="3895894" y="5070448"/>
            <a:ext cx="7655640" cy="673454"/>
          </a:xfrm>
          <a:prstGeom prst="roundRect">
            <a:avLst>
              <a:gd name="adj" fmla="val 15969"/>
            </a:avLst>
          </a:prstGeom>
          <a:solidFill>
            <a:srgbClr val="7030A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Assessed performance using R² Score and Mean Squared Error (MSE) for each target parameter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5F4EAB8-CDEC-3066-5247-A6C5C1E693AF}"/>
              </a:ext>
            </a:extLst>
          </p:cNvPr>
          <p:cNvSpPr/>
          <p:nvPr/>
        </p:nvSpPr>
        <p:spPr>
          <a:xfrm>
            <a:off x="3895894" y="6002172"/>
            <a:ext cx="7655640" cy="673454"/>
          </a:xfrm>
          <a:prstGeom prst="roundRect">
            <a:avLst>
              <a:gd name="adj" fmla="val 15969"/>
            </a:avLst>
          </a:prstGeom>
          <a:solidFill>
            <a:srgbClr val="00B0F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Saved the model and feature structure using </a:t>
            </a:r>
            <a:r>
              <a:rPr lang="en-US" dirty="0" err="1"/>
              <a:t>Joblib</a:t>
            </a:r>
            <a:r>
              <a:rPr lang="en-US" dirty="0"/>
              <a:t>.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0745405-8170-7B10-9A95-7279CE76A32F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>
            <a:off x="3088544" y="4481704"/>
            <a:ext cx="807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B10A66-6805-47F0-D7C8-8816159B7B4C}"/>
              </a:ext>
            </a:extLst>
          </p:cNvPr>
          <p:cNvCxnSpPr>
            <a:cxnSpLocks/>
            <a:stCxn id="16" idx="3"/>
            <a:endCxn id="42" idx="1"/>
          </p:cNvCxnSpPr>
          <p:nvPr/>
        </p:nvCxnSpPr>
        <p:spPr>
          <a:xfrm>
            <a:off x="3088544" y="5407175"/>
            <a:ext cx="8073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08CFCCA-65A2-EFE6-0500-F6F722805B76}"/>
              </a:ext>
            </a:extLst>
          </p:cNvPr>
          <p:cNvCxnSpPr>
            <a:cxnSpLocks/>
            <a:stCxn id="18" idx="3"/>
            <a:endCxn id="45" idx="1"/>
          </p:cNvCxnSpPr>
          <p:nvPr/>
        </p:nvCxnSpPr>
        <p:spPr>
          <a:xfrm>
            <a:off x="3088544" y="6332646"/>
            <a:ext cx="807350" cy="6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4B1ED7-1078-B41D-5DF9-0AB5E0B7EBA0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>
            <a:off x="3088544" y="3556233"/>
            <a:ext cx="807350" cy="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790A7BA-B4CA-AAA9-277D-AD4E48D2A96E}"/>
              </a:ext>
            </a:extLst>
          </p:cNvPr>
          <p:cNvCxnSpPr>
            <a:cxnSpLocks/>
          </p:cNvCxnSpPr>
          <p:nvPr/>
        </p:nvCxnSpPr>
        <p:spPr>
          <a:xfrm>
            <a:off x="3088544" y="2611129"/>
            <a:ext cx="807350" cy="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21FA140-5F4A-56A4-BEBB-AAE5E62D3982}"/>
              </a:ext>
            </a:extLst>
          </p:cNvPr>
          <p:cNvCxnSpPr>
            <a:cxnSpLocks/>
          </p:cNvCxnSpPr>
          <p:nvPr/>
        </p:nvCxnSpPr>
        <p:spPr>
          <a:xfrm>
            <a:off x="3088544" y="1704391"/>
            <a:ext cx="807350" cy="1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9966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55302-8B9C-35A4-77B0-B1392B492D3E}"/>
              </a:ext>
            </a:extLst>
          </p:cNvPr>
          <p:cNvSpPr txBox="1"/>
          <p:nvPr/>
        </p:nvSpPr>
        <p:spPr>
          <a:xfrm>
            <a:off x="255104" y="1689844"/>
            <a:ext cx="6101080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to clean and safe water is essential for health and development, but monitoring water quality is resource-intensive and often delayed.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testing of water samples for multiple chemical parameters can be time-consuming and expensive.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a need for a predictive model that can estimate key water quality parameters based on available sensor or test data.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goal is to enable early detection of pollution and facilitate automated water quality monitoring systems.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590FE-996A-7B0E-CEF3-CDE51C5A9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76" y="1086929"/>
            <a:ext cx="4312636" cy="2647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41BCEB-FD8F-3E81-70D3-1CFF4283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76" y="3807158"/>
            <a:ext cx="4314919" cy="287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F375E-1D93-12DC-FFCA-72F02C56127F}"/>
              </a:ext>
            </a:extLst>
          </p:cNvPr>
          <p:cNvSpPr txBox="1"/>
          <p:nvPr/>
        </p:nvSpPr>
        <p:spPr>
          <a:xfrm>
            <a:off x="256650" y="1454522"/>
            <a:ext cx="8115190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Developed a machine learning-based predictive system to estimate multiple water quality parameters from input features.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Implemented a MultiOutputRegressor wrapped around a RandomForestRegressor to handle multiple targets efficiently.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Achieved reliable predictions for key parameters like NO2, PO4, NO3, CL, PO4, and more.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regression metrics (R² Score and MSE) to ensure model reliability and generalization.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an interactive </a:t>
            </a:r>
            <a:r>
              <a:rPr lang="en-US" dirty="0" err="1"/>
              <a:t>Streamlit</a:t>
            </a:r>
            <a:r>
              <a:rPr lang="en-US" dirty="0"/>
              <a:t> web app (app.py) to allow users to input water sample values and get predicted quality parameters instantly.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Enabled a low-cost, scalable, and automated solution for water monitoring.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15786-7A41-7374-10E6-995EEB34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50" y="1454522"/>
            <a:ext cx="3484897" cy="2645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DEFDC-3049-4F9E-0D4E-6CC4C9BE9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373" y="4191098"/>
            <a:ext cx="3480674" cy="2563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3B8332-2242-7D46-5836-65BCB5A97731}"/>
              </a:ext>
            </a:extLst>
          </p:cNvPr>
          <p:cNvSpPr txBox="1"/>
          <p:nvPr/>
        </p:nvSpPr>
        <p:spPr>
          <a:xfrm>
            <a:off x="8371841" y="1075597"/>
            <a:ext cx="382016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Stations to predict water quality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82870-6BF8-333C-7B52-BFBE7F8E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0760"/>
            <a:ext cx="4947920" cy="4827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C079F-3A79-281A-F26D-438F74F62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840" y="1877964"/>
            <a:ext cx="6695440" cy="4908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C47951-49BB-C7EA-D777-2AF9F1710D08}"/>
              </a:ext>
            </a:extLst>
          </p:cNvPr>
          <p:cNvSpPr txBox="1"/>
          <p:nvPr/>
        </p:nvSpPr>
        <p:spPr>
          <a:xfrm>
            <a:off x="81280" y="1651104"/>
            <a:ext cx="3048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Testing the trained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1B90E-1F62-7F5F-8F93-9219354554D0}"/>
              </a:ext>
            </a:extLst>
          </p:cNvPr>
          <p:cNvSpPr txBox="1"/>
          <p:nvPr/>
        </p:nvSpPr>
        <p:spPr>
          <a:xfrm>
            <a:off x="5687170" y="1651104"/>
            <a:ext cx="650483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Using the Model to predict the pollutants levels of 2025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037A14-A2CE-14AD-B9DA-68972E43DE8F}"/>
              </a:ext>
            </a:extLst>
          </p:cNvPr>
          <p:cNvSpPr txBox="1"/>
          <p:nvPr/>
        </p:nvSpPr>
        <p:spPr>
          <a:xfrm>
            <a:off x="149087" y="1388261"/>
            <a:ext cx="7376160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Successfully built a multi-output machine learning model to predict key water quality parameters with acceptable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Demonstrated the practical application of AI in environmental monitoring and public health.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use of Random Forests with MultiOutputRegressor proved effective for handling complex, multi-target regression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Integrated the solution into an interactive and user-friendly </a:t>
            </a:r>
            <a:r>
              <a:rPr lang="en-US" dirty="0" err="1"/>
              <a:t>Streamlit</a:t>
            </a:r>
            <a:r>
              <a:rPr lang="en-US" dirty="0"/>
              <a:t> app, enhancing accessibility and usability.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project highlights the potential of AI-driven tools to support real-time decision-making in water quality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enhancements could include integration with live sensor data, geospatial mapping, and automated alert systems.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6897D-3E37-D11C-22A3-99E576F0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40" y="1927286"/>
            <a:ext cx="4784760" cy="4137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163F7C-847E-0466-CB76-376128E408B7}"/>
              </a:ext>
            </a:extLst>
          </p:cNvPr>
          <p:cNvSpPr txBox="1"/>
          <p:nvPr/>
        </p:nvSpPr>
        <p:spPr>
          <a:xfrm>
            <a:off x="7407240" y="1188206"/>
            <a:ext cx="463567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Deployed the model using pickle file and used </a:t>
            </a:r>
            <a:r>
              <a:rPr lang="en-IN" b="1" dirty="0" err="1"/>
              <a:t>streamlit</a:t>
            </a:r>
            <a:r>
              <a:rPr lang="en-IN" b="1" dirty="0"/>
              <a:t> to deploy in the web 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67D9D8-9704-8037-B7A1-D5BA9C6709BD}"/>
              </a:ext>
            </a:extLst>
          </p:cNvPr>
          <p:cNvSpPr txBox="1"/>
          <p:nvPr/>
        </p:nvSpPr>
        <p:spPr>
          <a:xfrm>
            <a:off x="301925" y="879895"/>
            <a:ext cx="391806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Project Repository &amp; Resources: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896B6-BDF3-27F5-DD75-D46C97D99FEA}"/>
              </a:ext>
            </a:extLst>
          </p:cNvPr>
          <p:cNvSpPr txBox="1"/>
          <p:nvPr/>
        </p:nvSpPr>
        <p:spPr>
          <a:xfrm>
            <a:off x="301925" y="1546872"/>
            <a:ext cx="10325818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GitHub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the complete source code, notebook, deployment app, and documentation here:</a:t>
            </a:r>
          </a:p>
          <a:p>
            <a:r>
              <a:rPr lang="en-US" dirty="0">
                <a:hlinkClick r:id="rId2"/>
              </a:rPr>
              <a:t>sid0804-max/water-quality-prediction: weekly project / main project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Google Drive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model files are stored on </a:t>
            </a:r>
            <a:r>
              <a:rPr lang="en-US" b="1" dirty="0"/>
              <a:t>Google Drive</a:t>
            </a:r>
            <a:r>
              <a:rPr lang="en-US" dirty="0"/>
              <a:t> due to GitHub’s file size constraints.</a:t>
            </a:r>
          </a:p>
          <a:p>
            <a:r>
              <a:rPr lang="en-US" dirty="0">
                <a:hlinkClick r:id="rId3"/>
              </a:rPr>
              <a:t>Water Quality Prediction model pickle file - Google 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6936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619</TotalTime>
  <Words>698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G Sidhartha</cp:lastModifiedBy>
  <cp:revision>6</cp:revision>
  <dcterms:created xsi:type="dcterms:W3CDTF">2024-12-31T09:40:01Z</dcterms:created>
  <dcterms:modified xsi:type="dcterms:W3CDTF">2025-07-06T17:03:14Z</dcterms:modified>
</cp:coreProperties>
</file>