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57" r:id="rId5"/>
    <p:sldId id="268" r:id="rId6"/>
    <p:sldId id="267" r:id="rId7"/>
    <p:sldId id="269" r:id="rId8"/>
    <p:sldId id="270" r:id="rId9"/>
    <p:sldId id="259" r:id="rId10"/>
    <p:sldId id="261" r:id="rId11"/>
    <p:sldId id="262" r:id="rId12"/>
    <p:sldId id="263" r:id="rId13"/>
    <p:sldId id="271" r:id="rId14"/>
    <p:sldId id="265" r:id="rId15"/>
    <p:sldId id="272" r:id="rId16"/>
    <p:sldId id="273" r:id="rId17"/>
    <p:sldId id="274" r:id="rId18"/>
    <p:sldId id="275"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720"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12/4/2022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12/4/2022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12/4/2022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12/4/2022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12/4/2022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12/4/2022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12/4/2022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9836" y="-459432"/>
            <a:ext cx="8735325" cy="2000251"/>
          </a:xfrm>
        </p:spPr>
        <p:txBody>
          <a:bodyPr/>
          <a:lstStyle/>
          <a:p>
            <a:r>
              <a:rPr lang="en-US" dirty="0"/>
              <a:t>Memory Partitioning in OS</a:t>
            </a:r>
          </a:p>
        </p:txBody>
      </p:sp>
      <p:graphicFrame>
        <p:nvGraphicFramePr>
          <p:cNvPr id="3" name="Table 3">
            <a:extLst>
              <a:ext uri="{FF2B5EF4-FFF2-40B4-BE49-F238E27FC236}">
                <a16:creationId xmlns:a16="http://schemas.microsoft.com/office/drawing/2014/main" id="{ECEF1DF6-0804-91A1-EDE1-9EC25524AACB}"/>
              </a:ext>
            </a:extLst>
          </p:cNvPr>
          <p:cNvGraphicFramePr>
            <a:graphicFrameLocks noGrp="1"/>
          </p:cNvGraphicFramePr>
          <p:nvPr>
            <p:extLst>
              <p:ext uri="{D42A27DB-BD31-4B8C-83A1-F6EECF244321}">
                <p14:modId xmlns:p14="http://schemas.microsoft.com/office/powerpoint/2010/main" val="2359413436"/>
              </p:ext>
            </p:extLst>
          </p:nvPr>
        </p:nvGraphicFramePr>
        <p:xfrm>
          <a:off x="1070540" y="3140968"/>
          <a:ext cx="8125884" cy="2332856"/>
        </p:xfrm>
        <a:graphic>
          <a:graphicData uri="http://schemas.openxmlformats.org/drawingml/2006/table">
            <a:tbl>
              <a:tblPr firstRow="1" bandRow="1">
                <a:tableStyleId>{5C22544A-7EE6-4342-B048-85BDC9FD1C3A}</a:tableStyleId>
              </a:tblPr>
              <a:tblGrid>
                <a:gridCol w="3079656">
                  <a:extLst>
                    <a:ext uri="{9D8B030D-6E8A-4147-A177-3AD203B41FA5}">
                      <a16:colId xmlns:a16="http://schemas.microsoft.com/office/drawing/2014/main" val="2348333446"/>
                    </a:ext>
                  </a:extLst>
                </a:gridCol>
                <a:gridCol w="2337600">
                  <a:extLst>
                    <a:ext uri="{9D8B030D-6E8A-4147-A177-3AD203B41FA5}">
                      <a16:colId xmlns:a16="http://schemas.microsoft.com/office/drawing/2014/main" val="396860789"/>
                    </a:ext>
                  </a:extLst>
                </a:gridCol>
                <a:gridCol w="2708628">
                  <a:extLst>
                    <a:ext uri="{9D8B030D-6E8A-4147-A177-3AD203B41FA5}">
                      <a16:colId xmlns:a16="http://schemas.microsoft.com/office/drawing/2014/main" val="1230311222"/>
                    </a:ext>
                  </a:extLst>
                </a:gridCol>
              </a:tblGrid>
              <a:tr h="504056">
                <a:tc>
                  <a:txBody>
                    <a:bodyPr/>
                    <a:lstStyle/>
                    <a:p>
                      <a:r>
                        <a:rPr lang="en-IN" dirty="0"/>
                        <a:t>Name</a:t>
                      </a:r>
                    </a:p>
                  </a:txBody>
                  <a:tcPr/>
                </a:tc>
                <a:tc>
                  <a:txBody>
                    <a:bodyPr/>
                    <a:lstStyle/>
                    <a:p>
                      <a:r>
                        <a:rPr lang="en-IN" dirty="0"/>
                        <a:t>Gr. Number </a:t>
                      </a:r>
                    </a:p>
                  </a:txBody>
                  <a:tcPr/>
                </a:tc>
                <a:tc>
                  <a:txBody>
                    <a:bodyPr/>
                    <a:lstStyle/>
                    <a:p>
                      <a:r>
                        <a:rPr lang="en-IN" dirty="0"/>
                        <a:t>Roll Number </a:t>
                      </a:r>
                    </a:p>
                  </a:txBody>
                  <a:tcPr/>
                </a:tc>
                <a:extLst>
                  <a:ext uri="{0D108BD9-81ED-4DB2-BD59-A6C34878D82A}">
                    <a16:rowId xmlns:a16="http://schemas.microsoft.com/office/drawing/2014/main" val="3578593335"/>
                  </a:ext>
                </a:extLst>
              </a:tr>
              <a:tr h="370840">
                <a:tc>
                  <a:txBody>
                    <a:bodyPr/>
                    <a:lstStyle/>
                    <a:p>
                      <a:r>
                        <a:rPr lang="en-IN" dirty="0" err="1"/>
                        <a:t>Siddarth</a:t>
                      </a:r>
                      <a:r>
                        <a:rPr lang="en-IN" dirty="0"/>
                        <a:t> </a:t>
                      </a:r>
                      <a:r>
                        <a:rPr lang="en-IN" dirty="0" err="1"/>
                        <a:t>Rakshe</a:t>
                      </a:r>
                      <a:endParaRPr lang="en-IN" dirty="0"/>
                    </a:p>
                  </a:txBody>
                  <a:tcPr/>
                </a:tc>
                <a:tc>
                  <a:txBody>
                    <a:bodyPr/>
                    <a:lstStyle/>
                    <a:p>
                      <a:r>
                        <a:rPr lang="en-IN" dirty="0"/>
                        <a:t>22010150</a:t>
                      </a:r>
                    </a:p>
                  </a:txBody>
                  <a:tcPr/>
                </a:tc>
                <a:tc>
                  <a:txBody>
                    <a:bodyPr/>
                    <a:lstStyle/>
                    <a:p>
                      <a:r>
                        <a:rPr lang="en-IN" dirty="0"/>
                        <a:t>331051</a:t>
                      </a:r>
                    </a:p>
                  </a:txBody>
                  <a:tcPr/>
                </a:tc>
                <a:extLst>
                  <a:ext uri="{0D108BD9-81ED-4DB2-BD59-A6C34878D82A}">
                    <a16:rowId xmlns:a16="http://schemas.microsoft.com/office/drawing/2014/main" val="2653375960"/>
                  </a:ext>
                </a:extLst>
              </a:tr>
              <a:tr h="370840">
                <a:tc>
                  <a:txBody>
                    <a:bodyPr/>
                    <a:lstStyle/>
                    <a:p>
                      <a:r>
                        <a:rPr lang="en-IN" dirty="0" err="1"/>
                        <a:t>Siddesh</a:t>
                      </a:r>
                      <a:r>
                        <a:rPr lang="en-IN" dirty="0"/>
                        <a:t> </a:t>
                      </a:r>
                      <a:r>
                        <a:rPr lang="en-IN" dirty="0" err="1"/>
                        <a:t>Dharmadhikari</a:t>
                      </a:r>
                      <a:endParaRPr lang="en-IN" dirty="0"/>
                    </a:p>
                  </a:txBody>
                  <a:tcPr/>
                </a:tc>
                <a:tc>
                  <a:txBody>
                    <a:bodyPr/>
                    <a:lstStyle/>
                    <a:p>
                      <a:r>
                        <a:rPr lang="en-IN" dirty="0"/>
                        <a:t>22120033</a:t>
                      </a:r>
                    </a:p>
                  </a:txBody>
                  <a:tcPr/>
                </a:tc>
                <a:tc>
                  <a:txBody>
                    <a:bodyPr/>
                    <a:lstStyle/>
                    <a:p>
                      <a:r>
                        <a:rPr lang="en-IN" dirty="0"/>
                        <a:t>331066</a:t>
                      </a:r>
                    </a:p>
                  </a:txBody>
                  <a:tcPr/>
                </a:tc>
                <a:extLst>
                  <a:ext uri="{0D108BD9-81ED-4DB2-BD59-A6C34878D82A}">
                    <a16:rowId xmlns:a16="http://schemas.microsoft.com/office/drawing/2014/main" val="2775867631"/>
                  </a:ext>
                </a:extLst>
              </a:tr>
              <a:tr h="370840">
                <a:tc>
                  <a:txBody>
                    <a:bodyPr/>
                    <a:lstStyle/>
                    <a:p>
                      <a:r>
                        <a:rPr lang="en-IN" dirty="0"/>
                        <a:t>Mohit Deshpande </a:t>
                      </a:r>
                    </a:p>
                  </a:txBody>
                  <a:tcPr/>
                </a:tc>
                <a:tc>
                  <a:txBody>
                    <a:bodyPr/>
                    <a:lstStyle/>
                    <a:p>
                      <a:r>
                        <a:rPr lang="en-IN" dirty="0"/>
                        <a:t>22120062</a:t>
                      </a:r>
                    </a:p>
                  </a:txBody>
                  <a:tcPr/>
                </a:tc>
                <a:tc>
                  <a:txBody>
                    <a:bodyPr/>
                    <a:lstStyle/>
                    <a:p>
                      <a:r>
                        <a:rPr lang="en-IN" dirty="0"/>
                        <a:t>331068</a:t>
                      </a:r>
                    </a:p>
                  </a:txBody>
                  <a:tcPr/>
                </a:tc>
                <a:extLst>
                  <a:ext uri="{0D108BD9-81ED-4DB2-BD59-A6C34878D82A}">
                    <a16:rowId xmlns:a16="http://schemas.microsoft.com/office/drawing/2014/main" val="11064553"/>
                  </a:ext>
                </a:extLst>
              </a:tr>
              <a:tr h="370840">
                <a:tc>
                  <a:txBody>
                    <a:bodyPr/>
                    <a:lstStyle/>
                    <a:p>
                      <a:r>
                        <a:rPr lang="en-IN" dirty="0"/>
                        <a:t>Om Bhavsar </a:t>
                      </a:r>
                    </a:p>
                  </a:txBody>
                  <a:tcPr/>
                </a:tc>
                <a:tc>
                  <a:txBody>
                    <a:bodyPr/>
                    <a:lstStyle/>
                    <a:p>
                      <a:r>
                        <a:rPr lang="en-IN" dirty="0"/>
                        <a:t>22120084</a:t>
                      </a:r>
                    </a:p>
                  </a:txBody>
                  <a:tcPr/>
                </a:tc>
                <a:tc>
                  <a:txBody>
                    <a:bodyPr/>
                    <a:lstStyle/>
                    <a:p>
                      <a:r>
                        <a:rPr lang="en-IN" dirty="0"/>
                        <a:t>331069</a:t>
                      </a:r>
                    </a:p>
                  </a:txBody>
                  <a:tcPr/>
                </a:tc>
                <a:extLst>
                  <a:ext uri="{0D108BD9-81ED-4DB2-BD59-A6C34878D82A}">
                    <a16:rowId xmlns:a16="http://schemas.microsoft.com/office/drawing/2014/main" val="971074222"/>
                  </a:ext>
                </a:extLst>
              </a:tr>
            </a:tbl>
          </a:graphicData>
        </a:graphic>
      </p:graphicFrame>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10C6394D-8E27-DDE6-0AA0-C4BA0CE4439B}"/>
              </a:ext>
            </a:extLst>
          </p:cNvPr>
          <p:cNvSpPr>
            <a:spLocks noGrp="1"/>
          </p:cNvSpPr>
          <p:nvPr>
            <p:ph type="title"/>
          </p:nvPr>
        </p:nvSpPr>
        <p:spPr>
          <a:xfrm>
            <a:off x="1218883" y="-27384"/>
            <a:ext cx="10360501" cy="1223963"/>
          </a:xfrm>
        </p:spPr>
        <p:txBody>
          <a:bodyPr/>
          <a:lstStyle/>
          <a:p>
            <a:r>
              <a:rPr lang="en-US" dirty="0"/>
              <a:t>Example OF paging </a:t>
            </a:r>
          </a:p>
        </p:txBody>
      </p:sp>
      <p:pic>
        <p:nvPicPr>
          <p:cNvPr id="3074" name="Picture 2" descr="Paging | Memory Management | Operating System | Gate Vidyalay">
            <a:extLst>
              <a:ext uri="{FF2B5EF4-FFF2-40B4-BE49-F238E27FC236}">
                <a16:creationId xmlns:a16="http://schemas.microsoft.com/office/drawing/2014/main" id="{34B6338B-BFA9-8FC8-741C-E7BAFF033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883" y="1556792"/>
            <a:ext cx="10360501" cy="4834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797C42D-EEB9-7C65-FA91-1F059E40A53C}"/>
              </a:ext>
            </a:extLst>
          </p:cNvPr>
          <p:cNvSpPr txBox="1">
            <a:spLocks/>
          </p:cNvSpPr>
          <p:nvPr/>
        </p:nvSpPr>
        <p:spPr>
          <a:xfrm>
            <a:off x="1218883" y="548680"/>
            <a:ext cx="10360501" cy="647899"/>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Segmentation </a:t>
            </a:r>
          </a:p>
        </p:txBody>
      </p:sp>
      <p:sp>
        <p:nvSpPr>
          <p:cNvPr id="8" name="Content Placeholder 2">
            <a:extLst>
              <a:ext uri="{FF2B5EF4-FFF2-40B4-BE49-F238E27FC236}">
                <a16:creationId xmlns:a16="http://schemas.microsoft.com/office/drawing/2014/main" id="{7D991715-940D-655E-140E-DEAD77A94947}"/>
              </a:ext>
            </a:extLst>
          </p:cNvPr>
          <p:cNvSpPr txBox="1">
            <a:spLocks/>
          </p:cNvSpPr>
          <p:nvPr/>
        </p:nvSpPr>
        <p:spPr>
          <a:xfrm>
            <a:off x="1218883" y="1412776"/>
            <a:ext cx="10132113" cy="5184576"/>
          </a:xfrm>
          <a:prstGeom prst="rect">
            <a:avLst/>
          </a:prstGeom>
        </p:spPr>
        <p:txBody>
          <a:bodyPr>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solidFill>
                  <a:srgbClr val="BDC1C6"/>
                </a:solidFill>
                <a:latin typeface="arial" panose="020B0604020202020204" pitchFamily="34" charset="0"/>
              </a:rPr>
              <a:t>In Operating Systems, Segmentation is a memory management technique in which the memory is divided into the variable size parts. Each part is known as a segment which can be allocated to a process.</a:t>
            </a:r>
          </a:p>
          <a:p>
            <a:r>
              <a:rPr lang="en-US" dirty="0">
                <a:solidFill>
                  <a:srgbClr val="BDC1C6"/>
                </a:solidFill>
                <a:latin typeface="arial" panose="020B0604020202020204" pitchFamily="34" charset="0"/>
              </a:rPr>
              <a:t>The details about each segment are stored in a table called a segment table. Segment table is stored in one (or many) of the segments.</a:t>
            </a:r>
          </a:p>
          <a:p>
            <a:r>
              <a:rPr lang="en-US" dirty="0">
                <a:solidFill>
                  <a:srgbClr val="BDC1C6"/>
                </a:solidFill>
                <a:latin typeface="arial" panose="020B0604020202020204" pitchFamily="34" charset="0"/>
              </a:rPr>
              <a:t>Segment table contains mainly two information about segment:</a:t>
            </a:r>
          </a:p>
          <a:p>
            <a:pPr lvl="1"/>
            <a:r>
              <a:rPr lang="en-US" dirty="0">
                <a:solidFill>
                  <a:srgbClr val="BDC1C6"/>
                </a:solidFill>
                <a:latin typeface="arial" panose="020B0604020202020204" pitchFamily="34" charset="0"/>
              </a:rPr>
              <a:t>Base: It is the base address of the segment</a:t>
            </a:r>
          </a:p>
          <a:p>
            <a:pPr lvl="1"/>
            <a:r>
              <a:rPr lang="en-US" dirty="0">
                <a:solidFill>
                  <a:srgbClr val="BDC1C6"/>
                </a:solidFill>
                <a:latin typeface="arial" panose="020B0604020202020204" pitchFamily="34" charset="0"/>
              </a:rPr>
              <a:t>Limit: It is the length of the segment</a:t>
            </a:r>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36551B8F-77AD-0B2E-9FA8-EBBAF8AC4CAC}"/>
              </a:ext>
            </a:extLst>
          </p:cNvPr>
          <p:cNvSpPr>
            <a:spLocks noGrp="1"/>
          </p:cNvSpPr>
          <p:nvPr>
            <p:ph type="title"/>
          </p:nvPr>
        </p:nvSpPr>
        <p:spPr>
          <a:xfrm>
            <a:off x="1218883" y="-27384"/>
            <a:ext cx="10360501" cy="1223963"/>
          </a:xfrm>
        </p:spPr>
        <p:txBody>
          <a:bodyPr/>
          <a:lstStyle/>
          <a:p>
            <a:r>
              <a:rPr lang="en-US" dirty="0"/>
              <a:t>Example Of Segmentation </a:t>
            </a:r>
          </a:p>
        </p:txBody>
      </p:sp>
      <p:pic>
        <p:nvPicPr>
          <p:cNvPr id="1030" name="Picture 6" descr="Build Your Own Operating System: #4 | by Vinojan Veerapathirathasan | Medium">
            <a:extLst>
              <a:ext uri="{FF2B5EF4-FFF2-40B4-BE49-F238E27FC236}">
                <a16:creationId xmlns:a16="http://schemas.microsoft.com/office/drawing/2014/main" id="{099D79E7-D545-4BC6-266B-362C2A35C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884" y="1452563"/>
            <a:ext cx="10153128" cy="5097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89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0DA3FC-BA6A-A50E-24F3-B508142E0F3E}"/>
              </a:ext>
            </a:extLst>
          </p:cNvPr>
          <p:cNvSpPr>
            <a:spLocks noGrp="1"/>
          </p:cNvSpPr>
          <p:nvPr>
            <p:ph type="title"/>
          </p:nvPr>
        </p:nvSpPr>
        <p:spPr>
          <a:xfrm>
            <a:off x="1218883" y="-27384"/>
            <a:ext cx="10360501" cy="1223963"/>
          </a:xfrm>
        </p:spPr>
        <p:txBody>
          <a:bodyPr/>
          <a:lstStyle/>
          <a:p>
            <a:r>
              <a:rPr lang="en-US" dirty="0"/>
              <a:t>Paging in Linux</a:t>
            </a:r>
          </a:p>
        </p:txBody>
      </p:sp>
      <p:pic>
        <p:nvPicPr>
          <p:cNvPr id="1026" name="Picture 2" descr="Paging in Linux | pokhym">
            <a:extLst>
              <a:ext uri="{FF2B5EF4-FFF2-40B4-BE49-F238E27FC236}">
                <a16:creationId xmlns:a16="http://schemas.microsoft.com/office/drawing/2014/main" id="{DB608D15-6860-D2F2-735F-80B0D1B70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772" y="1412776"/>
            <a:ext cx="8877280" cy="511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98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03F77C-502F-F77D-63DD-12B8034D85B8}"/>
              </a:ext>
            </a:extLst>
          </p:cNvPr>
          <p:cNvSpPr>
            <a:spLocks noGrp="1"/>
          </p:cNvSpPr>
          <p:nvPr>
            <p:ph type="body" sz="half" idx="2"/>
          </p:nvPr>
        </p:nvSpPr>
        <p:spPr>
          <a:xfrm>
            <a:off x="1218882" y="764704"/>
            <a:ext cx="9988098" cy="5407496"/>
          </a:xfrm>
        </p:spPr>
        <p:txBody>
          <a:bodyPr/>
          <a:lstStyle/>
          <a:p>
            <a:pPr marL="342900" indent="-342900">
              <a:buFont typeface="Arial" panose="020B0604020202020204" pitchFamily="34" charset="0"/>
              <a:buChar char="•"/>
            </a:pPr>
            <a:r>
              <a:rPr lang="en-IN" dirty="0"/>
              <a:t>Linux adopts a common paging model suitable for both 32-bit, 64-bit architectures.</a:t>
            </a:r>
          </a:p>
          <a:p>
            <a:pPr marL="342900" indent="-342900">
              <a:buFont typeface="Arial" panose="020B0604020202020204" pitchFamily="34" charset="0"/>
              <a:buChar char="•"/>
            </a:pPr>
            <a:r>
              <a:rPr lang="en-IN" dirty="0"/>
              <a:t>For Linux 2.6.11+, a four-level paging model has been adopted </a:t>
            </a:r>
          </a:p>
          <a:p>
            <a:pPr marL="952393" lvl="1" indent="-342900">
              <a:buFont typeface="+mj-lt"/>
              <a:buAutoNum type="arabicPeriod"/>
            </a:pPr>
            <a:r>
              <a:rPr lang="en-IN" dirty="0"/>
              <a:t>Page Global Directory(PGD).</a:t>
            </a:r>
          </a:p>
          <a:p>
            <a:pPr marL="952393" lvl="1" indent="-342900">
              <a:buFont typeface="+mj-lt"/>
              <a:buAutoNum type="arabicPeriod"/>
            </a:pPr>
            <a:r>
              <a:rPr lang="en-IN" dirty="0"/>
              <a:t>Page Upper Directory(PUC).</a:t>
            </a:r>
          </a:p>
          <a:p>
            <a:pPr marL="952393" lvl="1" indent="-342900">
              <a:buFont typeface="+mj-lt"/>
              <a:buAutoNum type="arabicPeriod"/>
            </a:pPr>
            <a:r>
              <a:rPr lang="en-IN" dirty="0"/>
              <a:t>Page Middle Directory(PMD).</a:t>
            </a:r>
          </a:p>
          <a:p>
            <a:pPr marL="952393" lvl="1" indent="-342900">
              <a:buFont typeface="+mj-lt"/>
              <a:buAutoNum type="arabicPeriod"/>
            </a:pPr>
            <a:r>
              <a:rPr lang="en-IN" dirty="0"/>
              <a:t> Page Table.		</a:t>
            </a:r>
          </a:p>
        </p:txBody>
      </p:sp>
      <p:sp>
        <p:nvSpPr>
          <p:cNvPr id="6" name="TextBox 5">
            <a:extLst>
              <a:ext uri="{FF2B5EF4-FFF2-40B4-BE49-F238E27FC236}">
                <a16:creationId xmlns:a16="http://schemas.microsoft.com/office/drawing/2014/main" id="{76D466B1-476D-B533-D4F7-3DEDC3925DAB}"/>
              </a:ext>
            </a:extLst>
          </p:cNvPr>
          <p:cNvSpPr txBox="1"/>
          <p:nvPr/>
        </p:nvSpPr>
        <p:spPr>
          <a:xfrm>
            <a:off x="1218882" y="3140968"/>
            <a:ext cx="9988098" cy="2246769"/>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IN" sz="2000" dirty="0"/>
              <a:t>Modifications are made to ensure that the same code can work on both 32-bit and 64-bit architecture.</a:t>
            </a:r>
          </a:p>
          <a:p>
            <a:pPr>
              <a:buClr>
                <a:schemeClr val="accent1"/>
              </a:buClr>
            </a:pPr>
            <a:endParaRPr lang="en-IN" sz="2000" dirty="0"/>
          </a:p>
          <a:p>
            <a:pPr marL="342900" indent="-342900">
              <a:buClr>
                <a:schemeClr val="accent1"/>
              </a:buClr>
              <a:buFont typeface="Arial" panose="020B0604020202020204" pitchFamily="34" charset="0"/>
              <a:buChar char="•"/>
            </a:pPr>
            <a:r>
              <a:rPr lang="en-IN" sz="2000" dirty="0"/>
              <a:t>Each process has its own PGD and its own set of Page Tables. When a context switch occurs, Linux saves the control register in segment descriptor of the previous process and loads the same for next process. When the new process resumes its execution, the paging tables refers to correct set of Page Tables.</a:t>
            </a:r>
          </a:p>
        </p:txBody>
      </p:sp>
    </p:spTree>
    <p:extLst>
      <p:ext uri="{BB962C8B-B14F-4D97-AF65-F5344CB8AC3E}">
        <p14:creationId xmlns:p14="http://schemas.microsoft.com/office/powerpoint/2010/main" val="3799228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85CFEC-C479-A42C-07E0-B129F8F2C134}"/>
              </a:ext>
            </a:extLst>
          </p:cNvPr>
          <p:cNvSpPr txBox="1"/>
          <p:nvPr/>
        </p:nvSpPr>
        <p:spPr>
          <a:xfrm>
            <a:off x="765820" y="2767280"/>
            <a:ext cx="9694791" cy="1323439"/>
          </a:xfrm>
          <a:prstGeom prst="rect">
            <a:avLst/>
          </a:prstGeom>
          <a:noFill/>
        </p:spPr>
        <p:txBody>
          <a:bodyPr wrap="square" rtlCol="0">
            <a:spAutoFit/>
          </a:bodyPr>
          <a:lstStyle/>
          <a:p>
            <a:r>
              <a:rPr lang="en-IN" sz="8000" dirty="0"/>
              <a:t>THANK YOU !!!!!</a:t>
            </a:r>
          </a:p>
        </p:txBody>
      </p:sp>
    </p:spTree>
    <p:extLst>
      <p:ext uri="{BB962C8B-B14F-4D97-AF65-F5344CB8AC3E}">
        <p14:creationId xmlns:p14="http://schemas.microsoft.com/office/powerpoint/2010/main" val="21684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p:txBody>
          <a:bodyPr/>
          <a:lstStyle/>
          <a:p>
            <a:r>
              <a:rPr lang="en-US" dirty="0"/>
              <a:t>Introduction</a:t>
            </a:r>
          </a:p>
          <a:p>
            <a:r>
              <a:rPr lang="en-US" dirty="0"/>
              <a:t>Objectives</a:t>
            </a:r>
          </a:p>
          <a:p>
            <a:r>
              <a:rPr lang="en-US" dirty="0"/>
              <a:t>Fixed memory Partitioning </a:t>
            </a:r>
          </a:p>
          <a:p>
            <a:r>
              <a:rPr lang="en-US" dirty="0"/>
              <a:t>Dynamic memory partitioning </a:t>
            </a:r>
          </a:p>
          <a:p>
            <a:r>
              <a:rPr lang="en-US" dirty="0"/>
              <a:t>Paging : - Hardware  </a:t>
            </a:r>
          </a:p>
          <a:p>
            <a:r>
              <a:rPr lang="en-US" dirty="0"/>
              <a:t>Segmentation</a:t>
            </a:r>
          </a:p>
          <a:p>
            <a:r>
              <a:rPr lang="en-US" dirty="0"/>
              <a:t>Example of paging</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EA07EC07-E9AD-98D3-3F36-29BD18FAB64D}"/>
              </a:ext>
            </a:extLst>
          </p:cNvPr>
          <p:cNvSpPr>
            <a:spLocks noGrp="1"/>
          </p:cNvSpPr>
          <p:nvPr>
            <p:ph idx="1"/>
          </p:nvPr>
        </p:nvSpPr>
        <p:spPr/>
        <p:txBody>
          <a:bodyPr>
            <a:normAutofit lnSpcReduction="10000"/>
          </a:bodyPr>
          <a:lstStyle/>
          <a:p>
            <a:r>
              <a:rPr lang="en-US" b="1" i="0" dirty="0">
                <a:effectLst/>
                <a:latin typeface="Open Sans" panose="020B0606030504020204" pitchFamily="34" charset="0"/>
              </a:rPr>
              <a:t>Memory partitioning</a:t>
            </a:r>
            <a:r>
              <a:rPr lang="en-US" b="0" i="0" dirty="0">
                <a:effectLst/>
                <a:latin typeface="Open Sans" panose="020B0606030504020204" pitchFamily="34" charset="0"/>
              </a:rPr>
              <a:t> is the system by which the memory of a computer system is divided into sections for use by the resident programs. These memory divisions are known as partitions. There are different ways in which memory can be partitioned: fixed, dynamic partitioning.</a:t>
            </a:r>
          </a:p>
          <a:p>
            <a:r>
              <a:rPr lang="en-US" dirty="0"/>
              <a:t>Paged memory management: Memory is divided into fixed-sized units called page frames, used in a virtual memory environment. </a:t>
            </a:r>
          </a:p>
          <a:p>
            <a:r>
              <a:rPr lang="en-US" dirty="0"/>
              <a:t>Segmented memory management: Memory is divided into different segments (a segment is a logical grouping of the process’ data or code).In this management, allocated memory doesn’t have to be contiguous. </a:t>
            </a:r>
            <a:endParaRPr lang="en-IN"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p>
        </p:txBody>
      </p:sp>
      <p:sp>
        <p:nvSpPr>
          <p:cNvPr id="3" name="Content Placeholder 2"/>
          <p:cNvSpPr>
            <a:spLocks noGrp="1"/>
          </p:cNvSpPr>
          <p:nvPr>
            <p:ph sz="half" idx="1"/>
          </p:nvPr>
        </p:nvSpPr>
        <p:spPr>
          <a:xfrm>
            <a:off x="1218883" y="1706880"/>
            <a:ext cx="10360501" cy="4465320"/>
          </a:xfrm>
        </p:spPr>
        <p:txBody>
          <a:bodyPr/>
          <a:lstStyle/>
          <a:p>
            <a:r>
              <a:rPr lang="en-US" dirty="0"/>
              <a:t>To get basic idea about Memory Partitions</a:t>
            </a:r>
          </a:p>
          <a:p>
            <a:r>
              <a:rPr lang="en-US" dirty="0"/>
              <a:t>Fixed size partitioning </a:t>
            </a:r>
          </a:p>
          <a:p>
            <a:r>
              <a:rPr lang="en-US" dirty="0"/>
              <a:t>Dynamic Partitioning </a:t>
            </a:r>
          </a:p>
          <a:p>
            <a:r>
              <a:rPr lang="en-US" dirty="0"/>
              <a:t>Fragmentation </a:t>
            </a:r>
          </a:p>
          <a:p>
            <a:r>
              <a:rPr lang="en-US" dirty="0"/>
              <a:t>Paging </a:t>
            </a:r>
          </a:p>
          <a:p>
            <a:r>
              <a:rPr lang="en-US" dirty="0"/>
              <a:t>Segmentation </a:t>
            </a:r>
          </a:p>
          <a:p>
            <a:r>
              <a:rPr lang="en-US" dirty="0"/>
              <a:t>Real life Example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384"/>
            <a:ext cx="10360501" cy="1223963"/>
          </a:xfrm>
        </p:spPr>
        <p:txBody>
          <a:bodyPr/>
          <a:lstStyle/>
          <a:p>
            <a:r>
              <a:rPr lang="en-US" dirty="0"/>
              <a:t>Fixed Size Partitioning </a:t>
            </a:r>
          </a:p>
        </p:txBody>
      </p:sp>
      <p:sp>
        <p:nvSpPr>
          <p:cNvPr id="3" name="Content Placeholder 2"/>
          <p:cNvSpPr>
            <a:spLocks noGrp="1"/>
          </p:cNvSpPr>
          <p:nvPr>
            <p:ph sz="half" idx="1"/>
          </p:nvPr>
        </p:nvSpPr>
        <p:spPr>
          <a:xfrm>
            <a:off x="1218883" y="1412776"/>
            <a:ext cx="10132113" cy="5184576"/>
          </a:xfrm>
        </p:spPr>
        <p:txBody>
          <a:bodyPr>
            <a:normAutofit lnSpcReduction="10000"/>
          </a:bodyPr>
          <a:lstStyle/>
          <a:p>
            <a:r>
              <a:rPr lang="en-US" b="0" i="0" dirty="0">
                <a:solidFill>
                  <a:srgbClr val="BDC1C6"/>
                </a:solidFill>
                <a:effectLst/>
                <a:latin typeface="arial" panose="020B0604020202020204" pitchFamily="34" charset="0"/>
              </a:rPr>
              <a:t>The earliest and one of the simplest technique which can be used to load more than one processes into the main memory is Fixed partitioning or Contiguous memory allocation.</a:t>
            </a:r>
          </a:p>
          <a:p>
            <a:r>
              <a:rPr lang="en-US" b="0" i="0" dirty="0">
                <a:solidFill>
                  <a:srgbClr val="BDC1C6"/>
                </a:solidFill>
                <a:effectLst/>
                <a:latin typeface="arial" panose="020B0604020202020204" pitchFamily="34" charset="0"/>
              </a:rPr>
              <a:t>In this technique, the main memory is divided into partitions of equal or different sizes. The operating system always resides in the first partition while the other partitions can be used to store user processes. The memory is assigned to the processes in contiguous way.</a:t>
            </a:r>
          </a:p>
          <a:p>
            <a:r>
              <a:rPr lang="en-US" b="0" i="0" dirty="0">
                <a:solidFill>
                  <a:srgbClr val="BDC1C6"/>
                </a:solidFill>
                <a:effectLst/>
                <a:latin typeface="arial" panose="020B0604020202020204" pitchFamily="34" charset="0"/>
              </a:rPr>
              <a:t>In fixed partitioning</a:t>
            </a:r>
          </a:p>
          <a:p>
            <a:pPr lvl="1"/>
            <a:r>
              <a:rPr lang="en-US" b="0" i="0" dirty="0">
                <a:solidFill>
                  <a:srgbClr val="BDC1C6"/>
                </a:solidFill>
                <a:effectLst/>
                <a:latin typeface="arial" panose="020B0604020202020204" pitchFamily="34" charset="0"/>
              </a:rPr>
              <a:t>The partitions cannot overlap.</a:t>
            </a:r>
          </a:p>
          <a:p>
            <a:pPr lvl="1"/>
            <a:r>
              <a:rPr lang="en-US" b="0" i="0" dirty="0">
                <a:solidFill>
                  <a:srgbClr val="BDC1C6"/>
                </a:solidFill>
                <a:effectLst/>
                <a:latin typeface="arial" panose="020B0604020202020204" pitchFamily="34" charset="0"/>
              </a:rPr>
              <a:t>A process must be contiguously present in a partition for the execution.</a:t>
            </a:r>
          </a:p>
          <a:p>
            <a:endParaRPr lang="en-US" i="0" dirty="0">
              <a:solidFill>
                <a:srgbClr val="BDC1C6"/>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5900" y="0"/>
            <a:ext cx="8722448" cy="1340768"/>
          </a:xfrm>
        </p:spPr>
        <p:txBody>
          <a:bodyPr/>
          <a:lstStyle/>
          <a:p>
            <a:r>
              <a:rPr lang="en-US" dirty="0"/>
              <a:t>Example of Fixed Partitioning</a:t>
            </a:r>
          </a:p>
        </p:txBody>
      </p:sp>
      <p:sp>
        <p:nvSpPr>
          <p:cNvPr id="2" name="Title 1">
            <a:extLst>
              <a:ext uri="{FF2B5EF4-FFF2-40B4-BE49-F238E27FC236}">
                <a16:creationId xmlns:a16="http://schemas.microsoft.com/office/drawing/2014/main" id="{4A04F85E-F9DF-FA9E-0BEC-615579FA651C}"/>
              </a:ext>
            </a:extLst>
          </p:cNvPr>
          <p:cNvSpPr txBox="1">
            <a:spLocks noGrp="1"/>
          </p:cNvSpPr>
          <p:nvPr>
            <p:ph type="body" idx="1"/>
          </p:nvPr>
        </p:nvSpPr>
        <p:spPr>
          <a:xfrm>
            <a:off x="1053852" y="1484313"/>
            <a:ext cx="10225088" cy="5040312"/>
          </a:xfrm>
          <a:prstGeom prst="rect">
            <a:avLst/>
          </a:prstGeom>
          <a:solidFill>
            <a:schemeClr val="tx1"/>
          </a:solidFill>
        </p:spPr>
        <p:txBody>
          <a:bodyPr vert="horz" lIns="121899" tIns="60949" rIns="121899" bIns="60949" rtlCol="0" anchor="b">
            <a:normAutofit/>
          </a:bodyPr>
          <a:lstStyle/>
          <a:p>
            <a:endParaRPr lang="en-IN" dirty="0">
              <a:solidFill>
                <a:schemeClr val="tx1"/>
              </a:solidFill>
            </a:endParaRPr>
          </a:p>
        </p:txBody>
      </p:sp>
      <p:pic>
        <p:nvPicPr>
          <p:cNvPr id="3" name="Picture 2" descr="os Fixed Partitioning">
            <a:extLst>
              <a:ext uri="{FF2B5EF4-FFF2-40B4-BE49-F238E27FC236}">
                <a16:creationId xmlns:a16="http://schemas.microsoft.com/office/drawing/2014/main" id="{410ADD80-9846-B43A-315A-36D1B2BD7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092" y="1988840"/>
            <a:ext cx="5882616" cy="4289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Dynamic Size Partitioning </a:t>
            </a:r>
          </a:p>
        </p:txBody>
      </p:sp>
      <p:sp>
        <p:nvSpPr>
          <p:cNvPr id="10" name="Content Placeholder 9"/>
          <p:cNvSpPr>
            <a:spLocks noGrp="1"/>
          </p:cNvSpPr>
          <p:nvPr>
            <p:ph sz="half" idx="2"/>
          </p:nvPr>
        </p:nvSpPr>
        <p:spPr>
          <a:xfrm>
            <a:off x="1218883" y="1628800"/>
            <a:ext cx="10360501" cy="4543400"/>
          </a:xfrm>
        </p:spPr>
        <p:txBody>
          <a:bodyPr/>
          <a:lstStyle/>
          <a:p>
            <a:r>
              <a:rPr lang="en-US" sz="2400" dirty="0"/>
              <a:t>It is a part of Contiguous allocation technique. It is used to alleviate the problem faced by Fixed Partitioning. In contrast with fixed partitioning, partitions are not made before the execution or during system configure. Various features associated with variable Partitioning-</a:t>
            </a:r>
          </a:p>
          <a:p>
            <a:r>
              <a:rPr lang="en-US" sz="2400" dirty="0"/>
              <a:t>Initially RAM is empty and partitions are made during the run-time according to process’s need instead of partitioning during system configure.</a:t>
            </a:r>
          </a:p>
          <a:p>
            <a:r>
              <a:rPr lang="en-US" sz="2400" dirty="0"/>
              <a:t>The size of partition will be equal to incoming process.</a:t>
            </a:r>
          </a:p>
          <a:p>
            <a:r>
              <a:rPr lang="en-US" sz="2400" dirty="0"/>
              <a:t>The partition size varies according to the need of the process so that the internal fragmentation can be avoided to ensure efficient </a:t>
            </a:r>
            <a:r>
              <a:rPr lang="en-US" sz="2400" dirty="0" err="1"/>
              <a:t>utilisation</a:t>
            </a:r>
            <a:r>
              <a:rPr lang="en-US" sz="2400" dirty="0"/>
              <a:t> of RAM.</a:t>
            </a:r>
          </a:p>
          <a:p>
            <a:r>
              <a:rPr lang="en-US" sz="2400" dirty="0"/>
              <a:t>Number of partitions in RAM is not fixed and depends on the number of incoming process and Main Memory’s size.</a:t>
            </a: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8883" y="-27384"/>
            <a:ext cx="10360501" cy="1223963"/>
          </a:xfrm>
        </p:spPr>
        <p:txBody>
          <a:bodyPr/>
          <a:lstStyle/>
          <a:p>
            <a:r>
              <a:rPr lang="en-US" dirty="0"/>
              <a:t>Example of Dynamic Size Partitioning </a:t>
            </a:r>
          </a:p>
        </p:txBody>
      </p:sp>
      <p:pic>
        <p:nvPicPr>
          <p:cNvPr id="3078" name="Picture 6" descr="Dynamic Partitioning » CS Taleem">
            <a:extLst>
              <a:ext uri="{FF2B5EF4-FFF2-40B4-BE49-F238E27FC236}">
                <a16:creationId xmlns:a16="http://schemas.microsoft.com/office/drawing/2014/main" id="{5A0C644B-712A-51DC-6432-E18BED403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1412776"/>
            <a:ext cx="10360501" cy="5076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C39E867-8BFF-6E12-ED19-75784EFC8922}"/>
              </a:ext>
            </a:extLst>
          </p:cNvPr>
          <p:cNvSpPr txBox="1">
            <a:spLocks/>
          </p:cNvSpPr>
          <p:nvPr/>
        </p:nvSpPr>
        <p:spPr>
          <a:xfrm>
            <a:off x="1218883" y="548680"/>
            <a:ext cx="10360501" cy="647899"/>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Paging </a:t>
            </a:r>
          </a:p>
        </p:txBody>
      </p:sp>
      <p:sp>
        <p:nvSpPr>
          <p:cNvPr id="4" name="Content Placeholder 2">
            <a:extLst>
              <a:ext uri="{FF2B5EF4-FFF2-40B4-BE49-F238E27FC236}">
                <a16:creationId xmlns:a16="http://schemas.microsoft.com/office/drawing/2014/main" id="{D30DA173-8BC1-59C0-E08E-8CD9C2E4ADB0}"/>
              </a:ext>
            </a:extLst>
          </p:cNvPr>
          <p:cNvSpPr txBox="1">
            <a:spLocks/>
          </p:cNvSpPr>
          <p:nvPr/>
        </p:nvSpPr>
        <p:spPr>
          <a:xfrm>
            <a:off x="1218883" y="1412776"/>
            <a:ext cx="10132113" cy="5184576"/>
          </a:xfrm>
          <a:prstGeom prst="rect">
            <a:avLst/>
          </a:prstGeom>
        </p:spPr>
        <p:txBody>
          <a:bodyPr>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solidFill>
                  <a:srgbClr val="BDC1C6"/>
                </a:solidFill>
                <a:latin typeface="arial" panose="020B0604020202020204" pitchFamily="34" charset="0"/>
              </a:rPr>
              <a:t>Paging is a storage mechanism that allows OS to retrieve processes from the secondary storage into the main memory in the form of pages. </a:t>
            </a:r>
          </a:p>
          <a:p>
            <a:r>
              <a:rPr lang="en-US" dirty="0">
                <a:solidFill>
                  <a:srgbClr val="BDC1C6"/>
                </a:solidFill>
                <a:latin typeface="arial" panose="020B0604020202020204" pitchFamily="34" charset="0"/>
              </a:rPr>
              <a:t>In the Paging method, the main memory is divided into small fixed-size blocks of physical memory, which is called frames. The size of a frame should be kept the same as that of a page to have maximum utilization of the main memory and to avoid external fragmentation. </a:t>
            </a:r>
          </a:p>
          <a:p>
            <a:r>
              <a:rPr lang="en-US" dirty="0">
                <a:solidFill>
                  <a:srgbClr val="BDC1C6"/>
                </a:solidFill>
                <a:latin typeface="arial" panose="020B0604020202020204" pitchFamily="34" charset="0"/>
              </a:rPr>
              <a:t>Paging is used for faster access to data, and it is a logical concept.</a:t>
            </a: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298</TotalTime>
  <Words>737</Words>
  <Application>Microsoft Office PowerPoint</Application>
  <PresentationFormat>Custom</PresentationFormat>
  <Paragraphs>75</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vt:lpstr>
      <vt:lpstr>Calibri</vt:lpstr>
      <vt:lpstr>Open Sans</vt:lpstr>
      <vt:lpstr>Tech 16x9</vt:lpstr>
      <vt:lpstr>Memory Partitioning in OS</vt:lpstr>
      <vt:lpstr>Contents</vt:lpstr>
      <vt:lpstr>Introduction </vt:lpstr>
      <vt:lpstr>Objectives </vt:lpstr>
      <vt:lpstr>Fixed Size Partitioning </vt:lpstr>
      <vt:lpstr>Example of Fixed Partitioning</vt:lpstr>
      <vt:lpstr>Dynamic Size Partitioning </vt:lpstr>
      <vt:lpstr>Example of Dynamic Size Partitioning </vt:lpstr>
      <vt:lpstr>PowerPoint Presentation</vt:lpstr>
      <vt:lpstr>Example OF paging </vt:lpstr>
      <vt:lpstr>PowerPoint Presentation</vt:lpstr>
      <vt:lpstr>Example Of Segmentation </vt:lpstr>
      <vt:lpstr>Paging in Linux</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Partitioning in OS</dc:title>
  <dc:creator>Mohit Deshpande</dc:creator>
  <cp:lastModifiedBy>Mohit Deshpande</cp:lastModifiedBy>
  <cp:revision>7</cp:revision>
  <dcterms:created xsi:type="dcterms:W3CDTF">2022-11-27T05:41:36Z</dcterms:created>
  <dcterms:modified xsi:type="dcterms:W3CDTF">2022-12-04T08:10:35Z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