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79" r:id="rId2"/>
  </p:sldMasterIdLst>
  <p:notesMasterIdLst>
    <p:notesMasterId r:id="rId107"/>
  </p:notesMasterIdLst>
  <p:handoutMasterIdLst>
    <p:handoutMasterId r:id="rId108"/>
  </p:handoutMasterIdLst>
  <p:sldIdLst>
    <p:sldId id="396" r:id="rId3"/>
    <p:sldId id="260" r:id="rId4"/>
    <p:sldId id="359" r:id="rId5"/>
    <p:sldId id="262" r:id="rId6"/>
    <p:sldId id="360" r:id="rId7"/>
    <p:sldId id="263" r:id="rId8"/>
    <p:sldId id="264" r:id="rId9"/>
    <p:sldId id="266" r:id="rId10"/>
    <p:sldId id="315" r:id="rId11"/>
    <p:sldId id="269" r:id="rId12"/>
    <p:sldId id="270" r:id="rId13"/>
    <p:sldId id="442" r:id="rId14"/>
    <p:sldId id="271" r:id="rId15"/>
    <p:sldId id="443" r:id="rId16"/>
    <p:sldId id="444" r:id="rId17"/>
    <p:sldId id="318" r:id="rId18"/>
    <p:sldId id="272" r:id="rId19"/>
    <p:sldId id="426" r:id="rId20"/>
    <p:sldId id="427" r:id="rId21"/>
    <p:sldId id="440" r:id="rId22"/>
    <p:sldId id="441" r:id="rId23"/>
    <p:sldId id="428" r:id="rId24"/>
    <p:sldId id="429" r:id="rId25"/>
    <p:sldId id="430" r:id="rId26"/>
    <p:sldId id="431" r:id="rId27"/>
    <p:sldId id="432" r:id="rId28"/>
    <p:sldId id="433" r:id="rId29"/>
    <p:sldId id="434" r:id="rId30"/>
    <p:sldId id="435" r:id="rId31"/>
    <p:sldId id="436" r:id="rId32"/>
    <p:sldId id="437" r:id="rId33"/>
    <p:sldId id="438" r:id="rId34"/>
    <p:sldId id="319" r:id="rId35"/>
    <p:sldId id="344" r:id="rId36"/>
    <p:sldId id="385" r:id="rId37"/>
    <p:sldId id="386" r:id="rId38"/>
    <p:sldId id="281" r:id="rId39"/>
    <p:sldId id="282" r:id="rId40"/>
    <p:sldId id="283" r:id="rId41"/>
    <p:sldId id="346" r:id="rId42"/>
    <p:sldId id="284" r:id="rId43"/>
    <p:sldId id="285" r:id="rId44"/>
    <p:sldId id="321" r:id="rId45"/>
    <p:sldId id="287" r:id="rId46"/>
    <p:sldId id="288" r:id="rId47"/>
    <p:sldId id="289" r:id="rId48"/>
    <p:sldId id="290" r:id="rId49"/>
    <p:sldId id="347" r:id="rId50"/>
    <p:sldId id="348" r:id="rId51"/>
    <p:sldId id="349" r:id="rId52"/>
    <p:sldId id="323" r:id="rId53"/>
    <p:sldId id="324" r:id="rId54"/>
    <p:sldId id="297" r:id="rId55"/>
    <p:sldId id="325" r:id="rId56"/>
    <p:sldId id="350" r:id="rId57"/>
    <p:sldId id="326" r:id="rId58"/>
    <p:sldId id="327" r:id="rId59"/>
    <p:sldId id="299" r:id="rId60"/>
    <p:sldId id="353" r:id="rId61"/>
    <p:sldId id="366" r:id="rId62"/>
    <p:sldId id="373" r:id="rId63"/>
    <p:sldId id="376" r:id="rId64"/>
    <p:sldId id="374" r:id="rId65"/>
    <p:sldId id="375" r:id="rId66"/>
    <p:sldId id="367" r:id="rId67"/>
    <p:sldId id="372" r:id="rId68"/>
    <p:sldId id="368" r:id="rId69"/>
    <p:sldId id="377" r:id="rId70"/>
    <p:sldId id="378" r:id="rId71"/>
    <p:sldId id="379" r:id="rId72"/>
    <p:sldId id="369" r:id="rId73"/>
    <p:sldId id="370" r:id="rId74"/>
    <p:sldId id="371" r:id="rId75"/>
    <p:sldId id="380" r:id="rId76"/>
    <p:sldId id="381" r:id="rId77"/>
    <p:sldId id="382" r:id="rId78"/>
    <p:sldId id="383" r:id="rId79"/>
    <p:sldId id="395" r:id="rId80"/>
    <p:sldId id="387" r:id="rId81"/>
    <p:sldId id="389" r:id="rId82"/>
    <p:sldId id="388" r:id="rId83"/>
    <p:sldId id="456" r:id="rId84"/>
    <p:sldId id="384" r:id="rId85"/>
    <p:sldId id="457" r:id="rId86"/>
    <p:sldId id="458" r:id="rId87"/>
    <p:sldId id="460" r:id="rId88"/>
    <p:sldId id="464" r:id="rId89"/>
    <p:sldId id="465" r:id="rId90"/>
    <p:sldId id="466" r:id="rId91"/>
    <p:sldId id="445" r:id="rId92"/>
    <p:sldId id="467" r:id="rId93"/>
    <p:sldId id="446" r:id="rId94"/>
    <p:sldId id="447" r:id="rId95"/>
    <p:sldId id="449" r:id="rId96"/>
    <p:sldId id="450" r:id="rId97"/>
    <p:sldId id="451" r:id="rId98"/>
    <p:sldId id="452" r:id="rId99"/>
    <p:sldId id="453" r:id="rId100"/>
    <p:sldId id="454" r:id="rId101"/>
    <p:sldId id="468" r:id="rId102"/>
    <p:sldId id="472" r:id="rId103"/>
    <p:sldId id="469" r:id="rId104"/>
    <p:sldId id="470" r:id="rId105"/>
    <p:sldId id="471" r:id="rId106"/>
  </p:sldIdLst>
  <p:sldSz cx="1080135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58114" autoAdjust="0"/>
  </p:normalViewPr>
  <p:slideViewPr>
    <p:cSldViewPr>
      <p:cViewPr>
        <p:scale>
          <a:sx n="66" d="100"/>
          <a:sy n="66" d="100"/>
        </p:scale>
        <p:origin x="-932" y="-132"/>
      </p:cViewPr>
      <p:guideLst>
        <p:guide orient="horz" pos="2160"/>
        <p:guide pos="3402"/>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handoutMaster" Target="handoutMasters/handout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iagrams/_rels/data18.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8.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73BC7-E7D4-3D4B-A8E0-A2D2AE5A8C0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66387EC-BFC0-784A-B648-8AE5B566BF75}">
      <dgm:prSet phldrT="[Text]"/>
      <dgm:spPr/>
      <dgm:t>
        <a:bodyPr/>
        <a:lstStyle/>
        <a:p>
          <a:r>
            <a:rPr lang="en-US" dirty="0" smtClean="0"/>
            <a:t>Program code</a:t>
          </a:r>
          <a:endParaRPr lang="en-US" dirty="0"/>
        </a:p>
      </dgm:t>
    </dgm:pt>
    <dgm:pt modelId="{8787F659-B991-3343-9042-4C07199010AD}" type="parTrans" cxnId="{0309AC7A-4A12-3546-A4CF-B8EE1185DD5B}">
      <dgm:prSet/>
      <dgm:spPr/>
      <dgm:t>
        <a:bodyPr/>
        <a:lstStyle/>
        <a:p>
          <a:endParaRPr lang="en-US"/>
        </a:p>
      </dgm:t>
    </dgm:pt>
    <dgm:pt modelId="{C24B30AF-9314-634E-A8EF-5EE315A026AF}" type="sibTrans" cxnId="{0309AC7A-4A12-3546-A4CF-B8EE1185DD5B}">
      <dgm:prSet/>
      <dgm:spPr/>
      <dgm:t>
        <a:bodyPr/>
        <a:lstStyle/>
        <a:p>
          <a:endParaRPr lang="en-US"/>
        </a:p>
      </dgm:t>
    </dgm:pt>
    <dgm:pt modelId="{7D1E28BB-E7D4-6240-9C26-9492ABCCB82C}">
      <dgm:prSet custT="1"/>
      <dgm:spPr/>
      <dgm:t>
        <a:bodyPr/>
        <a:lstStyle/>
        <a:p>
          <a:pPr marL="282575" indent="-282575" algn="l" defTabSz="914400" rtl="0" eaLnBrk="1" latinLnBrk="0" hangingPunct="1">
            <a:lnSpc>
              <a:spcPct val="90000"/>
            </a:lnSpc>
            <a:spcBef>
              <a:spcPts val="1800"/>
            </a:spcBef>
            <a:buClr>
              <a:schemeClr val="accent1"/>
            </a:buClr>
            <a:buSzPct val="75000"/>
            <a:buFont typeface="Wingdings" pitchFamily="2" charset="2"/>
            <a:buChar char="n"/>
          </a:pPr>
          <a:r>
            <a:rPr lang="en-US" sz="2200" kern="1200" dirty="0" smtClean="0">
              <a:solidFill>
                <a:schemeClr val="tx1">
                  <a:lumMod val="85000"/>
                  <a:lumOff val="15000"/>
                </a:schemeClr>
              </a:solidFill>
              <a:latin typeface="+mn-lt"/>
              <a:ea typeface="+mn-ea"/>
              <a:cs typeface="+mn-cs"/>
            </a:rPr>
            <a:t>which may be shared with other processes that are executing the same program</a:t>
          </a:r>
        </a:p>
      </dgm:t>
    </dgm:pt>
    <dgm:pt modelId="{E79FF0B8-9CA9-2C4D-A4D7-8AE87CFD65C0}" type="parTrans" cxnId="{55DF68C8-0BBD-BB45-A1B2-BFDD60500307}">
      <dgm:prSet/>
      <dgm:spPr/>
      <dgm:t>
        <a:bodyPr/>
        <a:lstStyle/>
        <a:p>
          <a:endParaRPr lang="en-US"/>
        </a:p>
      </dgm:t>
    </dgm:pt>
    <dgm:pt modelId="{D407455B-387C-4349-9E47-3EA34DB4736F}" type="sibTrans" cxnId="{55DF68C8-0BBD-BB45-A1B2-BFDD60500307}">
      <dgm:prSet/>
      <dgm:spPr/>
      <dgm:t>
        <a:bodyPr/>
        <a:lstStyle/>
        <a:p>
          <a:endParaRPr lang="en-US"/>
        </a:p>
      </dgm:t>
    </dgm:pt>
    <dgm:pt modelId="{5E037D5A-EDDE-E440-8CF3-C810A1D6E576}">
      <dgm:prSet/>
      <dgm:spPr/>
      <dgm:t>
        <a:bodyPr/>
        <a:lstStyle/>
        <a:p>
          <a:r>
            <a:rPr lang="en-US" dirty="0" smtClean="0"/>
            <a:t>A set of data associated with that code</a:t>
          </a:r>
        </a:p>
      </dgm:t>
    </dgm:pt>
    <dgm:pt modelId="{12C2C1F2-ECCF-3841-8696-D8982B8C130C}" type="parTrans" cxnId="{1450A142-4100-B541-8A77-632087F1ABC1}">
      <dgm:prSet/>
      <dgm:spPr/>
      <dgm:t>
        <a:bodyPr/>
        <a:lstStyle/>
        <a:p>
          <a:endParaRPr lang="en-US"/>
        </a:p>
      </dgm:t>
    </dgm:pt>
    <dgm:pt modelId="{7127CD71-1958-8045-9D0B-EE0EE248AD3A}" type="sibTrans" cxnId="{1450A142-4100-B541-8A77-632087F1ABC1}">
      <dgm:prSet/>
      <dgm:spPr/>
      <dgm:t>
        <a:bodyPr/>
        <a:lstStyle/>
        <a:p>
          <a:endParaRPr lang="en-US"/>
        </a:p>
      </dgm:t>
    </dgm:pt>
    <dgm:pt modelId="{D388D580-87DE-AD47-A378-76DA43B1B04A}" type="pres">
      <dgm:prSet presAssocID="{53173BC7-E7D4-3D4B-A8E0-A2D2AE5A8C00}" presName="linear" presStyleCnt="0">
        <dgm:presLayoutVars>
          <dgm:animLvl val="lvl"/>
          <dgm:resizeHandles val="exact"/>
        </dgm:presLayoutVars>
      </dgm:prSet>
      <dgm:spPr/>
      <dgm:t>
        <a:bodyPr/>
        <a:lstStyle/>
        <a:p>
          <a:endParaRPr lang="en-US"/>
        </a:p>
      </dgm:t>
    </dgm:pt>
    <dgm:pt modelId="{F500F2E7-5140-0B44-A47F-00138E696C9A}" type="pres">
      <dgm:prSet presAssocID="{066387EC-BFC0-784A-B648-8AE5B566BF75}" presName="parentText" presStyleLbl="node1" presStyleIdx="0" presStyleCnt="2">
        <dgm:presLayoutVars>
          <dgm:chMax val="0"/>
          <dgm:bulletEnabled val="1"/>
        </dgm:presLayoutVars>
      </dgm:prSet>
      <dgm:spPr/>
      <dgm:t>
        <a:bodyPr/>
        <a:lstStyle/>
        <a:p>
          <a:endParaRPr lang="en-US"/>
        </a:p>
      </dgm:t>
    </dgm:pt>
    <dgm:pt modelId="{4A1A3D03-DB08-6D4A-9013-6A326781C6BD}" type="pres">
      <dgm:prSet presAssocID="{066387EC-BFC0-784A-B648-8AE5B566BF75}" presName="childText" presStyleLbl="revTx" presStyleIdx="0" presStyleCnt="1">
        <dgm:presLayoutVars>
          <dgm:bulletEnabled val="1"/>
        </dgm:presLayoutVars>
      </dgm:prSet>
      <dgm:spPr/>
      <dgm:t>
        <a:bodyPr/>
        <a:lstStyle/>
        <a:p>
          <a:endParaRPr lang="en-US"/>
        </a:p>
      </dgm:t>
    </dgm:pt>
    <dgm:pt modelId="{02FDE227-3421-A249-B877-4E1ACDF3ED5A}" type="pres">
      <dgm:prSet presAssocID="{5E037D5A-EDDE-E440-8CF3-C810A1D6E576}" presName="parentText" presStyleLbl="node1" presStyleIdx="1" presStyleCnt="2" custLinFactNeighborY="14432">
        <dgm:presLayoutVars>
          <dgm:chMax val="0"/>
          <dgm:bulletEnabled val="1"/>
        </dgm:presLayoutVars>
      </dgm:prSet>
      <dgm:spPr/>
      <dgm:t>
        <a:bodyPr/>
        <a:lstStyle/>
        <a:p>
          <a:endParaRPr lang="en-US"/>
        </a:p>
      </dgm:t>
    </dgm:pt>
  </dgm:ptLst>
  <dgm:cxnLst>
    <dgm:cxn modelId="{BF79C07A-E053-954F-AD24-836E50D6ADD0}" type="presOf" srcId="{53173BC7-E7D4-3D4B-A8E0-A2D2AE5A8C00}" destId="{D388D580-87DE-AD47-A378-76DA43B1B04A}" srcOrd="0" destOrd="0" presId="urn:microsoft.com/office/officeart/2005/8/layout/vList2"/>
    <dgm:cxn modelId="{39EE7865-4F07-7E41-A337-CEB0999157BE}" type="presOf" srcId="{7D1E28BB-E7D4-6240-9C26-9492ABCCB82C}" destId="{4A1A3D03-DB08-6D4A-9013-6A326781C6BD}" srcOrd="0" destOrd="0" presId="urn:microsoft.com/office/officeart/2005/8/layout/vList2"/>
    <dgm:cxn modelId="{1450A142-4100-B541-8A77-632087F1ABC1}" srcId="{53173BC7-E7D4-3D4B-A8E0-A2D2AE5A8C00}" destId="{5E037D5A-EDDE-E440-8CF3-C810A1D6E576}" srcOrd="1" destOrd="0" parTransId="{12C2C1F2-ECCF-3841-8696-D8982B8C130C}" sibTransId="{7127CD71-1958-8045-9D0B-EE0EE248AD3A}"/>
    <dgm:cxn modelId="{51FE397B-0AB3-B747-9DD3-7C50ABDF0ACA}" type="presOf" srcId="{066387EC-BFC0-784A-B648-8AE5B566BF75}" destId="{F500F2E7-5140-0B44-A47F-00138E696C9A}" srcOrd="0" destOrd="0" presId="urn:microsoft.com/office/officeart/2005/8/layout/vList2"/>
    <dgm:cxn modelId="{9C1C8ABE-B4DC-574F-A3FC-D4125EB8F64D}" type="presOf" srcId="{5E037D5A-EDDE-E440-8CF3-C810A1D6E576}" destId="{02FDE227-3421-A249-B877-4E1ACDF3ED5A}" srcOrd="0" destOrd="0" presId="urn:microsoft.com/office/officeart/2005/8/layout/vList2"/>
    <dgm:cxn modelId="{0309AC7A-4A12-3546-A4CF-B8EE1185DD5B}" srcId="{53173BC7-E7D4-3D4B-A8E0-A2D2AE5A8C00}" destId="{066387EC-BFC0-784A-B648-8AE5B566BF75}" srcOrd="0" destOrd="0" parTransId="{8787F659-B991-3343-9042-4C07199010AD}" sibTransId="{C24B30AF-9314-634E-A8EF-5EE315A026AF}"/>
    <dgm:cxn modelId="{55DF68C8-0BBD-BB45-A1B2-BFDD60500307}" srcId="{066387EC-BFC0-784A-B648-8AE5B566BF75}" destId="{7D1E28BB-E7D4-6240-9C26-9492ABCCB82C}" srcOrd="0" destOrd="0" parTransId="{E79FF0B8-9CA9-2C4D-A4D7-8AE87CFD65C0}" sibTransId="{D407455B-387C-4349-9E47-3EA34DB4736F}"/>
    <dgm:cxn modelId="{956CBE23-0154-2B41-B8B9-8818A3FB17B6}" type="presParOf" srcId="{D388D580-87DE-AD47-A378-76DA43B1B04A}" destId="{F500F2E7-5140-0B44-A47F-00138E696C9A}" srcOrd="0" destOrd="0" presId="urn:microsoft.com/office/officeart/2005/8/layout/vList2"/>
    <dgm:cxn modelId="{B9E659D2-1523-AE4A-919B-F2248458EC8B}" type="presParOf" srcId="{D388D580-87DE-AD47-A378-76DA43B1B04A}" destId="{4A1A3D03-DB08-6D4A-9013-6A326781C6BD}" srcOrd="1" destOrd="0" presId="urn:microsoft.com/office/officeart/2005/8/layout/vList2"/>
    <dgm:cxn modelId="{1B2E5445-7173-5B4C-A802-BC463BCEAD3F}" type="presParOf" srcId="{D388D580-87DE-AD47-A378-76DA43B1B04A}" destId="{02FDE227-3421-A249-B877-4E1ACDF3ED5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8483AC0-93EA-E841-B4FA-277AE639765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A040FA2E-38A2-084A-8008-52541E336715}">
      <dgm:prSet phldrT="[Text]"/>
      <dgm:spPr>
        <a:ln>
          <a:solidFill>
            <a:schemeClr val="accent1">
              <a:lumMod val="75000"/>
            </a:schemeClr>
          </a:solidFill>
        </a:ln>
      </dgm:spPr>
      <dgm:t>
        <a:bodyPr/>
        <a:lstStyle/>
        <a:p>
          <a:r>
            <a:rPr lang="en-US" dirty="0" smtClean="0"/>
            <a:t>If an I/O operation is in progress, the OS needs to know:</a:t>
          </a:r>
          <a:endParaRPr lang="en-US" dirty="0"/>
        </a:p>
      </dgm:t>
    </dgm:pt>
    <dgm:pt modelId="{CA2E03F6-329A-C542-9B4E-09F9B07AD746}" type="parTrans" cxnId="{1A1B3A03-26E9-A649-928B-D54348BD7142}">
      <dgm:prSet/>
      <dgm:spPr/>
      <dgm:t>
        <a:bodyPr/>
        <a:lstStyle/>
        <a:p>
          <a:endParaRPr lang="en-US"/>
        </a:p>
      </dgm:t>
    </dgm:pt>
    <dgm:pt modelId="{E5096948-CBD6-9642-A0A6-D063E1E6DF9E}" type="sibTrans" cxnId="{1A1B3A03-26E9-A649-928B-D54348BD7142}">
      <dgm:prSet/>
      <dgm:spPr/>
      <dgm:t>
        <a:bodyPr/>
        <a:lstStyle/>
        <a:p>
          <a:endParaRPr lang="en-US"/>
        </a:p>
      </dgm:t>
    </dgm:pt>
    <dgm:pt modelId="{0A07CD90-140F-7941-85A9-03DEFAE8EDBA}">
      <dgm:prSet/>
      <dgm:spPr>
        <a:solidFill>
          <a:schemeClr val="accent6"/>
        </a:solidFill>
      </dgm:spPr>
      <dgm:t>
        <a:bodyPr/>
        <a:lstStyle/>
        <a:p>
          <a:r>
            <a:rPr lang="en-US" smtClean="0"/>
            <a:t>the status of the I/O operation</a:t>
          </a:r>
          <a:endParaRPr lang="en-US" dirty="0" smtClean="0"/>
        </a:p>
      </dgm:t>
    </dgm:pt>
    <dgm:pt modelId="{DAD4FEC6-4078-F348-8661-DC1CBC9C5EB7}" type="parTrans" cxnId="{875EBE26-92DA-8E4B-BD92-7955EDFBB187}">
      <dgm:prSet/>
      <dgm:spPr/>
      <dgm:t>
        <a:bodyPr/>
        <a:lstStyle/>
        <a:p>
          <a:endParaRPr lang="en-US"/>
        </a:p>
      </dgm:t>
    </dgm:pt>
    <dgm:pt modelId="{A96E2C35-B43C-284A-8F6C-EC255CEB46E2}" type="sibTrans" cxnId="{875EBE26-92DA-8E4B-BD92-7955EDFBB187}">
      <dgm:prSet/>
      <dgm:spPr/>
      <dgm:t>
        <a:bodyPr/>
        <a:lstStyle/>
        <a:p>
          <a:endParaRPr lang="en-US"/>
        </a:p>
      </dgm:t>
    </dgm:pt>
    <dgm:pt modelId="{A452C825-FC81-9A4C-AA41-A8075B54C907}">
      <dgm:prSet/>
      <dgm:spPr>
        <a:solidFill>
          <a:schemeClr val="accent6"/>
        </a:solidFill>
      </dgm:spPr>
      <dgm:t>
        <a:bodyPr/>
        <a:lstStyle/>
        <a:p>
          <a:r>
            <a:rPr lang="en-US" dirty="0" smtClean="0"/>
            <a:t>the location in main memory being used as the source or destination of the I/O transfer</a:t>
          </a:r>
          <a:endParaRPr lang="en-US" dirty="0"/>
        </a:p>
      </dgm:t>
    </dgm:pt>
    <dgm:pt modelId="{E1846D62-E179-AC46-B3A2-565133559C19}" type="parTrans" cxnId="{66E3E055-BE84-8A4B-AA56-3B28D1FE623F}">
      <dgm:prSet/>
      <dgm:spPr/>
      <dgm:t>
        <a:bodyPr/>
        <a:lstStyle/>
        <a:p>
          <a:endParaRPr lang="en-US"/>
        </a:p>
      </dgm:t>
    </dgm:pt>
    <dgm:pt modelId="{CA980892-163F-984A-8353-259B373E2547}" type="sibTrans" cxnId="{66E3E055-BE84-8A4B-AA56-3B28D1FE623F}">
      <dgm:prSet/>
      <dgm:spPr/>
      <dgm:t>
        <a:bodyPr/>
        <a:lstStyle/>
        <a:p>
          <a:endParaRPr lang="en-US"/>
        </a:p>
      </dgm:t>
    </dgm:pt>
    <dgm:pt modelId="{70062E11-54F1-6D49-A4AD-E474E757963C}" type="pres">
      <dgm:prSet presAssocID="{F8483AC0-93EA-E841-B4FA-277AE639765E}" presName="theList" presStyleCnt="0">
        <dgm:presLayoutVars>
          <dgm:dir/>
          <dgm:animLvl val="lvl"/>
          <dgm:resizeHandles val="exact"/>
        </dgm:presLayoutVars>
      </dgm:prSet>
      <dgm:spPr/>
      <dgm:t>
        <a:bodyPr/>
        <a:lstStyle/>
        <a:p>
          <a:endParaRPr lang="en-US"/>
        </a:p>
      </dgm:t>
    </dgm:pt>
    <dgm:pt modelId="{782302A2-7132-324B-B54E-FD9DF75A098E}" type="pres">
      <dgm:prSet presAssocID="{A040FA2E-38A2-084A-8008-52541E336715}" presName="compNode" presStyleCnt="0"/>
      <dgm:spPr/>
    </dgm:pt>
    <dgm:pt modelId="{20F6E0D3-4E9B-1B43-9B30-91C36ED23AAE}" type="pres">
      <dgm:prSet presAssocID="{A040FA2E-38A2-084A-8008-52541E336715}" presName="aNode" presStyleLbl="bgShp" presStyleIdx="0" presStyleCnt="1"/>
      <dgm:spPr/>
      <dgm:t>
        <a:bodyPr/>
        <a:lstStyle/>
        <a:p>
          <a:endParaRPr lang="en-US"/>
        </a:p>
      </dgm:t>
    </dgm:pt>
    <dgm:pt modelId="{8A5BFA36-4E4D-6843-BF60-FB6D8697380D}" type="pres">
      <dgm:prSet presAssocID="{A040FA2E-38A2-084A-8008-52541E336715}" presName="textNode" presStyleLbl="bgShp" presStyleIdx="0" presStyleCnt="1"/>
      <dgm:spPr/>
      <dgm:t>
        <a:bodyPr/>
        <a:lstStyle/>
        <a:p>
          <a:endParaRPr lang="en-US"/>
        </a:p>
      </dgm:t>
    </dgm:pt>
    <dgm:pt modelId="{2D365B6F-A63E-6147-8F4D-D328452FABD4}" type="pres">
      <dgm:prSet presAssocID="{A040FA2E-38A2-084A-8008-52541E336715}" presName="compChildNode" presStyleCnt="0"/>
      <dgm:spPr/>
    </dgm:pt>
    <dgm:pt modelId="{E45A9B06-5616-3F4B-940B-EB151DBCAB95}" type="pres">
      <dgm:prSet presAssocID="{A040FA2E-38A2-084A-8008-52541E336715}" presName="theInnerList" presStyleCnt="0"/>
      <dgm:spPr/>
    </dgm:pt>
    <dgm:pt modelId="{B128DF16-CEEC-CE42-A0B3-9CFB3F85B3F6}" type="pres">
      <dgm:prSet presAssocID="{0A07CD90-140F-7941-85A9-03DEFAE8EDBA}" presName="childNode" presStyleLbl="node1" presStyleIdx="0" presStyleCnt="2">
        <dgm:presLayoutVars>
          <dgm:bulletEnabled val="1"/>
        </dgm:presLayoutVars>
      </dgm:prSet>
      <dgm:spPr/>
      <dgm:t>
        <a:bodyPr/>
        <a:lstStyle/>
        <a:p>
          <a:endParaRPr lang="en-US"/>
        </a:p>
      </dgm:t>
    </dgm:pt>
    <dgm:pt modelId="{95F72E96-B4F0-F440-A6ED-BE5ECDB99987}" type="pres">
      <dgm:prSet presAssocID="{0A07CD90-140F-7941-85A9-03DEFAE8EDBA}" presName="aSpace2" presStyleCnt="0"/>
      <dgm:spPr/>
    </dgm:pt>
    <dgm:pt modelId="{AF8F4221-EF7B-9D48-A700-2F9368E68899}" type="pres">
      <dgm:prSet presAssocID="{A452C825-FC81-9A4C-AA41-A8075B54C907}" presName="childNode" presStyleLbl="node1" presStyleIdx="1" presStyleCnt="2">
        <dgm:presLayoutVars>
          <dgm:bulletEnabled val="1"/>
        </dgm:presLayoutVars>
      </dgm:prSet>
      <dgm:spPr/>
      <dgm:t>
        <a:bodyPr/>
        <a:lstStyle/>
        <a:p>
          <a:endParaRPr lang="en-US"/>
        </a:p>
      </dgm:t>
    </dgm:pt>
  </dgm:ptLst>
  <dgm:cxnLst>
    <dgm:cxn modelId="{1A1B3A03-26E9-A649-928B-D54348BD7142}" srcId="{F8483AC0-93EA-E841-B4FA-277AE639765E}" destId="{A040FA2E-38A2-084A-8008-52541E336715}" srcOrd="0" destOrd="0" parTransId="{CA2E03F6-329A-C542-9B4E-09F9B07AD746}" sibTransId="{E5096948-CBD6-9642-A0A6-D063E1E6DF9E}"/>
    <dgm:cxn modelId="{23C6B7CB-1E84-EB46-95AE-0096619F8A6B}" type="presOf" srcId="{A040FA2E-38A2-084A-8008-52541E336715}" destId="{8A5BFA36-4E4D-6843-BF60-FB6D8697380D}" srcOrd="1" destOrd="0" presId="urn:microsoft.com/office/officeart/2005/8/layout/lProcess2"/>
    <dgm:cxn modelId="{7D2BC6FA-AEB6-6645-B6A6-24EE5E4CB1FE}" type="presOf" srcId="{A040FA2E-38A2-084A-8008-52541E336715}" destId="{20F6E0D3-4E9B-1B43-9B30-91C36ED23AAE}" srcOrd="0" destOrd="0" presId="urn:microsoft.com/office/officeart/2005/8/layout/lProcess2"/>
    <dgm:cxn modelId="{88E49416-0EF6-A042-AE45-56F970988A5D}" type="presOf" srcId="{A452C825-FC81-9A4C-AA41-A8075B54C907}" destId="{AF8F4221-EF7B-9D48-A700-2F9368E68899}" srcOrd="0" destOrd="0" presId="urn:microsoft.com/office/officeart/2005/8/layout/lProcess2"/>
    <dgm:cxn modelId="{9369C666-C3B7-2742-B410-DD9924C9A027}" type="presOf" srcId="{F8483AC0-93EA-E841-B4FA-277AE639765E}" destId="{70062E11-54F1-6D49-A4AD-E474E757963C}" srcOrd="0" destOrd="0" presId="urn:microsoft.com/office/officeart/2005/8/layout/lProcess2"/>
    <dgm:cxn modelId="{875EBE26-92DA-8E4B-BD92-7955EDFBB187}" srcId="{A040FA2E-38A2-084A-8008-52541E336715}" destId="{0A07CD90-140F-7941-85A9-03DEFAE8EDBA}" srcOrd="0" destOrd="0" parTransId="{DAD4FEC6-4078-F348-8661-DC1CBC9C5EB7}" sibTransId="{A96E2C35-B43C-284A-8F6C-EC255CEB46E2}"/>
    <dgm:cxn modelId="{66E3E055-BE84-8A4B-AA56-3B28D1FE623F}" srcId="{A040FA2E-38A2-084A-8008-52541E336715}" destId="{A452C825-FC81-9A4C-AA41-A8075B54C907}" srcOrd="1" destOrd="0" parTransId="{E1846D62-E179-AC46-B3A2-565133559C19}" sibTransId="{CA980892-163F-984A-8353-259B373E2547}"/>
    <dgm:cxn modelId="{D9EF7E24-F218-ED4F-ADCB-70170216C7B4}" type="presOf" srcId="{0A07CD90-140F-7941-85A9-03DEFAE8EDBA}" destId="{B128DF16-CEEC-CE42-A0B3-9CFB3F85B3F6}" srcOrd="0" destOrd="0" presId="urn:microsoft.com/office/officeart/2005/8/layout/lProcess2"/>
    <dgm:cxn modelId="{758F2E70-D72D-6F45-94ED-79BE77F5439D}" type="presParOf" srcId="{70062E11-54F1-6D49-A4AD-E474E757963C}" destId="{782302A2-7132-324B-B54E-FD9DF75A098E}" srcOrd="0" destOrd="0" presId="urn:microsoft.com/office/officeart/2005/8/layout/lProcess2"/>
    <dgm:cxn modelId="{A263D746-4D51-774B-B67D-844D0DFA8B33}" type="presParOf" srcId="{782302A2-7132-324B-B54E-FD9DF75A098E}" destId="{20F6E0D3-4E9B-1B43-9B30-91C36ED23AAE}" srcOrd="0" destOrd="0" presId="urn:microsoft.com/office/officeart/2005/8/layout/lProcess2"/>
    <dgm:cxn modelId="{18842619-BB1B-6D44-BAB8-91484ED02F19}" type="presParOf" srcId="{782302A2-7132-324B-B54E-FD9DF75A098E}" destId="{8A5BFA36-4E4D-6843-BF60-FB6D8697380D}" srcOrd="1" destOrd="0" presId="urn:microsoft.com/office/officeart/2005/8/layout/lProcess2"/>
    <dgm:cxn modelId="{9B75797E-16F8-BA4A-ABB2-FEED0F7DA227}" type="presParOf" srcId="{782302A2-7132-324B-B54E-FD9DF75A098E}" destId="{2D365B6F-A63E-6147-8F4D-D328452FABD4}" srcOrd="2" destOrd="0" presId="urn:microsoft.com/office/officeart/2005/8/layout/lProcess2"/>
    <dgm:cxn modelId="{8C10886D-4B07-7D45-8FA3-0DEC6EE83CC9}" type="presParOf" srcId="{2D365B6F-A63E-6147-8F4D-D328452FABD4}" destId="{E45A9B06-5616-3F4B-940B-EB151DBCAB95}" srcOrd="0" destOrd="0" presId="urn:microsoft.com/office/officeart/2005/8/layout/lProcess2"/>
    <dgm:cxn modelId="{2B56079A-B03D-1E4A-903E-E1207F773E40}" type="presParOf" srcId="{E45A9B06-5616-3F4B-940B-EB151DBCAB95}" destId="{B128DF16-CEEC-CE42-A0B3-9CFB3F85B3F6}" srcOrd="0" destOrd="0" presId="urn:microsoft.com/office/officeart/2005/8/layout/lProcess2"/>
    <dgm:cxn modelId="{759E543F-75A6-4D44-9D19-949AFC1B7693}" type="presParOf" srcId="{E45A9B06-5616-3F4B-940B-EB151DBCAB95}" destId="{95F72E96-B4F0-F440-A6ED-BE5ECDB99987}" srcOrd="1" destOrd="0" presId="urn:microsoft.com/office/officeart/2005/8/layout/lProcess2"/>
    <dgm:cxn modelId="{DAFC3572-AF30-3345-8A2B-C7E643C05D75}" type="presParOf" srcId="{E45A9B06-5616-3F4B-940B-EB151DBCAB95}" destId="{AF8F4221-EF7B-9D48-A700-2F9368E68899}"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8DE37B-A3E7-3A44-84B8-18447E67AA42}"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87175F-5EEB-A649-917F-B8E746E12A5B}">
      <dgm:prSet phldrT="[Text]"/>
      <dgm:spPr/>
      <dgm:t>
        <a:bodyPr/>
        <a:lstStyle/>
        <a:p>
          <a:r>
            <a:rPr lang="en-NZ" dirty="0" smtClean="0"/>
            <a:t>These tables provide information about:</a:t>
          </a:r>
          <a:endParaRPr lang="en-US" dirty="0"/>
        </a:p>
      </dgm:t>
    </dgm:pt>
    <dgm:pt modelId="{7C194169-9A67-084C-9DDA-F6F91D1F548A}" type="parTrans" cxnId="{3F6CA88F-2837-2E40-89BC-32290E93EFBD}">
      <dgm:prSet/>
      <dgm:spPr/>
      <dgm:t>
        <a:bodyPr/>
        <a:lstStyle/>
        <a:p>
          <a:endParaRPr lang="en-US"/>
        </a:p>
      </dgm:t>
    </dgm:pt>
    <dgm:pt modelId="{462978F6-1F9F-6049-8646-188F819CD73F}" type="sibTrans" cxnId="{3F6CA88F-2837-2E40-89BC-32290E93EFBD}">
      <dgm:prSet/>
      <dgm:spPr/>
      <dgm:t>
        <a:bodyPr/>
        <a:lstStyle/>
        <a:p>
          <a:endParaRPr lang="en-US"/>
        </a:p>
      </dgm:t>
    </dgm:pt>
    <dgm:pt modelId="{8F2CF82E-89BA-BA4F-AF4C-4E4D23C137A8}">
      <dgm:prSet/>
      <dgm:spPr/>
      <dgm:t>
        <a:bodyPr/>
        <a:lstStyle/>
        <a:p>
          <a:r>
            <a:rPr lang="en-US" smtClean="0"/>
            <a:t>existence of files</a:t>
          </a:r>
          <a:endParaRPr lang="en-US" dirty="0" smtClean="0"/>
        </a:p>
      </dgm:t>
    </dgm:pt>
    <dgm:pt modelId="{A9DF3DCD-649B-6942-BCA8-145CB4B439A7}" type="parTrans" cxnId="{0076936E-2D7A-D041-B242-499BE0E971AB}">
      <dgm:prSet/>
      <dgm:spPr/>
      <dgm:t>
        <a:bodyPr/>
        <a:lstStyle/>
        <a:p>
          <a:endParaRPr lang="en-US"/>
        </a:p>
      </dgm:t>
    </dgm:pt>
    <dgm:pt modelId="{910212EA-EC89-B540-A529-E8CC91E665AF}" type="sibTrans" cxnId="{0076936E-2D7A-D041-B242-499BE0E971AB}">
      <dgm:prSet/>
      <dgm:spPr/>
      <dgm:t>
        <a:bodyPr/>
        <a:lstStyle/>
        <a:p>
          <a:endParaRPr lang="en-US"/>
        </a:p>
      </dgm:t>
    </dgm:pt>
    <dgm:pt modelId="{9E57F95E-88E2-7A49-8636-5CA2098542D3}">
      <dgm:prSet/>
      <dgm:spPr/>
      <dgm:t>
        <a:bodyPr/>
        <a:lstStyle/>
        <a:p>
          <a:r>
            <a:rPr lang="en-US" smtClean="0"/>
            <a:t>location on secondary memory</a:t>
          </a:r>
          <a:endParaRPr lang="en-US" dirty="0" smtClean="0"/>
        </a:p>
      </dgm:t>
    </dgm:pt>
    <dgm:pt modelId="{DFE4B9AA-B9AD-F543-9DDA-1E7953DBD416}" type="parTrans" cxnId="{6CECE787-395D-2D40-A0A2-05B1D5F30620}">
      <dgm:prSet/>
      <dgm:spPr/>
      <dgm:t>
        <a:bodyPr/>
        <a:lstStyle/>
        <a:p>
          <a:endParaRPr lang="en-US"/>
        </a:p>
      </dgm:t>
    </dgm:pt>
    <dgm:pt modelId="{BEACEA7A-3B4A-4340-84A2-4416D9266CC4}" type="sibTrans" cxnId="{6CECE787-395D-2D40-A0A2-05B1D5F30620}">
      <dgm:prSet/>
      <dgm:spPr/>
      <dgm:t>
        <a:bodyPr/>
        <a:lstStyle/>
        <a:p>
          <a:endParaRPr lang="en-US"/>
        </a:p>
      </dgm:t>
    </dgm:pt>
    <dgm:pt modelId="{2B0937E0-5474-0B44-948E-E277F5754624}">
      <dgm:prSet/>
      <dgm:spPr/>
      <dgm:t>
        <a:bodyPr/>
        <a:lstStyle/>
        <a:p>
          <a:r>
            <a:rPr lang="en-US" dirty="0" smtClean="0"/>
            <a:t>current status</a:t>
          </a:r>
        </a:p>
      </dgm:t>
    </dgm:pt>
    <dgm:pt modelId="{7D82712C-7A35-364F-9B3B-284F0E9F19CA}" type="parTrans" cxnId="{D1BC6A98-A9B0-D44F-84CA-D28E458D25EE}">
      <dgm:prSet/>
      <dgm:spPr/>
      <dgm:t>
        <a:bodyPr/>
        <a:lstStyle/>
        <a:p>
          <a:endParaRPr lang="en-US"/>
        </a:p>
      </dgm:t>
    </dgm:pt>
    <dgm:pt modelId="{0716F3C2-7F3B-8745-B871-B9CAD70D0855}" type="sibTrans" cxnId="{D1BC6A98-A9B0-D44F-84CA-D28E458D25EE}">
      <dgm:prSet/>
      <dgm:spPr/>
      <dgm:t>
        <a:bodyPr/>
        <a:lstStyle/>
        <a:p>
          <a:endParaRPr lang="en-US"/>
        </a:p>
      </dgm:t>
    </dgm:pt>
    <dgm:pt modelId="{2AB9EC0E-0C5D-6D46-9B5D-76DDEC4AD3D5}">
      <dgm:prSet/>
      <dgm:spPr/>
      <dgm:t>
        <a:bodyPr/>
        <a:lstStyle/>
        <a:p>
          <a:r>
            <a:rPr lang="en-NZ" smtClean="0"/>
            <a:t>other attributes</a:t>
          </a:r>
          <a:endParaRPr lang="en-US" dirty="0" smtClean="0"/>
        </a:p>
      </dgm:t>
    </dgm:pt>
    <dgm:pt modelId="{ABB936FE-3E30-C745-84D5-50F64B3DEC10}" type="parTrans" cxnId="{B167301A-E8CF-1A4A-A358-521905DD1047}">
      <dgm:prSet/>
      <dgm:spPr/>
      <dgm:t>
        <a:bodyPr/>
        <a:lstStyle/>
        <a:p>
          <a:endParaRPr lang="en-US"/>
        </a:p>
      </dgm:t>
    </dgm:pt>
    <dgm:pt modelId="{F70E35F4-F3A7-DC4F-A801-E90C22E24073}" type="sibTrans" cxnId="{B167301A-E8CF-1A4A-A358-521905DD1047}">
      <dgm:prSet/>
      <dgm:spPr/>
      <dgm:t>
        <a:bodyPr/>
        <a:lstStyle/>
        <a:p>
          <a:endParaRPr lang="en-US"/>
        </a:p>
      </dgm:t>
    </dgm:pt>
    <dgm:pt modelId="{A738D775-1FD4-BE4D-A346-D7A5A7E8D368}" type="pres">
      <dgm:prSet presAssocID="{EC8DE37B-A3E7-3A44-84B8-18447E67AA42}" presName="linear" presStyleCnt="0">
        <dgm:presLayoutVars>
          <dgm:dir/>
          <dgm:animLvl val="lvl"/>
          <dgm:resizeHandles val="exact"/>
        </dgm:presLayoutVars>
      </dgm:prSet>
      <dgm:spPr/>
      <dgm:t>
        <a:bodyPr/>
        <a:lstStyle/>
        <a:p>
          <a:endParaRPr lang="en-US"/>
        </a:p>
      </dgm:t>
    </dgm:pt>
    <dgm:pt modelId="{F1CF573D-EF45-F742-8B9F-5840A5DE5ACA}" type="pres">
      <dgm:prSet presAssocID="{0187175F-5EEB-A649-917F-B8E746E12A5B}" presName="parentLin" presStyleCnt="0"/>
      <dgm:spPr/>
    </dgm:pt>
    <dgm:pt modelId="{7371FC89-F36C-3D49-832F-E59D73C74E10}" type="pres">
      <dgm:prSet presAssocID="{0187175F-5EEB-A649-917F-B8E746E12A5B}" presName="parentLeftMargin" presStyleLbl="node1" presStyleIdx="0" presStyleCnt="1"/>
      <dgm:spPr/>
      <dgm:t>
        <a:bodyPr/>
        <a:lstStyle/>
        <a:p>
          <a:endParaRPr lang="en-US"/>
        </a:p>
      </dgm:t>
    </dgm:pt>
    <dgm:pt modelId="{0CEFEDA6-C6BD-4242-A36C-ADC20C2F1CA7}" type="pres">
      <dgm:prSet presAssocID="{0187175F-5EEB-A649-917F-B8E746E12A5B}" presName="parentText" presStyleLbl="node1" presStyleIdx="0" presStyleCnt="1" custLinFactNeighborX="32275" custLinFactNeighborY="-51027">
        <dgm:presLayoutVars>
          <dgm:chMax val="0"/>
          <dgm:bulletEnabled val="1"/>
        </dgm:presLayoutVars>
      </dgm:prSet>
      <dgm:spPr/>
      <dgm:t>
        <a:bodyPr/>
        <a:lstStyle/>
        <a:p>
          <a:endParaRPr lang="en-US"/>
        </a:p>
      </dgm:t>
    </dgm:pt>
    <dgm:pt modelId="{4B3E280C-E243-5343-B27A-FB049E6110FE}" type="pres">
      <dgm:prSet presAssocID="{0187175F-5EEB-A649-917F-B8E746E12A5B}" presName="negativeSpace" presStyleCnt="0"/>
      <dgm:spPr/>
    </dgm:pt>
    <dgm:pt modelId="{B65E8AE7-B8C6-0241-9480-2CDA1CF97203}" type="pres">
      <dgm:prSet presAssocID="{0187175F-5EEB-A649-917F-B8E746E12A5B}" presName="childText" presStyleLbl="conFgAcc1" presStyleIdx="0" presStyleCnt="1" custScaleY="145499" custLinFactY="-1323" custLinFactNeighborX="-794" custLinFactNeighborY="-100000">
        <dgm:presLayoutVars>
          <dgm:bulletEnabled val="1"/>
        </dgm:presLayoutVars>
      </dgm:prSet>
      <dgm:spPr/>
      <dgm:t>
        <a:bodyPr/>
        <a:lstStyle/>
        <a:p>
          <a:endParaRPr lang="en-US"/>
        </a:p>
      </dgm:t>
    </dgm:pt>
  </dgm:ptLst>
  <dgm:cxnLst>
    <dgm:cxn modelId="{1C362A31-9138-504D-B438-FCDA4C71901D}" type="presOf" srcId="{0187175F-5EEB-A649-917F-B8E746E12A5B}" destId="{7371FC89-F36C-3D49-832F-E59D73C74E10}" srcOrd="0" destOrd="0" presId="urn:microsoft.com/office/officeart/2005/8/layout/list1"/>
    <dgm:cxn modelId="{B167301A-E8CF-1A4A-A358-521905DD1047}" srcId="{0187175F-5EEB-A649-917F-B8E746E12A5B}" destId="{2AB9EC0E-0C5D-6D46-9B5D-76DDEC4AD3D5}" srcOrd="3" destOrd="0" parTransId="{ABB936FE-3E30-C745-84D5-50F64B3DEC10}" sibTransId="{F70E35F4-F3A7-DC4F-A801-E90C22E24073}"/>
    <dgm:cxn modelId="{A3B98843-D995-AB40-8B43-73D1197A9B9A}" type="presOf" srcId="{8F2CF82E-89BA-BA4F-AF4C-4E4D23C137A8}" destId="{B65E8AE7-B8C6-0241-9480-2CDA1CF97203}" srcOrd="0" destOrd="0" presId="urn:microsoft.com/office/officeart/2005/8/layout/list1"/>
    <dgm:cxn modelId="{E4C2429A-AD9C-8049-B4A2-4C68171D179D}" type="presOf" srcId="{9E57F95E-88E2-7A49-8636-5CA2098542D3}" destId="{B65E8AE7-B8C6-0241-9480-2CDA1CF97203}" srcOrd="0" destOrd="1" presId="urn:microsoft.com/office/officeart/2005/8/layout/list1"/>
    <dgm:cxn modelId="{3B9A0E96-6CA8-D140-AE6E-B5975FF4FBDD}" type="presOf" srcId="{0187175F-5EEB-A649-917F-B8E746E12A5B}" destId="{0CEFEDA6-C6BD-4242-A36C-ADC20C2F1CA7}" srcOrd="1" destOrd="0" presId="urn:microsoft.com/office/officeart/2005/8/layout/list1"/>
    <dgm:cxn modelId="{D1BC6A98-A9B0-D44F-84CA-D28E458D25EE}" srcId="{0187175F-5EEB-A649-917F-B8E746E12A5B}" destId="{2B0937E0-5474-0B44-948E-E277F5754624}" srcOrd="2" destOrd="0" parTransId="{7D82712C-7A35-364F-9B3B-284F0E9F19CA}" sibTransId="{0716F3C2-7F3B-8745-B871-B9CAD70D0855}"/>
    <dgm:cxn modelId="{6CECE787-395D-2D40-A0A2-05B1D5F30620}" srcId="{0187175F-5EEB-A649-917F-B8E746E12A5B}" destId="{9E57F95E-88E2-7A49-8636-5CA2098542D3}" srcOrd="1" destOrd="0" parTransId="{DFE4B9AA-B9AD-F543-9DDA-1E7953DBD416}" sibTransId="{BEACEA7A-3B4A-4340-84A2-4416D9266CC4}"/>
    <dgm:cxn modelId="{004DB39D-5932-CE45-9E18-7ED0A3E89BCE}" type="presOf" srcId="{2B0937E0-5474-0B44-948E-E277F5754624}" destId="{B65E8AE7-B8C6-0241-9480-2CDA1CF97203}" srcOrd="0" destOrd="2" presId="urn:microsoft.com/office/officeart/2005/8/layout/list1"/>
    <dgm:cxn modelId="{0076936E-2D7A-D041-B242-499BE0E971AB}" srcId="{0187175F-5EEB-A649-917F-B8E746E12A5B}" destId="{8F2CF82E-89BA-BA4F-AF4C-4E4D23C137A8}" srcOrd="0" destOrd="0" parTransId="{A9DF3DCD-649B-6942-BCA8-145CB4B439A7}" sibTransId="{910212EA-EC89-B540-A529-E8CC91E665AF}"/>
    <dgm:cxn modelId="{3750D8EE-1F16-7A4D-9612-FF7A0AEAC11F}" type="presOf" srcId="{2AB9EC0E-0C5D-6D46-9B5D-76DDEC4AD3D5}" destId="{B65E8AE7-B8C6-0241-9480-2CDA1CF97203}" srcOrd="0" destOrd="3" presId="urn:microsoft.com/office/officeart/2005/8/layout/list1"/>
    <dgm:cxn modelId="{1B24F423-BF5C-5A4D-9F28-A21761E6A60D}" type="presOf" srcId="{EC8DE37B-A3E7-3A44-84B8-18447E67AA42}" destId="{A738D775-1FD4-BE4D-A346-D7A5A7E8D368}" srcOrd="0" destOrd="0" presId="urn:microsoft.com/office/officeart/2005/8/layout/list1"/>
    <dgm:cxn modelId="{3F6CA88F-2837-2E40-89BC-32290E93EFBD}" srcId="{EC8DE37B-A3E7-3A44-84B8-18447E67AA42}" destId="{0187175F-5EEB-A649-917F-B8E746E12A5B}" srcOrd="0" destOrd="0" parTransId="{7C194169-9A67-084C-9DDA-F6F91D1F548A}" sibTransId="{462978F6-1F9F-6049-8646-188F819CD73F}"/>
    <dgm:cxn modelId="{B3E73C5E-DA33-6845-A8D9-2F786B400C8A}" type="presParOf" srcId="{A738D775-1FD4-BE4D-A346-D7A5A7E8D368}" destId="{F1CF573D-EF45-F742-8B9F-5840A5DE5ACA}" srcOrd="0" destOrd="0" presId="urn:microsoft.com/office/officeart/2005/8/layout/list1"/>
    <dgm:cxn modelId="{34162EE4-35AE-6F42-A932-4430311272E7}" type="presParOf" srcId="{F1CF573D-EF45-F742-8B9F-5840A5DE5ACA}" destId="{7371FC89-F36C-3D49-832F-E59D73C74E10}" srcOrd="0" destOrd="0" presId="urn:microsoft.com/office/officeart/2005/8/layout/list1"/>
    <dgm:cxn modelId="{68763359-A7DE-7045-94E1-BE521884106E}" type="presParOf" srcId="{F1CF573D-EF45-F742-8B9F-5840A5DE5ACA}" destId="{0CEFEDA6-C6BD-4242-A36C-ADC20C2F1CA7}" srcOrd="1" destOrd="0" presId="urn:microsoft.com/office/officeart/2005/8/layout/list1"/>
    <dgm:cxn modelId="{A4F72647-E674-BD43-B24E-9963244BB20D}" type="presParOf" srcId="{A738D775-1FD4-BE4D-A346-D7A5A7E8D368}" destId="{4B3E280C-E243-5343-B27A-FB049E6110FE}" srcOrd="1" destOrd="0" presId="urn:microsoft.com/office/officeart/2005/8/layout/list1"/>
    <dgm:cxn modelId="{90A3924C-087A-6A46-A00B-547972CB63A3}" type="presParOf" srcId="{A738D775-1FD4-BE4D-A346-D7A5A7E8D368}" destId="{B65E8AE7-B8C6-0241-9480-2CDA1CF9720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0BBE418-ADD4-D949-84CA-7AC3A75DC2A5}"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66819343-F3D7-DF41-8F49-5D548F1D3CF5}">
      <dgm:prSet phldrT="[Text]"/>
      <dgm:spPr/>
      <dgm:t>
        <a:bodyPr/>
        <a:lstStyle/>
        <a:p>
          <a:r>
            <a:rPr lang="en-US" dirty="0" smtClean="0"/>
            <a:t>To manage and control a process the OS must know:</a:t>
          </a:r>
          <a:endParaRPr lang="en-US" dirty="0"/>
        </a:p>
      </dgm:t>
    </dgm:pt>
    <dgm:pt modelId="{827372AA-4ACC-1042-8DEE-9246C4DD0873}" type="parTrans" cxnId="{EC8629B5-C266-0940-AE4C-B7520F5CF6A0}">
      <dgm:prSet/>
      <dgm:spPr/>
      <dgm:t>
        <a:bodyPr/>
        <a:lstStyle/>
        <a:p>
          <a:endParaRPr lang="en-US"/>
        </a:p>
      </dgm:t>
    </dgm:pt>
    <dgm:pt modelId="{C927A0E6-4DCE-DE4D-827E-6F4964624835}" type="sibTrans" cxnId="{EC8629B5-C266-0940-AE4C-B7520F5CF6A0}">
      <dgm:prSet/>
      <dgm:spPr/>
      <dgm:t>
        <a:bodyPr/>
        <a:lstStyle/>
        <a:p>
          <a:endParaRPr lang="en-US"/>
        </a:p>
      </dgm:t>
    </dgm:pt>
    <dgm:pt modelId="{871B42AC-8470-FF4E-BEC0-53B3579113D7}">
      <dgm:prSet/>
      <dgm:spPr>
        <a:solidFill>
          <a:schemeClr val="accent2"/>
        </a:solidFill>
        <a:ln>
          <a:solidFill>
            <a:schemeClr val="accent1">
              <a:lumMod val="75000"/>
            </a:schemeClr>
          </a:solidFill>
        </a:ln>
      </dgm:spPr>
      <dgm:t>
        <a:bodyPr/>
        <a:lstStyle/>
        <a:p>
          <a:r>
            <a:rPr lang="en-US" smtClean="0"/>
            <a:t>where the process is located</a:t>
          </a:r>
          <a:endParaRPr lang="en-US" dirty="0" smtClean="0"/>
        </a:p>
      </dgm:t>
    </dgm:pt>
    <dgm:pt modelId="{F897EE57-C814-2246-B2C4-FABFB79714A7}" type="parTrans" cxnId="{9D7C1A31-9DCF-FA4C-A300-7393923830E6}">
      <dgm:prSet/>
      <dgm:spPr/>
      <dgm:t>
        <a:bodyPr/>
        <a:lstStyle/>
        <a:p>
          <a:endParaRPr lang="en-US"/>
        </a:p>
      </dgm:t>
    </dgm:pt>
    <dgm:pt modelId="{C169AE27-A056-F248-8D2D-0DD9382CC185}" type="sibTrans" cxnId="{9D7C1A31-9DCF-FA4C-A300-7393923830E6}">
      <dgm:prSet/>
      <dgm:spPr/>
      <dgm:t>
        <a:bodyPr/>
        <a:lstStyle/>
        <a:p>
          <a:endParaRPr lang="en-US"/>
        </a:p>
      </dgm:t>
    </dgm:pt>
    <dgm:pt modelId="{1CD70AB2-3EDE-C94F-9DF9-922D6B5FC88B}">
      <dgm:prSet/>
      <dgm:spPr>
        <a:solidFill>
          <a:schemeClr val="accent2"/>
        </a:solidFill>
        <a:ln>
          <a:solidFill>
            <a:schemeClr val="accent1">
              <a:lumMod val="75000"/>
            </a:schemeClr>
          </a:solidFill>
        </a:ln>
      </dgm:spPr>
      <dgm:t>
        <a:bodyPr/>
        <a:lstStyle/>
        <a:p>
          <a:r>
            <a:rPr lang="en-US" smtClean="0"/>
            <a:t>the attributes of the process that are necessary for its management</a:t>
          </a:r>
          <a:endParaRPr lang="en-US" dirty="0" smtClean="0"/>
        </a:p>
      </dgm:t>
    </dgm:pt>
    <dgm:pt modelId="{56FE4BE3-C832-D749-849A-E5B9E272A411}" type="parTrans" cxnId="{563CC5BA-3E56-5344-BBAC-360C7C442AD6}">
      <dgm:prSet/>
      <dgm:spPr/>
      <dgm:t>
        <a:bodyPr/>
        <a:lstStyle/>
        <a:p>
          <a:endParaRPr lang="en-US"/>
        </a:p>
      </dgm:t>
    </dgm:pt>
    <dgm:pt modelId="{2C72B771-19F4-A843-9100-AE396A5A5608}" type="sibTrans" cxnId="{563CC5BA-3E56-5344-BBAC-360C7C442AD6}">
      <dgm:prSet/>
      <dgm:spPr/>
      <dgm:t>
        <a:bodyPr/>
        <a:lstStyle/>
        <a:p>
          <a:endParaRPr lang="en-US"/>
        </a:p>
      </dgm:t>
    </dgm:pt>
    <dgm:pt modelId="{44FCB1B8-3A80-BD42-97D8-DDBC3F17992A}" type="pres">
      <dgm:prSet presAssocID="{C0BBE418-ADD4-D949-84CA-7AC3A75DC2A5}" presName="Name0" presStyleCnt="0">
        <dgm:presLayoutVars>
          <dgm:dir/>
          <dgm:animLvl val="lvl"/>
          <dgm:resizeHandles/>
        </dgm:presLayoutVars>
      </dgm:prSet>
      <dgm:spPr/>
      <dgm:t>
        <a:bodyPr/>
        <a:lstStyle/>
        <a:p>
          <a:endParaRPr lang="en-US"/>
        </a:p>
      </dgm:t>
    </dgm:pt>
    <dgm:pt modelId="{8BA68693-627A-904C-84FE-265B9ADA1F48}" type="pres">
      <dgm:prSet presAssocID="{66819343-F3D7-DF41-8F49-5D548F1D3CF5}" presName="linNode" presStyleCnt="0"/>
      <dgm:spPr/>
    </dgm:pt>
    <dgm:pt modelId="{124922B8-514C-784B-AB7F-197C6AA9DFC8}" type="pres">
      <dgm:prSet presAssocID="{66819343-F3D7-DF41-8F49-5D548F1D3CF5}" presName="parentShp" presStyleLbl="node1" presStyleIdx="0" presStyleCnt="1">
        <dgm:presLayoutVars>
          <dgm:bulletEnabled val="1"/>
        </dgm:presLayoutVars>
      </dgm:prSet>
      <dgm:spPr/>
      <dgm:t>
        <a:bodyPr/>
        <a:lstStyle/>
        <a:p>
          <a:endParaRPr lang="en-US"/>
        </a:p>
      </dgm:t>
    </dgm:pt>
    <dgm:pt modelId="{FC5F1453-A84B-C04C-A3D7-88BA22B5CF02}" type="pres">
      <dgm:prSet presAssocID="{66819343-F3D7-DF41-8F49-5D548F1D3CF5}" presName="childShp" presStyleLbl="bgAccFollowNode1" presStyleIdx="0" presStyleCnt="1">
        <dgm:presLayoutVars>
          <dgm:bulletEnabled val="1"/>
        </dgm:presLayoutVars>
      </dgm:prSet>
      <dgm:spPr/>
      <dgm:t>
        <a:bodyPr/>
        <a:lstStyle/>
        <a:p>
          <a:endParaRPr lang="en-US"/>
        </a:p>
      </dgm:t>
    </dgm:pt>
  </dgm:ptLst>
  <dgm:cxnLst>
    <dgm:cxn modelId="{26D225B4-B696-0E40-9D4E-B40C96219E4A}" type="presOf" srcId="{1CD70AB2-3EDE-C94F-9DF9-922D6B5FC88B}" destId="{FC5F1453-A84B-C04C-A3D7-88BA22B5CF02}" srcOrd="0" destOrd="1" presId="urn:microsoft.com/office/officeart/2005/8/layout/vList6"/>
    <dgm:cxn modelId="{EC8629B5-C266-0940-AE4C-B7520F5CF6A0}" srcId="{C0BBE418-ADD4-D949-84CA-7AC3A75DC2A5}" destId="{66819343-F3D7-DF41-8F49-5D548F1D3CF5}" srcOrd="0" destOrd="0" parTransId="{827372AA-4ACC-1042-8DEE-9246C4DD0873}" sibTransId="{C927A0E6-4DCE-DE4D-827E-6F4964624835}"/>
    <dgm:cxn modelId="{563CC5BA-3E56-5344-BBAC-360C7C442AD6}" srcId="{66819343-F3D7-DF41-8F49-5D548F1D3CF5}" destId="{1CD70AB2-3EDE-C94F-9DF9-922D6B5FC88B}" srcOrd="1" destOrd="0" parTransId="{56FE4BE3-C832-D749-849A-E5B9E272A411}" sibTransId="{2C72B771-19F4-A843-9100-AE396A5A5608}"/>
    <dgm:cxn modelId="{52275CBE-DBC6-D641-8504-E9381185D325}" type="presOf" srcId="{C0BBE418-ADD4-D949-84CA-7AC3A75DC2A5}" destId="{44FCB1B8-3A80-BD42-97D8-DDBC3F17992A}" srcOrd="0" destOrd="0" presId="urn:microsoft.com/office/officeart/2005/8/layout/vList6"/>
    <dgm:cxn modelId="{9D7C1A31-9DCF-FA4C-A300-7393923830E6}" srcId="{66819343-F3D7-DF41-8F49-5D548F1D3CF5}" destId="{871B42AC-8470-FF4E-BEC0-53B3579113D7}" srcOrd="0" destOrd="0" parTransId="{F897EE57-C814-2246-B2C4-FABFB79714A7}" sibTransId="{C169AE27-A056-F248-8D2D-0DD9382CC185}"/>
    <dgm:cxn modelId="{2A4FE2B6-33C9-794D-97A9-09746A8A2EDD}" type="presOf" srcId="{66819343-F3D7-DF41-8F49-5D548F1D3CF5}" destId="{124922B8-514C-784B-AB7F-197C6AA9DFC8}" srcOrd="0" destOrd="0" presId="urn:microsoft.com/office/officeart/2005/8/layout/vList6"/>
    <dgm:cxn modelId="{2CF55D96-B46E-034B-A553-1C2AC1F0E546}" type="presOf" srcId="{871B42AC-8470-FF4E-BEC0-53B3579113D7}" destId="{FC5F1453-A84B-C04C-A3D7-88BA22B5CF02}" srcOrd="0" destOrd="0" presId="urn:microsoft.com/office/officeart/2005/8/layout/vList6"/>
    <dgm:cxn modelId="{463C4629-5954-8143-99E7-93894E8CAFAF}" type="presParOf" srcId="{44FCB1B8-3A80-BD42-97D8-DDBC3F17992A}" destId="{8BA68693-627A-904C-84FE-265B9ADA1F48}" srcOrd="0" destOrd="0" presId="urn:microsoft.com/office/officeart/2005/8/layout/vList6"/>
    <dgm:cxn modelId="{FD76F2BF-D4F5-D046-9182-8589FA5B22B1}" type="presParOf" srcId="{8BA68693-627A-904C-84FE-265B9ADA1F48}" destId="{124922B8-514C-784B-AB7F-197C6AA9DFC8}" srcOrd="0" destOrd="0" presId="urn:microsoft.com/office/officeart/2005/8/layout/vList6"/>
    <dgm:cxn modelId="{C105813D-31FC-F64C-89E4-E8097B6EBB2B}" type="presParOf" srcId="{8BA68693-627A-904C-84FE-265B9ADA1F48}" destId="{FC5F1453-A84B-C04C-A3D7-88BA22B5CF0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5CC2E59-4DA7-E74F-9953-307B4CE4814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E6368D5-B059-024E-91DF-DD3FD8F3EF0D}">
      <dgm:prSet/>
      <dgm:spPr/>
      <dgm:t>
        <a:bodyPr/>
        <a:lstStyle/>
        <a:p>
          <a:pPr rtl="0"/>
          <a:r>
            <a:rPr lang="en-US" dirty="0" smtClean="0"/>
            <a:t>Program status word (PSW)</a:t>
          </a:r>
          <a:endParaRPr lang="en-US" dirty="0"/>
        </a:p>
      </dgm:t>
    </dgm:pt>
    <dgm:pt modelId="{408E0F17-1ACC-1841-8F3E-800664CB2DEC}" type="parTrans" cxnId="{29E1CBE4-BBC8-8B4B-9BA3-AB74CCFA8F19}">
      <dgm:prSet/>
      <dgm:spPr/>
      <dgm:t>
        <a:bodyPr/>
        <a:lstStyle/>
        <a:p>
          <a:endParaRPr lang="en-US"/>
        </a:p>
      </dgm:t>
    </dgm:pt>
    <dgm:pt modelId="{B1CE820A-D885-E247-82AF-6545FEA2BA75}" type="sibTrans" cxnId="{29E1CBE4-BBC8-8B4B-9BA3-AB74CCFA8F19}">
      <dgm:prSet/>
      <dgm:spPr/>
      <dgm:t>
        <a:bodyPr/>
        <a:lstStyle/>
        <a:p>
          <a:endParaRPr lang="en-US"/>
        </a:p>
      </dgm:t>
    </dgm:pt>
    <dgm:pt modelId="{584FF4AF-EC06-B34A-B20D-98E41B443601}">
      <dgm:prSet/>
      <dgm:spPr/>
      <dgm:t>
        <a:bodyPr/>
        <a:lstStyle/>
        <a:p>
          <a:r>
            <a:rPr lang="en-US" dirty="0" smtClean="0"/>
            <a:t>contains condition codes plus other status information</a:t>
          </a:r>
        </a:p>
      </dgm:t>
    </dgm:pt>
    <dgm:pt modelId="{40A8DCF4-4288-2C4A-8B6E-ACDF403FD1DC}" type="parTrans" cxnId="{4A323747-23F1-864D-BA7E-5145ED0F6E33}">
      <dgm:prSet/>
      <dgm:spPr/>
      <dgm:t>
        <a:bodyPr/>
        <a:lstStyle/>
        <a:p>
          <a:endParaRPr lang="en-US"/>
        </a:p>
      </dgm:t>
    </dgm:pt>
    <dgm:pt modelId="{0BC49143-D86F-0346-8FEF-2E8054AC5E1C}" type="sibTrans" cxnId="{4A323747-23F1-864D-BA7E-5145ED0F6E33}">
      <dgm:prSet/>
      <dgm:spPr/>
      <dgm:t>
        <a:bodyPr/>
        <a:lstStyle/>
        <a:p>
          <a:endParaRPr lang="en-US"/>
        </a:p>
      </dgm:t>
    </dgm:pt>
    <dgm:pt modelId="{8EE38AA4-188A-5745-8218-FC1C3E49E1C9}">
      <dgm:prSet/>
      <dgm:spPr/>
      <dgm:t>
        <a:bodyPr/>
        <a:lstStyle/>
        <a:p>
          <a:r>
            <a:rPr lang="en-US" dirty="0" smtClean="0"/>
            <a:t>EFLAGS register is an example of a PSW used by any OS running on an x86 processor</a:t>
          </a:r>
        </a:p>
      </dgm:t>
    </dgm:pt>
    <dgm:pt modelId="{6787A359-E722-AE41-A329-F6AFA8CA13D8}" type="parTrans" cxnId="{FEE14523-BB8F-F343-A36F-4A8438D035CD}">
      <dgm:prSet/>
      <dgm:spPr/>
      <dgm:t>
        <a:bodyPr/>
        <a:lstStyle/>
        <a:p>
          <a:endParaRPr lang="en-US"/>
        </a:p>
      </dgm:t>
    </dgm:pt>
    <dgm:pt modelId="{2A6D4AC1-87FE-7B49-975E-4FDAB85F7C74}" type="sibTrans" cxnId="{FEE14523-BB8F-F343-A36F-4A8438D035CD}">
      <dgm:prSet/>
      <dgm:spPr/>
      <dgm:t>
        <a:bodyPr/>
        <a:lstStyle/>
        <a:p>
          <a:endParaRPr lang="en-US"/>
        </a:p>
      </dgm:t>
    </dgm:pt>
    <dgm:pt modelId="{19A12B70-05C7-B849-BA76-50A2EC42DEDB}" type="pres">
      <dgm:prSet presAssocID="{25CC2E59-4DA7-E74F-9953-307B4CE48149}" presName="linear" presStyleCnt="0">
        <dgm:presLayoutVars>
          <dgm:animLvl val="lvl"/>
          <dgm:resizeHandles val="exact"/>
        </dgm:presLayoutVars>
      </dgm:prSet>
      <dgm:spPr/>
      <dgm:t>
        <a:bodyPr/>
        <a:lstStyle/>
        <a:p>
          <a:endParaRPr lang="en-US"/>
        </a:p>
      </dgm:t>
    </dgm:pt>
    <dgm:pt modelId="{CDEBAD6C-7576-F048-A48A-668C70314B3B}" type="pres">
      <dgm:prSet presAssocID="{0E6368D5-B059-024E-91DF-DD3FD8F3EF0D}" presName="parentText" presStyleLbl="node1" presStyleIdx="0" presStyleCnt="1">
        <dgm:presLayoutVars>
          <dgm:chMax val="0"/>
          <dgm:bulletEnabled val="1"/>
        </dgm:presLayoutVars>
      </dgm:prSet>
      <dgm:spPr/>
      <dgm:t>
        <a:bodyPr/>
        <a:lstStyle/>
        <a:p>
          <a:endParaRPr lang="en-US"/>
        </a:p>
      </dgm:t>
    </dgm:pt>
    <dgm:pt modelId="{2E8AA53B-E68B-AC49-823A-6807577012E5}" type="pres">
      <dgm:prSet presAssocID="{0E6368D5-B059-024E-91DF-DD3FD8F3EF0D}" presName="childText" presStyleLbl="revTx" presStyleIdx="0" presStyleCnt="1">
        <dgm:presLayoutVars>
          <dgm:bulletEnabled val="1"/>
        </dgm:presLayoutVars>
      </dgm:prSet>
      <dgm:spPr/>
      <dgm:t>
        <a:bodyPr/>
        <a:lstStyle/>
        <a:p>
          <a:endParaRPr lang="en-US"/>
        </a:p>
      </dgm:t>
    </dgm:pt>
  </dgm:ptLst>
  <dgm:cxnLst>
    <dgm:cxn modelId="{D0972BDD-B081-8F44-8415-D1F68F6CEF2F}" type="presOf" srcId="{8EE38AA4-188A-5745-8218-FC1C3E49E1C9}" destId="{2E8AA53B-E68B-AC49-823A-6807577012E5}" srcOrd="0" destOrd="1" presId="urn:microsoft.com/office/officeart/2005/8/layout/vList2"/>
    <dgm:cxn modelId="{FEE14523-BB8F-F343-A36F-4A8438D035CD}" srcId="{0E6368D5-B059-024E-91DF-DD3FD8F3EF0D}" destId="{8EE38AA4-188A-5745-8218-FC1C3E49E1C9}" srcOrd="1" destOrd="0" parTransId="{6787A359-E722-AE41-A329-F6AFA8CA13D8}" sibTransId="{2A6D4AC1-87FE-7B49-975E-4FDAB85F7C74}"/>
    <dgm:cxn modelId="{7E61055E-590F-7545-B6BB-45F0C6625208}" type="presOf" srcId="{0E6368D5-B059-024E-91DF-DD3FD8F3EF0D}" destId="{CDEBAD6C-7576-F048-A48A-668C70314B3B}" srcOrd="0" destOrd="0" presId="urn:microsoft.com/office/officeart/2005/8/layout/vList2"/>
    <dgm:cxn modelId="{4C197ECC-3A64-DD48-9B9E-7996A589653B}" type="presOf" srcId="{584FF4AF-EC06-B34A-B20D-98E41B443601}" destId="{2E8AA53B-E68B-AC49-823A-6807577012E5}" srcOrd="0" destOrd="0" presId="urn:microsoft.com/office/officeart/2005/8/layout/vList2"/>
    <dgm:cxn modelId="{4A323747-23F1-864D-BA7E-5145ED0F6E33}" srcId="{0E6368D5-B059-024E-91DF-DD3FD8F3EF0D}" destId="{584FF4AF-EC06-B34A-B20D-98E41B443601}" srcOrd="0" destOrd="0" parTransId="{40A8DCF4-4288-2C4A-8B6E-ACDF403FD1DC}" sibTransId="{0BC49143-D86F-0346-8FEF-2E8054AC5E1C}"/>
    <dgm:cxn modelId="{29E1CBE4-BBC8-8B4B-9BA3-AB74CCFA8F19}" srcId="{25CC2E59-4DA7-E74F-9953-307B4CE48149}" destId="{0E6368D5-B059-024E-91DF-DD3FD8F3EF0D}" srcOrd="0" destOrd="0" parTransId="{408E0F17-1ACC-1841-8F3E-800664CB2DEC}" sibTransId="{B1CE820A-D885-E247-82AF-6545FEA2BA75}"/>
    <dgm:cxn modelId="{F5850BC8-95F1-5B49-B2A5-D2AEA43061C0}" type="presOf" srcId="{25CC2E59-4DA7-E74F-9953-307B4CE48149}" destId="{19A12B70-05C7-B849-BA76-50A2EC42DEDB}" srcOrd="0" destOrd="0" presId="urn:microsoft.com/office/officeart/2005/8/layout/vList2"/>
    <dgm:cxn modelId="{6E58A351-1766-EA42-8B30-C4E31C8CF555}" type="presParOf" srcId="{19A12B70-05C7-B849-BA76-50A2EC42DEDB}" destId="{CDEBAD6C-7576-F048-A48A-668C70314B3B}" srcOrd="0" destOrd="0" presId="urn:microsoft.com/office/officeart/2005/8/layout/vList2"/>
    <dgm:cxn modelId="{DC245DAB-D56F-6A49-B244-44E757CD05DA}" type="presParOf" srcId="{19A12B70-05C7-B849-BA76-50A2EC42DEDB}" destId="{2E8AA53B-E68B-AC49-823A-6807577012E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A72B3D4-CB3C-1845-8D1C-5411446726E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2FD26FC-8EFC-2345-85D2-7F02A2BB8E9E}">
      <dgm:prSet phldrT="[Text]"/>
      <dgm:spPr/>
      <dgm:t>
        <a:bodyPr/>
        <a:lstStyle/>
        <a:p>
          <a:r>
            <a:rPr lang="en-NZ" dirty="0" smtClean="0"/>
            <a:t>Consists of the contents of processor registers </a:t>
          </a:r>
          <a:endParaRPr lang="en-US" dirty="0"/>
        </a:p>
      </dgm:t>
    </dgm:pt>
    <dgm:pt modelId="{7F3795F6-2CE2-FC44-9C0A-320DDEDED4B2}" type="parTrans" cxnId="{459CAD6B-959A-6C46-A9EE-50FC78A327E2}">
      <dgm:prSet/>
      <dgm:spPr/>
      <dgm:t>
        <a:bodyPr/>
        <a:lstStyle/>
        <a:p>
          <a:endParaRPr lang="en-US"/>
        </a:p>
      </dgm:t>
    </dgm:pt>
    <dgm:pt modelId="{C081CC81-830F-2541-8FD8-11FA7AC7D488}" type="sibTrans" cxnId="{459CAD6B-959A-6C46-A9EE-50FC78A327E2}">
      <dgm:prSet/>
      <dgm:spPr/>
      <dgm:t>
        <a:bodyPr/>
        <a:lstStyle/>
        <a:p>
          <a:endParaRPr lang="en-US"/>
        </a:p>
      </dgm:t>
    </dgm:pt>
    <dgm:pt modelId="{38BECD78-1D96-A749-A941-F937761EF154}">
      <dgm:prSet/>
      <dgm:spPr/>
      <dgm:t>
        <a:bodyPr/>
        <a:lstStyle/>
        <a:p>
          <a:r>
            <a:rPr lang="en-US" smtClean="0"/>
            <a:t>user-visible registers</a:t>
          </a:r>
          <a:endParaRPr lang="en-US" dirty="0" smtClean="0"/>
        </a:p>
      </dgm:t>
    </dgm:pt>
    <dgm:pt modelId="{1039D069-70AC-D540-A155-987BFE1E5273}" type="parTrans" cxnId="{ED023474-F77D-2B4B-BE06-382DA812B303}">
      <dgm:prSet/>
      <dgm:spPr/>
      <dgm:t>
        <a:bodyPr/>
        <a:lstStyle/>
        <a:p>
          <a:endParaRPr lang="en-US"/>
        </a:p>
      </dgm:t>
    </dgm:pt>
    <dgm:pt modelId="{CF67D3C7-5D35-9445-A8A2-C5199D26823E}" type="sibTrans" cxnId="{ED023474-F77D-2B4B-BE06-382DA812B303}">
      <dgm:prSet/>
      <dgm:spPr/>
      <dgm:t>
        <a:bodyPr/>
        <a:lstStyle/>
        <a:p>
          <a:endParaRPr lang="en-US"/>
        </a:p>
      </dgm:t>
    </dgm:pt>
    <dgm:pt modelId="{DC03DB23-0EEC-8C45-A752-F6B2433060FB}">
      <dgm:prSet/>
      <dgm:spPr/>
      <dgm:t>
        <a:bodyPr/>
        <a:lstStyle/>
        <a:p>
          <a:r>
            <a:rPr lang="en-US" smtClean="0"/>
            <a:t>control and status registers</a:t>
          </a:r>
          <a:endParaRPr lang="en-US" dirty="0" smtClean="0"/>
        </a:p>
      </dgm:t>
    </dgm:pt>
    <dgm:pt modelId="{829A22DC-99D2-C14F-BDBB-4171D695F1EC}" type="parTrans" cxnId="{5DA54D59-A7CF-1E4C-BD36-ED0328218B43}">
      <dgm:prSet/>
      <dgm:spPr/>
      <dgm:t>
        <a:bodyPr/>
        <a:lstStyle/>
        <a:p>
          <a:endParaRPr lang="en-US"/>
        </a:p>
      </dgm:t>
    </dgm:pt>
    <dgm:pt modelId="{93F7DA8A-5C2F-AC41-9E21-46A586BFCC5A}" type="sibTrans" cxnId="{5DA54D59-A7CF-1E4C-BD36-ED0328218B43}">
      <dgm:prSet/>
      <dgm:spPr/>
      <dgm:t>
        <a:bodyPr/>
        <a:lstStyle/>
        <a:p>
          <a:endParaRPr lang="en-US"/>
        </a:p>
      </dgm:t>
    </dgm:pt>
    <dgm:pt modelId="{E0D11923-14A0-7A49-AA75-FC4A1652AAD0}">
      <dgm:prSet/>
      <dgm:spPr/>
      <dgm:t>
        <a:bodyPr/>
        <a:lstStyle/>
        <a:p>
          <a:r>
            <a:rPr lang="en-US" smtClean="0"/>
            <a:t>stack pointers</a:t>
          </a:r>
          <a:endParaRPr lang="en-US" dirty="0" smtClean="0"/>
        </a:p>
      </dgm:t>
    </dgm:pt>
    <dgm:pt modelId="{219832B6-C78B-3546-87F0-8A62C04B2916}" type="parTrans" cxnId="{FD64DB40-4CC7-2449-B8C8-5D2C06D4988D}">
      <dgm:prSet/>
      <dgm:spPr/>
      <dgm:t>
        <a:bodyPr/>
        <a:lstStyle/>
        <a:p>
          <a:endParaRPr lang="en-US"/>
        </a:p>
      </dgm:t>
    </dgm:pt>
    <dgm:pt modelId="{1A8C65E5-25C5-F24E-8E47-4A77BC4DD79D}" type="sibTrans" cxnId="{FD64DB40-4CC7-2449-B8C8-5D2C06D4988D}">
      <dgm:prSet/>
      <dgm:spPr/>
      <dgm:t>
        <a:bodyPr/>
        <a:lstStyle/>
        <a:p>
          <a:endParaRPr lang="en-US"/>
        </a:p>
      </dgm:t>
    </dgm:pt>
    <dgm:pt modelId="{F611DB35-41DF-4843-9592-99016F517087}" type="pres">
      <dgm:prSet presAssocID="{3A72B3D4-CB3C-1845-8D1C-5411446726EB}" presName="linear" presStyleCnt="0">
        <dgm:presLayoutVars>
          <dgm:animLvl val="lvl"/>
          <dgm:resizeHandles val="exact"/>
        </dgm:presLayoutVars>
      </dgm:prSet>
      <dgm:spPr/>
      <dgm:t>
        <a:bodyPr/>
        <a:lstStyle/>
        <a:p>
          <a:endParaRPr lang="en-US"/>
        </a:p>
      </dgm:t>
    </dgm:pt>
    <dgm:pt modelId="{FCD3108C-6776-4C4E-91F9-9F164B7AE8D5}" type="pres">
      <dgm:prSet presAssocID="{02FD26FC-8EFC-2345-85D2-7F02A2BB8E9E}" presName="parentText" presStyleLbl="node1" presStyleIdx="0" presStyleCnt="1">
        <dgm:presLayoutVars>
          <dgm:chMax val="0"/>
          <dgm:bulletEnabled val="1"/>
        </dgm:presLayoutVars>
      </dgm:prSet>
      <dgm:spPr/>
      <dgm:t>
        <a:bodyPr/>
        <a:lstStyle/>
        <a:p>
          <a:endParaRPr lang="en-US"/>
        </a:p>
      </dgm:t>
    </dgm:pt>
    <dgm:pt modelId="{1460BFE5-5A54-5E47-8B5A-E354A9A1476F}" type="pres">
      <dgm:prSet presAssocID="{02FD26FC-8EFC-2345-85D2-7F02A2BB8E9E}" presName="childText" presStyleLbl="revTx" presStyleIdx="0" presStyleCnt="1">
        <dgm:presLayoutVars>
          <dgm:bulletEnabled val="1"/>
        </dgm:presLayoutVars>
      </dgm:prSet>
      <dgm:spPr/>
      <dgm:t>
        <a:bodyPr/>
        <a:lstStyle/>
        <a:p>
          <a:endParaRPr lang="en-US"/>
        </a:p>
      </dgm:t>
    </dgm:pt>
  </dgm:ptLst>
  <dgm:cxnLst>
    <dgm:cxn modelId="{FD64DB40-4CC7-2449-B8C8-5D2C06D4988D}" srcId="{02FD26FC-8EFC-2345-85D2-7F02A2BB8E9E}" destId="{E0D11923-14A0-7A49-AA75-FC4A1652AAD0}" srcOrd="2" destOrd="0" parTransId="{219832B6-C78B-3546-87F0-8A62C04B2916}" sibTransId="{1A8C65E5-25C5-F24E-8E47-4A77BC4DD79D}"/>
    <dgm:cxn modelId="{5DA54D59-A7CF-1E4C-BD36-ED0328218B43}" srcId="{02FD26FC-8EFC-2345-85D2-7F02A2BB8E9E}" destId="{DC03DB23-0EEC-8C45-A752-F6B2433060FB}" srcOrd="1" destOrd="0" parTransId="{829A22DC-99D2-C14F-BDBB-4171D695F1EC}" sibTransId="{93F7DA8A-5C2F-AC41-9E21-46A586BFCC5A}"/>
    <dgm:cxn modelId="{8914C994-95A3-E449-89BF-3C7FF869AEF8}" type="presOf" srcId="{3A72B3D4-CB3C-1845-8D1C-5411446726EB}" destId="{F611DB35-41DF-4843-9592-99016F517087}" srcOrd="0" destOrd="0" presId="urn:microsoft.com/office/officeart/2005/8/layout/vList2"/>
    <dgm:cxn modelId="{2C5490F3-71D3-784A-B33A-79AF9FA3B3C9}" type="presOf" srcId="{DC03DB23-0EEC-8C45-A752-F6B2433060FB}" destId="{1460BFE5-5A54-5E47-8B5A-E354A9A1476F}" srcOrd="0" destOrd="1" presId="urn:microsoft.com/office/officeart/2005/8/layout/vList2"/>
    <dgm:cxn modelId="{C427973F-0DA7-4347-9282-767D7F7393FE}" type="presOf" srcId="{E0D11923-14A0-7A49-AA75-FC4A1652AAD0}" destId="{1460BFE5-5A54-5E47-8B5A-E354A9A1476F}" srcOrd="0" destOrd="2" presId="urn:microsoft.com/office/officeart/2005/8/layout/vList2"/>
    <dgm:cxn modelId="{459CAD6B-959A-6C46-A9EE-50FC78A327E2}" srcId="{3A72B3D4-CB3C-1845-8D1C-5411446726EB}" destId="{02FD26FC-8EFC-2345-85D2-7F02A2BB8E9E}" srcOrd="0" destOrd="0" parTransId="{7F3795F6-2CE2-FC44-9C0A-320DDEDED4B2}" sibTransId="{C081CC81-830F-2541-8FD8-11FA7AC7D488}"/>
    <dgm:cxn modelId="{0765FC7D-18DF-8148-9307-D063F1C925FB}" type="presOf" srcId="{02FD26FC-8EFC-2345-85D2-7F02A2BB8E9E}" destId="{FCD3108C-6776-4C4E-91F9-9F164B7AE8D5}" srcOrd="0" destOrd="0" presId="urn:microsoft.com/office/officeart/2005/8/layout/vList2"/>
    <dgm:cxn modelId="{ED023474-F77D-2B4B-BE06-382DA812B303}" srcId="{02FD26FC-8EFC-2345-85D2-7F02A2BB8E9E}" destId="{38BECD78-1D96-A749-A941-F937761EF154}" srcOrd="0" destOrd="0" parTransId="{1039D069-70AC-D540-A155-987BFE1E5273}" sibTransId="{CF67D3C7-5D35-9445-A8A2-C5199D26823E}"/>
    <dgm:cxn modelId="{54ABB0D5-CBE7-9D44-98B3-43BF81A0D6C8}" type="presOf" srcId="{38BECD78-1D96-A749-A941-F937761EF154}" destId="{1460BFE5-5A54-5E47-8B5A-E354A9A1476F}" srcOrd="0" destOrd="0" presId="urn:microsoft.com/office/officeart/2005/8/layout/vList2"/>
    <dgm:cxn modelId="{1E146C03-0193-594D-8B2E-F53A6D557F55}" type="presParOf" srcId="{F611DB35-41DF-4843-9592-99016F517087}" destId="{FCD3108C-6776-4C4E-91F9-9F164B7AE8D5}" srcOrd="0" destOrd="0" presId="urn:microsoft.com/office/officeart/2005/8/layout/vList2"/>
    <dgm:cxn modelId="{795AAA26-23E3-1147-A500-F6B7925476B4}" type="presParOf" srcId="{F611DB35-41DF-4843-9592-99016F517087}" destId="{1460BFE5-5A54-5E47-8B5A-E354A9A1476F}"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1" csCatId="accent1" phldr="1"/>
      <dgm:spPr/>
      <dgm:t>
        <a:bodyPr/>
        <a:lstStyle/>
        <a:p>
          <a:endParaRPr lang="en-US"/>
        </a:p>
      </dgm:t>
    </dgm:pt>
    <dgm:pt modelId="{7D6FDBE2-044C-D946-AF66-4E6D1EAAC546}">
      <dgm:prSet/>
      <dgm:spPr/>
      <dgm:t>
        <a:bodyPr/>
        <a:lstStyle/>
        <a:p>
          <a:pPr rtl="0"/>
          <a:r>
            <a:rPr lang="en-US" dirty="0" smtClean="0"/>
            <a:t>Each thread has:</a:t>
          </a:r>
          <a:endParaRPr lang="en-US" dirty="0"/>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smtClean="0"/>
            <a:t>an execution state (Running, Ready, etc.)</a:t>
          </a:r>
          <a:endParaRPr lang="en-US" dirty="0"/>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smtClean="0"/>
            <a:t>saved thread context when not running (TCB)</a:t>
          </a:r>
          <a:endParaRPr lang="en-US" dirty="0"/>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smtClean="0"/>
            <a:t>an execution stack</a:t>
          </a:r>
          <a:endParaRPr lang="en-US" dirty="0"/>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smtClean="0"/>
            <a:t>some per-thread static storage for local variables</a:t>
          </a:r>
          <a:endParaRPr lang="en-US" dirty="0"/>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smtClean="0"/>
            <a:t>access to the shared memory and resources of its process (all threads of a process share this)</a:t>
          </a:r>
          <a:endParaRPr lang="en-US" dirty="0"/>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t>
        <a:bodyPr/>
        <a:lstStyle/>
        <a:p>
          <a:endParaRPr lang="en-US"/>
        </a:p>
      </dgm:t>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t>
        <a:bodyPr/>
        <a:lstStyle/>
        <a:p>
          <a:endParaRPr lang="en-US"/>
        </a:p>
      </dgm:t>
    </dgm:pt>
    <dgm:pt modelId="{5E289D48-2C1F-DB42-885C-FA72D3EFD61D}" type="pres">
      <dgm:prSet presAssocID="{7D6FDBE2-044C-D946-AF66-4E6D1EAAC546}" presName="parentText" presStyleLbl="node1" presStyleIdx="0" presStyleCnt="1">
        <dgm:presLayoutVars>
          <dgm:chMax val="0"/>
          <dgm:bulletEnabled val="1"/>
        </dgm:presLayoutVars>
      </dgm:prSet>
      <dgm:spPr/>
      <dgm:t>
        <a:bodyPr/>
        <a:lstStyle/>
        <a:p>
          <a:endParaRPr lang="en-US"/>
        </a:p>
      </dgm:t>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custLinFactNeighborX="234" custLinFactNeighborY="28802">
        <dgm:presLayoutVars>
          <dgm:bulletEnabled val="1"/>
        </dgm:presLayoutVars>
      </dgm:prSet>
      <dgm:spPr/>
      <dgm:t>
        <a:bodyPr/>
        <a:lstStyle/>
        <a:p>
          <a:endParaRPr lang="en-US"/>
        </a:p>
      </dgm:t>
    </dgm:pt>
  </dgm:ptLst>
  <dgm:cxnLst>
    <dgm:cxn modelId="{37746736-EBD6-40A9-8F83-1C134AD65952}" type="presOf" srcId="{7D6FDBE2-044C-D946-AF66-4E6D1EAAC546}" destId="{5E289D48-2C1F-DB42-885C-FA72D3EFD61D}" srcOrd="1" destOrd="0" presId="urn:microsoft.com/office/officeart/2005/8/layout/list1"/>
    <dgm:cxn modelId="{68F92E92-E3ED-46BA-BC4A-821EAC6854FD}" type="presOf" srcId="{741B2E95-EC62-3E45-9B75-41EA9ED65D20}" destId="{03E24D38-E902-DF4A-817F-AECD509B69DC}" srcOrd="0" destOrd="4" presId="urn:microsoft.com/office/officeart/2005/8/layout/list1"/>
    <dgm:cxn modelId="{6DB0F136-9186-420A-9F24-F10A6A002373}" type="presOf" srcId="{2BC1316B-0411-5246-A176-EC0C463C5CEB}" destId="{03E24D38-E902-DF4A-817F-AECD509B69DC}" srcOrd="0" destOrd="3" presId="urn:microsoft.com/office/officeart/2005/8/layout/list1"/>
    <dgm:cxn modelId="{B7E706DB-3062-4BED-AA87-961CF9657054}" type="presOf" srcId="{4355AE52-8070-0C48-81BD-42FC0AA13B04}" destId="{03E24D38-E902-DF4A-817F-AECD509B69DC}" srcOrd="0" destOrd="1" presId="urn:microsoft.com/office/officeart/2005/8/layout/list1"/>
    <dgm:cxn modelId="{1A58EE31-0A7D-496D-86C1-71D6905A9E69}" type="presOf" srcId="{890DC9E8-3B3E-864E-A4AF-795D59B4B4CF}" destId="{03E24D38-E902-DF4A-817F-AECD509B69DC}" srcOrd="0" destOrd="2"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84EBC742-F87D-43E3-9A32-E48B016B0102}" type="presOf" srcId="{7D6FDBE2-044C-D946-AF66-4E6D1EAAC546}" destId="{6683806C-140C-074A-8B5B-FDCCA9146C25}" srcOrd="0" destOrd="0" presId="urn:microsoft.com/office/officeart/2005/8/layout/list1"/>
    <dgm:cxn modelId="{4E115847-A21F-40CA-A7C7-86C7D81F1EB9}" type="presOf" srcId="{49DD2062-7C67-9D4E-A6C0-A4F6C65106E7}" destId="{03E24D38-E902-DF4A-817F-AECD509B69DC}" srcOrd="0" destOrd="0" presId="urn:microsoft.com/office/officeart/2005/8/layout/list1"/>
    <dgm:cxn modelId="{58B46682-AF7C-4368-B8CD-C6456D3AC911}" type="presOf" srcId="{9CF3FE69-6D24-1B49-B8F5-47CFEB6421DF}" destId="{50825A7A-F96C-8748-8EAC-3F49A06BD7C7}" srcOrd="0" destOrd="0" presId="urn:microsoft.com/office/officeart/2005/8/layout/list1"/>
    <dgm:cxn modelId="{B41FF676-8C39-0241-8B4C-3D60670E8EB5}" srcId="{7D6FDBE2-044C-D946-AF66-4E6D1EAAC546}" destId="{49DD2062-7C67-9D4E-A6C0-A4F6C65106E7}" srcOrd="0" destOrd="0" parTransId="{03EF178E-485E-444B-B4CF-2446D801B317}" sibTransId="{0613634A-EF56-D64F-AD59-8999790F6090}"/>
    <dgm:cxn modelId="{29DDDDDC-6775-0E4D-A0ED-BB689C0ADED6}" srcId="{7D6FDBE2-044C-D946-AF66-4E6D1EAAC546}" destId="{890DC9E8-3B3E-864E-A4AF-795D59B4B4CF}" srcOrd="2" destOrd="0" parTransId="{AAF4AC6E-2567-C34E-A87E-2D33DA449641}" sibTransId="{510B5EB9-6AEC-F943-AF5B-AB983733739A}"/>
    <dgm:cxn modelId="{5B3C6F0C-0F90-AA4F-8D06-A3770335ED96}" srcId="{9CF3FE69-6D24-1B49-B8F5-47CFEB6421DF}" destId="{7D6FDBE2-044C-D946-AF66-4E6D1EAAC546}" srcOrd="0" destOrd="0" parTransId="{0C034ED2-9521-1B46-8D37-35A152C771D9}" sibTransId="{F2104036-C024-8C42-9434-0BB4743791EF}"/>
    <dgm:cxn modelId="{2D5A94CD-5BC9-884A-A532-5DDC5C551573}" srcId="{7D6FDBE2-044C-D946-AF66-4E6D1EAAC546}" destId="{741B2E95-EC62-3E45-9B75-41EA9ED65D20}" srcOrd="4" destOrd="0" parTransId="{CB728BB5-4A17-DF44-87C5-0DE31F870D10}" sibTransId="{8EFE1291-B1E4-2840-8592-6C089E5953F2}"/>
    <dgm:cxn modelId="{3EDC08E8-5384-EE4D-8DAF-228782216A8A}" srcId="{7D6FDBE2-044C-D946-AF66-4E6D1EAAC546}" destId="{2BC1316B-0411-5246-A176-EC0C463C5CEB}" srcOrd="3" destOrd="0" parTransId="{E4BBBBD0-FDD9-1646-8A75-DC9703F771D0}" sibTransId="{172371D8-5807-814A-B5B9-17F05F1A7746}"/>
    <dgm:cxn modelId="{A660E958-F742-404E-A42D-D5328D194331}" type="presParOf" srcId="{50825A7A-F96C-8748-8EAC-3F49A06BD7C7}" destId="{201D5F21-1DB1-104C-AE9A-CBE95FAE25C1}" srcOrd="0" destOrd="0" presId="urn:microsoft.com/office/officeart/2005/8/layout/list1"/>
    <dgm:cxn modelId="{F4CCA6EA-73D3-45C7-80A4-1AADF6AC5EAC}" type="presParOf" srcId="{201D5F21-1DB1-104C-AE9A-CBE95FAE25C1}" destId="{6683806C-140C-074A-8B5B-FDCCA9146C25}" srcOrd="0" destOrd="0" presId="urn:microsoft.com/office/officeart/2005/8/layout/list1"/>
    <dgm:cxn modelId="{54F42897-F82E-4183-B963-5B179B1B32C2}" type="presParOf" srcId="{201D5F21-1DB1-104C-AE9A-CBE95FAE25C1}" destId="{5E289D48-2C1F-DB42-885C-FA72D3EFD61D}" srcOrd="1" destOrd="0" presId="urn:microsoft.com/office/officeart/2005/8/layout/list1"/>
    <dgm:cxn modelId="{99385B8A-40E2-49F1-A688-41660E508C5A}" type="presParOf" srcId="{50825A7A-F96C-8748-8EAC-3F49A06BD7C7}" destId="{90C74369-D664-AD40-8D6C-0392A0591598}" srcOrd="1" destOrd="0" presId="urn:microsoft.com/office/officeart/2005/8/layout/list1"/>
    <dgm:cxn modelId="{7EDBC189-882F-4B70-BA76-10CFBD152462}"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2" csCatId="accent1" phldr="1"/>
      <dgm:spPr/>
      <dgm:t>
        <a:bodyPr/>
        <a:lstStyle/>
        <a:p>
          <a:endParaRPr lang="en-US"/>
        </a:p>
      </dgm:t>
    </dgm:pt>
    <dgm:pt modelId="{AFA0CC6C-5A11-3541-A96B-BBB9E8F10083}">
      <dgm:prSet custT="1"/>
      <dgm:spPr/>
      <dgm:t>
        <a:bodyPr/>
        <a:lstStyle/>
        <a:p>
          <a:pPr rtl="0"/>
          <a:r>
            <a:rPr lang="en-US" sz="1800" dirty="0" smtClean="0"/>
            <a:t>Takes less time to create a new thread than a process</a:t>
          </a:r>
          <a:endParaRPr lang="en-US" sz="1800" dirty="0"/>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smtClean="0"/>
            <a:t>Less time to terminate a thread than a process</a:t>
          </a:r>
          <a:endParaRPr lang="en-US" sz="1800" dirty="0"/>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smtClean="0"/>
            <a:t>Switching between two threads takes less time than switching between processes</a:t>
          </a:r>
          <a:endParaRPr lang="en-US" sz="1800" dirty="0"/>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smtClean="0"/>
            <a:t>Threads enhance efficiency in communication between programs</a:t>
          </a:r>
          <a:endParaRPr lang="en-US" sz="1800" dirty="0"/>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t>
        <a:bodyPr/>
        <a:lstStyle/>
        <a:p>
          <a:endParaRPr lang="en-US"/>
        </a:p>
      </dgm:t>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13305" custScaleY="273175">
        <dgm:presLayoutVars>
          <dgm:chMax val="1"/>
          <dgm:bulletEnabled val="1"/>
        </dgm:presLayoutVars>
      </dgm:prSet>
      <dgm:spPr/>
      <dgm:t>
        <a:bodyPr/>
        <a:lstStyle/>
        <a:p>
          <a:endParaRPr lang="en-US"/>
        </a:p>
      </dgm:t>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dgm:spPr/>
      <dgm:t>
        <a:bodyPr/>
        <a:lstStyle/>
        <a:p>
          <a:endParaRPr lang="en-US"/>
        </a:p>
      </dgm:t>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t>
        <a:bodyPr/>
        <a:lstStyle/>
        <a:p>
          <a:endParaRPr lang="en-US"/>
        </a:p>
      </dgm:t>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dgm:spPr/>
      <dgm:t>
        <a:bodyPr/>
        <a:lstStyle/>
        <a:p>
          <a:endParaRPr lang="en-US"/>
        </a:p>
      </dgm:t>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t>
        <a:bodyPr/>
        <a:lstStyle/>
        <a:p>
          <a:endParaRPr lang="en-US"/>
        </a:p>
      </dgm:t>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dgm:spPr/>
      <dgm:t>
        <a:bodyPr/>
        <a:lstStyle/>
        <a:p>
          <a:endParaRPr lang="en-US"/>
        </a:p>
      </dgm:t>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t>
        <a:bodyPr/>
        <a:lstStyle/>
        <a:p>
          <a:endParaRPr lang="en-US"/>
        </a:p>
      </dgm:t>
    </dgm:pt>
    <dgm:pt modelId="{F945C3D2-839E-724B-B409-98982F52C1F6}" type="pres">
      <dgm:prSet presAssocID="{AD34B155-D904-644D-95D1-187D4C7439BD}" presName="childNode2tx" presStyleLbl="bgAcc1" presStyleIdx="3" presStyleCnt="4">
        <dgm:presLayoutVars>
          <dgm:bulletEnabled val="1"/>
        </dgm:presLayoutVars>
      </dgm:prSet>
      <dgm:spPr/>
      <dgm:t>
        <a:bodyPr/>
        <a:lstStyle/>
        <a:p>
          <a:endParaRPr lang="en-US"/>
        </a:p>
      </dgm:t>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t>
        <a:bodyPr/>
        <a:lstStyle/>
        <a:p>
          <a:endParaRPr lang="en-US"/>
        </a:p>
      </dgm:t>
    </dgm:pt>
    <dgm:pt modelId="{895F1F65-BB13-4C40-8BB6-33B7764587BE}" type="pres">
      <dgm:prSet presAssocID="{AD34B155-D904-644D-95D1-187D4C7439BD}" presName="connSite2" presStyleCnt="0"/>
      <dgm:spPr/>
    </dgm:pt>
  </dgm:ptLst>
  <dgm:cxnLst>
    <dgm:cxn modelId="{B64CDFDE-5F00-42F9-916D-5542C824F17B}" type="presOf" srcId="{AF82CA53-B444-2C4A-A223-DA80E41EF993}" destId="{89B61966-62BD-9A4E-B31E-31C32831A504}" srcOrd="0" destOrd="0" presId="urn:microsoft.com/office/officeart/2005/8/layout/hProcess4"/>
    <dgm:cxn modelId="{87197B73-B041-44BA-B59E-6D03B20269A7}" type="presOf" srcId="{18612792-3CCB-3147-AB6A-564A067D979F}" destId="{F31B188B-EE04-7A41-B087-53347EEFDF99}" srcOrd="0" destOrd="0" presId="urn:microsoft.com/office/officeart/2005/8/layout/hProcess4"/>
    <dgm:cxn modelId="{DCFB6E80-D9AA-4011-80E0-C6F14535A3E9}" type="presOf" srcId="{AFA0CC6C-5A11-3541-A96B-BBB9E8F10083}" destId="{D4D7556E-CD4B-0F43-B97B-025926CE55A9}" srcOrd="0" destOrd="0" presId="urn:microsoft.com/office/officeart/2005/8/layout/hProcess4"/>
    <dgm:cxn modelId="{545C5D4E-2318-DA44-81A1-FE37C177C142}" srcId="{18612792-3CCB-3147-AB6A-564A067D979F}" destId="{72BE931D-4917-064A-8CED-E89B3B49C005}" srcOrd="1" destOrd="0" parTransId="{4B95287D-3311-4B44-822D-7DBF087E83C4}" sibTransId="{383132FC-8629-134A-9906-CD52E08F6531}"/>
    <dgm:cxn modelId="{A6BAA4C8-6976-4661-8121-07449E539FDF}" type="presOf" srcId="{89B2846F-B036-B845-98E7-5447983B519B}" destId="{551E1238-A39B-B149-8297-AA72CE9A22C8}" srcOrd="0" destOrd="0" presId="urn:microsoft.com/office/officeart/2005/8/layout/hProcess4"/>
    <dgm:cxn modelId="{78BC709B-AD4F-41C6-AD06-C19171AC0B24}" type="presOf" srcId="{72BE931D-4917-064A-8CED-E89B3B49C005}" destId="{F8DEE456-5D02-F24A-9584-7CB10AA1B0B3}" srcOrd="0" destOrd="0" presId="urn:microsoft.com/office/officeart/2005/8/layout/hProcess4"/>
    <dgm:cxn modelId="{EE406D00-A366-AB41-B013-79960A0EF781}" srcId="{18612792-3CCB-3147-AB6A-564A067D979F}" destId="{AFA0CC6C-5A11-3541-A96B-BBB9E8F10083}" srcOrd="0" destOrd="0" parTransId="{0051A69D-4669-124D-85A6-0A75C8565B53}" sibTransId="{89B2846F-B036-B845-98E7-5447983B519B}"/>
    <dgm:cxn modelId="{685C2CEA-E2D1-4FCE-9ABF-F7A22D8537CB}" type="presOf" srcId="{AD34B155-D904-644D-95D1-187D4C7439BD}" destId="{2FCD161A-46FB-A047-ABDE-85957AB23A74}" srcOrd="0" destOrd="0" presId="urn:microsoft.com/office/officeart/2005/8/layout/hProcess4"/>
    <dgm:cxn modelId="{D1A6B5C9-FAE6-E84A-9BDE-4250B3BC4505}" srcId="{18612792-3CCB-3147-AB6A-564A067D979F}" destId="{1765FA09-159F-6843-8FFB-18AA17877074}" srcOrd="2" destOrd="0" parTransId="{2F61D544-E6BE-5A4A-B671-6050A491E6EE}" sibTransId="{AF82CA53-B444-2C4A-A223-DA80E41EF993}"/>
    <dgm:cxn modelId="{B2CDC935-D2D5-1B4A-9185-022688E19A2B}" srcId="{18612792-3CCB-3147-AB6A-564A067D979F}" destId="{AD34B155-D904-644D-95D1-187D4C7439BD}" srcOrd="3" destOrd="0" parTransId="{7C71F8B5-0903-7B4E-89CC-A33A4F72AF14}" sibTransId="{09A54BFE-F92A-F14A-9470-DB6AA6E7DBC4}"/>
    <dgm:cxn modelId="{6ED2F184-A9B2-408D-8291-09E3CB1ACED0}" type="presOf" srcId="{383132FC-8629-134A-9906-CD52E08F6531}" destId="{77A16B1F-811E-5249-9C4A-E45362F95CB1}" srcOrd="0" destOrd="0" presId="urn:microsoft.com/office/officeart/2005/8/layout/hProcess4"/>
    <dgm:cxn modelId="{E56A71AB-1473-413A-BAA7-4BB2000911C3}" type="presOf" srcId="{1765FA09-159F-6843-8FFB-18AA17877074}" destId="{877379AA-74FD-3B4E-B4C4-F6D60C04083B}" srcOrd="0" destOrd="0" presId="urn:microsoft.com/office/officeart/2005/8/layout/hProcess4"/>
    <dgm:cxn modelId="{4695ADEE-21B4-47C0-88C4-88E3530A33C7}" type="presParOf" srcId="{F31B188B-EE04-7A41-B087-53347EEFDF99}" destId="{386799D7-94D7-814E-8B46-9492E2021E75}" srcOrd="0" destOrd="0" presId="urn:microsoft.com/office/officeart/2005/8/layout/hProcess4"/>
    <dgm:cxn modelId="{D08F63D5-3F91-441E-989E-BCBEF08D3925}" type="presParOf" srcId="{F31B188B-EE04-7A41-B087-53347EEFDF99}" destId="{49582FC7-E5E8-FD46-97E2-1C712C16B51B}" srcOrd="1" destOrd="0" presId="urn:microsoft.com/office/officeart/2005/8/layout/hProcess4"/>
    <dgm:cxn modelId="{ABF6ED74-C4BD-45C4-AE9E-FEDD12DF8FE7}" type="presParOf" srcId="{F31B188B-EE04-7A41-B087-53347EEFDF99}" destId="{A88E4BEC-E3E1-7A47-8F0D-4E9A043F7A3F}" srcOrd="2" destOrd="0" presId="urn:microsoft.com/office/officeart/2005/8/layout/hProcess4"/>
    <dgm:cxn modelId="{AAA127CA-C3D5-4908-8BC9-0498D02195A0}" type="presParOf" srcId="{A88E4BEC-E3E1-7A47-8F0D-4E9A043F7A3F}" destId="{6B723AA7-98F1-004E-92ED-62FA82380A40}" srcOrd="0" destOrd="0" presId="urn:microsoft.com/office/officeart/2005/8/layout/hProcess4"/>
    <dgm:cxn modelId="{5AC40D6D-B16E-4D22-91EC-8147BF01755D}" type="presParOf" srcId="{6B723AA7-98F1-004E-92ED-62FA82380A40}" destId="{BC24B6E1-8926-6843-9594-F3E8EEF720BF}" srcOrd="0" destOrd="0" presId="urn:microsoft.com/office/officeart/2005/8/layout/hProcess4"/>
    <dgm:cxn modelId="{BC572C05-F3F3-4813-AA64-4AAD132EF018}" type="presParOf" srcId="{6B723AA7-98F1-004E-92ED-62FA82380A40}" destId="{C025B061-28CD-1A44-A68C-27DC3598CC6C}" srcOrd="1" destOrd="0" presId="urn:microsoft.com/office/officeart/2005/8/layout/hProcess4"/>
    <dgm:cxn modelId="{49A89FD8-A634-4F81-B5CA-7FB9AE5D737C}" type="presParOf" srcId="{6B723AA7-98F1-004E-92ED-62FA82380A40}" destId="{96DAA187-7B06-664F-AA58-18925EE1891B}" srcOrd="2" destOrd="0" presId="urn:microsoft.com/office/officeart/2005/8/layout/hProcess4"/>
    <dgm:cxn modelId="{42080ED8-ED9C-4EBC-8B79-90DD1D5107F1}" type="presParOf" srcId="{6B723AA7-98F1-004E-92ED-62FA82380A40}" destId="{D4D7556E-CD4B-0F43-B97B-025926CE55A9}" srcOrd="3" destOrd="0" presId="urn:microsoft.com/office/officeart/2005/8/layout/hProcess4"/>
    <dgm:cxn modelId="{24CD9A51-40A9-45AB-AB72-8D29C9BFEBE7}" type="presParOf" srcId="{6B723AA7-98F1-004E-92ED-62FA82380A40}" destId="{7F1022CC-12C5-4345-9F79-304BA44059D2}" srcOrd="4" destOrd="0" presId="urn:microsoft.com/office/officeart/2005/8/layout/hProcess4"/>
    <dgm:cxn modelId="{C8A2489A-3419-47CA-B1A1-4129EBB9B744}" type="presParOf" srcId="{A88E4BEC-E3E1-7A47-8F0D-4E9A043F7A3F}" destId="{551E1238-A39B-B149-8297-AA72CE9A22C8}" srcOrd="1" destOrd="0" presId="urn:microsoft.com/office/officeart/2005/8/layout/hProcess4"/>
    <dgm:cxn modelId="{3998DFF4-E640-4373-BD5D-400809D3B0EC}" type="presParOf" srcId="{A88E4BEC-E3E1-7A47-8F0D-4E9A043F7A3F}" destId="{8E2546F3-012C-2348-9075-98FF862FAE46}" srcOrd="2" destOrd="0" presId="urn:microsoft.com/office/officeart/2005/8/layout/hProcess4"/>
    <dgm:cxn modelId="{6133B881-E8A4-4E5E-AE4E-F9D5C34958F6}" type="presParOf" srcId="{8E2546F3-012C-2348-9075-98FF862FAE46}" destId="{EE0F488B-75C0-4144-9FD6-ACFC2CF22638}" srcOrd="0" destOrd="0" presId="urn:microsoft.com/office/officeart/2005/8/layout/hProcess4"/>
    <dgm:cxn modelId="{40610BC1-49DC-4DF1-B7E0-A23EFE2EC171}" type="presParOf" srcId="{8E2546F3-012C-2348-9075-98FF862FAE46}" destId="{5FF00021-0035-EC44-9F54-1581344B5540}" srcOrd="1" destOrd="0" presId="urn:microsoft.com/office/officeart/2005/8/layout/hProcess4"/>
    <dgm:cxn modelId="{818E5D75-E8E9-40B4-9E64-F19F24001260}" type="presParOf" srcId="{8E2546F3-012C-2348-9075-98FF862FAE46}" destId="{07E77F62-D5DE-9246-B8F6-78FD9550873C}" srcOrd="2" destOrd="0" presId="urn:microsoft.com/office/officeart/2005/8/layout/hProcess4"/>
    <dgm:cxn modelId="{532E216C-E254-4A6D-9CC9-4F0C347273E9}" type="presParOf" srcId="{8E2546F3-012C-2348-9075-98FF862FAE46}" destId="{F8DEE456-5D02-F24A-9584-7CB10AA1B0B3}" srcOrd="3" destOrd="0" presId="urn:microsoft.com/office/officeart/2005/8/layout/hProcess4"/>
    <dgm:cxn modelId="{5C567E94-76B0-46BE-A630-5EC6E2189AE6}" type="presParOf" srcId="{8E2546F3-012C-2348-9075-98FF862FAE46}" destId="{C54100DE-91BD-4440-9BF7-98ED8E46F6C0}" srcOrd="4" destOrd="0" presId="urn:microsoft.com/office/officeart/2005/8/layout/hProcess4"/>
    <dgm:cxn modelId="{F8517240-93E3-46D2-A619-76535AAD6630}" type="presParOf" srcId="{A88E4BEC-E3E1-7A47-8F0D-4E9A043F7A3F}" destId="{77A16B1F-811E-5249-9C4A-E45362F95CB1}" srcOrd="3" destOrd="0" presId="urn:microsoft.com/office/officeart/2005/8/layout/hProcess4"/>
    <dgm:cxn modelId="{7ABEA541-CB0C-47A7-9691-F9A8E64DAC76}" type="presParOf" srcId="{A88E4BEC-E3E1-7A47-8F0D-4E9A043F7A3F}" destId="{C8D35E00-E8F9-344D-A0A4-0805AC08AE07}" srcOrd="4" destOrd="0" presId="urn:microsoft.com/office/officeart/2005/8/layout/hProcess4"/>
    <dgm:cxn modelId="{DCCFFB3C-6595-48F5-A9F8-EBDDCE68E9BC}" type="presParOf" srcId="{C8D35E00-E8F9-344D-A0A4-0805AC08AE07}" destId="{4B113F1A-6971-C74D-93B7-B466E820B9E8}" srcOrd="0" destOrd="0" presId="urn:microsoft.com/office/officeart/2005/8/layout/hProcess4"/>
    <dgm:cxn modelId="{D0B1924A-7D6E-4064-98B3-5A7FDF671929}" type="presParOf" srcId="{C8D35E00-E8F9-344D-A0A4-0805AC08AE07}" destId="{2401F2B1-4C8C-3B40-BFC1-E2B42A50EB44}" srcOrd="1" destOrd="0" presId="urn:microsoft.com/office/officeart/2005/8/layout/hProcess4"/>
    <dgm:cxn modelId="{9C8244A6-0BE1-4127-A99E-9B63B4EDC034}" type="presParOf" srcId="{C8D35E00-E8F9-344D-A0A4-0805AC08AE07}" destId="{5B12B861-D846-F84D-881F-A2EB39D50CB6}" srcOrd="2" destOrd="0" presId="urn:microsoft.com/office/officeart/2005/8/layout/hProcess4"/>
    <dgm:cxn modelId="{27F0713F-E076-435A-8801-3BBCF8EF3194}" type="presParOf" srcId="{C8D35E00-E8F9-344D-A0A4-0805AC08AE07}" destId="{877379AA-74FD-3B4E-B4C4-F6D60C04083B}" srcOrd="3" destOrd="0" presId="urn:microsoft.com/office/officeart/2005/8/layout/hProcess4"/>
    <dgm:cxn modelId="{51E161CD-D938-455D-A3FB-A3D699F7ABCF}" type="presParOf" srcId="{C8D35E00-E8F9-344D-A0A4-0805AC08AE07}" destId="{6AA7EA57-E851-8049-A6C9-65B7EF761E43}" srcOrd="4" destOrd="0" presId="urn:microsoft.com/office/officeart/2005/8/layout/hProcess4"/>
    <dgm:cxn modelId="{BD989CCB-B1E7-42EE-856E-DE45F31E08E7}" type="presParOf" srcId="{A88E4BEC-E3E1-7A47-8F0D-4E9A043F7A3F}" destId="{89B61966-62BD-9A4E-B31E-31C32831A504}" srcOrd="5" destOrd="0" presId="urn:microsoft.com/office/officeart/2005/8/layout/hProcess4"/>
    <dgm:cxn modelId="{5CDB5D87-DF25-4671-BBF4-F70313326489}" type="presParOf" srcId="{A88E4BEC-E3E1-7A47-8F0D-4E9A043F7A3F}" destId="{85BABCFF-DEBC-E548-91CD-3B8952718110}" srcOrd="6" destOrd="0" presId="urn:microsoft.com/office/officeart/2005/8/layout/hProcess4"/>
    <dgm:cxn modelId="{C68B2041-9548-4574-81E8-97791548532E}" type="presParOf" srcId="{85BABCFF-DEBC-E548-91CD-3B8952718110}" destId="{EA439E54-9D59-AC4A-8214-D756227D4F2A}" srcOrd="0" destOrd="0" presId="urn:microsoft.com/office/officeart/2005/8/layout/hProcess4"/>
    <dgm:cxn modelId="{B41CE083-6B2C-40F7-BEE9-E356035ACB51}" type="presParOf" srcId="{85BABCFF-DEBC-E548-91CD-3B8952718110}" destId="{E1E1BC13-FC71-954D-A46E-211E173FDACF}" srcOrd="1" destOrd="0" presId="urn:microsoft.com/office/officeart/2005/8/layout/hProcess4"/>
    <dgm:cxn modelId="{A5EB8ADC-94F1-4F9F-8FE0-F71E3DE9CF7B}" type="presParOf" srcId="{85BABCFF-DEBC-E548-91CD-3B8952718110}" destId="{F945C3D2-839E-724B-B409-98982F52C1F6}" srcOrd="2" destOrd="0" presId="urn:microsoft.com/office/officeart/2005/8/layout/hProcess4"/>
    <dgm:cxn modelId="{95FE7EF0-0323-4854-9B32-D4BE29915E9A}" type="presParOf" srcId="{85BABCFF-DEBC-E548-91CD-3B8952718110}" destId="{2FCD161A-46FB-A047-ABDE-85957AB23A74}" srcOrd="3" destOrd="0" presId="urn:microsoft.com/office/officeart/2005/8/layout/hProcess4"/>
    <dgm:cxn modelId="{4537E6A3-2D67-487C-84AB-0FDE1728CC1C}"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4" csCatId="accent1" phldr="1"/>
      <dgm:spPr/>
      <dgm:t>
        <a:bodyPr/>
        <a:lstStyle/>
        <a:p>
          <a:endParaRPr lang="en-US"/>
        </a:p>
      </dgm:t>
    </dgm:pt>
    <dgm:pt modelId="{6799D16A-35E0-6740-9B74-8F1C9729CE21}">
      <dgm:prSet/>
      <dgm:spPr/>
      <dgm:t>
        <a:bodyPr/>
        <a:lstStyle/>
        <a:p>
          <a:pPr rtl="0"/>
          <a:r>
            <a:rPr lang="en-US" dirty="0" smtClean="0"/>
            <a:t>User Level Thread (ULT)</a:t>
          </a:r>
          <a:endParaRPr lang="en-US" dirty="0"/>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smtClean="0"/>
            <a:t>Kernel level Thread (KLT) </a:t>
          </a:r>
          <a:endParaRPr lang="en-NZ" dirty="0"/>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t>
        <a:bodyPr/>
        <a:lstStyle/>
        <a:p>
          <a:endParaRPr lang="en-US"/>
        </a:p>
      </dgm:t>
    </dgm:pt>
    <dgm:pt modelId="{7BE085AC-6150-B14A-A83D-67F237B285BA}" type="pres">
      <dgm:prSet presAssocID="{309159E0-43FE-E847-BD1F-013D39EEF7AD}" presName="ribbon" presStyleLbl="node1" presStyleIdx="0" presStyleCnt="1" custScaleY="83192" custLinFactNeighborY="-8857"/>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t>
        <a:bodyPr/>
        <a:lstStyle/>
        <a:p>
          <a:endParaRPr lang="en-US"/>
        </a:p>
      </dgm:t>
    </dgm:pt>
    <dgm:pt modelId="{E8D499D1-31A4-DF4A-800E-FEE8DE3CF070}" type="pres">
      <dgm:prSet presAssocID="{309159E0-43FE-E847-BD1F-013D39EEF7AD}" presName="rightArrowText" presStyleLbl="node1" presStyleIdx="0" presStyleCnt="1">
        <dgm:presLayoutVars>
          <dgm:chMax val="0"/>
          <dgm:bulletEnabled val="1"/>
        </dgm:presLayoutVars>
      </dgm:prSet>
      <dgm:spPr/>
      <dgm:t>
        <a:bodyPr/>
        <a:lstStyle/>
        <a:p>
          <a:endParaRPr lang="en-US"/>
        </a:p>
      </dgm:t>
    </dgm:pt>
  </dgm:ptLst>
  <dgm:cxnLst>
    <dgm:cxn modelId="{6AB236C5-4BDC-1E45-8B59-718C7F7B3667}" srcId="{309159E0-43FE-E847-BD1F-013D39EEF7AD}" destId="{6799D16A-35E0-6740-9B74-8F1C9729CE21}" srcOrd="0" destOrd="0" parTransId="{FDD94F53-35CB-2242-8F4E-828BB85D3FAF}" sibTransId="{184FBB80-03CA-734D-8281-28A639685E55}"/>
    <dgm:cxn modelId="{6417AEE5-8F4B-4641-99FA-8F439BE8AD4E}" srcId="{6799D16A-35E0-6740-9B74-8F1C9729CE21}" destId="{C803ADBF-8CE0-C844-8CEF-99760ABDF659}" srcOrd="0" destOrd="0" parTransId="{66974104-EED0-1346-B9EA-2004DB459F12}" sibTransId="{D9EE15B6-445A-8C46-A10D-7C487F0E2F37}"/>
    <dgm:cxn modelId="{2366C24F-60CA-F941-9291-5FE1DC720459}" srcId="{309159E0-43FE-E847-BD1F-013D39EEF7AD}" destId="{DC411167-CC55-CB42-BD03-7807F64D5679}" srcOrd="1" destOrd="0" parTransId="{98E173CB-7F0A-B344-AD55-CDD680A68ED8}" sibTransId="{3060C359-71F5-1C41-96AA-761973EDE44E}"/>
    <dgm:cxn modelId="{6AF5C09E-4BC2-4CAE-ABA5-EE130122B2E7}" type="presOf" srcId="{C803ADBF-8CE0-C844-8CEF-99760ABDF659}" destId="{14344616-8A66-5441-84C7-1DA3555BB89A}" srcOrd="0" destOrd="1" presId="urn:microsoft.com/office/officeart/2005/8/layout/arrow6"/>
    <dgm:cxn modelId="{D90E6BEA-4E4F-46C4-8383-015E9F29A4CE}" type="presOf" srcId="{6799D16A-35E0-6740-9B74-8F1C9729CE21}" destId="{14344616-8A66-5441-84C7-1DA3555BB89A}" srcOrd="0" destOrd="0" presId="urn:microsoft.com/office/officeart/2005/8/layout/arrow6"/>
    <dgm:cxn modelId="{5D366B37-F9BA-4DED-BCC8-8D5EB11211BB}" type="presOf" srcId="{DC411167-CC55-CB42-BD03-7807F64D5679}" destId="{E8D499D1-31A4-DF4A-800E-FEE8DE3CF070}" srcOrd="0" destOrd="0" presId="urn:microsoft.com/office/officeart/2005/8/layout/arrow6"/>
    <dgm:cxn modelId="{56943221-1AA7-4CE0-9AE7-0BA127439C43}" type="presOf" srcId="{309159E0-43FE-E847-BD1F-013D39EEF7AD}" destId="{179BE68D-A4BF-DB4D-8129-B93AAA7C285F}" srcOrd="0" destOrd="0" presId="urn:microsoft.com/office/officeart/2005/8/layout/arrow6"/>
    <dgm:cxn modelId="{5CCD460A-7EF7-4951-B1CC-D269BC9FC25C}" type="presParOf" srcId="{179BE68D-A4BF-DB4D-8129-B93AAA7C285F}" destId="{7BE085AC-6150-B14A-A83D-67F237B285BA}" srcOrd="0" destOrd="0" presId="urn:microsoft.com/office/officeart/2005/8/layout/arrow6"/>
    <dgm:cxn modelId="{1B77289D-F1C6-4693-BD5F-1B96528CE9B4}" type="presParOf" srcId="{179BE68D-A4BF-DB4D-8129-B93AAA7C285F}" destId="{14344616-8A66-5441-84C7-1DA3555BB89A}" srcOrd="1" destOrd="0" presId="urn:microsoft.com/office/officeart/2005/8/layout/arrow6"/>
    <dgm:cxn modelId="{E15C0836-A47A-4E2D-BD81-54C7AA23A812}"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5" csCatId="accent1" phldr="1"/>
      <dgm:spPr/>
      <dgm:t>
        <a:bodyPr/>
        <a:lstStyle/>
        <a:p>
          <a:endParaRPr lang="en-US"/>
        </a:p>
      </dgm:t>
    </dgm:pt>
    <dgm:pt modelId="{7F122F77-B3B0-0B42-97EC-FC618BD3A352}">
      <dgm:prSet custT="1"/>
      <dgm:spPr/>
      <dgm:t>
        <a:bodyPr/>
        <a:lstStyle/>
        <a:p>
          <a:pPr rtl="0"/>
          <a:r>
            <a:rPr lang="en-US" sz="2000" b="1" dirty="0" smtClean="0"/>
            <a:t>Thread switching does not require kernel mode privileges (no mode switches)</a:t>
          </a:r>
          <a:endParaRPr lang="en-US" sz="2000" b="1" dirty="0"/>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2000" b="1" dirty="0" smtClean="0"/>
            <a:t>Scheduling can be application specific</a:t>
          </a:r>
          <a:endParaRPr lang="en-US" sz="2000" b="1" dirty="0"/>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2000" b="1" dirty="0" smtClean="0"/>
            <a:t>ULTs can run on any OS</a:t>
          </a:r>
          <a:endParaRPr lang="en-US" sz="2000" b="1" dirty="0"/>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t>
        <a:bodyPr/>
        <a:lstStyle/>
        <a:p>
          <a:endParaRPr lang="en-US"/>
        </a:p>
      </dgm:t>
    </dgm:pt>
    <dgm:pt modelId="{45521A5A-8BF5-6D4F-8820-9F7A7D2AACC9}" type="pres">
      <dgm:prSet presAssocID="{5D2D2D33-BB61-8241-A197-5D26C46A14BC}" presName="arrow" presStyleLbl="bgShp" presStyleIdx="0" presStyleCnt="1" custScaleX="117312" custScaleY="96800" custLinFactNeighborX="-7000" custLinFactNeighborY="-1600"/>
      <dgm:spPr>
        <a:solidFill>
          <a:srgbClr val="0996FF"/>
        </a:solidFill>
      </dgm:spPr>
      <dgm:t>
        <a:bodyPr/>
        <a:lstStyle/>
        <a:p>
          <a:endParaRPr lang="en-US"/>
        </a:p>
      </dgm:t>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t>
        <a:bodyPr/>
        <a:lstStyle/>
        <a:p>
          <a:endParaRPr lang="en-US"/>
        </a:p>
      </dgm:t>
    </dgm:pt>
    <dgm:pt modelId="{E4D42CE9-ECF2-5744-AA05-BF91A11852C6}" type="pres">
      <dgm:prSet presAssocID="{7F122F77-B3B0-0B42-97EC-FC618BD3A352}" presName="textBox3a" presStyleLbl="revTx" presStyleIdx="0" presStyleCnt="3" custScaleX="183260" custScaleY="55018" custLinFactNeighborX="30044" custLinFactNeighborY="-20761">
        <dgm:presLayoutVars>
          <dgm:bulletEnabled val="1"/>
        </dgm:presLayoutVars>
      </dgm:prSet>
      <dgm:spPr/>
      <dgm:t>
        <a:bodyPr/>
        <a:lstStyle/>
        <a:p>
          <a:endParaRPr lang="en-US"/>
        </a:p>
      </dgm:t>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t>
        <a:bodyPr/>
        <a:lstStyle/>
        <a:p>
          <a:endParaRPr lang="en-US"/>
        </a:p>
      </dgm:t>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t>
        <a:bodyPr/>
        <a:lstStyle/>
        <a:p>
          <a:endParaRPr lang="en-US"/>
        </a:p>
      </dgm:t>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t>
        <a:bodyPr/>
        <a:lstStyle/>
        <a:p>
          <a:endParaRPr lang="en-US"/>
        </a:p>
      </dgm:t>
    </dgm:pt>
    <dgm:pt modelId="{FBB2E895-1B5B-4449-B16F-AEA0D14C0847}" type="pres">
      <dgm:prSet presAssocID="{931538E1-ED54-6F49-A1F9-7381F4898C01}" presName="textBox3c" presStyleLbl="revTx" presStyleIdx="2" presStyleCnt="3" custFlipVert="0" custScaleX="66664" custScaleY="35885" custLinFactNeighborX="-2085" custLinFactNeighborY="-11655">
        <dgm:presLayoutVars>
          <dgm:bulletEnabled val="1"/>
        </dgm:presLayoutVars>
      </dgm:prSet>
      <dgm:spPr/>
      <dgm:t>
        <a:bodyPr/>
        <a:lstStyle/>
        <a:p>
          <a:endParaRPr lang="en-US"/>
        </a:p>
      </dgm:t>
    </dgm:pt>
  </dgm:ptLst>
  <dgm:cxnLst>
    <dgm:cxn modelId="{A892F406-AFDF-4041-88E4-5BB40484A68C}" srcId="{5D2D2D33-BB61-8241-A197-5D26C46A14BC}" destId="{7F122F77-B3B0-0B42-97EC-FC618BD3A352}" srcOrd="0" destOrd="0" parTransId="{031850AE-5C94-9243-9FF7-5560C1533A05}" sibTransId="{C374204F-E9ED-E44E-AEDF-0338168C79AA}"/>
    <dgm:cxn modelId="{7A27E4A7-F91C-304B-825F-17F5A44F0437}" srcId="{5D2D2D33-BB61-8241-A197-5D26C46A14BC}" destId="{931538E1-ED54-6F49-A1F9-7381F4898C01}" srcOrd="2" destOrd="0" parTransId="{50F4AEAD-4AC6-9B4C-980F-551E2057EB91}" sibTransId="{D8471B37-87A9-AE43-A95F-FBFDE1EE108D}"/>
    <dgm:cxn modelId="{1E358040-95AA-47ED-BB31-BAA3C8EA90A5}" type="presOf" srcId="{5D2D2D33-BB61-8241-A197-5D26C46A14BC}" destId="{06822A1B-AD09-F74E-A827-5C7ED814A0BC}" srcOrd="0" destOrd="0" presId="urn:microsoft.com/office/officeart/2005/8/layout/arrow2"/>
    <dgm:cxn modelId="{B2DA335C-CDB5-4B41-8B71-C0A42FD923D2}" srcId="{5D2D2D33-BB61-8241-A197-5D26C46A14BC}" destId="{29134C3A-9B00-4549-BB8B-B66432C1096F}" srcOrd="1" destOrd="0" parTransId="{625EA1CE-AD9C-DE4E-AEF7-229DE929EEA9}" sibTransId="{ABFEF0E3-C81A-F749-818C-BA04D29119D3}"/>
    <dgm:cxn modelId="{3FE3B5AB-539D-433E-92BE-577FE8472E02}" type="presOf" srcId="{931538E1-ED54-6F49-A1F9-7381F4898C01}" destId="{FBB2E895-1B5B-4449-B16F-AEA0D14C0847}" srcOrd="0" destOrd="0" presId="urn:microsoft.com/office/officeart/2005/8/layout/arrow2"/>
    <dgm:cxn modelId="{384DD0FD-8005-44CF-A338-4F9AF7A7AE6E}" type="presOf" srcId="{7F122F77-B3B0-0B42-97EC-FC618BD3A352}" destId="{E4D42CE9-ECF2-5744-AA05-BF91A11852C6}" srcOrd="0" destOrd="0" presId="urn:microsoft.com/office/officeart/2005/8/layout/arrow2"/>
    <dgm:cxn modelId="{05A589D4-8472-4BBF-A369-7A053282BABF}" type="presOf" srcId="{29134C3A-9B00-4549-BB8B-B66432C1096F}" destId="{A85E126F-226F-CC4E-84E7-84C919015917}" srcOrd="0" destOrd="0" presId="urn:microsoft.com/office/officeart/2005/8/layout/arrow2"/>
    <dgm:cxn modelId="{F864C26F-6ACD-4CF0-AC1A-C7ABC35E6267}" type="presParOf" srcId="{06822A1B-AD09-F74E-A827-5C7ED814A0BC}" destId="{45521A5A-8BF5-6D4F-8820-9F7A7D2AACC9}" srcOrd="0" destOrd="0" presId="urn:microsoft.com/office/officeart/2005/8/layout/arrow2"/>
    <dgm:cxn modelId="{45A5E39F-487B-4E19-BC13-EAEC5717ECC9}" type="presParOf" srcId="{06822A1B-AD09-F74E-A827-5C7ED814A0BC}" destId="{4F4A8D4C-6494-6A46-B0AE-43C2851407F8}" srcOrd="1" destOrd="0" presId="urn:microsoft.com/office/officeart/2005/8/layout/arrow2"/>
    <dgm:cxn modelId="{2BD7C6BA-DF2F-4D43-B54C-2C4910AD1321}" type="presParOf" srcId="{4F4A8D4C-6494-6A46-B0AE-43C2851407F8}" destId="{93EAFCAC-773B-E94E-854B-E2F2A383AFC6}" srcOrd="0" destOrd="0" presId="urn:microsoft.com/office/officeart/2005/8/layout/arrow2"/>
    <dgm:cxn modelId="{A054F943-6D2B-4E74-81FD-D455370298A8}" type="presParOf" srcId="{4F4A8D4C-6494-6A46-B0AE-43C2851407F8}" destId="{E4D42CE9-ECF2-5744-AA05-BF91A11852C6}" srcOrd="1" destOrd="0" presId="urn:microsoft.com/office/officeart/2005/8/layout/arrow2"/>
    <dgm:cxn modelId="{179F8D6D-5463-4672-BFC1-EA7A4437F451}" type="presParOf" srcId="{4F4A8D4C-6494-6A46-B0AE-43C2851407F8}" destId="{1036C2CF-90BA-A94C-AD44-42882AF2DD37}" srcOrd="2" destOrd="0" presId="urn:microsoft.com/office/officeart/2005/8/layout/arrow2"/>
    <dgm:cxn modelId="{077AAB20-A7CC-402A-87AA-1FF67822B414}" type="presParOf" srcId="{4F4A8D4C-6494-6A46-B0AE-43C2851407F8}" destId="{A85E126F-226F-CC4E-84E7-84C919015917}" srcOrd="3" destOrd="0" presId="urn:microsoft.com/office/officeart/2005/8/layout/arrow2"/>
    <dgm:cxn modelId="{A8FF68A3-B448-42E6-B408-E0A9E2C040E1}" type="presParOf" srcId="{4F4A8D4C-6494-6A46-B0AE-43C2851407F8}" destId="{54DF5CF8-7AEE-2A40-9C1E-D941B6A8084B}" srcOrd="4" destOrd="0" presId="urn:microsoft.com/office/officeart/2005/8/layout/arrow2"/>
    <dgm:cxn modelId="{615B2A4A-9EDF-406D-BF07-0140210EEB6A}"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6"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smtClean="0"/>
            <a:t>Jacketing</a:t>
          </a:r>
          <a:endParaRPr lang="en-US" sz="2200" dirty="0"/>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tyle>
          <a:lnRef idx="1">
            <a:schemeClr val="accent1"/>
          </a:lnRef>
          <a:fillRef idx="2">
            <a:schemeClr val="accent1"/>
          </a:fillRef>
          <a:effectRef idx="1">
            <a:schemeClr val="accent1"/>
          </a:effectRef>
          <a:fontRef idx="minor">
            <a:schemeClr val="dk1"/>
          </a:fontRef>
        </dgm:style>
      </dgm:prSet>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200" dirty="0" smtClean="0"/>
            <a:t>converts a blocking system call into a non-blocking system call</a:t>
          </a:r>
          <a:endParaRPr lang="en-US" sz="2200" dirty="0"/>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dgm:spPr>
        <a:solidFill>
          <a:schemeClr val="accent1">
            <a:lumMod val="75000"/>
          </a:schemeClr>
        </a:solidFill>
      </dgm:spPr>
      <dgm:t>
        <a:bodyPr/>
        <a:lstStyle/>
        <a:p>
          <a:pPr rtl="0"/>
          <a:r>
            <a:rPr lang="en-US" dirty="0" smtClean="0"/>
            <a:t>Writing an application as multiple processes rather than multiple threads</a:t>
          </a:r>
          <a:endParaRPr lang="en-US" dirty="0"/>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t>
        <a:bodyPr/>
        <a:lstStyle/>
        <a:p>
          <a:endParaRPr lang="en-US"/>
        </a:p>
      </dgm:t>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83957" custScaleY="83838">
        <dgm:presLayoutVars>
          <dgm:bulletEnabled val="1"/>
        </dgm:presLayoutVars>
      </dgm:prSet>
      <dgm:spPr/>
      <dgm:t>
        <a:bodyPr/>
        <a:lstStyle/>
        <a:p>
          <a:endParaRPr lang="en-US"/>
        </a:p>
      </dgm:t>
    </dgm:pt>
    <dgm:pt modelId="{C478A6ED-69A6-584A-A2DA-3955A2E0623F}" type="pres">
      <dgm:prSet presAssocID="{AD499258-9C88-764C-849A-F097FAE1347C}" presName="TwoNodes_2" presStyleLbl="node1" presStyleIdx="1" presStyleCnt="2" custScaleX="67914" custScaleY="91919">
        <dgm:presLayoutVars>
          <dgm:bulletEnabled val="1"/>
        </dgm:presLayoutVars>
      </dgm:prSet>
      <dgm:spPr/>
      <dgm:t>
        <a:bodyPr/>
        <a:lstStyle/>
        <a:p>
          <a:endParaRPr lang="en-US"/>
        </a:p>
      </dgm:t>
    </dgm:pt>
    <dgm:pt modelId="{468D6BA6-6676-084C-80C4-3CF75C066D1F}" type="pres">
      <dgm:prSet presAssocID="{AD499258-9C88-764C-849A-F097FAE1347C}" presName="TwoConn_1-2" presStyleLbl="fgAccFollowNode1" presStyleIdx="0" presStyleCnt="1" custScaleX="86480" custLinFactNeighborX="-46076" custLinFactNeighborY="3380">
        <dgm:presLayoutVars>
          <dgm:bulletEnabled val="1"/>
        </dgm:presLayoutVars>
      </dgm:prSet>
      <dgm:spPr/>
      <dgm:t>
        <a:bodyPr/>
        <a:lstStyle/>
        <a:p>
          <a:endParaRPr lang="en-US"/>
        </a:p>
      </dgm:t>
    </dgm:pt>
    <dgm:pt modelId="{A357A542-83EF-7540-86A4-DE36440B3A9E}" type="pres">
      <dgm:prSet presAssocID="{AD499258-9C88-764C-849A-F097FAE1347C}" presName="TwoNodes_1_text" presStyleLbl="node1" presStyleIdx="1" presStyleCnt="2">
        <dgm:presLayoutVars>
          <dgm:bulletEnabled val="1"/>
        </dgm:presLayoutVars>
      </dgm:prSet>
      <dgm:spPr/>
      <dgm:t>
        <a:bodyPr/>
        <a:lstStyle/>
        <a:p>
          <a:endParaRPr lang="en-US"/>
        </a:p>
      </dgm:t>
    </dgm:pt>
    <dgm:pt modelId="{126A3EE7-4874-EE45-9D5A-A2BDDEF93BD5}" type="pres">
      <dgm:prSet presAssocID="{AD499258-9C88-764C-849A-F097FAE1347C}" presName="TwoNodes_2_text" presStyleLbl="node1" presStyleIdx="1" presStyleCnt="2">
        <dgm:presLayoutVars>
          <dgm:bulletEnabled val="1"/>
        </dgm:presLayoutVars>
      </dgm:prSet>
      <dgm:spPr/>
      <dgm:t>
        <a:bodyPr/>
        <a:lstStyle/>
        <a:p>
          <a:endParaRPr lang="en-US"/>
        </a:p>
      </dgm:t>
    </dgm:pt>
  </dgm:ptLst>
  <dgm:cxnLst>
    <dgm:cxn modelId="{70955C61-D6CD-422C-98D0-A4CFDD391FC2}" type="presOf" srcId="{BE75259B-7A2F-CE4D-8266-703E1E137D07}" destId="{C478A6ED-69A6-584A-A2DA-3955A2E0623F}" srcOrd="0" destOrd="0" presId="urn:microsoft.com/office/officeart/2005/8/layout/vProcess5"/>
    <dgm:cxn modelId="{1F012161-9E52-4CC1-BA9C-1BB1FECCD6C2}" type="presOf" srcId="{4BD13EC5-5940-6F4B-90D2-52502FCC94C9}" destId="{468D6BA6-6676-084C-80C4-3CF75C066D1F}" srcOrd="0" destOrd="0" presId="urn:microsoft.com/office/officeart/2005/8/layout/vProcess5"/>
    <dgm:cxn modelId="{EAD606DF-C474-4369-86DC-B4977A7DB925}" type="presOf" srcId="{ADAB1287-3588-6C43-B8AB-2C5C385437BB}" destId="{01078792-7B28-FF43-A32C-003396C6EF4C}" srcOrd="0" destOrd="0" presId="urn:microsoft.com/office/officeart/2005/8/layout/vProcess5"/>
    <dgm:cxn modelId="{33A55D4E-6CA7-4DF0-97A2-0C5E12D72A4B}" type="presOf" srcId="{C2BD9EFC-99C7-2E44-BBC2-D460C2E00173}" destId="{01078792-7B28-FF43-A32C-003396C6EF4C}" srcOrd="0" destOrd="1" presId="urn:microsoft.com/office/officeart/2005/8/layout/vProcess5"/>
    <dgm:cxn modelId="{82E93DF5-E092-4E00-A441-D523F4242A83}" type="presOf" srcId="{BE75259B-7A2F-CE4D-8266-703E1E137D07}" destId="{126A3EE7-4874-EE45-9D5A-A2BDDEF93BD5}" srcOrd="1" destOrd="0" presId="urn:microsoft.com/office/officeart/2005/8/layout/vProcess5"/>
    <dgm:cxn modelId="{7C089FDF-3B7D-488D-B1F0-93FD5553AF5D}" type="presOf" srcId="{C2BD9EFC-99C7-2E44-BBC2-D460C2E00173}" destId="{A357A542-83EF-7540-86A4-DE36440B3A9E}" srcOrd="1" destOrd="1"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2BF47C9E-593D-E442-9CFD-42D4002E1558}" srcId="{AD499258-9C88-764C-849A-F097FAE1347C}" destId="{ADAB1287-3588-6C43-B8AB-2C5C385437BB}" srcOrd="0" destOrd="0" parTransId="{A6380617-1639-C148-ADCD-247CD6883FA5}" sibTransId="{4BD13EC5-5940-6F4B-90D2-52502FCC94C9}"/>
    <dgm:cxn modelId="{C8B1E9B5-C945-4C18-AF7A-847C52256044}" type="presOf" srcId="{ADAB1287-3588-6C43-B8AB-2C5C385437BB}" destId="{A357A542-83EF-7540-86A4-DE36440B3A9E}" srcOrd="1" destOrd="0" presId="urn:microsoft.com/office/officeart/2005/8/layout/vProcess5"/>
    <dgm:cxn modelId="{8B7887CE-E068-47D4-8FD0-F3FEB14D41D5}" type="presOf" srcId="{AD499258-9C88-764C-849A-F097FAE1347C}" destId="{14D59842-93C7-D24A-B018-720787BF8051}"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28ECE692-C683-49A6-A433-B9081C85F3AA}" type="presParOf" srcId="{14D59842-93C7-D24A-B018-720787BF8051}" destId="{9A586BBB-850C-7647-B0BB-7C8D53187BD8}" srcOrd="0" destOrd="0" presId="urn:microsoft.com/office/officeart/2005/8/layout/vProcess5"/>
    <dgm:cxn modelId="{7576652C-BBFD-4808-AB47-01E604C7F8EE}" type="presParOf" srcId="{14D59842-93C7-D24A-B018-720787BF8051}" destId="{01078792-7B28-FF43-A32C-003396C6EF4C}" srcOrd="1" destOrd="0" presId="urn:microsoft.com/office/officeart/2005/8/layout/vProcess5"/>
    <dgm:cxn modelId="{B1F9E31E-5A4F-4D1D-BDD0-E622E7A77440}" type="presParOf" srcId="{14D59842-93C7-D24A-B018-720787BF8051}" destId="{C478A6ED-69A6-584A-A2DA-3955A2E0623F}" srcOrd="2" destOrd="0" presId="urn:microsoft.com/office/officeart/2005/8/layout/vProcess5"/>
    <dgm:cxn modelId="{AA6A2EC8-9FDF-4D11-83FE-BEF91CB0F485}" type="presParOf" srcId="{14D59842-93C7-D24A-B018-720787BF8051}" destId="{468D6BA6-6676-084C-80C4-3CF75C066D1F}" srcOrd="3" destOrd="0" presId="urn:microsoft.com/office/officeart/2005/8/layout/vProcess5"/>
    <dgm:cxn modelId="{6453C416-5080-48D6-92E2-D5951971F5F2}" type="presParOf" srcId="{14D59842-93C7-D24A-B018-720787BF8051}" destId="{A357A542-83EF-7540-86A4-DE36440B3A9E}" srcOrd="4" destOrd="0" presId="urn:microsoft.com/office/officeart/2005/8/layout/vProcess5"/>
    <dgm:cxn modelId="{7E6A3582-AC64-4B5B-B101-92DB77201129}"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BB81C-2E50-BF48-A4AE-72E7EA7AEDEB}"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94BCFAB0-9BDD-6A4C-BDA3-38544E1BA07C}">
      <dgm:prSet phldrT="[Text]"/>
      <dgm:spPr>
        <a:solidFill>
          <a:schemeClr val="accent6"/>
        </a:solidFill>
      </dgm:spPr>
      <dgm:t>
        <a:bodyPr/>
        <a:lstStyle/>
        <a:p>
          <a:r>
            <a:rPr lang="en-US" dirty="0" smtClean="0"/>
            <a:t>identifier</a:t>
          </a:r>
          <a:endParaRPr lang="en-US" dirty="0"/>
        </a:p>
      </dgm:t>
    </dgm:pt>
    <dgm:pt modelId="{181B9A04-3E97-AC4B-B0D3-45D2CFCF36F3}" type="parTrans" cxnId="{94B777FE-C758-B041-BF04-66700F503577}">
      <dgm:prSet/>
      <dgm:spPr/>
      <dgm:t>
        <a:bodyPr/>
        <a:lstStyle/>
        <a:p>
          <a:endParaRPr lang="en-US"/>
        </a:p>
      </dgm:t>
    </dgm:pt>
    <dgm:pt modelId="{1F5FEA36-125C-C546-BF17-E399976F0522}" type="sibTrans" cxnId="{94B777FE-C758-B041-BF04-66700F503577}">
      <dgm:prSet/>
      <dgm:spPr/>
      <dgm:t>
        <a:bodyPr/>
        <a:lstStyle/>
        <a:p>
          <a:endParaRPr lang="en-US"/>
        </a:p>
      </dgm:t>
    </dgm:pt>
    <dgm:pt modelId="{A22EA74F-013B-934F-81B5-A61D7773663C}">
      <dgm:prSet/>
      <dgm:spPr>
        <a:solidFill>
          <a:schemeClr val="accent3">
            <a:lumMod val="75000"/>
          </a:schemeClr>
        </a:solidFill>
      </dgm:spPr>
      <dgm:t>
        <a:bodyPr/>
        <a:lstStyle/>
        <a:p>
          <a:r>
            <a:rPr lang="en-US" smtClean="0"/>
            <a:t>state</a:t>
          </a:r>
          <a:endParaRPr lang="en-US" dirty="0" smtClean="0"/>
        </a:p>
      </dgm:t>
    </dgm:pt>
    <dgm:pt modelId="{11A75EB7-B46C-0F46-B791-946256687DF5}" type="parTrans" cxnId="{7B5E7862-2FCC-C04C-A1F7-1B7B624286CB}">
      <dgm:prSet/>
      <dgm:spPr/>
      <dgm:t>
        <a:bodyPr/>
        <a:lstStyle/>
        <a:p>
          <a:endParaRPr lang="en-US"/>
        </a:p>
      </dgm:t>
    </dgm:pt>
    <dgm:pt modelId="{D7C600B0-36F9-1942-89B4-6165C2B30ADA}" type="sibTrans" cxnId="{7B5E7862-2FCC-C04C-A1F7-1B7B624286CB}">
      <dgm:prSet/>
      <dgm:spPr/>
      <dgm:t>
        <a:bodyPr/>
        <a:lstStyle/>
        <a:p>
          <a:endParaRPr lang="en-US"/>
        </a:p>
      </dgm:t>
    </dgm:pt>
    <dgm:pt modelId="{E90F924F-9396-2442-BDA3-BF3934D5AB60}">
      <dgm:prSet/>
      <dgm:spPr/>
      <dgm:t>
        <a:bodyPr/>
        <a:lstStyle/>
        <a:p>
          <a:r>
            <a:rPr lang="en-US" dirty="0" smtClean="0"/>
            <a:t>priority</a:t>
          </a:r>
        </a:p>
      </dgm:t>
    </dgm:pt>
    <dgm:pt modelId="{8C88B6AE-623E-C34E-BC73-D913467AE923}" type="parTrans" cxnId="{D11826D9-C42F-604B-A5FB-49F75F15EF21}">
      <dgm:prSet/>
      <dgm:spPr/>
      <dgm:t>
        <a:bodyPr/>
        <a:lstStyle/>
        <a:p>
          <a:endParaRPr lang="en-US"/>
        </a:p>
      </dgm:t>
    </dgm:pt>
    <dgm:pt modelId="{60E8B68D-DBEE-FC42-B8FF-A51F1633897F}" type="sibTrans" cxnId="{D11826D9-C42F-604B-A5FB-49F75F15EF21}">
      <dgm:prSet/>
      <dgm:spPr/>
      <dgm:t>
        <a:bodyPr/>
        <a:lstStyle/>
        <a:p>
          <a:endParaRPr lang="en-US"/>
        </a:p>
      </dgm:t>
    </dgm:pt>
    <dgm:pt modelId="{715CFDD4-B3DA-BE4A-9A9E-CD0BCBFEBF8C}">
      <dgm:prSet/>
      <dgm:spPr>
        <a:solidFill>
          <a:schemeClr val="accent2">
            <a:lumMod val="75000"/>
          </a:schemeClr>
        </a:solidFill>
      </dgm:spPr>
      <dgm:t>
        <a:bodyPr/>
        <a:lstStyle/>
        <a:p>
          <a:r>
            <a:rPr lang="en-US" dirty="0" smtClean="0"/>
            <a:t>program counter</a:t>
          </a:r>
        </a:p>
      </dgm:t>
    </dgm:pt>
    <dgm:pt modelId="{6AF81781-7F0F-8049-A28E-7FEA6AB1332B}" type="parTrans" cxnId="{B62CBCC7-E483-3247-A54D-0B9E0E859E94}">
      <dgm:prSet/>
      <dgm:spPr/>
      <dgm:t>
        <a:bodyPr/>
        <a:lstStyle/>
        <a:p>
          <a:endParaRPr lang="en-US"/>
        </a:p>
      </dgm:t>
    </dgm:pt>
    <dgm:pt modelId="{3E9D0AA6-A96B-184D-B5F1-76679BE3EBAC}" type="sibTrans" cxnId="{B62CBCC7-E483-3247-A54D-0B9E0E859E94}">
      <dgm:prSet/>
      <dgm:spPr/>
      <dgm:t>
        <a:bodyPr/>
        <a:lstStyle/>
        <a:p>
          <a:endParaRPr lang="en-US"/>
        </a:p>
      </dgm:t>
    </dgm:pt>
    <dgm:pt modelId="{19C7F067-6540-364F-AF6B-A3236C627A2B}">
      <dgm:prSet/>
      <dgm:spPr>
        <a:solidFill>
          <a:srgbClr val="660066"/>
        </a:solidFill>
      </dgm:spPr>
      <dgm:t>
        <a:bodyPr/>
        <a:lstStyle/>
        <a:p>
          <a:r>
            <a:rPr lang="en-US" smtClean="0"/>
            <a:t>memory pointers</a:t>
          </a:r>
          <a:endParaRPr lang="en-US" dirty="0" smtClean="0"/>
        </a:p>
      </dgm:t>
    </dgm:pt>
    <dgm:pt modelId="{29284481-9978-CA4D-B013-AA4E7E29BA25}" type="parTrans" cxnId="{D3680B97-74C3-1E42-BC94-A82A050499ED}">
      <dgm:prSet/>
      <dgm:spPr/>
      <dgm:t>
        <a:bodyPr/>
        <a:lstStyle/>
        <a:p>
          <a:endParaRPr lang="en-US"/>
        </a:p>
      </dgm:t>
    </dgm:pt>
    <dgm:pt modelId="{A080CD70-E361-284F-9C78-74B99DD4BCB6}" type="sibTrans" cxnId="{D3680B97-74C3-1E42-BC94-A82A050499ED}">
      <dgm:prSet/>
      <dgm:spPr/>
      <dgm:t>
        <a:bodyPr/>
        <a:lstStyle/>
        <a:p>
          <a:endParaRPr lang="en-US"/>
        </a:p>
      </dgm:t>
    </dgm:pt>
    <dgm:pt modelId="{0C8479D2-2CDE-6B40-A71B-1E3405C8F018}">
      <dgm:prSet/>
      <dgm:spPr>
        <a:solidFill>
          <a:schemeClr val="tx1"/>
        </a:solidFill>
      </dgm:spPr>
      <dgm:t>
        <a:bodyPr/>
        <a:lstStyle/>
        <a:p>
          <a:r>
            <a:rPr lang="en-US" smtClean="0"/>
            <a:t>context data</a:t>
          </a:r>
          <a:endParaRPr lang="en-US" dirty="0" smtClean="0"/>
        </a:p>
      </dgm:t>
    </dgm:pt>
    <dgm:pt modelId="{B60EBA34-062E-F04E-BA3F-648E9A095B91}" type="parTrans" cxnId="{E94B71F2-E47D-5F42-8026-568B259FB73D}">
      <dgm:prSet/>
      <dgm:spPr/>
      <dgm:t>
        <a:bodyPr/>
        <a:lstStyle/>
        <a:p>
          <a:endParaRPr lang="en-US"/>
        </a:p>
      </dgm:t>
    </dgm:pt>
    <dgm:pt modelId="{BEFD6BE7-F3CB-CE4C-AC80-0CD3E62D3C67}" type="sibTrans" cxnId="{E94B71F2-E47D-5F42-8026-568B259FB73D}">
      <dgm:prSet/>
      <dgm:spPr/>
      <dgm:t>
        <a:bodyPr/>
        <a:lstStyle/>
        <a:p>
          <a:endParaRPr lang="en-US"/>
        </a:p>
      </dgm:t>
    </dgm:pt>
    <dgm:pt modelId="{582286A7-690C-4840-B35D-D2575D0CA780}">
      <dgm:prSet/>
      <dgm:spPr>
        <a:solidFill>
          <a:schemeClr val="tx2"/>
        </a:solidFill>
      </dgm:spPr>
      <dgm:t>
        <a:bodyPr/>
        <a:lstStyle/>
        <a:p>
          <a:r>
            <a:rPr lang="en-US" dirty="0" smtClean="0"/>
            <a:t>I/O status information</a:t>
          </a:r>
        </a:p>
      </dgm:t>
    </dgm:pt>
    <dgm:pt modelId="{AB572F8D-D126-E24C-AF7D-C56801B4CDF1}" type="parTrans" cxnId="{32451E63-39E0-6746-A222-CACC7AF9EF8D}">
      <dgm:prSet/>
      <dgm:spPr/>
      <dgm:t>
        <a:bodyPr/>
        <a:lstStyle/>
        <a:p>
          <a:endParaRPr lang="en-US"/>
        </a:p>
      </dgm:t>
    </dgm:pt>
    <dgm:pt modelId="{0D8A5698-71EC-0B40-AA18-B8D55498C836}" type="sibTrans" cxnId="{32451E63-39E0-6746-A222-CACC7AF9EF8D}">
      <dgm:prSet/>
      <dgm:spPr/>
      <dgm:t>
        <a:bodyPr/>
        <a:lstStyle/>
        <a:p>
          <a:endParaRPr lang="en-US"/>
        </a:p>
      </dgm:t>
    </dgm:pt>
    <dgm:pt modelId="{B6242E29-052A-3A41-8102-2545FCCE8336}">
      <dgm:prSet/>
      <dgm:spPr>
        <a:solidFill>
          <a:schemeClr val="accent4">
            <a:lumMod val="75000"/>
          </a:schemeClr>
        </a:solidFill>
      </dgm:spPr>
      <dgm:t>
        <a:bodyPr/>
        <a:lstStyle/>
        <a:p>
          <a:r>
            <a:rPr lang="en-US" smtClean="0"/>
            <a:t>accounting information</a:t>
          </a:r>
          <a:endParaRPr lang="en-US" dirty="0" smtClean="0"/>
        </a:p>
      </dgm:t>
    </dgm:pt>
    <dgm:pt modelId="{FE2AE043-DA28-CF42-AC1E-77698602D003}" type="parTrans" cxnId="{5E9E2A84-9A7D-A44C-9465-DB3354B56A81}">
      <dgm:prSet/>
      <dgm:spPr/>
      <dgm:t>
        <a:bodyPr/>
        <a:lstStyle/>
        <a:p>
          <a:endParaRPr lang="en-US"/>
        </a:p>
      </dgm:t>
    </dgm:pt>
    <dgm:pt modelId="{4E7ADB18-FE2B-6146-A7BB-7D528526954C}" type="sibTrans" cxnId="{5E9E2A84-9A7D-A44C-9465-DB3354B56A81}">
      <dgm:prSet/>
      <dgm:spPr/>
      <dgm:t>
        <a:bodyPr/>
        <a:lstStyle/>
        <a:p>
          <a:endParaRPr lang="en-US"/>
        </a:p>
      </dgm:t>
    </dgm:pt>
    <dgm:pt modelId="{685CC5D3-5A33-4348-9730-FBED9A117716}" type="pres">
      <dgm:prSet presAssocID="{ECDBB81C-2E50-BF48-A4AE-72E7EA7AEDEB}" presName="diagram" presStyleCnt="0">
        <dgm:presLayoutVars>
          <dgm:dir/>
          <dgm:resizeHandles val="exact"/>
        </dgm:presLayoutVars>
      </dgm:prSet>
      <dgm:spPr/>
      <dgm:t>
        <a:bodyPr/>
        <a:lstStyle/>
        <a:p>
          <a:endParaRPr lang="en-US"/>
        </a:p>
      </dgm:t>
    </dgm:pt>
    <dgm:pt modelId="{843458A4-26D2-2C44-B9FB-71A1610693F2}" type="pres">
      <dgm:prSet presAssocID="{94BCFAB0-9BDD-6A4C-BDA3-38544E1BA07C}" presName="node" presStyleLbl="node1" presStyleIdx="0" presStyleCnt="8" custScaleY="85911" custLinFactX="83129" custLinFactNeighborX="100000" custLinFactNeighborY="-27780">
        <dgm:presLayoutVars>
          <dgm:bulletEnabled val="1"/>
        </dgm:presLayoutVars>
      </dgm:prSet>
      <dgm:spPr/>
      <dgm:t>
        <a:bodyPr/>
        <a:lstStyle/>
        <a:p>
          <a:endParaRPr lang="en-US"/>
        </a:p>
      </dgm:t>
    </dgm:pt>
    <dgm:pt modelId="{505486F8-265A-344C-997A-20E64C179B1B}" type="pres">
      <dgm:prSet presAssocID="{1F5FEA36-125C-C546-BF17-E399976F0522}" presName="sibTrans" presStyleCnt="0"/>
      <dgm:spPr/>
    </dgm:pt>
    <dgm:pt modelId="{FFB3EB76-2E6C-B649-857A-BF94DBD248C3}" type="pres">
      <dgm:prSet presAssocID="{A22EA74F-013B-934F-81B5-A61D7773663C}" presName="node" presStyleLbl="node1" presStyleIdx="1" presStyleCnt="8" custLinFactNeighborX="-26466" custLinFactNeighborY="65175">
        <dgm:presLayoutVars>
          <dgm:bulletEnabled val="1"/>
        </dgm:presLayoutVars>
      </dgm:prSet>
      <dgm:spPr/>
      <dgm:t>
        <a:bodyPr/>
        <a:lstStyle/>
        <a:p>
          <a:endParaRPr lang="en-US"/>
        </a:p>
      </dgm:t>
    </dgm:pt>
    <dgm:pt modelId="{3B3A30A3-E8E2-1740-9022-E95420533982}" type="pres">
      <dgm:prSet presAssocID="{D7C600B0-36F9-1942-89B4-6165C2B30ADA}" presName="sibTrans" presStyleCnt="0"/>
      <dgm:spPr/>
    </dgm:pt>
    <dgm:pt modelId="{F9C2771E-E09D-7E4B-8BC7-2EACC928AB9D}" type="pres">
      <dgm:prSet presAssocID="{E90F924F-9396-2442-BDA3-BF3934D5AB60}" presName="node" presStyleLbl="node1" presStyleIdx="2" presStyleCnt="8" custLinFactNeighborX="-36870" custLinFactNeighborY="65175">
        <dgm:presLayoutVars>
          <dgm:bulletEnabled val="1"/>
        </dgm:presLayoutVars>
      </dgm:prSet>
      <dgm:spPr/>
      <dgm:t>
        <a:bodyPr/>
        <a:lstStyle/>
        <a:p>
          <a:endParaRPr lang="en-US"/>
        </a:p>
      </dgm:t>
    </dgm:pt>
    <dgm:pt modelId="{6C4059F1-FE40-9F4A-8D0D-A07772629B23}" type="pres">
      <dgm:prSet presAssocID="{60E8B68D-DBEE-FC42-B8FF-A51F1633897F}" presName="sibTrans" presStyleCnt="0"/>
      <dgm:spPr/>
    </dgm:pt>
    <dgm:pt modelId="{B373FAC3-5061-AF49-B501-530831A6C23F}" type="pres">
      <dgm:prSet presAssocID="{715CFDD4-B3DA-BE4A-9A9E-CD0BCBFEBF8C}" presName="node" presStyleLbl="node1" presStyleIdx="3" presStyleCnt="8" custLinFactNeighborX="-47275" custLinFactNeighborY="65175">
        <dgm:presLayoutVars>
          <dgm:bulletEnabled val="1"/>
        </dgm:presLayoutVars>
      </dgm:prSet>
      <dgm:spPr/>
      <dgm:t>
        <a:bodyPr/>
        <a:lstStyle/>
        <a:p>
          <a:endParaRPr lang="en-US"/>
        </a:p>
      </dgm:t>
    </dgm:pt>
    <dgm:pt modelId="{16357438-5BB6-2941-8CAF-C76EAF764FBD}" type="pres">
      <dgm:prSet presAssocID="{3E9D0AA6-A96B-184D-B5F1-76679BE3EBAC}" presName="sibTrans" presStyleCnt="0"/>
      <dgm:spPr/>
    </dgm:pt>
    <dgm:pt modelId="{C89EF9B4-EDC8-C84D-A659-29B518ACADDB}" type="pres">
      <dgm:prSet presAssocID="{19C7F067-6540-364F-AF6B-A3236C627A2B}" presName="node" presStyleLbl="node1" presStyleIdx="4" presStyleCnt="8" custLinFactNeighborX="27761" custLinFactNeighborY="48104">
        <dgm:presLayoutVars>
          <dgm:bulletEnabled val="1"/>
        </dgm:presLayoutVars>
      </dgm:prSet>
      <dgm:spPr/>
      <dgm:t>
        <a:bodyPr/>
        <a:lstStyle/>
        <a:p>
          <a:endParaRPr lang="en-US"/>
        </a:p>
      </dgm:t>
    </dgm:pt>
    <dgm:pt modelId="{DC75E8E5-983A-6348-83ED-A5DE3C2B5ADF}" type="pres">
      <dgm:prSet presAssocID="{A080CD70-E361-284F-9C78-74B99DD4BCB6}" presName="sibTrans" presStyleCnt="0"/>
      <dgm:spPr/>
    </dgm:pt>
    <dgm:pt modelId="{5787ADE3-2B9F-7944-82CB-CE71DF883FF9}" type="pres">
      <dgm:prSet presAssocID="{0C8479D2-2CDE-6B40-A71B-1E3405C8F018}" presName="node" presStyleLbl="node1" presStyleIdx="5" presStyleCnt="8" custLinFactNeighborX="17356" custLinFactNeighborY="48104">
        <dgm:presLayoutVars>
          <dgm:bulletEnabled val="1"/>
        </dgm:presLayoutVars>
      </dgm:prSet>
      <dgm:spPr/>
      <dgm:t>
        <a:bodyPr/>
        <a:lstStyle/>
        <a:p>
          <a:endParaRPr lang="en-US"/>
        </a:p>
      </dgm:t>
    </dgm:pt>
    <dgm:pt modelId="{019EA49A-43C9-6648-932D-ADF84E4B4D6F}" type="pres">
      <dgm:prSet presAssocID="{BEFD6BE7-F3CB-CE4C-AC80-0CD3E62D3C67}" presName="sibTrans" presStyleCnt="0"/>
      <dgm:spPr/>
    </dgm:pt>
    <dgm:pt modelId="{F5765459-F0DD-B04E-8F83-90F8421A8211}" type="pres">
      <dgm:prSet presAssocID="{582286A7-690C-4840-B35D-D2575D0CA780}" presName="node" presStyleLbl="node1" presStyleIdx="6" presStyleCnt="8" custLinFactNeighborX="6951" custLinFactNeighborY="48104">
        <dgm:presLayoutVars>
          <dgm:bulletEnabled val="1"/>
        </dgm:presLayoutVars>
      </dgm:prSet>
      <dgm:spPr/>
      <dgm:t>
        <a:bodyPr/>
        <a:lstStyle/>
        <a:p>
          <a:endParaRPr lang="en-US"/>
        </a:p>
      </dgm:t>
    </dgm:pt>
    <dgm:pt modelId="{7DCAB91D-9C5C-6D4E-B913-58A90D09C08A}" type="pres">
      <dgm:prSet presAssocID="{0D8A5698-71EC-0B40-AA18-B8D55498C836}" presName="sibTrans" presStyleCnt="0"/>
      <dgm:spPr/>
    </dgm:pt>
    <dgm:pt modelId="{4B2744D8-5219-FE41-ACC6-C2EE72C25ABB}" type="pres">
      <dgm:prSet presAssocID="{B6242E29-052A-3A41-8102-2545FCCE8336}" presName="node" presStyleLbl="node1" presStyleIdx="7" presStyleCnt="8" custLinFactNeighborX="-3453" custLinFactNeighborY="48104">
        <dgm:presLayoutVars>
          <dgm:bulletEnabled val="1"/>
        </dgm:presLayoutVars>
      </dgm:prSet>
      <dgm:spPr/>
      <dgm:t>
        <a:bodyPr/>
        <a:lstStyle/>
        <a:p>
          <a:endParaRPr lang="en-US"/>
        </a:p>
      </dgm:t>
    </dgm:pt>
  </dgm:ptLst>
  <dgm:cxnLst>
    <dgm:cxn modelId="{E94B71F2-E47D-5F42-8026-568B259FB73D}" srcId="{ECDBB81C-2E50-BF48-A4AE-72E7EA7AEDEB}" destId="{0C8479D2-2CDE-6B40-A71B-1E3405C8F018}" srcOrd="5" destOrd="0" parTransId="{B60EBA34-062E-F04E-BA3F-648E9A095B91}" sibTransId="{BEFD6BE7-F3CB-CE4C-AC80-0CD3E62D3C67}"/>
    <dgm:cxn modelId="{32451E63-39E0-6746-A222-CACC7AF9EF8D}" srcId="{ECDBB81C-2E50-BF48-A4AE-72E7EA7AEDEB}" destId="{582286A7-690C-4840-B35D-D2575D0CA780}" srcOrd="6" destOrd="0" parTransId="{AB572F8D-D126-E24C-AF7D-C56801B4CDF1}" sibTransId="{0D8A5698-71EC-0B40-AA18-B8D55498C836}"/>
    <dgm:cxn modelId="{F8A8FCB9-EDE4-E14C-AA60-BC652F5FDC92}" type="presOf" srcId="{19C7F067-6540-364F-AF6B-A3236C627A2B}" destId="{C89EF9B4-EDC8-C84D-A659-29B518ACADDB}" srcOrd="0" destOrd="0" presId="urn:microsoft.com/office/officeart/2005/8/layout/default#1"/>
    <dgm:cxn modelId="{B62CBCC7-E483-3247-A54D-0B9E0E859E94}" srcId="{ECDBB81C-2E50-BF48-A4AE-72E7EA7AEDEB}" destId="{715CFDD4-B3DA-BE4A-9A9E-CD0BCBFEBF8C}" srcOrd="3" destOrd="0" parTransId="{6AF81781-7F0F-8049-A28E-7FEA6AB1332B}" sibTransId="{3E9D0AA6-A96B-184D-B5F1-76679BE3EBAC}"/>
    <dgm:cxn modelId="{5E9E2A84-9A7D-A44C-9465-DB3354B56A81}" srcId="{ECDBB81C-2E50-BF48-A4AE-72E7EA7AEDEB}" destId="{B6242E29-052A-3A41-8102-2545FCCE8336}" srcOrd="7" destOrd="0" parTransId="{FE2AE043-DA28-CF42-AC1E-77698602D003}" sibTransId="{4E7ADB18-FE2B-6146-A7BB-7D528526954C}"/>
    <dgm:cxn modelId="{9C298117-6321-6245-94ED-4369A1AD1112}" type="presOf" srcId="{ECDBB81C-2E50-BF48-A4AE-72E7EA7AEDEB}" destId="{685CC5D3-5A33-4348-9730-FBED9A117716}" srcOrd="0" destOrd="0" presId="urn:microsoft.com/office/officeart/2005/8/layout/default#1"/>
    <dgm:cxn modelId="{76ED1D46-3EBB-E043-BA49-C5A49027C917}" type="presOf" srcId="{715CFDD4-B3DA-BE4A-9A9E-CD0BCBFEBF8C}" destId="{B373FAC3-5061-AF49-B501-530831A6C23F}" srcOrd="0" destOrd="0" presId="urn:microsoft.com/office/officeart/2005/8/layout/default#1"/>
    <dgm:cxn modelId="{D3680B97-74C3-1E42-BC94-A82A050499ED}" srcId="{ECDBB81C-2E50-BF48-A4AE-72E7EA7AEDEB}" destId="{19C7F067-6540-364F-AF6B-A3236C627A2B}" srcOrd="4" destOrd="0" parTransId="{29284481-9978-CA4D-B013-AA4E7E29BA25}" sibTransId="{A080CD70-E361-284F-9C78-74B99DD4BCB6}"/>
    <dgm:cxn modelId="{7B5E7862-2FCC-C04C-A1F7-1B7B624286CB}" srcId="{ECDBB81C-2E50-BF48-A4AE-72E7EA7AEDEB}" destId="{A22EA74F-013B-934F-81B5-A61D7773663C}" srcOrd="1" destOrd="0" parTransId="{11A75EB7-B46C-0F46-B791-946256687DF5}" sibTransId="{D7C600B0-36F9-1942-89B4-6165C2B30ADA}"/>
    <dgm:cxn modelId="{DA718B85-FAFC-6A4B-90FA-02073F22134E}" type="presOf" srcId="{582286A7-690C-4840-B35D-D2575D0CA780}" destId="{F5765459-F0DD-B04E-8F83-90F8421A8211}" srcOrd="0" destOrd="0" presId="urn:microsoft.com/office/officeart/2005/8/layout/default#1"/>
    <dgm:cxn modelId="{8D7692C7-16D8-A34F-9BEC-C0CC13E47028}" type="presOf" srcId="{E90F924F-9396-2442-BDA3-BF3934D5AB60}" destId="{F9C2771E-E09D-7E4B-8BC7-2EACC928AB9D}" srcOrd="0" destOrd="0" presId="urn:microsoft.com/office/officeart/2005/8/layout/default#1"/>
    <dgm:cxn modelId="{D11826D9-C42F-604B-A5FB-49F75F15EF21}" srcId="{ECDBB81C-2E50-BF48-A4AE-72E7EA7AEDEB}" destId="{E90F924F-9396-2442-BDA3-BF3934D5AB60}" srcOrd="2" destOrd="0" parTransId="{8C88B6AE-623E-C34E-BC73-D913467AE923}" sibTransId="{60E8B68D-DBEE-FC42-B8FF-A51F1633897F}"/>
    <dgm:cxn modelId="{E0357F0D-F7AF-934D-9A06-E5A754B0559D}" type="presOf" srcId="{0C8479D2-2CDE-6B40-A71B-1E3405C8F018}" destId="{5787ADE3-2B9F-7944-82CB-CE71DF883FF9}" srcOrd="0" destOrd="0" presId="urn:microsoft.com/office/officeart/2005/8/layout/default#1"/>
    <dgm:cxn modelId="{B87879C1-41F8-2244-B440-5AF0A67260B3}" type="presOf" srcId="{A22EA74F-013B-934F-81B5-A61D7773663C}" destId="{FFB3EB76-2E6C-B649-857A-BF94DBD248C3}" srcOrd="0" destOrd="0" presId="urn:microsoft.com/office/officeart/2005/8/layout/default#1"/>
    <dgm:cxn modelId="{94B777FE-C758-B041-BF04-66700F503577}" srcId="{ECDBB81C-2E50-BF48-A4AE-72E7EA7AEDEB}" destId="{94BCFAB0-9BDD-6A4C-BDA3-38544E1BA07C}" srcOrd="0" destOrd="0" parTransId="{181B9A04-3E97-AC4B-B0D3-45D2CFCF36F3}" sibTransId="{1F5FEA36-125C-C546-BF17-E399976F0522}"/>
    <dgm:cxn modelId="{658A2C7B-F7A7-BA4C-A820-AFD02D6412B1}" type="presOf" srcId="{B6242E29-052A-3A41-8102-2545FCCE8336}" destId="{4B2744D8-5219-FE41-ACC6-C2EE72C25ABB}" srcOrd="0" destOrd="0" presId="urn:microsoft.com/office/officeart/2005/8/layout/default#1"/>
    <dgm:cxn modelId="{5C6184B1-C248-0244-9D3B-CB3286EE82C6}" type="presOf" srcId="{94BCFAB0-9BDD-6A4C-BDA3-38544E1BA07C}" destId="{843458A4-26D2-2C44-B9FB-71A1610693F2}" srcOrd="0" destOrd="0" presId="urn:microsoft.com/office/officeart/2005/8/layout/default#1"/>
    <dgm:cxn modelId="{7EF2C9DA-85EF-7442-A4A9-7B581D60E7B8}" type="presParOf" srcId="{685CC5D3-5A33-4348-9730-FBED9A117716}" destId="{843458A4-26D2-2C44-B9FB-71A1610693F2}" srcOrd="0" destOrd="0" presId="urn:microsoft.com/office/officeart/2005/8/layout/default#1"/>
    <dgm:cxn modelId="{5C8F52C9-B5CF-6449-8A4D-9A70028BC589}" type="presParOf" srcId="{685CC5D3-5A33-4348-9730-FBED9A117716}" destId="{505486F8-265A-344C-997A-20E64C179B1B}" srcOrd="1" destOrd="0" presId="urn:microsoft.com/office/officeart/2005/8/layout/default#1"/>
    <dgm:cxn modelId="{16931890-2685-4E49-88CE-620FF1BBCE6F}" type="presParOf" srcId="{685CC5D3-5A33-4348-9730-FBED9A117716}" destId="{FFB3EB76-2E6C-B649-857A-BF94DBD248C3}" srcOrd="2" destOrd="0" presId="urn:microsoft.com/office/officeart/2005/8/layout/default#1"/>
    <dgm:cxn modelId="{0B00EBED-7E94-2246-9226-DF4649402497}" type="presParOf" srcId="{685CC5D3-5A33-4348-9730-FBED9A117716}" destId="{3B3A30A3-E8E2-1740-9022-E95420533982}" srcOrd="3" destOrd="0" presId="urn:microsoft.com/office/officeart/2005/8/layout/default#1"/>
    <dgm:cxn modelId="{732A31AB-B05F-804C-81F1-BA6EBBB76D96}" type="presParOf" srcId="{685CC5D3-5A33-4348-9730-FBED9A117716}" destId="{F9C2771E-E09D-7E4B-8BC7-2EACC928AB9D}" srcOrd="4" destOrd="0" presId="urn:microsoft.com/office/officeart/2005/8/layout/default#1"/>
    <dgm:cxn modelId="{7672E6C8-EB69-DE42-B633-4A052796C174}" type="presParOf" srcId="{685CC5D3-5A33-4348-9730-FBED9A117716}" destId="{6C4059F1-FE40-9F4A-8D0D-A07772629B23}" srcOrd="5" destOrd="0" presId="urn:microsoft.com/office/officeart/2005/8/layout/default#1"/>
    <dgm:cxn modelId="{7C237E49-7C18-D242-8569-2D312C0F0547}" type="presParOf" srcId="{685CC5D3-5A33-4348-9730-FBED9A117716}" destId="{B373FAC3-5061-AF49-B501-530831A6C23F}" srcOrd="6" destOrd="0" presId="urn:microsoft.com/office/officeart/2005/8/layout/default#1"/>
    <dgm:cxn modelId="{10526CC4-8B66-4A42-88E5-E90ED268E972}" type="presParOf" srcId="{685CC5D3-5A33-4348-9730-FBED9A117716}" destId="{16357438-5BB6-2941-8CAF-C76EAF764FBD}" srcOrd="7" destOrd="0" presId="urn:microsoft.com/office/officeart/2005/8/layout/default#1"/>
    <dgm:cxn modelId="{55AB9F21-3FA3-1D43-9052-DC0B95C5AE6C}" type="presParOf" srcId="{685CC5D3-5A33-4348-9730-FBED9A117716}" destId="{C89EF9B4-EDC8-C84D-A659-29B518ACADDB}" srcOrd="8" destOrd="0" presId="urn:microsoft.com/office/officeart/2005/8/layout/default#1"/>
    <dgm:cxn modelId="{11261CBA-B301-A946-97BE-9449D17B4C05}" type="presParOf" srcId="{685CC5D3-5A33-4348-9730-FBED9A117716}" destId="{DC75E8E5-983A-6348-83ED-A5DE3C2B5ADF}" srcOrd="9" destOrd="0" presId="urn:microsoft.com/office/officeart/2005/8/layout/default#1"/>
    <dgm:cxn modelId="{1BC9729C-2CF8-E140-AB9C-278D0A638EEB}" type="presParOf" srcId="{685CC5D3-5A33-4348-9730-FBED9A117716}" destId="{5787ADE3-2B9F-7944-82CB-CE71DF883FF9}" srcOrd="10" destOrd="0" presId="urn:microsoft.com/office/officeart/2005/8/layout/default#1"/>
    <dgm:cxn modelId="{0CB81EF3-D786-A94F-B3FA-9A14F577EC74}" type="presParOf" srcId="{685CC5D3-5A33-4348-9730-FBED9A117716}" destId="{019EA49A-43C9-6648-932D-ADF84E4B4D6F}" srcOrd="11" destOrd="0" presId="urn:microsoft.com/office/officeart/2005/8/layout/default#1"/>
    <dgm:cxn modelId="{5B9413BC-C58A-9D47-BA77-99E98E16DB29}" type="presParOf" srcId="{685CC5D3-5A33-4348-9730-FBED9A117716}" destId="{F5765459-F0DD-B04E-8F83-90F8421A8211}" srcOrd="12" destOrd="0" presId="urn:microsoft.com/office/officeart/2005/8/layout/default#1"/>
    <dgm:cxn modelId="{4877862B-8475-D047-8BC3-FB8987FB0CF4}" type="presParOf" srcId="{685CC5D3-5A33-4348-9730-FBED9A117716}" destId="{7DCAB91D-9C5C-6D4E-B913-58A90D09C08A}" srcOrd="13" destOrd="0" presId="urn:microsoft.com/office/officeart/2005/8/layout/default#1"/>
    <dgm:cxn modelId="{DA7E1A16-06A0-C944-BFD7-757C56DB1565}" type="presParOf" srcId="{685CC5D3-5A33-4348-9730-FBED9A117716}" destId="{4B2744D8-5219-FE41-ACC6-C2EE72C25ABB}" srcOrd="1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D46B0E-E9C9-1E4B-961E-80132A5C983C}"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CF7DABB-E685-7649-9193-5973EE04A11C}">
      <dgm:prSet custT="1"/>
      <dgm:spPr/>
      <dgm:t>
        <a:bodyPr/>
        <a:lstStyle/>
        <a:p>
          <a:pPr rtl="0"/>
          <a:r>
            <a:rPr lang="en-US" sz="2000" b="1" i="1" dirty="0" smtClean="0"/>
            <a:t>Trace</a:t>
          </a:r>
          <a:endParaRPr lang="en-US" sz="2000" dirty="0"/>
        </a:p>
      </dgm:t>
    </dgm:pt>
    <dgm:pt modelId="{B05171EE-A301-B946-AF2D-C1134378C886}" type="parTrans" cxnId="{3A67151F-A3ED-0947-AD44-8AA57D78E09C}">
      <dgm:prSet/>
      <dgm:spPr/>
      <dgm:t>
        <a:bodyPr/>
        <a:lstStyle/>
        <a:p>
          <a:endParaRPr lang="en-US"/>
        </a:p>
      </dgm:t>
    </dgm:pt>
    <dgm:pt modelId="{BFC2FD4B-EF10-344C-8158-7BC835E26BE2}" type="sibTrans" cxnId="{3A67151F-A3ED-0947-AD44-8AA57D78E09C}">
      <dgm:prSet/>
      <dgm:spPr/>
      <dgm:t>
        <a:bodyPr/>
        <a:lstStyle/>
        <a:p>
          <a:endParaRPr lang="en-US"/>
        </a:p>
      </dgm:t>
    </dgm:pt>
    <dgm:pt modelId="{86AD88F0-314B-6444-BD87-F3C84F11651F}">
      <dgm:prSet custT="1"/>
      <dgm:spPr/>
      <dgm:t>
        <a:bodyPr/>
        <a:lstStyle/>
        <a:p>
          <a:pPr rtl="0"/>
          <a:r>
            <a:rPr lang="en-US" sz="1600" dirty="0" smtClean="0"/>
            <a:t>the behavior of an individual process by listing the sequence of instructions that execute for that process</a:t>
          </a:r>
          <a:endParaRPr lang="en-US" sz="1600" dirty="0"/>
        </a:p>
      </dgm:t>
    </dgm:pt>
    <dgm:pt modelId="{F288BA89-D432-F942-BEAB-3302AF39D024}" type="parTrans" cxnId="{B5D49045-C2B8-7640-B3EB-E850E0166C92}">
      <dgm:prSet/>
      <dgm:spPr/>
      <dgm:t>
        <a:bodyPr/>
        <a:lstStyle/>
        <a:p>
          <a:endParaRPr lang="en-US"/>
        </a:p>
      </dgm:t>
    </dgm:pt>
    <dgm:pt modelId="{E0D5325A-DCC1-0348-8125-8FD7298F8CBB}" type="sibTrans" cxnId="{B5D49045-C2B8-7640-B3EB-E850E0166C92}">
      <dgm:prSet/>
      <dgm:spPr/>
      <dgm:t>
        <a:bodyPr/>
        <a:lstStyle/>
        <a:p>
          <a:endParaRPr lang="en-US"/>
        </a:p>
      </dgm:t>
    </dgm:pt>
    <dgm:pt modelId="{233F7DFA-202E-F74C-AB9D-53EFC686B345}">
      <dgm:prSet custT="1"/>
      <dgm:spPr/>
      <dgm:t>
        <a:bodyPr/>
        <a:lstStyle/>
        <a:p>
          <a:pPr rtl="0"/>
          <a:r>
            <a:rPr lang="en-US" sz="1600" dirty="0" smtClean="0"/>
            <a:t>the behavior of the processor can be characterized by showing how the traces of the various processes are interleaved</a:t>
          </a:r>
          <a:endParaRPr lang="en-US" sz="1600" dirty="0"/>
        </a:p>
      </dgm:t>
    </dgm:pt>
    <dgm:pt modelId="{ADE4F796-F389-964A-9F92-660666F3A636}" type="parTrans" cxnId="{E6E58F73-83F1-AA4A-A218-B2606996B3BD}">
      <dgm:prSet/>
      <dgm:spPr/>
      <dgm:t>
        <a:bodyPr/>
        <a:lstStyle/>
        <a:p>
          <a:endParaRPr lang="en-US"/>
        </a:p>
      </dgm:t>
    </dgm:pt>
    <dgm:pt modelId="{12D910F3-F055-9744-BF38-A4A20095BB98}" type="sibTrans" cxnId="{E6E58F73-83F1-AA4A-A218-B2606996B3BD}">
      <dgm:prSet/>
      <dgm:spPr/>
      <dgm:t>
        <a:bodyPr/>
        <a:lstStyle/>
        <a:p>
          <a:endParaRPr lang="en-US"/>
        </a:p>
      </dgm:t>
    </dgm:pt>
    <dgm:pt modelId="{25188C39-687A-BD45-A96D-0C6C99BD8253}">
      <dgm:prSet custT="1"/>
      <dgm:spPr/>
      <dgm:t>
        <a:bodyPr/>
        <a:lstStyle/>
        <a:p>
          <a:pPr rtl="0"/>
          <a:r>
            <a:rPr lang="en-US" sz="2000" b="1" i="1" dirty="0" smtClean="0"/>
            <a:t>Dispatcher</a:t>
          </a:r>
          <a:r>
            <a:rPr lang="en-US" sz="1600" dirty="0" smtClean="0"/>
            <a:t>  </a:t>
          </a:r>
          <a:endParaRPr lang="en-US" sz="1600" dirty="0"/>
        </a:p>
      </dgm:t>
    </dgm:pt>
    <dgm:pt modelId="{21E03498-996B-8641-ADF2-00A3977EA0CE}" type="parTrans" cxnId="{4E99B867-4321-3046-9A1C-9ABD13AC20FD}">
      <dgm:prSet/>
      <dgm:spPr/>
      <dgm:t>
        <a:bodyPr/>
        <a:lstStyle/>
        <a:p>
          <a:endParaRPr lang="en-US"/>
        </a:p>
      </dgm:t>
    </dgm:pt>
    <dgm:pt modelId="{27331D9B-4E43-CB40-B1C2-645F4FCA45F4}" type="sibTrans" cxnId="{4E99B867-4321-3046-9A1C-9ABD13AC20FD}">
      <dgm:prSet/>
      <dgm:spPr/>
      <dgm:t>
        <a:bodyPr/>
        <a:lstStyle/>
        <a:p>
          <a:endParaRPr lang="en-US"/>
        </a:p>
      </dgm:t>
    </dgm:pt>
    <dgm:pt modelId="{693DF3AA-9269-2545-9150-1B3192513936}">
      <dgm:prSet custT="1"/>
      <dgm:spPr/>
      <dgm:t>
        <a:bodyPr/>
        <a:lstStyle/>
        <a:p>
          <a:pPr rtl="0"/>
          <a:r>
            <a:rPr lang="en-US" sz="1600" dirty="0" smtClean="0"/>
            <a:t>small program that switches the processor from one process to another</a:t>
          </a:r>
          <a:endParaRPr lang="en-US" sz="1600" dirty="0"/>
        </a:p>
      </dgm:t>
    </dgm:pt>
    <dgm:pt modelId="{755F770C-EEB9-0B4A-8B8E-7A4E15984F6D}" type="parTrans" cxnId="{1C88A854-BB97-244A-BF34-F58C72863022}">
      <dgm:prSet/>
      <dgm:spPr/>
      <dgm:t>
        <a:bodyPr/>
        <a:lstStyle/>
        <a:p>
          <a:endParaRPr lang="en-US"/>
        </a:p>
      </dgm:t>
    </dgm:pt>
    <dgm:pt modelId="{9E02C22E-4AA3-1944-BC1B-4DD2E2711460}" type="sibTrans" cxnId="{1C88A854-BB97-244A-BF34-F58C72863022}">
      <dgm:prSet/>
      <dgm:spPr/>
      <dgm:t>
        <a:bodyPr/>
        <a:lstStyle/>
        <a:p>
          <a:endParaRPr lang="en-US"/>
        </a:p>
      </dgm:t>
    </dgm:pt>
    <dgm:pt modelId="{AA843FC4-97DC-3649-9F16-C3801798B452}" type="pres">
      <dgm:prSet presAssocID="{2FD46B0E-E9C9-1E4B-961E-80132A5C983C}" presName="diagram" presStyleCnt="0">
        <dgm:presLayoutVars>
          <dgm:chPref val="1"/>
          <dgm:dir/>
          <dgm:animOne val="branch"/>
          <dgm:animLvl val="lvl"/>
          <dgm:resizeHandles/>
        </dgm:presLayoutVars>
      </dgm:prSet>
      <dgm:spPr/>
      <dgm:t>
        <a:bodyPr/>
        <a:lstStyle/>
        <a:p>
          <a:endParaRPr lang="en-US"/>
        </a:p>
      </dgm:t>
    </dgm:pt>
    <dgm:pt modelId="{80EA5A8F-1803-784A-AFE3-3DD0EA8F50BD}" type="pres">
      <dgm:prSet presAssocID="{8CF7DABB-E685-7649-9193-5973EE04A11C}" presName="root" presStyleCnt="0"/>
      <dgm:spPr/>
    </dgm:pt>
    <dgm:pt modelId="{2771C28D-ABBE-A741-8A65-D460C7EB471D}" type="pres">
      <dgm:prSet presAssocID="{8CF7DABB-E685-7649-9193-5973EE04A11C}" presName="rootComposite" presStyleCnt="0"/>
      <dgm:spPr/>
    </dgm:pt>
    <dgm:pt modelId="{94F28402-8223-1345-8F86-B41D09DF4999}" type="pres">
      <dgm:prSet presAssocID="{8CF7DABB-E685-7649-9193-5973EE04A11C}" presName="rootText" presStyleLbl="node1" presStyleIdx="0" presStyleCnt="2" custLinFactNeighborX="-55030" custLinFactNeighborY="-107"/>
      <dgm:spPr/>
      <dgm:t>
        <a:bodyPr/>
        <a:lstStyle/>
        <a:p>
          <a:endParaRPr lang="en-US"/>
        </a:p>
      </dgm:t>
    </dgm:pt>
    <dgm:pt modelId="{EE3338E7-0BBE-D244-8A2E-15290019B04C}" type="pres">
      <dgm:prSet presAssocID="{8CF7DABB-E685-7649-9193-5973EE04A11C}" presName="rootConnector" presStyleLbl="node1" presStyleIdx="0" presStyleCnt="2"/>
      <dgm:spPr/>
      <dgm:t>
        <a:bodyPr/>
        <a:lstStyle/>
        <a:p>
          <a:endParaRPr lang="en-US"/>
        </a:p>
      </dgm:t>
    </dgm:pt>
    <dgm:pt modelId="{98535523-42D4-4043-95B6-AD340DA8CDAC}" type="pres">
      <dgm:prSet presAssocID="{8CF7DABB-E685-7649-9193-5973EE04A11C}" presName="childShape" presStyleCnt="0"/>
      <dgm:spPr/>
    </dgm:pt>
    <dgm:pt modelId="{6792DD43-5CA5-8E48-AF98-B37112383575}" type="pres">
      <dgm:prSet presAssocID="{F288BA89-D432-F942-BEAB-3302AF39D024}" presName="Name13" presStyleLbl="parChTrans1D2" presStyleIdx="0" presStyleCnt="3"/>
      <dgm:spPr/>
      <dgm:t>
        <a:bodyPr/>
        <a:lstStyle/>
        <a:p>
          <a:endParaRPr lang="en-US"/>
        </a:p>
      </dgm:t>
    </dgm:pt>
    <dgm:pt modelId="{08D83BD6-2A2F-574C-9D5C-736CF5FE7520}" type="pres">
      <dgm:prSet presAssocID="{86AD88F0-314B-6444-BD87-F3C84F11651F}" presName="childText" presStyleLbl="bgAcc1" presStyleIdx="0" presStyleCnt="3" custScaleX="158157" custScaleY="229768" custLinFactNeighborX="5158" custLinFactNeighborY="-9271">
        <dgm:presLayoutVars>
          <dgm:bulletEnabled val="1"/>
        </dgm:presLayoutVars>
      </dgm:prSet>
      <dgm:spPr/>
      <dgm:t>
        <a:bodyPr/>
        <a:lstStyle/>
        <a:p>
          <a:endParaRPr lang="en-US"/>
        </a:p>
      </dgm:t>
    </dgm:pt>
    <dgm:pt modelId="{1C89C9B8-759F-944F-AA18-FE790C10A65E}" type="pres">
      <dgm:prSet presAssocID="{ADE4F796-F389-964A-9F92-660666F3A636}" presName="Name13" presStyleLbl="parChTrans1D2" presStyleIdx="1" presStyleCnt="3"/>
      <dgm:spPr/>
      <dgm:t>
        <a:bodyPr/>
        <a:lstStyle/>
        <a:p>
          <a:endParaRPr lang="en-US"/>
        </a:p>
      </dgm:t>
    </dgm:pt>
    <dgm:pt modelId="{1C076669-4CFF-0B4F-8B31-76E9F2CCEE9B}" type="pres">
      <dgm:prSet presAssocID="{233F7DFA-202E-F74C-AB9D-53EFC686B345}" presName="childText" presStyleLbl="bgAcc1" presStyleIdx="1" presStyleCnt="3" custScaleX="225593" custScaleY="205072" custLinFactNeighborX="34514" custLinFactNeighborY="-30895">
        <dgm:presLayoutVars>
          <dgm:bulletEnabled val="1"/>
        </dgm:presLayoutVars>
      </dgm:prSet>
      <dgm:spPr/>
      <dgm:t>
        <a:bodyPr/>
        <a:lstStyle/>
        <a:p>
          <a:endParaRPr lang="en-US"/>
        </a:p>
      </dgm:t>
    </dgm:pt>
    <dgm:pt modelId="{2565A228-6B6E-0144-A2BB-59C59BF41707}" type="pres">
      <dgm:prSet presAssocID="{25188C39-687A-BD45-A96D-0C6C99BD8253}" presName="root" presStyleCnt="0"/>
      <dgm:spPr/>
    </dgm:pt>
    <dgm:pt modelId="{95C64F64-3E0F-7B42-AB4F-CE0F60855F36}" type="pres">
      <dgm:prSet presAssocID="{25188C39-687A-BD45-A96D-0C6C99BD8253}" presName="rootComposite" presStyleCnt="0"/>
      <dgm:spPr/>
    </dgm:pt>
    <dgm:pt modelId="{64F1C8D8-40A2-DF44-AC72-3FFC719959BB}" type="pres">
      <dgm:prSet presAssocID="{25188C39-687A-BD45-A96D-0C6C99BD8253}" presName="rootText" presStyleLbl="node1" presStyleIdx="1" presStyleCnt="2" custLinFactNeighborX="70576" custLinFactNeighborY="-107"/>
      <dgm:spPr/>
      <dgm:t>
        <a:bodyPr/>
        <a:lstStyle/>
        <a:p>
          <a:endParaRPr lang="en-US"/>
        </a:p>
      </dgm:t>
    </dgm:pt>
    <dgm:pt modelId="{3B32751B-D091-AF40-91E4-684216B0B821}" type="pres">
      <dgm:prSet presAssocID="{25188C39-687A-BD45-A96D-0C6C99BD8253}" presName="rootConnector" presStyleLbl="node1" presStyleIdx="1" presStyleCnt="2"/>
      <dgm:spPr/>
      <dgm:t>
        <a:bodyPr/>
        <a:lstStyle/>
        <a:p>
          <a:endParaRPr lang="en-US"/>
        </a:p>
      </dgm:t>
    </dgm:pt>
    <dgm:pt modelId="{2B930B0D-6B56-2741-AC9D-724F5E3525F8}" type="pres">
      <dgm:prSet presAssocID="{25188C39-687A-BD45-A96D-0C6C99BD8253}" presName="childShape" presStyleCnt="0"/>
      <dgm:spPr/>
    </dgm:pt>
    <dgm:pt modelId="{4F8FA6E2-0E58-0840-912D-8E16EF91B389}" type="pres">
      <dgm:prSet presAssocID="{755F770C-EEB9-0B4A-8B8E-7A4E15984F6D}" presName="Name13" presStyleLbl="parChTrans1D2" presStyleIdx="2" presStyleCnt="3"/>
      <dgm:spPr/>
      <dgm:t>
        <a:bodyPr/>
        <a:lstStyle/>
        <a:p>
          <a:endParaRPr lang="en-US"/>
        </a:p>
      </dgm:t>
    </dgm:pt>
    <dgm:pt modelId="{7AF818EE-1FFA-0148-A0A6-03F1AC28E0C7}" type="pres">
      <dgm:prSet presAssocID="{693DF3AA-9269-2545-9150-1B3192513936}" presName="childText" presStyleLbl="bgAcc1" presStyleIdx="2" presStyleCnt="3" custScaleX="135564" custScaleY="214434" custLinFactX="40201" custLinFactNeighborX="100000" custLinFactNeighborY="8326">
        <dgm:presLayoutVars>
          <dgm:bulletEnabled val="1"/>
        </dgm:presLayoutVars>
      </dgm:prSet>
      <dgm:spPr/>
      <dgm:t>
        <a:bodyPr/>
        <a:lstStyle/>
        <a:p>
          <a:endParaRPr lang="en-US"/>
        </a:p>
      </dgm:t>
    </dgm:pt>
  </dgm:ptLst>
  <dgm:cxnLst>
    <dgm:cxn modelId="{D91D57CC-8629-E642-9ACF-C7315A20A12C}" type="presOf" srcId="{693DF3AA-9269-2545-9150-1B3192513936}" destId="{7AF818EE-1FFA-0148-A0A6-03F1AC28E0C7}" srcOrd="0" destOrd="0" presId="urn:microsoft.com/office/officeart/2005/8/layout/hierarchy3"/>
    <dgm:cxn modelId="{EE56C57B-2A06-374C-A8F8-3FB988CDD7AB}" type="presOf" srcId="{ADE4F796-F389-964A-9F92-660666F3A636}" destId="{1C89C9B8-759F-944F-AA18-FE790C10A65E}" srcOrd="0" destOrd="0" presId="urn:microsoft.com/office/officeart/2005/8/layout/hierarchy3"/>
    <dgm:cxn modelId="{18D9798F-9885-7C46-80DA-D61E687A0D8E}" type="presOf" srcId="{25188C39-687A-BD45-A96D-0C6C99BD8253}" destId="{64F1C8D8-40A2-DF44-AC72-3FFC719959BB}" srcOrd="0" destOrd="0" presId="urn:microsoft.com/office/officeart/2005/8/layout/hierarchy3"/>
    <dgm:cxn modelId="{5DEB4402-D2F8-7A41-A689-8571B7D568B0}" type="presOf" srcId="{8CF7DABB-E685-7649-9193-5973EE04A11C}" destId="{EE3338E7-0BBE-D244-8A2E-15290019B04C}" srcOrd="1" destOrd="0" presId="urn:microsoft.com/office/officeart/2005/8/layout/hierarchy3"/>
    <dgm:cxn modelId="{297D2BEB-69E6-F04A-A648-52FFF1BA8123}" type="presOf" srcId="{25188C39-687A-BD45-A96D-0C6C99BD8253}" destId="{3B32751B-D091-AF40-91E4-684216B0B821}" srcOrd="1" destOrd="0" presId="urn:microsoft.com/office/officeart/2005/8/layout/hierarchy3"/>
    <dgm:cxn modelId="{73495400-CCAD-D34F-9A47-9A822F7EFE0B}" type="presOf" srcId="{86AD88F0-314B-6444-BD87-F3C84F11651F}" destId="{08D83BD6-2A2F-574C-9D5C-736CF5FE7520}" srcOrd="0" destOrd="0" presId="urn:microsoft.com/office/officeart/2005/8/layout/hierarchy3"/>
    <dgm:cxn modelId="{8105C386-F06C-5049-98BB-F9AB71911C30}" type="presOf" srcId="{8CF7DABB-E685-7649-9193-5973EE04A11C}" destId="{94F28402-8223-1345-8F86-B41D09DF4999}" srcOrd="0" destOrd="0" presId="urn:microsoft.com/office/officeart/2005/8/layout/hierarchy3"/>
    <dgm:cxn modelId="{3A67151F-A3ED-0947-AD44-8AA57D78E09C}" srcId="{2FD46B0E-E9C9-1E4B-961E-80132A5C983C}" destId="{8CF7DABB-E685-7649-9193-5973EE04A11C}" srcOrd="0" destOrd="0" parTransId="{B05171EE-A301-B946-AF2D-C1134378C886}" sibTransId="{BFC2FD4B-EF10-344C-8158-7BC835E26BE2}"/>
    <dgm:cxn modelId="{E6E58F73-83F1-AA4A-A218-B2606996B3BD}" srcId="{8CF7DABB-E685-7649-9193-5973EE04A11C}" destId="{233F7DFA-202E-F74C-AB9D-53EFC686B345}" srcOrd="1" destOrd="0" parTransId="{ADE4F796-F389-964A-9F92-660666F3A636}" sibTransId="{12D910F3-F055-9744-BF38-A4A20095BB98}"/>
    <dgm:cxn modelId="{4E99B867-4321-3046-9A1C-9ABD13AC20FD}" srcId="{2FD46B0E-E9C9-1E4B-961E-80132A5C983C}" destId="{25188C39-687A-BD45-A96D-0C6C99BD8253}" srcOrd="1" destOrd="0" parTransId="{21E03498-996B-8641-ADF2-00A3977EA0CE}" sibTransId="{27331D9B-4E43-CB40-B1C2-645F4FCA45F4}"/>
    <dgm:cxn modelId="{1C88A854-BB97-244A-BF34-F58C72863022}" srcId="{25188C39-687A-BD45-A96D-0C6C99BD8253}" destId="{693DF3AA-9269-2545-9150-1B3192513936}" srcOrd="0" destOrd="0" parTransId="{755F770C-EEB9-0B4A-8B8E-7A4E15984F6D}" sibTransId="{9E02C22E-4AA3-1944-BC1B-4DD2E2711460}"/>
    <dgm:cxn modelId="{8F9E5F55-5D67-504E-9AC8-F12824A019E2}" type="presOf" srcId="{755F770C-EEB9-0B4A-8B8E-7A4E15984F6D}" destId="{4F8FA6E2-0E58-0840-912D-8E16EF91B389}" srcOrd="0" destOrd="0" presId="urn:microsoft.com/office/officeart/2005/8/layout/hierarchy3"/>
    <dgm:cxn modelId="{1AF6C524-D51F-0A49-A292-7EA76152F327}" type="presOf" srcId="{F288BA89-D432-F942-BEAB-3302AF39D024}" destId="{6792DD43-5CA5-8E48-AF98-B37112383575}" srcOrd="0" destOrd="0" presId="urn:microsoft.com/office/officeart/2005/8/layout/hierarchy3"/>
    <dgm:cxn modelId="{22AF5FE7-CFD3-3146-8A46-893BB111FA4A}" type="presOf" srcId="{233F7DFA-202E-F74C-AB9D-53EFC686B345}" destId="{1C076669-4CFF-0B4F-8B31-76E9F2CCEE9B}" srcOrd="0" destOrd="0" presId="urn:microsoft.com/office/officeart/2005/8/layout/hierarchy3"/>
    <dgm:cxn modelId="{B5D49045-C2B8-7640-B3EB-E850E0166C92}" srcId="{8CF7DABB-E685-7649-9193-5973EE04A11C}" destId="{86AD88F0-314B-6444-BD87-F3C84F11651F}" srcOrd="0" destOrd="0" parTransId="{F288BA89-D432-F942-BEAB-3302AF39D024}" sibTransId="{E0D5325A-DCC1-0348-8125-8FD7298F8CBB}"/>
    <dgm:cxn modelId="{366A8C1C-3C85-BA42-B4C3-A42B0ACBA409}" type="presOf" srcId="{2FD46B0E-E9C9-1E4B-961E-80132A5C983C}" destId="{AA843FC4-97DC-3649-9F16-C3801798B452}" srcOrd="0" destOrd="0" presId="urn:microsoft.com/office/officeart/2005/8/layout/hierarchy3"/>
    <dgm:cxn modelId="{D5475560-8DC9-F94B-87C6-B67C3D108539}" type="presParOf" srcId="{AA843FC4-97DC-3649-9F16-C3801798B452}" destId="{80EA5A8F-1803-784A-AFE3-3DD0EA8F50BD}" srcOrd="0" destOrd="0" presId="urn:microsoft.com/office/officeart/2005/8/layout/hierarchy3"/>
    <dgm:cxn modelId="{35443F45-3F2F-0845-AF9D-E36C14CF45D6}" type="presParOf" srcId="{80EA5A8F-1803-784A-AFE3-3DD0EA8F50BD}" destId="{2771C28D-ABBE-A741-8A65-D460C7EB471D}" srcOrd="0" destOrd="0" presId="urn:microsoft.com/office/officeart/2005/8/layout/hierarchy3"/>
    <dgm:cxn modelId="{75D8D6BC-BE0B-5845-A740-E2C04C08BB89}" type="presParOf" srcId="{2771C28D-ABBE-A741-8A65-D460C7EB471D}" destId="{94F28402-8223-1345-8F86-B41D09DF4999}" srcOrd="0" destOrd="0" presId="urn:microsoft.com/office/officeart/2005/8/layout/hierarchy3"/>
    <dgm:cxn modelId="{FD653EC9-91FD-9845-BE97-3343A93DB900}" type="presParOf" srcId="{2771C28D-ABBE-A741-8A65-D460C7EB471D}" destId="{EE3338E7-0BBE-D244-8A2E-15290019B04C}" srcOrd="1" destOrd="0" presId="urn:microsoft.com/office/officeart/2005/8/layout/hierarchy3"/>
    <dgm:cxn modelId="{D7144A97-9E7B-804C-90E4-6AFDC71D3919}" type="presParOf" srcId="{80EA5A8F-1803-784A-AFE3-3DD0EA8F50BD}" destId="{98535523-42D4-4043-95B6-AD340DA8CDAC}" srcOrd="1" destOrd="0" presId="urn:microsoft.com/office/officeart/2005/8/layout/hierarchy3"/>
    <dgm:cxn modelId="{E8080F2C-E890-674C-A742-CBC0768205F6}" type="presParOf" srcId="{98535523-42D4-4043-95B6-AD340DA8CDAC}" destId="{6792DD43-5CA5-8E48-AF98-B37112383575}" srcOrd="0" destOrd="0" presId="urn:microsoft.com/office/officeart/2005/8/layout/hierarchy3"/>
    <dgm:cxn modelId="{37F77D49-48F2-F043-80E6-4A783D48805D}" type="presParOf" srcId="{98535523-42D4-4043-95B6-AD340DA8CDAC}" destId="{08D83BD6-2A2F-574C-9D5C-736CF5FE7520}" srcOrd="1" destOrd="0" presId="urn:microsoft.com/office/officeart/2005/8/layout/hierarchy3"/>
    <dgm:cxn modelId="{3FADDE88-FE5D-EB42-A56C-7E771F0180E3}" type="presParOf" srcId="{98535523-42D4-4043-95B6-AD340DA8CDAC}" destId="{1C89C9B8-759F-944F-AA18-FE790C10A65E}" srcOrd="2" destOrd="0" presId="urn:microsoft.com/office/officeart/2005/8/layout/hierarchy3"/>
    <dgm:cxn modelId="{D617B790-CF3A-1D48-8D46-F22C4F1001FF}" type="presParOf" srcId="{98535523-42D4-4043-95B6-AD340DA8CDAC}" destId="{1C076669-4CFF-0B4F-8B31-76E9F2CCEE9B}" srcOrd="3" destOrd="0" presId="urn:microsoft.com/office/officeart/2005/8/layout/hierarchy3"/>
    <dgm:cxn modelId="{1A42E3F0-7469-7949-AF0A-BA7EED10ED20}" type="presParOf" srcId="{AA843FC4-97DC-3649-9F16-C3801798B452}" destId="{2565A228-6B6E-0144-A2BB-59C59BF41707}" srcOrd="1" destOrd="0" presId="urn:microsoft.com/office/officeart/2005/8/layout/hierarchy3"/>
    <dgm:cxn modelId="{E353CFF9-1237-1E40-910A-E41DE3ECF1B2}" type="presParOf" srcId="{2565A228-6B6E-0144-A2BB-59C59BF41707}" destId="{95C64F64-3E0F-7B42-AB4F-CE0F60855F36}" srcOrd="0" destOrd="0" presId="urn:microsoft.com/office/officeart/2005/8/layout/hierarchy3"/>
    <dgm:cxn modelId="{13C914FE-C29E-C241-8EFB-990CD6D8EFB5}" type="presParOf" srcId="{95C64F64-3E0F-7B42-AB4F-CE0F60855F36}" destId="{64F1C8D8-40A2-DF44-AC72-3FFC719959BB}" srcOrd="0" destOrd="0" presId="urn:microsoft.com/office/officeart/2005/8/layout/hierarchy3"/>
    <dgm:cxn modelId="{D8C9936E-EF38-9341-8CF0-CC128AC65913}" type="presParOf" srcId="{95C64F64-3E0F-7B42-AB4F-CE0F60855F36}" destId="{3B32751B-D091-AF40-91E4-684216B0B821}" srcOrd="1" destOrd="0" presId="urn:microsoft.com/office/officeart/2005/8/layout/hierarchy3"/>
    <dgm:cxn modelId="{68A2DBED-7B41-1D45-8B16-7E6BF1CC3CC4}" type="presParOf" srcId="{2565A228-6B6E-0144-A2BB-59C59BF41707}" destId="{2B930B0D-6B56-2741-AC9D-724F5E3525F8}" srcOrd="1" destOrd="0" presId="urn:microsoft.com/office/officeart/2005/8/layout/hierarchy3"/>
    <dgm:cxn modelId="{1491018A-849F-FC43-9236-3F557D0E4523}" type="presParOf" srcId="{2B930B0D-6B56-2741-AC9D-724F5E3525F8}" destId="{4F8FA6E2-0E58-0840-912D-8E16EF91B389}" srcOrd="0" destOrd="0" presId="urn:microsoft.com/office/officeart/2005/8/layout/hierarchy3"/>
    <dgm:cxn modelId="{2418BA6B-01E5-8B4D-8D69-B3034BB76A7F}" type="presParOf" srcId="{2B930B0D-6B56-2741-AC9D-724F5E3525F8}" destId="{7AF818EE-1FFA-0148-A0A6-03F1AC28E0C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31C334-AF11-3542-8C59-02AACA818E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D1E7E1C-1A61-644F-80B9-C9E770F86FC9}">
      <dgm:prSet/>
      <dgm:spPr/>
      <dgm:t>
        <a:bodyPr/>
        <a:lstStyle/>
        <a:p>
          <a:pPr rtl="0"/>
          <a:r>
            <a:rPr lang="en-US" b="1" i="1" dirty="0" smtClean="0"/>
            <a:t>Process spawning</a:t>
          </a:r>
          <a:endParaRPr lang="en-US" dirty="0"/>
        </a:p>
      </dgm:t>
    </dgm:pt>
    <dgm:pt modelId="{6A3405C7-2E36-2E4D-AF8C-9D4AE8F645B0}" type="parTrans" cxnId="{AF843B3F-6031-A747-A9BE-5F055E43CA33}">
      <dgm:prSet/>
      <dgm:spPr/>
      <dgm:t>
        <a:bodyPr/>
        <a:lstStyle/>
        <a:p>
          <a:endParaRPr lang="en-US"/>
        </a:p>
      </dgm:t>
    </dgm:pt>
    <dgm:pt modelId="{90E8D42C-57D6-4F41-A553-0CEB155CE500}" type="sibTrans" cxnId="{AF843B3F-6031-A747-A9BE-5F055E43CA33}">
      <dgm:prSet/>
      <dgm:spPr/>
      <dgm:t>
        <a:bodyPr/>
        <a:lstStyle/>
        <a:p>
          <a:endParaRPr lang="en-US"/>
        </a:p>
      </dgm:t>
    </dgm:pt>
    <dgm:pt modelId="{1C2237B4-0F8E-2941-A3BA-092D9D2BD042}">
      <dgm:prSet/>
      <dgm:spPr>
        <a:ln>
          <a:solidFill>
            <a:schemeClr val="accent6">
              <a:lumMod val="75000"/>
            </a:schemeClr>
          </a:solidFill>
        </a:ln>
      </dgm:spPr>
      <dgm:t>
        <a:bodyPr/>
        <a:lstStyle/>
        <a:p>
          <a:pPr rtl="0"/>
          <a:r>
            <a:rPr lang="en-NZ" dirty="0" smtClean="0"/>
            <a:t>when the OS creates a process at the explicit request of another process</a:t>
          </a:r>
          <a:endParaRPr lang="en-NZ" b="1" i="1" dirty="0"/>
        </a:p>
      </dgm:t>
    </dgm:pt>
    <dgm:pt modelId="{C08496CE-D553-E440-80BB-72B3C7632A65}" type="parTrans" cxnId="{A4EAA01F-4E9E-C746-879A-CEAB74D1B356}">
      <dgm:prSet/>
      <dgm:spPr/>
      <dgm:t>
        <a:bodyPr/>
        <a:lstStyle/>
        <a:p>
          <a:endParaRPr lang="en-US"/>
        </a:p>
      </dgm:t>
    </dgm:pt>
    <dgm:pt modelId="{660E20E5-A02C-0F47-BBC0-CED7556C02D8}" type="sibTrans" cxnId="{A4EAA01F-4E9E-C746-879A-CEAB74D1B356}">
      <dgm:prSet/>
      <dgm:spPr/>
      <dgm:t>
        <a:bodyPr/>
        <a:lstStyle/>
        <a:p>
          <a:endParaRPr lang="en-US"/>
        </a:p>
      </dgm:t>
    </dgm:pt>
    <dgm:pt modelId="{92B932D3-E2E3-3E4F-B639-04EAC8B67265}">
      <dgm:prSet/>
      <dgm:spPr/>
      <dgm:t>
        <a:bodyPr/>
        <a:lstStyle/>
        <a:p>
          <a:pPr rtl="0"/>
          <a:r>
            <a:rPr lang="en-US" b="1" i="1" dirty="0" smtClean="0"/>
            <a:t>Parent process</a:t>
          </a:r>
          <a:endParaRPr lang="en-US" dirty="0"/>
        </a:p>
      </dgm:t>
    </dgm:pt>
    <dgm:pt modelId="{653244E0-F4CD-724F-A7EA-A3BB8C8D3358}" type="parTrans" cxnId="{703C341B-DDFD-1941-8C04-EC63E722421B}">
      <dgm:prSet/>
      <dgm:spPr/>
      <dgm:t>
        <a:bodyPr/>
        <a:lstStyle/>
        <a:p>
          <a:endParaRPr lang="en-US"/>
        </a:p>
      </dgm:t>
    </dgm:pt>
    <dgm:pt modelId="{D3A17F77-0C2B-EE4F-8F09-4E7D9F8AA8C6}" type="sibTrans" cxnId="{703C341B-DDFD-1941-8C04-EC63E722421B}">
      <dgm:prSet/>
      <dgm:spPr/>
      <dgm:t>
        <a:bodyPr/>
        <a:lstStyle/>
        <a:p>
          <a:endParaRPr lang="en-US"/>
        </a:p>
      </dgm:t>
    </dgm:pt>
    <dgm:pt modelId="{3B113823-13D8-0248-9A31-CA30A16088AA}">
      <dgm:prSet/>
      <dgm:spPr>
        <a:ln>
          <a:solidFill>
            <a:schemeClr val="accent6">
              <a:lumMod val="75000"/>
            </a:schemeClr>
          </a:solidFill>
        </a:ln>
      </dgm:spPr>
      <dgm:t>
        <a:bodyPr/>
        <a:lstStyle/>
        <a:p>
          <a:pPr rtl="0"/>
          <a:r>
            <a:rPr lang="en-US" dirty="0" smtClean="0"/>
            <a:t>is the original, creating, process</a:t>
          </a:r>
          <a:endParaRPr lang="en-US" dirty="0"/>
        </a:p>
      </dgm:t>
    </dgm:pt>
    <dgm:pt modelId="{51D43687-5E0F-BA48-AE6F-F654B76895B8}" type="parTrans" cxnId="{C949E86E-05FE-3D4F-A8B5-661370EB1B73}">
      <dgm:prSet/>
      <dgm:spPr/>
      <dgm:t>
        <a:bodyPr/>
        <a:lstStyle/>
        <a:p>
          <a:endParaRPr lang="en-US"/>
        </a:p>
      </dgm:t>
    </dgm:pt>
    <dgm:pt modelId="{5AF1763B-4594-BC47-A83F-C2C2ACA61A5C}" type="sibTrans" cxnId="{C949E86E-05FE-3D4F-A8B5-661370EB1B73}">
      <dgm:prSet/>
      <dgm:spPr/>
      <dgm:t>
        <a:bodyPr/>
        <a:lstStyle/>
        <a:p>
          <a:endParaRPr lang="en-US"/>
        </a:p>
      </dgm:t>
    </dgm:pt>
    <dgm:pt modelId="{ED327EA9-617D-874F-AE2D-F1A810D41DF1}">
      <dgm:prSet/>
      <dgm:spPr/>
      <dgm:t>
        <a:bodyPr/>
        <a:lstStyle/>
        <a:p>
          <a:pPr rtl="0"/>
          <a:r>
            <a:rPr lang="en-US" b="1" i="1" dirty="0" smtClean="0"/>
            <a:t>Child process </a:t>
          </a:r>
          <a:endParaRPr lang="en-US" dirty="0"/>
        </a:p>
      </dgm:t>
    </dgm:pt>
    <dgm:pt modelId="{CFFD1146-1D74-744E-9489-D7E3933DB7B2}" type="parTrans" cxnId="{2913DAFB-5020-3143-A403-52DCDDBFBD97}">
      <dgm:prSet/>
      <dgm:spPr/>
      <dgm:t>
        <a:bodyPr/>
        <a:lstStyle/>
        <a:p>
          <a:endParaRPr lang="en-US"/>
        </a:p>
      </dgm:t>
    </dgm:pt>
    <dgm:pt modelId="{84657F64-6C09-DF49-8D5B-A12A22A9E488}" type="sibTrans" cxnId="{2913DAFB-5020-3143-A403-52DCDDBFBD97}">
      <dgm:prSet/>
      <dgm:spPr/>
      <dgm:t>
        <a:bodyPr/>
        <a:lstStyle/>
        <a:p>
          <a:endParaRPr lang="en-US"/>
        </a:p>
      </dgm:t>
    </dgm:pt>
    <dgm:pt modelId="{797AA155-809C-5C4E-815A-79B6CDA5DC6A}">
      <dgm:prSet/>
      <dgm:spPr>
        <a:ln>
          <a:solidFill>
            <a:schemeClr val="accent6">
              <a:lumMod val="75000"/>
            </a:schemeClr>
          </a:solidFill>
        </a:ln>
      </dgm:spPr>
      <dgm:t>
        <a:bodyPr/>
        <a:lstStyle/>
        <a:p>
          <a:pPr rtl="0"/>
          <a:r>
            <a:rPr lang="en-US" dirty="0" smtClean="0"/>
            <a:t>is the new process</a:t>
          </a:r>
          <a:endParaRPr lang="en-US" dirty="0"/>
        </a:p>
      </dgm:t>
    </dgm:pt>
    <dgm:pt modelId="{5361A0B3-E234-A041-8161-DD3C19FBF858}" type="parTrans" cxnId="{30BA5E2A-5D1E-4248-8710-822407BCD2E5}">
      <dgm:prSet/>
      <dgm:spPr/>
      <dgm:t>
        <a:bodyPr/>
        <a:lstStyle/>
        <a:p>
          <a:endParaRPr lang="en-US"/>
        </a:p>
      </dgm:t>
    </dgm:pt>
    <dgm:pt modelId="{14DEFE90-1527-4940-A7A6-1430E624F954}" type="sibTrans" cxnId="{30BA5E2A-5D1E-4248-8710-822407BCD2E5}">
      <dgm:prSet/>
      <dgm:spPr/>
      <dgm:t>
        <a:bodyPr/>
        <a:lstStyle/>
        <a:p>
          <a:endParaRPr lang="en-US"/>
        </a:p>
      </dgm:t>
    </dgm:pt>
    <dgm:pt modelId="{F3C9979B-06C3-7E45-BD10-6207B7A1BBF5}">
      <dgm:prSet/>
      <dgm:spPr>
        <a:ln>
          <a:solidFill>
            <a:schemeClr val="accent6">
              <a:lumMod val="75000"/>
            </a:schemeClr>
          </a:solidFill>
        </a:ln>
      </dgm:spPr>
      <dgm:t>
        <a:bodyPr/>
        <a:lstStyle/>
        <a:p>
          <a:pPr rtl="0"/>
          <a:endParaRPr lang="en-NZ" dirty="0"/>
        </a:p>
      </dgm:t>
    </dgm:pt>
    <dgm:pt modelId="{BA78826C-F616-EA47-A677-9118C5D360C6}" type="parTrans" cxnId="{6DCEF32D-CA4D-3645-9DA0-A1B77CA73BD4}">
      <dgm:prSet/>
      <dgm:spPr/>
      <dgm:t>
        <a:bodyPr/>
        <a:lstStyle/>
        <a:p>
          <a:endParaRPr lang="en-US"/>
        </a:p>
      </dgm:t>
    </dgm:pt>
    <dgm:pt modelId="{DB87B744-1CA6-5C40-86F9-2A00A7756880}" type="sibTrans" cxnId="{6DCEF32D-CA4D-3645-9DA0-A1B77CA73BD4}">
      <dgm:prSet/>
      <dgm:spPr/>
      <dgm:t>
        <a:bodyPr/>
        <a:lstStyle/>
        <a:p>
          <a:endParaRPr lang="en-US"/>
        </a:p>
      </dgm:t>
    </dgm:pt>
    <dgm:pt modelId="{F5D36B78-1F81-EE4A-A629-A47EF8A594F4}" type="pres">
      <dgm:prSet presAssocID="{6731C334-AF11-3542-8C59-02AACA818E6A}" presName="Name0" presStyleCnt="0">
        <dgm:presLayoutVars>
          <dgm:dir/>
          <dgm:animLvl val="lvl"/>
          <dgm:resizeHandles val="exact"/>
        </dgm:presLayoutVars>
      </dgm:prSet>
      <dgm:spPr/>
      <dgm:t>
        <a:bodyPr/>
        <a:lstStyle/>
        <a:p>
          <a:endParaRPr lang="en-US"/>
        </a:p>
      </dgm:t>
    </dgm:pt>
    <dgm:pt modelId="{A74C8154-08E7-4447-BD1E-1681AA752A13}" type="pres">
      <dgm:prSet presAssocID="{9D1E7E1C-1A61-644F-80B9-C9E770F86FC9}" presName="composite" presStyleCnt="0"/>
      <dgm:spPr/>
    </dgm:pt>
    <dgm:pt modelId="{7012A570-2292-6042-8F87-375482494525}" type="pres">
      <dgm:prSet presAssocID="{9D1E7E1C-1A61-644F-80B9-C9E770F86FC9}" presName="parTx" presStyleLbl="alignNode1" presStyleIdx="0" presStyleCnt="3" custLinFactNeighborX="3023" custLinFactNeighborY="-1489">
        <dgm:presLayoutVars>
          <dgm:chMax val="0"/>
          <dgm:chPref val="0"/>
          <dgm:bulletEnabled val="1"/>
        </dgm:presLayoutVars>
      </dgm:prSet>
      <dgm:spPr/>
      <dgm:t>
        <a:bodyPr/>
        <a:lstStyle/>
        <a:p>
          <a:endParaRPr lang="en-US"/>
        </a:p>
      </dgm:t>
    </dgm:pt>
    <dgm:pt modelId="{6E5587B0-CB6B-5F49-99BC-8512D84E1718}" type="pres">
      <dgm:prSet presAssocID="{9D1E7E1C-1A61-644F-80B9-C9E770F86FC9}" presName="desTx" presStyleLbl="alignAccFollowNode1" presStyleIdx="0" presStyleCnt="3" custLinFactNeighborX="3023" custLinFactNeighborY="244">
        <dgm:presLayoutVars>
          <dgm:bulletEnabled val="1"/>
        </dgm:presLayoutVars>
      </dgm:prSet>
      <dgm:spPr/>
      <dgm:t>
        <a:bodyPr/>
        <a:lstStyle/>
        <a:p>
          <a:endParaRPr lang="en-US"/>
        </a:p>
      </dgm:t>
    </dgm:pt>
    <dgm:pt modelId="{83FDB912-E463-BB43-A426-495E5C1B9F59}" type="pres">
      <dgm:prSet presAssocID="{90E8D42C-57D6-4F41-A553-0CEB155CE500}" presName="space" presStyleCnt="0"/>
      <dgm:spPr/>
    </dgm:pt>
    <dgm:pt modelId="{06FA7E0C-365E-3049-8EF9-25EB43125646}" type="pres">
      <dgm:prSet presAssocID="{92B932D3-E2E3-3E4F-B639-04EAC8B67265}" presName="composite" presStyleCnt="0"/>
      <dgm:spPr/>
    </dgm:pt>
    <dgm:pt modelId="{3B7AAAD3-B4B2-894D-BD62-FBDCA5DB86E5}" type="pres">
      <dgm:prSet presAssocID="{92B932D3-E2E3-3E4F-B639-04EAC8B67265}" presName="parTx" presStyleLbl="alignNode1" presStyleIdx="1" presStyleCnt="3">
        <dgm:presLayoutVars>
          <dgm:chMax val="0"/>
          <dgm:chPref val="0"/>
          <dgm:bulletEnabled val="1"/>
        </dgm:presLayoutVars>
      </dgm:prSet>
      <dgm:spPr/>
      <dgm:t>
        <a:bodyPr/>
        <a:lstStyle/>
        <a:p>
          <a:endParaRPr lang="en-US"/>
        </a:p>
      </dgm:t>
    </dgm:pt>
    <dgm:pt modelId="{094610A3-C2C3-B640-879C-283BC4C4886A}" type="pres">
      <dgm:prSet presAssocID="{92B932D3-E2E3-3E4F-B639-04EAC8B67265}" presName="desTx" presStyleLbl="alignAccFollowNode1" presStyleIdx="1" presStyleCnt="3">
        <dgm:presLayoutVars>
          <dgm:bulletEnabled val="1"/>
        </dgm:presLayoutVars>
      </dgm:prSet>
      <dgm:spPr/>
      <dgm:t>
        <a:bodyPr/>
        <a:lstStyle/>
        <a:p>
          <a:endParaRPr lang="en-US"/>
        </a:p>
      </dgm:t>
    </dgm:pt>
    <dgm:pt modelId="{CC752E20-1E1D-EE4F-94ED-EDF611B1745D}" type="pres">
      <dgm:prSet presAssocID="{D3A17F77-0C2B-EE4F-8F09-4E7D9F8AA8C6}" presName="space" presStyleCnt="0"/>
      <dgm:spPr/>
    </dgm:pt>
    <dgm:pt modelId="{C9D5DCC4-6884-7847-A551-EB55BE19C0CA}" type="pres">
      <dgm:prSet presAssocID="{ED327EA9-617D-874F-AE2D-F1A810D41DF1}" presName="composite" presStyleCnt="0"/>
      <dgm:spPr/>
    </dgm:pt>
    <dgm:pt modelId="{B5437CEF-732C-D940-ADAA-BDDAA09C9E8D}" type="pres">
      <dgm:prSet presAssocID="{ED327EA9-617D-874F-AE2D-F1A810D41DF1}" presName="parTx" presStyleLbl="alignNode1" presStyleIdx="2" presStyleCnt="3">
        <dgm:presLayoutVars>
          <dgm:chMax val="0"/>
          <dgm:chPref val="0"/>
          <dgm:bulletEnabled val="1"/>
        </dgm:presLayoutVars>
      </dgm:prSet>
      <dgm:spPr/>
      <dgm:t>
        <a:bodyPr/>
        <a:lstStyle/>
        <a:p>
          <a:endParaRPr lang="en-US"/>
        </a:p>
      </dgm:t>
    </dgm:pt>
    <dgm:pt modelId="{B830ED57-4DAF-3040-BF6C-9CF6B5560015}" type="pres">
      <dgm:prSet presAssocID="{ED327EA9-617D-874F-AE2D-F1A810D41DF1}" presName="desTx" presStyleLbl="alignAccFollowNode1" presStyleIdx="2" presStyleCnt="3">
        <dgm:presLayoutVars>
          <dgm:bulletEnabled val="1"/>
        </dgm:presLayoutVars>
      </dgm:prSet>
      <dgm:spPr/>
      <dgm:t>
        <a:bodyPr/>
        <a:lstStyle/>
        <a:p>
          <a:endParaRPr lang="en-US"/>
        </a:p>
      </dgm:t>
    </dgm:pt>
  </dgm:ptLst>
  <dgm:cxnLst>
    <dgm:cxn modelId="{FA1EA2BC-9197-E047-8BD8-F52C5CF89C6E}" type="presOf" srcId="{797AA155-809C-5C4E-815A-79B6CDA5DC6A}" destId="{B830ED57-4DAF-3040-BF6C-9CF6B5560015}" srcOrd="0" destOrd="0" presId="urn:microsoft.com/office/officeart/2005/8/layout/hList1"/>
    <dgm:cxn modelId="{C949E86E-05FE-3D4F-A8B5-661370EB1B73}" srcId="{92B932D3-E2E3-3E4F-B639-04EAC8B67265}" destId="{3B113823-13D8-0248-9A31-CA30A16088AA}" srcOrd="0" destOrd="0" parTransId="{51D43687-5E0F-BA48-AE6F-F654B76895B8}" sibTransId="{5AF1763B-4594-BC47-A83F-C2C2ACA61A5C}"/>
    <dgm:cxn modelId="{CC07F658-8313-2342-9875-CF984D3F2483}" type="presOf" srcId="{3B113823-13D8-0248-9A31-CA30A16088AA}" destId="{094610A3-C2C3-B640-879C-283BC4C4886A}" srcOrd="0" destOrd="0" presId="urn:microsoft.com/office/officeart/2005/8/layout/hList1"/>
    <dgm:cxn modelId="{E3D3B6C1-E269-344E-BB98-4E64A8111C89}" type="presOf" srcId="{F3C9979B-06C3-7E45-BD10-6207B7A1BBF5}" destId="{B830ED57-4DAF-3040-BF6C-9CF6B5560015}" srcOrd="0" destOrd="1" presId="urn:microsoft.com/office/officeart/2005/8/layout/hList1"/>
    <dgm:cxn modelId="{AF843B3F-6031-A747-A9BE-5F055E43CA33}" srcId="{6731C334-AF11-3542-8C59-02AACA818E6A}" destId="{9D1E7E1C-1A61-644F-80B9-C9E770F86FC9}" srcOrd="0" destOrd="0" parTransId="{6A3405C7-2E36-2E4D-AF8C-9D4AE8F645B0}" sibTransId="{90E8D42C-57D6-4F41-A553-0CEB155CE500}"/>
    <dgm:cxn modelId="{598F4250-89B9-EF4D-A94E-E432766E65F5}" type="presOf" srcId="{ED327EA9-617D-874F-AE2D-F1A810D41DF1}" destId="{B5437CEF-732C-D940-ADAA-BDDAA09C9E8D}" srcOrd="0" destOrd="0" presId="urn:microsoft.com/office/officeart/2005/8/layout/hList1"/>
    <dgm:cxn modelId="{A4EAA01F-4E9E-C746-879A-CEAB74D1B356}" srcId="{9D1E7E1C-1A61-644F-80B9-C9E770F86FC9}" destId="{1C2237B4-0F8E-2941-A3BA-092D9D2BD042}" srcOrd="0" destOrd="0" parTransId="{C08496CE-D553-E440-80BB-72B3C7632A65}" sibTransId="{660E20E5-A02C-0F47-BBC0-CED7556C02D8}"/>
    <dgm:cxn modelId="{71AD5493-7BCF-1643-A412-C1F9EB4D0372}" type="presOf" srcId="{9D1E7E1C-1A61-644F-80B9-C9E770F86FC9}" destId="{7012A570-2292-6042-8F87-375482494525}" srcOrd="0" destOrd="0" presId="urn:microsoft.com/office/officeart/2005/8/layout/hList1"/>
    <dgm:cxn modelId="{0889CCD0-0301-DD4F-A06E-15832D815033}" type="presOf" srcId="{92B932D3-E2E3-3E4F-B639-04EAC8B67265}" destId="{3B7AAAD3-B4B2-894D-BD62-FBDCA5DB86E5}" srcOrd="0" destOrd="0" presId="urn:microsoft.com/office/officeart/2005/8/layout/hList1"/>
    <dgm:cxn modelId="{6DCEF32D-CA4D-3645-9DA0-A1B77CA73BD4}" srcId="{ED327EA9-617D-874F-AE2D-F1A810D41DF1}" destId="{F3C9979B-06C3-7E45-BD10-6207B7A1BBF5}" srcOrd="1" destOrd="0" parTransId="{BA78826C-F616-EA47-A677-9118C5D360C6}" sibTransId="{DB87B744-1CA6-5C40-86F9-2A00A7756880}"/>
    <dgm:cxn modelId="{2913DAFB-5020-3143-A403-52DCDDBFBD97}" srcId="{6731C334-AF11-3542-8C59-02AACA818E6A}" destId="{ED327EA9-617D-874F-AE2D-F1A810D41DF1}" srcOrd="2" destOrd="0" parTransId="{CFFD1146-1D74-744E-9489-D7E3933DB7B2}" sibTransId="{84657F64-6C09-DF49-8D5B-A12A22A9E488}"/>
    <dgm:cxn modelId="{82B0EDF7-4578-574E-BAF3-ADD2C8398058}" type="presOf" srcId="{1C2237B4-0F8E-2941-A3BA-092D9D2BD042}" destId="{6E5587B0-CB6B-5F49-99BC-8512D84E1718}" srcOrd="0" destOrd="0" presId="urn:microsoft.com/office/officeart/2005/8/layout/hList1"/>
    <dgm:cxn modelId="{B221ABD5-DB13-BF45-A463-6C41EC0D4CDF}" type="presOf" srcId="{6731C334-AF11-3542-8C59-02AACA818E6A}" destId="{F5D36B78-1F81-EE4A-A629-A47EF8A594F4}" srcOrd="0" destOrd="0" presId="urn:microsoft.com/office/officeart/2005/8/layout/hList1"/>
    <dgm:cxn modelId="{703C341B-DDFD-1941-8C04-EC63E722421B}" srcId="{6731C334-AF11-3542-8C59-02AACA818E6A}" destId="{92B932D3-E2E3-3E4F-B639-04EAC8B67265}" srcOrd="1" destOrd="0" parTransId="{653244E0-F4CD-724F-A7EA-A3BB8C8D3358}" sibTransId="{D3A17F77-0C2B-EE4F-8F09-4E7D9F8AA8C6}"/>
    <dgm:cxn modelId="{30BA5E2A-5D1E-4248-8710-822407BCD2E5}" srcId="{ED327EA9-617D-874F-AE2D-F1A810D41DF1}" destId="{797AA155-809C-5C4E-815A-79B6CDA5DC6A}" srcOrd="0" destOrd="0" parTransId="{5361A0B3-E234-A041-8161-DD3C19FBF858}" sibTransId="{14DEFE90-1527-4940-A7A6-1430E624F954}"/>
    <dgm:cxn modelId="{32C6298E-0907-0840-BF39-2F4437FA5480}" type="presParOf" srcId="{F5D36B78-1F81-EE4A-A629-A47EF8A594F4}" destId="{A74C8154-08E7-4447-BD1E-1681AA752A13}" srcOrd="0" destOrd="0" presId="urn:microsoft.com/office/officeart/2005/8/layout/hList1"/>
    <dgm:cxn modelId="{A01EED05-70F6-A241-AF12-737D2CB88AF4}" type="presParOf" srcId="{A74C8154-08E7-4447-BD1E-1681AA752A13}" destId="{7012A570-2292-6042-8F87-375482494525}" srcOrd="0" destOrd="0" presId="urn:microsoft.com/office/officeart/2005/8/layout/hList1"/>
    <dgm:cxn modelId="{7A9D1DB5-6219-834E-8BC4-94E46D2BBAD7}" type="presParOf" srcId="{A74C8154-08E7-4447-BD1E-1681AA752A13}" destId="{6E5587B0-CB6B-5F49-99BC-8512D84E1718}" srcOrd="1" destOrd="0" presId="urn:microsoft.com/office/officeart/2005/8/layout/hList1"/>
    <dgm:cxn modelId="{A0779B66-451A-F74E-B364-CA34421FCA39}" type="presParOf" srcId="{F5D36B78-1F81-EE4A-A629-A47EF8A594F4}" destId="{83FDB912-E463-BB43-A426-495E5C1B9F59}" srcOrd="1" destOrd="0" presId="urn:microsoft.com/office/officeart/2005/8/layout/hList1"/>
    <dgm:cxn modelId="{276C280C-899C-8649-BA67-DC925DF5E9D4}" type="presParOf" srcId="{F5D36B78-1F81-EE4A-A629-A47EF8A594F4}" destId="{06FA7E0C-365E-3049-8EF9-25EB43125646}" srcOrd="2" destOrd="0" presId="urn:microsoft.com/office/officeart/2005/8/layout/hList1"/>
    <dgm:cxn modelId="{F07F5D9E-898B-F542-BF05-E2043F69FACF}" type="presParOf" srcId="{06FA7E0C-365E-3049-8EF9-25EB43125646}" destId="{3B7AAAD3-B4B2-894D-BD62-FBDCA5DB86E5}" srcOrd="0" destOrd="0" presId="urn:microsoft.com/office/officeart/2005/8/layout/hList1"/>
    <dgm:cxn modelId="{E84F5A4C-A972-C840-8C55-CEAA20F19598}" type="presParOf" srcId="{06FA7E0C-365E-3049-8EF9-25EB43125646}" destId="{094610A3-C2C3-B640-879C-283BC4C4886A}" srcOrd="1" destOrd="0" presId="urn:microsoft.com/office/officeart/2005/8/layout/hList1"/>
    <dgm:cxn modelId="{B4C78625-FB5E-A24D-B44E-8A0D308D951E}" type="presParOf" srcId="{F5D36B78-1F81-EE4A-A629-A47EF8A594F4}" destId="{CC752E20-1E1D-EE4F-94ED-EDF611B1745D}" srcOrd="3" destOrd="0" presId="urn:microsoft.com/office/officeart/2005/8/layout/hList1"/>
    <dgm:cxn modelId="{67CE2A38-73E5-AF44-A08D-71B88808FB5C}" type="presParOf" srcId="{F5D36B78-1F81-EE4A-A629-A47EF8A594F4}" destId="{C9D5DCC4-6884-7847-A551-EB55BE19C0CA}" srcOrd="4" destOrd="0" presId="urn:microsoft.com/office/officeart/2005/8/layout/hList1"/>
    <dgm:cxn modelId="{7C0BDF64-F0B1-1941-8D1B-7F6E04B65F1D}" type="presParOf" srcId="{C9D5DCC4-6884-7847-A551-EB55BE19C0CA}" destId="{B5437CEF-732C-D940-ADAA-BDDAA09C9E8D}" srcOrd="0" destOrd="0" presId="urn:microsoft.com/office/officeart/2005/8/layout/hList1"/>
    <dgm:cxn modelId="{8B502041-55E6-D247-8A7D-6DAB86AD7993}" type="presParOf" srcId="{C9D5DCC4-6884-7847-A551-EB55BE19C0CA}" destId="{B830ED57-4DAF-3040-BF6C-9CF6B55600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5311E6-CDD7-2543-8CC3-293FFCF03437}"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391F018-FF0E-CB4C-88F4-88ED9142CAD7}">
      <dgm:prSet phldrT="[Text]"/>
      <dgm:spPr/>
      <dgm:t>
        <a:bodyPr/>
        <a:lstStyle/>
        <a:p>
          <a:r>
            <a:rPr lang="en-US" dirty="0" smtClean="0"/>
            <a:t>assigns a unique process identifier to the new process</a:t>
          </a:r>
          <a:endParaRPr lang="en-US" dirty="0"/>
        </a:p>
      </dgm:t>
    </dgm:pt>
    <dgm:pt modelId="{1ECFC509-95F7-7745-851E-93B1C4579473}" type="parTrans" cxnId="{2558DFB9-F6B6-7042-B411-B76CA879DB08}">
      <dgm:prSet/>
      <dgm:spPr/>
      <dgm:t>
        <a:bodyPr/>
        <a:lstStyle/>
        <a:p>
          <a:endParaRPr lang="en-US"/>
        </a:p>
      </dgm:t>
    </dgm:pt>
    <dgm:pt modelId="{9AB9A415-9AF0-DE45-A19E-A3D608A27A8C}" type="sibTrans" cxnId="{2558DFB9-F6B6-7042-B411-B76CA879DB08}">
      <dgm:prSet/>
      <dgm:spPr>
        <a:solidFill>
          <a:schemeClr val="accent6"/>
        </a:solidFill>
      </dgm:spPr>
      <dgm:t>
        <a:bodyPr/>
        <a:lstStyle/>
        <a:p>
          <a:endParaRPr lang="en-US"/>
        </a:p>
      </dgm:t>
    </dgm:pt>
    <dgm:pt modelId="{6E44C28E-1BEC-E343-9C9F-C344338D5C42}">
      <dgm:prSet/>
      <dgm:spPr/>
      <dgm:t>
        <a:bodyPr/>
        <a:lstStyle/>
        <a:p>
          <a:r>
            <a:rPr lang="en-US" smtClean="0"/>
            <a:t>allocates space for the process</a:t>
          </a:r>
          <a:endParaRPr lang="en-US" dirty="0" smtClean="0"/>
        </a:p>
      </dgm:t>
    </dgm:pt>
    <dgm:pt modelId="{CC6EF307-D0A1-994A-9C4C-CAA050961182}" type="parTrans" cxnId="{B422356A-E09E-E04F-B88A-010F4955454C}">
      <dgm:prSet/>
      <dgm:spPr/>
      <dgm:t>
        <a:bodyPr/>
        <a:lstStyle/>
        <a:p>
          <a:endParaRPr lang="en-US"/>
        </a:p>
      </dgm:t>
    </dgm:pt>
    <dgm:pt modelId="{8D0CD505-0D70-9640-9AC5-D3C99B8D172A}" type="sibTrans" cxnId="{B422356A-E09E-E04F-B88A-010F4955454C}">
      <dgm:prSet/>
      <dgm:spPr>
        <a:solidFill>
          <a:schemeClr val="accent6"/>
        </a:solidFill>
      </dgm:spPr>
      <dgm:t>
        <a:bodyPr/>
        <a:lstStyle/>
        <a:p>
          <a:endParaRPr lang="en-US"/>
        </a:p>
      </dgm:t>
    </dgm:pt>
    <dgm:pt modelId="{04169B80-E7BC-5D4B-A2E7-F320A0E04342}">
      <dgm:prSet/>
      <dgm:spPr/>
      <dgm:t>
        <a:bodyPr/>
        <a:lstStyle/>
        <a:p>
          <a:r>
            <a:rPr lang="en-US" smtClean="0"/>
            <a:t>initializes the process control block</a:t>
          </a:r>
          <a:endParaRPr lang="en-US" dirty="0" smtClean="0"/>
        </a:p>
      </dgm:t>
    </dgm:pt>
    <dgm:pt modelId="{B6904F3A-4710-F243-969B-02EA176D7338}" type="parTrans" cxnId="{156C2F54-D7F3-2346-B05D-A0B7B3DC83DD}">
      <dgm:prSet/>
      <dgm:spPr/>
      <dgm:t>
        <a:bodyPr/>
        <a:lstStyle/>
        <a:p>
          <a:endParaRPr lang="en-US"/>
        </a:p>
      </dgm:t>
    </dgm:pt>
    <dgm:pt modelId="{841C71FB-6F6A-5746-AF62-1B717A71962C}" type="sibTrans" cxnId="{156C2F54-D7F3-2346-B05D-A0B7B3DC83DD}">
      <dgm:prSet/>
      <dgm:spPr>
        <a:solidFill>
          <a:schemeClr val="accent6"/>
        </a:solidFill>
      </dgm:spPr>
      <dgm:t>
        <a:bodyPr/>
        <a:lstStyle/>
        <a:p>
          <a:endParaRPr lang="en-US"/>
        </a:p>
      </dgm:t>
    </dgm:pt>
    <dgm:pt modelId="{A9F38DA8-36BA-6B4A-9528-485ABFBA88A9}">
      <dgm:prSet/>
      <dgm:spPr/>
      <dgm:t>
        <a:bodyPr/>
        <a:lstStyle/>
        <a:p>
          <a:r>
            <a:rPr lang="en-US" smtClean="0"/>
            <a:t>sets the appropriate linkages</a:t>
          </a:r>
          <a:endParaRPr lang="en-US" dirty="0" smtClean="0"/>
        </a:p>
      </dgm:t>
    </dgm:pt>
    <dgm:pt modelId="{081429CD-FFEB-CC42-AA08-4602D4BB165D}" type="parTrans" cxnId="{6632F6FA-0592-F34D-AE69-D91AA2D931CD}">
      <dgm:prSet/>
      <dgm:spPr/>
      <dgm:t>
        <a:bodyPr/>
        <a:lstStyle/>
        <a:p>
          <a:endParaRPr lang="en-US"/>
        </a:p>
      </dgm:t>
    </dgm:pt>
    <dgm:pt modelId="{3E04904E-3154-A04B-9E8B-D17416EB5CF3}" type="sibTrans" cxnId="{6632F6FA-0592-F34D-AE69-D91AA2D931CD}">
      <dgm:prSet/>
      <dgm:spPr>
        <a:solidFill>
          <a:schemeClr val="accent6"/>
        </a:solidFill>
      </dgm:spPr>
      <dgm:t>
        <a:bodyPr/>
        <a:lstStyle/>
        <a:p>
          <a:endParaRPr lang="en-US"/>
        </a:p>
      </dgm:t>
    </dgm:pt>
    <dgm:pt modelId="{FCF63CD2-91B4-904C-8BB8-EE3ABDE1A294}">
      <dgm:prSet/>
      <dgm:spPr/>
      <dgm:t>
        <a:bodyPr/>
        <a:lstStyle/>
        <a:p>
          <a:r>
            <a:rPr lang="en-US" smtClean="0"/>
            <a:t>creates or expands other data structures</a:t>
          </a:r>
          <a:endParaRPr lang="en-US" dirty="0" smtClean="0"/>
        </a:p>
      </dgm:t>
    </dgm:pt>
    <dgm:pt modelId="{3EC06BA4-90C4-914A-9D96-B473447DE344}" type="parTrans" cxnId="{A2EF8852-1AEE-CE45-BD7F-69FA8E403B98}">
      <dgm:prSet/>
      <dgm:spPr/>
      <dgm:t>
        <a:bodyPr/>
        <a:lstStyle/>
        <a:p>
          <a:endParaRPr lang="en-US"/>
        </a:p>
      </dgm:t>
    </dgm:pt>
    <dgm:pt modelId="{27B59B21-52CA-6B40-AF4A-44789D041A1F}" type="sibTrans" cxnId="{A2EF8852-1AEE-CE45-BD7F-69FA8E403B98}">
      <dgm:prSet/>
      <dgm:spPr/>
      <dgm:t>
        <a:bodyPr/>
        <a:lstStyle/>
        <a:p>
          <a:endParaRPr lang="en-US"/>
        </a:p>
      </dgm:t>
    </dgm:pt>
    <dgm:pt modelId="{B030A845-3B6F-EB47-A903-3C872099F50D}" type="pres">
      <dgm:prSet presAssocID="{3B5311E6-CDD7-2543-8CC3-293FFCF03437}" presName="outerComposite" presStyleCnt="0">
        <dgm:presLayoutVars>
          <dgm:chMax val="5"/>
          <dgm:dir/>
          <dgm:resizeHandles val="exact"/>
        </dgm:presLayoutVars>
      </dgm:prSet>
      <dgm:spPr/>
      <dgm:t>
        <a:bodyPr/>
        <a:lstStyle/>
        <a:p>
          <a:endParaRPr lang="en-US"/>
        </a:p>
      </dgm:t>
    </dgm:pt>
    <dgm:pt modelId="{CDAA31E5-020B-A641-A211-A9CB97EDA779}" type="pres">
      <dgm:prSet presAssocID="{3B5311E6-CDD7-2543-8CC3-293FFCF03437}" presName="dummyMaxCanvas" presStyleCnt="0">
        <dgm:presLayoutVars/>
      </dgm:prSet>
      <dgm:spPr/>
    </dgm:pt>
    <dgm:pt modelId="{787F2B9F-EC41-2140-8EC1-5E16AF2C7855}" type="pres">
      <dgm:prSet presAssocID="{3B5311E6-CDD7-2543-8CC3-293FFCF03437}" presName="FiveNodes_1" presStyleLbl="node1" presStyleIdx="0" presStyleCnt="5">
        <dgm:presLayoutVars>
          <dgm:bulletEnabled val="1"/>
        </dgm:presLayoutVars>
      </dgm:prSet>
      <dgm:spPr/>
      <dgm:t>
        <a:bodyPr/>
        <a:lstStyle/>
        <a:p>
          <a:endParaRPr lang="en-US"/>
        </a:p>
      </dgm:t>
    </dgm:pt>
    <dgm:pt modelId="{5B5D711A-1B3F-D448-9482-44A847364F32}" type="pres">
      <dgm:prSet presAssocID="{3B5311E6-CDD7-2543-8CC3-293FFCF03437}" presName="FiveNodes_2" presStyleLbl="node1" presStyleIdx="1" presStyleCnt="5">
        <dgm:presLayoutVars>
          <dgm:bulletEnabled val="1"/>
        </dgm:presLayoutVars>
      </dgm:prSet>
      <dgm:spPr/>
      <dgm:t>
        <a:bodyPr/>
        <a:lstStyle/>
        <a:p>
          <a:endParaRPr lang="en-US"/>
        </a:p>
      </dgm:t>
    </dgm:pt>
    <dgm:pt modelId="{E6CD32AC-3E96-AB44-A760-F359511BBE11}" type="pres">
      <dgm:prSet presAssocID="{3B5311E6-CDD7-2543-8CC3-293FFCF03437}" presName="FiveNodes_3" presStyleLbl="node1" presStyleIdx="2" presStyleCnt="5">
        <dgm:presLayoutVars>
          <dgm:bulletEnabled val="1"/>
        </dgm:presLayoutVars>
      </dgm:prSet>
      <dgm:spPr/>
      <dgm:t>
        <a:bodyPr/>
        <a:lstStyle/>
        <a:p>
          <a:endParaRPr lang="en-US"/>
        </a:p>
      </dgm:t>
    </dgm:pt>
    <dgm:pt modelId="{AC35228F-21E7-5E47-83A7-D0492D254D58}" type="pres">
      <dgm:prSet presAssocID="{3B5311E6-CDD7-2543-8CC3-293FFCF03437}" presName="FiveNodes_4" presStyleLbl="node1" presStyleIdx="3" presStyleCnt="5">
        <dgm:presLayoutVars>
          <dgm:bulletEnabled val="1"/>
        </dgm:presLayoutVars>
      </dgm:prSet>
      <dgm:spPr/>
      <dgm:t>
        <a:bodyPr/>
        <a:lstStyle/>
        <a:p>
          <a:endParaRPr lang="en-US"/>
        </a:p>
      </dgm:t>
    </dgm:pt>
    <dgm:pt modelId="{6DAEB0AD-3B63-8740-A6E5-6B3AE3531A2D}" type="pres">
      <dgm:prSet presAssocID="{3B5311E6-CDD7-2543-8CC3-293FFCF03437}" presName="FiveNodes_5" presStyleLbl="node1" presStyleIdx="4" presStyleCnt="5">
        <dgm:presLayoutVars>
          <dgm:bulletEnabled val="1"/>
        </dgm:presLayoutVars>
      </dgm:prSet>
      <dgm:spPr/>
      <dgm:t>
        <a:bodyPr/>
        <a:lstStyle/>
        <a:p>
          <a:endParaRPr lang="en-US"/>
        </a:p>
      </dgm:t>
    </dgm:pt>
    <dgm:pt modelId="{109E467C-1E73-8C45-B39E-5EC0C5B03450}" type="pres">
      <dgm:prSet presAssocID="{3B5311E6-CDD7-2543-8CC3-293FFCF03437}" presName="FiveConn_1-2" presStyleLbl="fgAccFollowNode1" presStyleIdx="0" presStyleCnt="4">
        <dgm:presLayoutVars>
          <dgm:bulletEnabled val="1"/>
        </dgm:presLayoutVars>
      </dgm:prSet>
      <dgm:spPr/>
      <dgm:t>
        <a:bodyPr/>
        <a:lstStyle/>
        <a:p>
          <a:endParaRPr lang="en-US"/>
        </a:p>
      </dgm:t>
    </dgm:pt>
    <dgm:pt modelId="{2BDB5B10-9839-7244-804C-B97A8A38670F}" type="pres">
      <dgm:prSet presAssocID="{3B5311E6-CDD7-2543-8CC3-293FFCF03437}" presName="FiveConn_2-3" presStyleLbl="fgAccFollowNode1" presStyleIdx="1" presStyleCnt="4">
        <dgm:presLayoutVars>
          <dgm:bulletEnabled val="1"/>
        </dgm:presLayoutVars>
      </dgm:prSet>
      <dgm:spPr/>
      <dgm:t>
        <a:bodyPr/>
        <a:lstStyle/>
        <a:p>
          <a:endParaRPr lang="en-US"/>
        </a:p>
      </dgm:t>
    </dgm:pt>
    <dgm:pt modelId="{B61A2D92-3241-AB4E-9449-C71D8D3EE5B6}" type="pres">
      <dgm:prSet presAssocID="{3B5311E6-CDD7-2543-8CC3-293FFCF03437}" presName="FiveConn_3-4" presStyleLbl="fgAccFollowNode1" presStyleIdx="2" presStyleCnt="4">
        <dgm:presLayoutVars>
          <dgm:bulletEnabled val="1"/>
        </dgm:presLayoutVars>
      </dgm:prSet>
      <dgm:spPr/>
      <dgm:t>
        <a:bodyPr/>
        <a:lstStyle/>
        <a:p>
          <a:endParaRPr lang="en-US"/>
        </a:p>
      </dgm:t>
    </dgm:pt>
    <dgm:pt modelId="{77EDA281-184C-FE4B-B762-E3375FFA90A8}" type="pres">
      <dgm:prSet presAssocID="{3B5311E6-CDD7-2543-8CC3-293FFCF03437}" presName="FiveConn_4-5" presStyleLbl="fgAccFollowNode1" presStyleIdx="3" presStyleCnt="4">
        <dgm:presLayoutVars>
          <dgm:bulletEnabled val="1"/>
        </dgm:presLayoutVars>
      </dgm:prSet>
      <dgm:spPr/>
      <dgm:t>
        <a:bodyPr/>
        <a:lstStyle/>
        <a:p>
          <a:endParaRPr lang="en-US"/>
        </a:p>
      </dgm:t>
    </dgm:pt>
    <dgm:pt modelId="{3C60B572-E184-9348-9ABC-6519A3024FB3}" type="pres">
      <dgm:prSet presAssocID="{3B5311E6-CDD7-2543-8CC3-293FFCF03437}" presName="FiveNodes_1_text" presStyleLbl="node1" presStyleIdx="4" presStyleCnt="5">
        <dgm:presLayoutVars>
          <dgm:bulletEnabled val="1"/>
        </dgm:presLayoutVars>
      </dgm:prSet>
      <dgm:spPr/>
      <dgm:t>
        <a:bodyPr/>
        <a:lstStyle/>
        <a:p>
          <a:endParaRPr lang="en-US"/>
        </a:p>
      </dgm:t>
    </dgm:pt>
    <dgm:pt modelId="{23D7EB47-3806-D044-970D-2F9185354114}" type="pres">
      <dgm:prSet presAssocID="{3B5311E6-CDD7-2543-8CC3-293FFCF03437}" presName="FiveNodes_2_text" presStyleLbl="node1" presStyleIdx="4" presStyleCnt="5">
        <dgm:presLayoutVars>
          <dgm:bulletEnabled val="1"/>
        </dgm:presLayoutVars>
      </dgm:prSet>
      <dgm:spPr/>
      <dgm:t>
        <a:bodyPr/>
        <a:lstStyle/>
        <a:p>
          <a:endParaRPr lang="en-US"/>
        </a:p>
      </dgm:t>
    </dgm:pt>
    <dgm:pt modelId="{A5FF0D84-C137-7C40-BB21-2FA1407FE4FA}" type="pres">
      <dgm:prSet presAssocID="{3B5311E6-CDD7-2543-8CC3-293FFCF03437}" presName="FiveNodes_3_text" presStyleLbl="node1" presStyleIdx="4" presStyleCnt="5">
        <dgm:presLayoutVars>
          <dgm:bulletEnabled val="1"/>
        </dgm:presLayoutVars>
      </dgm:prSet>
      <dgm:spPr/>
      <dgm:t>
        <a:bodyPr/>
        <a:lstStyle/>
        <a:p>
          <a:endParaRPr lang="en-US"/>
        </a:p>
      </dgm:t>
    </dgm:pt>
    <dgm:pt modelId="{1210F950-727A-CE44-8D71-D2AB558DAFC4}" type="pres">
      <dgm:prSet presAssocID="{3B5311E6-CDD7-2543-8CC3-293FFCF03437}" presName="FiveNodes_4_text" presStyleLbl="node1" presStyleIdx="4" presStyleCnt="5">
        <dgm:presLayoutVars>
          <dgm:bulletEnabled val="1"/>
        </dgm:presLayoutVars>
      </dgm:prSet>
      <dgm:spPr/>
      <dgm:t>
        <a:bodyPr/>
        <a:lstStyle/>
        <a:p>
          <a:endParaRPr lang="en-US"/>
        </a:p>
      </dgm:t>
    </dgm:pt>
    <dgm:pt modelId="{DB502D11-E4CC-3948-B959-5716669E42D7}" type="pres">
      <dgm:prSet presAssocID="{3B5311E6-CDD7-2543-8CC3-293FFCF03437}" presName="FiveNodes_5_text" presStyleLbl="node1" presStyleIdx="4" presStyleCnt="5">
        <dgm:presLayoutVars>
          <dgm:bulletEnabled val="1"/>
        </dgm:presLayoutVars>
      </dgm:prSet>
      <dgm:spPr/>
      <dgm:t>
        <a:bodyPr/>
        <a:lstStyle/>
        <a:p>
          <a:endParaRPr lang="en-US"/>
        </a:p>
      </dgm:t>
    </dgm:pt>
  </dgm:ptLst>
  <dgm:cxnLst>
    <dgm:cxn modelId="{394D4776-A980-4506-A1D9-3A92581B4194}" type="presOf" srcId="{8391F018-FF0E-CB4C-88F4-88ED9142CAD7}" destId="{3C60B572-E184-9348-9ABC-6519A3024FB3}" srcOrd="1" destOrd="0" presId="urn:microsoft.com/office/officeart/2005/8/layout/vProcess5"/>
    <dgm:cxn modelId="{6632F6FA-0592-F34D-AE69-D91AA2D931CD}" srcId="{3B5311E6-CDD7-2543-8CC3-293FFCF03437}" destId="{A9F38DA8-36BA-6B4A-9528-485ABFBA88A9}" srcOrd="3" destOrd="0" parTransId="{081429CD-FFEB-CC42-AA08-4602D4BB165D}" sibTransId="{3E04904E-3154-A04B-9E8B-D17416EB5CF3}"/>
    <dgm:cxn modelId="{6C6FA7F2-E148-48D2-82D9-F610C7811E12}" type="presOf" srcId="{FCF63CD2-91B4-904C-8BB8-EE3ABDE1A294}" destId="{DB502D11-E4CC-3948-B959-5716669E42D7}" srcOrd="1" destOrd="0" presId="urn:microsoft.com/office/officeart/2005/8/layout/vProcess5"/>
    <dgm:cxn modelId="{31C84982-3B40-4DAE-B5D3-A5069276465F}" type="presOf" srcId="{04169B80-E7BC-5D4B-A2E7-F320A0E04342}" destId="{E6CD32AC-3E96-AB44-A760-F359511BBE11}" srcOrd="0" destOrd="0" presId="urn:microsoft.com/office/officeart/2005/8/layout/vProcess5"/>
    <dgm:cxn modelId="{2AC04998-1E41-4D63-ADA2-074C083EF643}" type="presOf" srcId="{04169B80-E7BC-5D4B-A2E7-F320A0E04342}" destId="{A5FF0D84-C137-7C40-BB21-2FA1407FE4FA}" srcOrd="1" destOrd="0" presId="urn:microsoft.com/office/officeart/2005/8/layout/vProcess5"/>
    <dgm:cxn modelId="{2558DFB9-F6B6-7042-B411-B76CA879DB08}" srcId="{3B5311E6-CDD7-2543-8CC3-293FFCF03437}" destId="{8391F018-FF0E-CB4C-88F4-88ED9142CAD7}" srcOrd="0" destOrd="0" parTransId="{1ECFC509-95F7-7745-851E-93B1C4579473}" sibTransId="{9AB9A415-9AF0-DE45-A19E-A3D608A27A8C}"/>
    <dgm:cxn modelId="{308E5D63-1871-4FFB-9B59-00CEB2E90E83}" type="presOf" srcId="{841C71FB-6F6A-5746-AF62-1B717A71962C}" destId="{B61A2D92-3241-AB4E-9449-C71D8D3EE5B6}" srcOrd="0" destOrd="0" presId="urn:microsoft.com/office/officeart/2005/8/layout/vProcess5"/>
    <dgm:cxn modelId="{368ADBCA-9E80-4535-A1EE-40ADA73C921F}" type="presOf" srcId="{6E44C28E-1BEC-E343-9C9F-C344338D5C42}" destId="{5B5D711A-1B3F-D448-9482-44A847364F32}" srcOrd="0" destOrd="0" presId="urn:microsoft.com/office/officeart/2005/8/layout/vProcess5"/>
    <dgm:cxn modelId="{40B5B349-94FD-4672-831F-B2C70D6D42DF}" type="presOf" srcId="{8D0CD505-0D70-9640-9AC5-D3C99B8D172A}" destId="{2BDB5B10-9839-7244-804C-B97A8A38670F}" srcOrd="0" destOrd="0" presId="urn:microsoft.com/office/officeart/2005/8/layout/vProcess5"/>
    <dgm:cxn modelId="{0654D0E5-C4E0-44C1-BA3A-52BA91426B71}" type="presOf" srcId="{3B5311E6-CDD7-2543-8CC3-293FFCF03437}" destId="{B030A845-3B6F-EB47-A903-3C872099F50D}" srcOrd="0" destOrd="0" presId="urn:microsoft.com/office/officeart/2005/8/layout/vProcess5"/>
    <dgm:cxn modelId="{3BF6FA30-EA6E-4CB5-BF05-752D2874D4FC}" type="presOf" srcId="{FCF63CD2-91B4-904C-8BB8-EE3ABDE1A294}" destId="{6DAEB0AD-3B63-8740-A6E5-6B3AE3531A2D}" srcOrd="0" destOrd="0" presId="urn:microsoft.com/office/officeart/2005/8/layout/vProcess5"/>
    <dgm:cxn modelId="{D4BD122F-B9C8-4E58-BC8F-8FDCE8631FA8}" type="presOf" srcId="{A9F38DA8-36BA-6B4A-9528-485ABFBA88A9}" destId="{AC35228F-21E7-5E47-83A7-D0492D254D58}" srcOrd="0" destOrd="0" presId="urn:microsoft.com/office/officeart/2005/8/layout/vProcess5"/>
    <dgm:cxn modelId="{847273F6-2207-439B-8668-1DE71ABB8B44}" type="presOf" srcId="{9AB9A415-9AF0-DE45-A19E-A3D608A27A8C}" destId="{109E467C-1E73-8C45-B39E-5EC0C5B03450}" srcOrd="0" destOrd="0" presId="urn:microsoft.com/office/officeart/2005/8/layout/vProcess5"/>
    <dgm:cxn modelId="{6F8354D1-0E31-4ACD-9367-90B576D079DA}" type="presOf" srcId="{3E04904E-3154-A04B-9E8B-D17416EB5CF3}" destId="{77EDA281-184C-FE4B-B762-E3375FFA90A8}" srcOrd="0" destOrd="0" presId="urn:microsoft.com/office/officeart/2005/8/layout/vProcess5"/>
    <dgm:cxn modelId="{79A29BE2-4BFD-4694-8121-B3A1BDB2707D}" type="presOf" srcId="{6E44C28E-1BEC-E343-9C9F-C344338D5C42}" destId="{23D7EB47-3806-D044-970D-2F9185354114}" srcOrd="1" destOrd="0" presId="urn:microsoft.com/office/officeart/2005/8/layout/vProcess5"/>
    <dgm:cxn modelId="{A2EF8852-1AEE-CE45-BD7F-69FA8E403B98}" srcId="{3B5311E6-CDD7-2543-8CC3-293FFCF03437}" destId="{FCF63CD2-91B4-904C-8BB8-EE3ABDE1A294}" srcOrd="4" destOrd="0" parTransId="{3EC06BA4-90C4-914A-9D96-B473447DE344}" sibTransId="{27B59B21-52CA-6B40-AF4A-44789D041A1F}"/>
    <dgm:cxn modelId="{B422356A-E09E-E04F-B88A-010F4955454C}" srcId="{3B5311E6-CDD7-2543-8CC3-293FFCF03437}" destId="{6E44C28E-1BEC-E343-9C9F-C344338D5C42}" srcOrd="1" destOrd="0" parTransId="{CC6EF307-D0A1-994A-9C4C-CAA050961182}" sibTransId="{8D0CD505-0D70-9640-9AC5-D3C99B8D172A}"/>
    <dgm:cxn modelId="{D4173C4C-EED8-43B8-8178-22573C3B649C}" type="presOf" srcId="{8391F018-FF0E-CB4C-88F4-88ED9142CAD7}" destId="{787F2B9F-EC41-2140-8EC1-5E16AF2C7855}" srcOrd="0" destOrd="0" presId="urn:microsoft.com/office/officeart/2005/8/layout/vProcess5"/>
    <dgm:cxn modelId="{B2D34DCD-44B9-4E83-9C96-EF1C5873609F}" type="presOf" srcId="{A9F38DA8-36BA-6B4A-9528-485ABFBA88A9}" destId="{1210F950-727A-CE44-8D71-D2AB558DAFC4}" srcOrd="1" destOrd="0" presId="urn:microsoft.com/office/officeart/2005/8/layout/vProcess5"/>
    <dgm:cxn modelId="{156C2F54-D7F3-2346-B05D-A0B7B3DC83DD}" srcId="{3B5311E6-CDD7-2543-8CC3-293FFCF03437}" destId="{04169B80-E7BC-5D4B-A2E7-F320A0E04342}" srcOrd="2" destOrd="0" parTransId="{B6904F3A-4710-F243-969B-02EA176D7338}" sibTransId="{841C71FB-6F6A-5746-AF62-1B717A71962C}"/>
    <dgm:cxn modelId="{68E54BFF-BC16-49E1-A172-F3E0C70DC390}" type="presParOf" srcId="{B030A845-3B6F-EB47-A903-3C872099F50D}" destId="{CDAA31E5-020B-A641-A211-A9CB97EDA779}" srcOrd="0" destOrd="0" presId="urn:microsoft.com/office/officeart/2005/8/layout/vProcess5"/>
    <dgm:cxn modelId="{8BEBA598-01F6-4191-B8B3-5CC619987638}" type="presParOf" srcId="{B030A845-3B6F-EB47-A903-3C872099F50D}" destId="{787F2B9F-EC41-2140-8EC1-5E16AF2C7855}" srcOrd="1" destOrd="0" presId="urn:microsoft.com/office/officeart/2005/8/layout/vProcess5"/>
    <dgm:cxn modelId="{21341369-CC42-4DCE-A491-C3D9312BFA5D}" type="presParOf" srcId="{B030A845-3B6F-EB47-A903-3C872099F50D}" destId="{5B5D711A-1B3F-D448-9482-44A847364F32}" srcOrd="2" destOrd="0" presId="urn:microsoft.com/office/officeart/2005/8/layout/vProcess5"/>
    <dgm:cxn modelId="{30329A64-FF33-4560-AF04-93ED2B37BB78}" type="presParOf" srcId="{B030A845-3B6F-EB47-A903-3C872099F50D}" destId="{E6CD32AC-3E96-AB44-A760-F359511BBE11}" srcOrd="3" destOrd="0" presId="urn:microsoft.com/office/officeart/2005/8/layout/vProcess5"/>
    <dgm:cxn modelId="{EB56D86A-A52F-41E5-89EE-75FBD0FE3C5E}" type="presParOf" srcId="{B030A845-3B6F-EB47-A903-3C872099F50D}" destId="{AC35228F-21E7-5E47-83A7-D0492D254D58}" srcOrd="4" destOrd="0" presId="urn:microsoft.com/office/officeart/2005/8/layout/vProcess5"/>
    <dgm:cxn modelId="{6425A697-CBCE-46AD-BE39-502250A1FB44}" type="presParOf" srcId="{B030A845-3B6F-EB47-A903-3C872099F50D}" destId="{6DAEB0AD-3B63-8740-A6E5-6B3AE3531A2D}" srcOrd="5" destOrd="0" presId="urn:microsoft.com/office/officeart/2005/8/layout/vProcess5"/>
    <dgm:cxn modelId="{DEA354C4-DB3F-4E0A-B02D-2BF846C04D26}" type="presParOf" srcId="{B030A845-3B6F-EB47-A903-3C872099F50D}" destId="{109E467C-1E73-8C45-B39E-5EC0C5B03450}" srcOrd="6" destOrd="0" presId="urn:microsoft.com/office/officeart/2005/8/layout/vProcess5"/>
    <dgm:cxn modelId="{F52536C1-B898-4ED8-B74C-24203F57A2A8}" type="presParOf" srcId="{B030A845-3B6F-EB47-A903-3C872099F50D}" destId="{2BDB5B10-9839-7244-804C-B97A8A38670F}" srcOrd="7" destOrd="0" presId="urn:microsoft.com/office/officeart/2005/8/layout/vProcess5"/>
    <dgm:cxn modelId="{1CE9D7F8-C2F3-4961-8A60-D199F53F9F2F}" type="presParOf" srcId="{B030A845-3B6F-EB47-A903-3C872099F50D}" destId="{B61A2D92-3241-AB4E-9449-C71D8D3EE5B6}" srcOrd="8" destOrd="0" presId="urn:microsoft.com/office/officeart/2005/8/layout/vProcess5"/>
    <dgm:cxn modelId="{DE8EC297-D31F-4EE6-9738-7AA859355350}" type="presParOf" srcId="{B030A845-3B6F-EB47-A903-3C872099F50D}" destId="{77EDA281-184C-FE4B-B762-E3375FFA90A8}" srcOrd="9" destOrd="0" presId="urn:microsoft.com/office/officeart/2005/8/layout/vProcess5"/>
    <dgm:cxn modelId="{567166F8-601B-4A40-9259-4FB4E83D494C}" type="presParOf" srcId="{B030A845-3B6F-EB47-A903-3C872099F50D}" destId="{3C60B572-E184-9348-9ABC-6519A3024FB3}" srcOrd="10" destOrd="0" presId="urn:microsoft.com/office/officeart/2005/8/layout/vProcess5"/>
    <dgm:cxn modelId="{8CE427BA-CC9D-48AA-A0F8-DF2A7DF68DA1}" type="presParOf" srcId="{B030A845-3B6F-EB47-A903-3C872099F50D}" destId="{23D7EB47-3806-D044-970D-2F9185354114}" srcOrd="11" destOrd="0" presId="urn:microsoft.com/office/officeart/2005/8/layout/vProcess5"/>
    <dgm:cxn modelId="{9CEE90DA-5292-465F-99C8-61870B90EDC1}" type="presParOf" srcId="{B030A845-3B6F-EB47-A903-3C872099F50D}" destId="{A5FF0D84-C137-7C40-BB21-2FA1407FE4FA}" srcOrd="12" destOrd="0" presId="urn:microsoft.com/office/officeart/2005/8/layout/vProcess5"/>
    <dgm:cxn modelId="{99B0D1DB-316A-4821-A87A-C0A4E7D56304}" type="presParOf" srcId="{B030A845-3B6F-EB47-A903-3C872099F50D}" destId="{1210F950-727A-CE44-8D71-D2AB558DAFC4}" srcOrd="13" destOrd="0" presId="urn:microsoft.com/office/officeart/2005/8/layout/vProcess5"/>
    <dgm:cxn modelId="{7DB2F329-6EAA-4162-BD90-864B70C5213F}" type="presParOf" srcId="{B030A845-3B6F-EB47-A903-3C872099F50D}" destId="{DB502D11-E4CC-3948-B959-5716669E42D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1AE4C5-B34E-B04C-863C-E46FFAA4324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5DA3418E-DB4B-FF42-B123-DBBD66736BD7}">
      <dgm:prSet phldrT="[Text]"/>
      <dgm:spPr>
        <a:solidFill>
          <a:schemeClr val="accent6"/>
        </a:solidFill>
        <a:ln>
          <a:solidFill>
            <a:schemeClr val="accent6"/>
          </a:solidFill>
        </a:ln>
        <a:effectLst/>
      </dgm:spPr>
      <dgm:t>
        <a:bodyPr/>
        <a:lstStyle/>
        <a:p>
          <a:r>
            <a:rPr lang="en-US" dirty="0" smtClean="0"/>
            <a:t>1</a:t>
          </a:r>
          <a:endParaRPr lang="en-US" dirty="0"/>
        </a:p>
      </dgm:t>
    </dgm:pt>
    <dgm:pt modelId="{FA04BA07-BCD5-2142-8676-BFEF0E3B71DF}" type="parTrans" cxnId="{3220F3C0-7C7A-7D4B-897B-58B80CBF0F4E}">
      <dgm:prSet/>
      <dgm:spPr/>
      <dgm:t>
        <a:bodyPr/>
        <a:lstStyle/>
        <a:p>
          <a:endParaRPr lang="en-US"/>
        </a:p>
      </dgm:t>
    </dgm:pt>
    <dgm:pt modelId="{D9665C12-212D-C149-95FA-2C2E0D4140CE}" type="sibTrans" cxnId="{3220F3C0-7C7A-7D4B-897B-58B80CBF0F4E}">
      <dgm:prSet/>
      <dgm:spPr/>
      <dgm:t>
        <a:bodyPr/>
        <a:lstStyle/>
        <a:p>
          <a:endParaRPr lang="en-US"/>
        </a:p>
      </dgm:t>
    </dgm:pt>
    <dgm:pt modelId="{3779CFD1-782F-BE4B-89A7-D7DFF565E1C4}">
      <dgm:prSet phldrT="[Text]"/>
      <dgm:spPr>
        <a:ln>
          <a:solidFill>
            <a:schemeClr val="accent6"/>
          </a:solidFill>
        </a:ln>
      </dgm:spPr>
      <dgm:t>
        <a:bodyPr/>
        <a:lstStyle/>
        <a:p>
          <a:r>
            <a:rPr lang="en-NZ" dirty="0" smtClean="0"/>
            <a:t>Allocate a slot in the process table for the new process</a:t>
          </a:r>
          <a:endParaRPr lang="en-US" dirty="0"/>
        </a:p>
      </dgm:t>
    </dgm:pt>
    <dgm:pt modelId="{AC9B584D-4AC9-DE4D-993D-55DB9D9AA3F9}" type="parTrans" cxnId="{502562B5-DFA6-2448-9764-FDE97D130820}">
      <dgm:prSet/>
      <dgm:spPr/>
      <dgm:t>
        <a:bodyPr/>
        <a:lstStyle/>
        <a:p>
          <a:endParaRPr lang="en-US"/>
        </a:p>
      </dgm:t>
    </dgm:pt>
    <dgm:pt modelId="{AAB55CD0-3683-EA4D-8725-75A55F4038BD}" type="sibTrans" cxnId="{502562B5-DFA6-2448-9764-FDE97D130820}">
      <dgm:prSet/>
      <dgm:spPr/>
      <dgm:t>
        <a:bodyPr/>
        <a:lstStyle/>
        <a:p>
          <a:endParaRPr lang="en-US"/>
        </a:p>
      </dgm:t>
    </dgm:pt>
    <dgm:pt modelId="{36E0E8A0-9D23-A745-B131-E1443F3FB08C}">
      <dgm:prSet phldrT="[Text]"/>
      <dgm:spPr>
        <a:solidFill>
          <a:schemeClr val="accent6"/>
        </a:solidFill>
        <a:ln>
          <a:solidFill>
            <a:schemeClr val="accent6"/>
          </a:solidFill>
        </a:ln>
      </dgm:spPr>
      <dgm:t>
        <a:bodyPr/>
        <a:lstStyle/>
        <a:p>
          <a:r>
            <a:rPr lang="en-US" dirty="0" smtClean="0"/>
            <a:t>2</a:t>
          </a:r>
          <a:endParaRPr lang="en-US" dirty="0"/>
        </a:p>
      </dgm:t>
    </dgm:pt>
    <dgm:pt modelId="{1404BCD4-0B01-584F-9553-F36FC69B6327}" type="parTrans" cxnId="{DE052205-2EBE-144E-8E21-2D56C3223C00}">
      <dgm:prSet/>
      <dgm:spPr/>
      <dgm:t>
        <a:bodyPr/>
        <a:lstStyle/>
        <a:p>
          <a:endParaRPr lang="en-US"/>
        </a:p>
      </dgm:t>
    </dgm:pt>
    <dgm:pt modelId="{FE4F06C5-7785-0E41-8120-3B4B38D50BAD}" type="sibTrans" cxnId="{DE052205-2EBE-144E-8E21-2D56C3223C00}">
      <dgm:prSet/>
      <dgm:spPr/>
      <dgm:t>
        <a:bodyPr/>
        <a:lstStyle/>
        <a:p>
          <a:endParaRPr lang="en-US"/>
        </a:p>
      </dgm:t>
    </dgm:pt>
    <dgm:pt modelId="{0A02D992-EF2C-9542-88FA-8321DA1BED4B}">
      <dgm:prSet phldrT="[Text]"/>
      <dgm:spPr>
        <a:ln>
          <a:solidFill>
            <a:schemeClr val="accent6"/>
          </a:solidFill>
        </a:ln>
      </dgm:spPr>
      <dgm:t>
        <a:bodyPr/>
        <a:lstStyle/>
        <a:p>
          <a:r>
            <a:rPr lang="en-NZ" dirty="0" smtClean="0"/>
            <a:t>Assign a unique process ID to the child process</a:t>
          </a:r>
          <a:endParaRPr lang="en-US" dirty="0"/>
        </a:p>
      </dgm:t>
    </dgm:pt>
    <dgm:pt modelId="{7DF984F6-AF85-6141-8CAB-501769B62054}" type="parTrans" cxnId="{C29BBD3E-5B2B-2F44-AE08-E09FEC211C43}">
      <dgm:prSet/>
      <dgm:spPr/>
      <dgm:t>
        <a:bodyPr/>
        <a:lstStyle/>
        <a:p>
          <a:endParaRPr lang="en-US"/>
        </a:p>
      </dgm:t>
    </dgm:pt>
    <dgm:pt modelId="{7E8BA9DB-8229-8546-9BFC-4234DBFB60E7}" type="sibTrans" cxnId="{C29BBD3E-5B2B-2F44-AE08-E09FEC211C43}">
      <dgm:prSet/>
      <dgm:spPr/>
      <dgm:t>
        <a:bodyPr/>
        <a:lstStyle/>
        <a:p>
          <a:endParaRPr lang="en-US"/>
        </a:p>
      </dgm:t>
    </dgm:pt>
    <dgm:pt modelId="{8107A9A5-AF29-A94A-93C9-86A17090739D}">
      <dgm:prSet phldrT="[Text]"/>
      <dgm:spPr>
        <a:solidFill>
          <a:schemeClr val="accent6"/>
        </a:solidFill>
        <a:ln>
          <a:solidFill>
            <a:schemeClr val="accent6"/>
          </a:solidFill>
        </a:ln>
      </dgm:spPr>
      <dgm:t>
        <a:bodyPr/>
        <a:lstStyle/>
        <a:p>
          <a:r>
            <a:rPr lang="en-US" dirty="0" smtClean="0"/>
            <a:t>3</a:t>
          </a:r>
          <a:endParaRPr lang="en-US" dirty="0"/>
        </a:p>
      </dgm:t>
    </dgm:pt>
    <dgm:pt modelId="{194D5E64-4DCE-514A-8B6E-DAD267D3A496}" type="parTrans" cxnId="{E7DAFC9A-36D6-9B4C-9BB9-BAE53C685426}">
      <dgm:prSet/>
      <dgm:spPr/>
      <dgm:t>
        <a:bodyPr/>
        <a:lstStyle/>
        <a:p>
          <a:endParaRPr lang="en-US"/>
        </a:p>
      </dgm:t>
    </dgm:pt>
    <dgm:pt modelId="{A9D5C173-FFEC-3A4B-90FC-A22C12164719}" type="sibTrans" cxnId="{E7DAFC9A-36D6-9B4C-9BB9-BAE53C685426}">
      <dgm:prSet/>
      <dgm:spPr/>
      <dgm:t>
        <a:bodyPr/>
        <a:lstStyle/>
        <a:p>
          <a:endParaRPr lang="en-US"/>
        </a:p>
      </dgm:t>
    </dgm:pt>
    <dgm:pt modelId="{DBC54489-8F45-4843-B66E-41358F3602E9}">
      <dgm:prSet phldrT="[Text]"/>
      <dgm:spPr>
        <a:ln>
          <a:solidFill>
            <a:schemeClr val="accent6"/>
          </a:solidFill>
        </a:ln>
      </dgm:spPr>
      <dgm:t>
        <a:bodyPr/>
        <a:lstStyle/>
        <a:p>
          <a:r>
            <a:rPr lang="en-NZ" dirty="0" smtClean="0"/>
            <a:t>Make a copy of the process image of the parent, with the exception of any shared memory</a:t>
          </a:r>
          <a:endParaRPr lang="en-US" dirty="0"/>
        </a:p>
      </dgm:t>
    </dgm:pt>
    <dgm:pt modelId="{3C73E3FD-AE55-094E-B4D4-71BC04766D1C}" type="parTrans" cxnId="{FAC2048F-2FFE-254E-B2B5-33C51D578449}">
      <dgm:prSet/>
      <dgm:spPr/>
      <dgm:t>
        <a:bodyPr/>
        <a:lstStyle/>
        <a:p>
          <a:endParaRPr lang="en-US"/>
        </a:p>
      </dgm:t>
    </dgm:pt>
    <dgm:pt modelId="{C63140C3-E4EA-2D4F-B352-2FF03E8CB2A9}" type="sibTrans" cxnId="{FAC2048F-2FFE-254E-B2B5-33C51D578449}">
      <dgm:prSet/>
      <dgm:spPr/>
      <dgm:t>
        <a:bodyPr/>
        <a:lstStyle/>
        <a:p>
          <a:endParaRPr lang="en-US"/>
        </a:p>
      </dgm:t>
    </dgm:pt>
    <dgm:pt modelId="{1DAC90B7-6707-834B-80BD-1DE5AD7AE15A}">
      <dgm:prSet/>
      <dgm:spPr>
        <a:solidFill>
          <a:schemeClr val="accent6"/>
        </a:solidFill>
        <a:ln>
          <a:solidFill>
            <a:schemeClr val="accent6"/>
          </a:solidFill>
        </a:ln>
      </dgm:spPr>
      <dgm:t>
        <a:bodyPr/>
        <a:lstStyle/>
        <a:p>
          <a:r>
            <a:rPr lang="en-US" dirty="0" smtClean="0"/>
            <a:t>4</a:t>
          </a:r>
          <a:endParaRPr lang="en-US" dirty="0"/>
        </a:p>
      </dgm:t>
    </dgm:pt>
    <dgm:pt modelId="{B9E08E85-D14E-B946-A99B-029A9FEDE95C}" type="parTrans" cxnId="{7FD9EC4D-1085-884E-96A1-96E4A874E814}">
      <dgm:prSet/>
      <dgm:spPr/>
      <dgm:t>
        <a:bodyPr/>
        <a:lstStyle/>
        <a:p>
          <a:endParaRPr lang="en-US"/>
        </a:p>
      </dgm:t>
    </dgm:pt>
    <dgm:pt modelId="{B86CD9FD-DFA4-BB4F-B712-3440552602AD}" type="sibTrans" cxnId="{7FD9EC4D-1085-884E-96A1-96E4A874E814}">
      <dgm:prSet/>
      <dgm:spPr/>
      <dgm:t>
        <a:bodyPr/>
        <a:lstStyle/>
        <a:p>
          <a:endParaRPr lang="en-US"/>
        </a:p>
      </dgm:t>
    </dgm:pt>
    <dgm:pt modelId="{74CDD88A-549F-F944-B90E-DEA6878AEA99}">
      <dgm:prSet/>
      <dgm:spPr>
        <a:solidFill>
          <a:schemeClr val="accent6"/>
        </a:solidFill>
        <a:ln>
          <a:solidFill>
            <a:schemeClr val="accent6"/>
          </a:solidFill>
        </a:ln>
      </dgm:spPr>
      <dgm:t>
        <a:bodyPr/>
        <a:lstStyle/>
        <a:p>
          <a:r>
            <a:rPr lang="en-US" dirty="0" smtClean="0"/>
            <a:t>5</a:t>
          </a:r>
          <a:endParaRPr lang="en-US" dirty="0"/>
        </a:p>
      </dgm:t>
    </dgm:pt>
    <dgm:pt modelId="{DE7AB666-171E-0A4F-A5C0-1133F49195A2}" type="parTrans" cxnId="{E6692BEB-CF2B-E144-9584-8228470EA7CD}">
      <dgm:prSet/>
      <dgm:spPr/>
      <dgm:t>
        <a:bodyPr/>
        <a:lstStyle/>
        <a:p>
          <a:endParaRPr lang="en-US"/>
        </a:p>
      </dgm:t>
    </dgm:pt>
    <dgm:pt modelId="{4A35F8A7-96F2-8D40-8AA4-64E5659F286C}" type="sibTrans" cxnId="{E6692BEB-CF2B-E144-9584-8228470EA7CD}">
      <dgm:prSet/>
      <dgm:spPr/>
      <dgm:t>
        <a:bodyPr/>
        <a:lstStyle/>
        <a:p>
          <a:endParaRPr lang="en-US"/>
        </a:p>
      </dgm:t>
    </dgm:pt>
    <dgm:pt modelId="{F7D1969B-53A1-7645-97E9-91C4D72C24E4}">
      <dgm:prSet/>
      <dgm:spPr>
        <a:solidFill>
          <a:schemeClr val="accent6"/>
        </a:solidFill>
        <a:ln>
          <a:solidFill>
            <a:schemeClr val="accent6"/>
          </a:solidFill>
        </a:ln>
      </dgm:spPr>
      <dgm:t>
        <a:bodyPr/>
        <a:lstStyle/>
        <a:p>
          <a:r>
            <a:rPr lang="en-US" dirty="0" smtClean="0"/>
            <a:t>6</a:t>
          </a:r>
          <a:endParaRPr lang="en-US" dirty="0"/>
        </a:p>
      </dgm:t>
    </dgm:pt>
    <dgm:pt modelId="{33BEEC36-52EB-954C-BCAC-3DF201A8DEF0}" type="parTrans" cxnId="{CC8A9C78-F290-7E42-B54C-262460726544}">
      <dgm:prSet/>
      <dgm:spPr/>
      <dgm:t>
        <a:bodyPr/>
        <a:lstStyle/>
        <a:p>
          <a:endParaRPr lang="en-US"/>
        </a:p>
      </dgm:t>
    </dgm:pt>
    <dgm:pt modelId="{3819723D-8AEF-164A-8996-DE92AC7AB1FC}" type="sibTrans" cxnId="{CC8A9C78-F290-7E42-B54C-262460726544}">
      <dgm:prSet/>
      <dgm:spPr/>
      <dgm:t>
        <a:bodyPr/>
        <a:lstStyle/>
        <a:p>
          <a:endParaRPr lang="en-US"/>
        </a:p>
      </dgm:t>
    </dgm:pt>
    <dgm:pt modelId="{97D8BB99-6DD4-A64D-AD3A-DDED0AB5B805}">
      <dgm:prSet/>
      <dgm:spPr>
        <a:ln>
          <a:solidFill>
            <a:schemeClr val="accent6"/>
          </a:solidFill>
        </a:ln>
      </dgm:spPr>
      <dgm:t>
        <a:bodyPr/>
        <a:lstStyle/>
        <a:p>
          <a:r>
            <a:rPr lang="en-NZ" dirty="0" smtClean="0"/>
            <a:t>Increments counters for any files owned by the parent, to reflect that an additional process now also owns those files</a:t>
          </a:r>
          <a:endParaRPr lang="en-US" dirty="0"/>
        </a:p>
      </dgm:t>
    </dgm:pt>
    <dgm:pt modelId="{D4EC0175-2A7B-7846-AEC0-2CED9DC198E0}" type="parTrans" cxnId="{9BC9AB2A-1BBE-4447-9A97-EAB40C96F907}">
      <dgm:prSet/>
      <dgm:spPr/>
      <dgm:t>
        <a:bodyPr/>
        <a:lstStyle/>
        <a:p>
          <a:endParaRPr lang="en-US"/>
        </a:p>
      </dgm:t>
    </dgm:pt>
    <dgm:pt modelId="{58F721F1-21CA-7241-BD54-46B71AC774F5}" type="sibTrans" cxnId="{9BC9AB2A-1BBE-4447-9A97-EAB40C96F907}">
      <dgm:prSet/>
      <dgm:spPr/>
      <dgm:t>
        <a:bodyPr/>
        <a:lstStyle/>
        <a:p>
          <a:endParaRPr lang="en-US"/>
        </a:p>
      </dgm:t>
    </dgm:pt>
    <dgm:pt modelId="{A4CC4A05-ABDB-754F-B02E-95B7654E0EF1}">
      <dgm:prSet/>
      <dgm:spPr>
        <a:ln>
          <a:solidFill>
            <a:schemeClr val="accent6"/>
          </a:solidFill>
        </a:ln>
      </dgm:spPr>
      <dgm:t>
        <a:bodyPr/>
        <a:lstStyle/>
        <a:p>
          <a:r>
            <a:rPr lang="en-NZ" dirty="0" smtClean="0"/>
            <a:t>Assigns the child process to the Ready to Run state</a:t>
          </a:r>
          <a:endParaRPr lang="en-US" dirty="0"/>
        </a:p>
      </dgm:t>
    </dgm:pt>
    <dgm:pt modelId="{7EF3CBB4-1032-D043-84EF-69055739C31A}" type="parTrans" cxnId="{F2914AF2-33E1-844F-A905-FEC3A78D4E8B}">
      <dgm:prSet/>
      <dgm:spPr/>
      <dgm:t>
        <a:bodyPr/>
        <a:lstStyle/>
        <a:p>
          <a:endParaRPr lang="en-US"/>
        </a:p>
      </dgm:t>
    </dgm:pt>
    <dgm:pt modelId="{C0E8C3F6-7FE7-F741-886D-D60EF60160E5}" type="sibTrans" cxnId="{F2914AF2-33E1-844F-A905-FEC3A78D4E8B}">
      <dgm:prSet/>
      <dgm:spPr/>
      <dgm:t>
        <a:bodyPr/>
        <a:lstStyle/>
        <a:p>
          <a:endParaRPr lang="en-US"/>
        </a:p>
      </dgm:t>
    </dgm:pt>
    <dgm:pt modelId="{7EF551BC-457B-274E-8D4B-CC6895033FA5}">
      <dgm:prSet/>
      <dgm:spPr>
        <a:ln>
          <a:solidFill>
            <a:schemeClr val="accent6"/>
          </a:solidFill>
        </a:ln>
      </dgm:spPr>
      <dgm:t>
        <a:bodyPr/>
        <a:lstStyle/>
        <a:p>
          <a:r>
            <a:rPr lang="en-NZ" dirty="0" smtClean="0"/>
            <a:t>Returns the ID number of the child to the parent process, and a 0 value to the child process</a:t>
          </a:r>
          <a:endParaRPr lang="en-US" dirty="0"/>
        </a:p>
      </dgm:t>
    </dgm:pt>
    <dgm:pt modelId="{DD47EC6E-971E-074C-94DF-2D30AF441B4A}" type="parTrans" cxnId="{BED3D458-34AC-1C44-BB3D-3B9541D29711}">
      <dgm:prSet/>
      <dgm:spPr/>
      <dgm:t>
        <a:bodyPr/>
        <a:lstStyle/>
        <a:p>
          <a:endParaRPr lang="en-US"/>
        </a:p>
      </dgm:t>
    </dgm:pt>
    <dgm:pt modelId="{C151EA55-0B67-C64E-AEB3-7ABF9CB63829}" type="sibTrans" cxnId="{BED3D458-34AC-1C44-BB3D-3B9541D29711}">
      <dgm:prSet/>
      <dgm:spPr/>
      <dgm:t>
        <a:bodyPr/>
        <a:lstStyle/>
        <a:p>
          <a:endParaRPr lang="en-US"/>
        </a:p>
      </dgm:t>
    </dgm:pt>
    <dgm:pt modelId="{8926A2B0-745B-6F4C-91B7-E5319D29BACB}" type="pres">
      <dgm:prSet presAssocID="{F81AE4C5-B34E-B04C-863C-E46FFAA4324B}" presName="linearFlow" presStyleCnt="0">
        <dgm:presLayoutVars>
          <dgm:dir/>
          <dgm:animLvl val="lvl"/>
          <dgm:resizeHandles val="exact"/>
        </dgm:presLayoutVars>
      </dgm:prSet>
      <dgm:spPr/>
      <dgm:t>
        <a:bodyPr/>
        <a:lstStyle/>
        <a:p>
          <a:endParaRPr lang="en-US"/>
        </a:p>
      </dgm:t>
    </dgm:pt>
    <dgm:pt modelId="{9622AC7A-165F-A548-B86C-9568FB736BB0}" type="pres">
      <dgm:prSet presAssocID="{5DA3418E-DB4B-FF42-B123-DBBD66736BD7}" presName="composite" presStyleCnt="0"/>
      <dgm:spPr/>
    </dgm:pt>
    <dgm:pt modelId="{3ADE00C8-8936-9E44-9966-B4C9443960E7}" type="pres">
      <dgm:prSet presAssocID="{5DA3418E-DB4B-FF42-B123-DBBD66736BD7}" presName="parentText" presStyleLbl="alignNode1" presStyleIdx="0" presStyleCnt="6">
        <dgm:presLayoutVars>
          <dgm:chMax val="1"/>
          <dgm:bulletEnabled val="1"/>
        </dgm:presLayoutVars>
      </dgm:prSet>
      <dgm:spPr/>
      <dgm:t>
        <a:bodyPr/>
        <a:lstStyle/>
        <a:p>
          <a:endParaRPr lang="en-US"/>
        </a:p>
      </dgm:t>
    </dgm:pt>
    <dgm:pt modelId="{DE36E0A4-4385-B342-8B67-3BFD80B681D3}" type="pres">
      <dgm:prSet presAssocID="{5DA3418E-DB4B-FF42-B123-DBBD66736BD7}" presName="descendantText" presStyleLbl="alignAcc1" presStyleIdx="0" presStyleCnt="6">
        <dgm:presLayoutVars>
          <dgm:bulletEnabled val="1"/>
        </dgm:presLayoutVars>
      </dgm:prSet>
      <dgm:spPr/>
      <dgm:t>
        <a:bodyPr/>
        <a:lstStyle/>
        <a:p>
          <a:endParaRPr lang="en-US"/>
        </a:p>
      </dgm:t>
    </dgm:pt>
    <dgm:pt modelId="{A61784F3-6A36-E845-B5C4-6329C1ADFDB7}" type="pres">
      <dgm:prSet presAssocID="{D9665C12-212D-C149-95FA-2C2E0D4140CE}" presName="sp" presStyleCnt="0"/>
      <dgm:spPr/>
    </dgm:pt>
    <dgm:pt modelId="{4E32278F-E81C-0D45-A730-0D709D1AA132}" type="pres">
      <dgm:prSet presAssocID="{36E0E8A0-9D23-A745-B131-E1443F3FB08C}" presName="composite" presStyleCnt="0"/>
      <dgm:spPr/>
    </dgm:pt>
    <dgm:pt modelId="{DC049674-6133-A04F-8C71-4C489DF415B8}" type="pres">
      <dgm:prSet presAssocID="{36E0E8A0-9D23-A745-B131-E1443F3FB08C}" presName="parentText" presStyleLbl="alignNode1" presStyleIdx="1" presStyleCnt="6">
        <dgm:presLayoutVars>
          <dgm:chMax val="1"/>
          <dgm:bulletEnabled val="1"/>
        </dgm:presLayoutVars>
      </dgm:prSet>
      <dgm:spPr/>
      <dgm:t>
        <a:bodyPr/>
        <a:lstStyle/>
        <a:p>
          <a:endParaRPr lang="en-US"/>
        </a:p>
      </dgm:t>
    </dgm:pt>
    <dgm:pt modelId="{E777551D-665B-EF40-A4AE-19569D80B09F}" type="pres">
      <dgm:prSet presAssocID="{36E0E8A0-9D23-A745-B131-E1443F3FB08C}" presName="descendantText" presStyleLbl="alignAcc1" presStyleIdx="1" presStyleCnt="6">
        <dgm:presLayoutVars>
          <dgm:bulletEnabled val="1"/>
        </dgm:presLayoutVars>
      </dgm:prSet>
      <dgm:spPr/>
      <dgm:t>
        <a:bodyPr/>
        <a:lstStyle/>
        <a:p>
          <a:endParaRPr lang="en-US"/>
        </a:p>
      </dgm:t>
    </dgm:pt>
    <dgm:pt modelId="{B88EFC02-6B0C-3545-B8BC-D9C3E1F865A4}" type="pres">
      <dgm:prSet presAssocID="{FE4F06C5-7785-0E41-8120-3B4B38D50BAD}" presName="sp" presStyleCnt="0"/>
      <dgm:spPr/>
    </dgm:pt>
    <dgm:pt modelId="{7BB093BB-1900-D54E-90F3-3DA57DCCBB04}" type="pres">
      <dgm:prSet presAssocID="{8107A9A5-AF29-A94A-93C9-86A17090739D}" presName="composite" presStyleCnt="0"/>
      <dgm:spPr/>
    </dgm:pt>
    <dgm:pt modelId="{60D3C4C0-DB41-9549-A77B-1596F4E9BADE}" type="pres">
      <dgm:prSet presAssocID="{8107A9A5-AF29-A94A-93C9-86A17090739D}" presName="parentText" presStyleLbl="alignNode1" presStyleIdx="2" presStyleCnt="6">
        <dgm:presLayoutVars>
          <dgm:chMax val="1"/>
          <dgm:bulletEnabled val="1"/>
        </dgm:presLayoutVars>
      </dgm:prSet>
      <dgm:spPr/>
      <dgm:t>
        <a:bodyPr/>
        <a:lstStyle/>
        <a:p>
          <a:endParaRPr lang="en-US"/>
        </a:p>
      </dgm:t>
    </dgm:pt>
    <dgm:pt modelId="{E9ED7F19-3597-CC45-BF98-95FE334E7847}" type="pres">
      <dgm:prSet presAssocID="{8107A9A5-AF29-A94A-93C9-86A17090739D}" presName="descendantText" presStyleLbl="alignAcc1" presStyleIdx="2" presStyleCnt="6">
        <dgm:presLayoutVars>
          <dgm:bulletEnabled val="1"/>
        </dgm:presLayoutVars>
      </dgm:prSet>
      <dgm:spPr/>
      <dgm:t>
        <a:bodyPr/>
        <a:lstStyle/>
        <a:p>
          <a:endParaRPr lang="en-US"/>
        </a:p>
      </dgm:t>
    </dgm:pt>
    <dgm:pt modelId="{E5C1B068-E88D-9E46-80B3-B064E16421EE}" type="pres">
      <dgm:prSet presAssocID="{A9D5C173-FFEC-3A4B-90FC-A22C12164719}" presName="sp" presStyleCnt="0"/>
      <dgm:spPr/>
    </dgm:pt>
    <dgm:pt modelId="{12BFE38E-AA77-9147-9563-5B2E10BB83CC}" type="pres">
      <dgm:prSet presAssocID="{1DAC90B7-6707-834B-80BD-1DE5AD7AE15A}" presName="composite" presStyleCnt="0"/>
      <dgm:spPr/>
    </dgm:pt>
    <dgm:pt modelId="{57F9225C-7463-394C-B866-B20156C2172A}" type="pres">
      <dgm:prSet presAssocID="{1DAC90B7-6707-834B-80BD-1DE5AD7AE15A}" presName="parentText" presStyleLbl="alignNode1" presStyleIdx="3" presStyleCnt="6">
        <dgm:presLayoutVars>
          <dgm:chMax val="1"/>
          <dgm:bulletEnabled val="1"/>
        </dgm:presLayoutVars>
      </dgm:prSet>
      <dgm:spPr/>
      <dgm:t>
        <a:bodyPr/>
        <a:lstStyle/>
        <a:p>
          <a:endParaRPr lang="en-US"/>
        </a:p>
      </dgm:t>
    </dgm:pt>
    <dgm:pt modelId="{C8D66159-239C-A947-93EB-FF89054E979D}" type="pres">
      <dgm:prSet presAssocID="{1DAC90B7-6707-834B-80BD-1DE5AD7AE15A}" presName="descendantText" presStyleLbl="alignAcc1" presStyleIdx="3" presStyleCnt="6">
        <dgm:presLayoutVars>
          <dgm:bulletEnabled val="1"/>
        </dgm:presLayoutVars>
      </dgm:prSet>
      <dgm:spPr/>
      <dgm:t>
        <a:bodyPr/>
        <a:lstStyle/>
        <a:p>
          <a:endParaRPr lang="en-US"/>
        </a:p>
      </dgm:t>
    </dgm:pt>
    <dgm:pt modelId="{722EDF77-AFD0-BF44-8E94-25003368AAB7}" type="pres">
      <dgm:prSet presAssocID="{B86CD9FD-DFA4-BB4F-B712-3440552602AD}" presName="sp" presStyleCnt="0"/>
      <dgm:spPr/>
    </dgm:pt>
    <dgm:pt modelId="{18E35F9B-2DE8-134E-A715-A6BE059FD35D}" type="pres">
      <dgm:prSet presAssocID="{74CDD88A-549F-F944-B90E-DEA6878AEA99}" presName="composite" presStyleCnt="0"/>
      <dgm:spPr/>
    </dgm:pt>
    <dgm:pt modelId="{44CC2E2D-F2DF-9041-993A-5C0D23E88755}" type="pres">
      <dgm:prSet presAssocID="{74CDD88A-549F-F944-B90E-DEA6878AEA99}" presName="parentText" presStyleLbl="alignNode1" presStyleIdx="4" presStyleCnt="6">
        <dgm:presLayoutVars>
          <dgm:chMax val="1"/>
          <dgm:bulletEnabled val="1"/>
        </dgm:presLayoutVars>
      </dgm:prSet>
      <dgm:spPr/>
      <dgm:t>
        <a:bodyPr/>
        <a:lstStyle/>
        <a:p>
          <a:endParaRPr lang="en-US"/>
        </a:p>
      </dgm:t>
    </dgm:pt>
    <dgm:pt modelId="{C3846997-357D-6843-BF65-FD04875FAF4D}" type="pres">
      <dgm:prSet presAssocID="{74CDD88A-549F-F944-B90E-DEA6878AEA99}" presName="descendantText" presStyleLbl="alignAcc1" presStyleIdx="4" presStyleCnt="6">
        <dgm:presLayoutVars>
          <dgm:bulletEnabled val="1"/>
        </dgm:presLayoutVars>
      </dgm:prSet>
      <dgm:spPr/>
      <dgm:t>
        <a:bodyPr/>
        <a:lstStyle/>
        <a:p>
          <a:endParaRPr lang="en-US"/>
        </a:p>
      </dgm:t>
    </dgm:pt>
    <dgm:pt modelId="{28A1E4CE-5D83-234A-A715-C9F0EC2D0BD2}" type="pres">
      <dgm:prSet presAssocID="{4A35F8A7-96F2-8D40-8AA4-64E5659F286C}" presName="sp" presStyleCnt="0"/>
      <dgm:spPr/>
    </dgm:pt>
    <dgm:pt modelId="{83C3BB4F-6C14-0340-A036-54A2C4F3EEEA}" type="pres">
      <dgm:prSet presAssocID="{F7D1969B-53A1-7645-97E9-91C4D72C24E4}" presName="composite" presStyleCnt="0"/>
      <dgm:spPr/>
    </dgm:pt>
    <dgm:pt modelId="{A78E5709-1C0A-D648-AB3D-891FA8B66E39}" type="pres">
      <dgm:prSet presAssocID="{F7D1969B-53A1-7645-97E9-91C4D72C24E4}" presName="parentText" presStyleLbl="alignNode1" presStyleIdx="5" presStyleCnt="6">
        <dgm:presLayoutVars>
          <dgm:chMax val="1"/>
          <dgm:bulletEnabled val="1"/>
        </dgm:presLayoutVars>
      </dgm:prSet>
      <dgm:spPr/>
      <dgm:t>
        <a:bodyPr/>
        <a:lstStyle/>
        <a:p>
          <a:endParaRPr lang="en-US"/>
        </a:p>
      </dgm:t>
    </dgm:pt>
    <dgm:pt modelId="{4E432B58-784D-554A-BE3D-1448B6DB0C1D}" type="pres">
      <dgm:prSet presAssocID="{F7D1969B-53A1-7645-97E9-91C4D72C24E4}" presName="descendantText" presStyleLbl="alignAcc1" presStyleIdx="5" presStyleCnt="6">
        <dgm:presLayoutVars>
          <dgm:bulletEnabled val="1"/>
        </dgm:presLayoutVars>
      </dgm:prSet>
      <dgm:spPr/>
      <dgm:t>
        <a:bodyPr/>
        <a:lstStyle/>
        <a:p>
          <a:endParaRPr lang="en-US"/>
        </a:p>
      </dgm:t>
    </dgm:pt>
  </dgm:ptLst>
  <dgm:cxnLst>
    <dgm:cxn modelId="{9B4A2EF4-3CBB-45BC-A588-D33CA6707D9A}" type="presOf" srcId="{DBC54489-8F45-4843-B66E-41358F3602E9}" destId="{E9ED7F19-3597-CC45-BF98-95FE334E7847}" srcOrd="0" destOrd="0" presId="urn:microsoft.com/office/officeart/2005/8/layout/chevron2"/>
    <dgm:cxn modelId="{F2914AF2-33E1-844F-A905-FEC3A78D4E8B}" srcId="{74CDD88A-549F-F944-B90E-DEA6878AEA99}" destId="{A4CC4A05-ABDB-754F-B02E-95B7654E0EF1}" srcOrd="0" destOrd="0" parTransId="{7EF3CBB4-1032-D043-84EF-69055739C31A}" sibTransId="{C0E8C3F6-7FE7-F741-886D-D60EF60160E5}"/>
    <dgm:cxn modelId="{3220F3C0-7C7A-7D4B-897B-58B80CBF0F4E}" srcId="{F81AE4C5-B34E-B04C-863C-E46FFAA4324B}" destId="{5DA3418E-DB4B-FF42-B123-DBBD66736BD7}" srcOrd="0" destOrd="0" parTransId="{FA04BA07-BCD5-2142-8676-BFEF0E3B71DF}" sibTransId="{D9665C12-212D-C149-95FA-2C2E0D4140CE}"/>
    <dgm:cxn modelId="{3383416C-5B02-4776-9234-2EAE02127C67}" type="presOf" srcId="{F7D1969B-53A1-7645-97E9-91C4D72C24E4}" destId="{A78E5709-1C0A-D648-AB3D-891FA8B66E39}" srcOrd="0" destOrd="0" presId="urn:microsoft.com/office/officeart/2005/8/layout/chevron2"/>
    <dgm:cxn modelId="{5EA0B589-ECB4-4CA6-AB74-2C0339B62EA9}" type="presOf" srcId="{74CDD88A-549F-F944-B90E-DEA6878AEA99}" destId="{44CC2E2D-F2DF-9041-993A-5C0D23E88755}" srcOrd="0" destOrd="0" presId="urn:microsoft.com/office/officeart/2005/8/layout/chevron2"/>
    <dgm:cxn modelId="{6452A73B-5292-4F6C-AD64-1397818DD340}" type="presOf" srcId="{7EF551BC-457B-274E-8D4B-CC6895033FA5}" destId="{4E432B58-784D-554A-BE3D-1448B6DB0C1D}" srcOrd="0" destOrd="0" presId="urn:microsoft.com/office/officeart/2005/8/layout/chevron2"/>
    <dgm:cxn modelId="{C1DDFA39-C580-4ACC-B1B8-F8DDF6D44AE8}" type="presOf" srcId="{0A02D992-EF2C-9542-88FA-8321DA1BED4B}" destId="{E777551D-665B-EF40-A4AE-19569D80B09F}" srcOrd="0" destOrd="0" presId="urn:microsoft.com/office/officeart/2005/8/layout/chevron2"/>
    <dgm:cxn modelId="{DE052205-2EBE-144E-8E21-2D56C3223C00}" srcId="{F81AE4C5-B34E-B04C-863C-E46FFAA4324B}" destId="{36E0E8A0-9D23-A745-B131-E1443F3FB08C}" srcOrd="1" destOrd="0" parTransId="{1404BCD4-0B01-584F-9553-F36FC69B6327}" sibTransId="{FE4F06C5-7785-0E41-8120-3B4B38D50BAD}"/>
    <dgm:cxn modelId="{9BC9AB2A-1BBE-4447-9A97-EAB40C96F907}" srcId="{1DAC90B7-6707-834B-80BD-1DE5AD7AE15A}" destId="{97D8BB99-6DD4-A64D-AD3A-DDED0AB5B805}" srcOrd="0" destOrd="0" parTransId="{D4EC0175-2A7B-7846-AEC0-2CED9DC198E0}" sibTransId="{58F721F1-21CA-7241-BD54-46B71AC774F5}"/>
    <dgm:cxn modelId="{5BDC16A9-B92F-4A1D-9913-35FBA5184CAE}" type="presOf" srcId="{8107A9A5-AF29-A94A-93C9-86A17090739D}" destId="{60D3C4C0-DB41-9549-A77B-1596F4E9BADE}" srcOrd="0" destOrd="0" presId="urn:microsoft.com/office/officeart/2005/8/layout/chevron2"/>
    <dgm:cxn modelId="{C29BBD3E-5B2B-2F44-AE08-E09FEC211C43}" srcId="{36E0E8A0-9D23-A745-B131-E1443F3FB08C}" destId="{0A02D992-EF2C-9542-88FA-8321DA1BED4B}" srcOrd="0" destOrd="0" parTransId="{7DF984F6-AF85-6141-8CAB-501769B62054}" sibTransId="{7E8BA9DB-8229-8546-9BFC-4234DBFB60E7}"/>
    <dgm:cxn modelId="{CE68D0C6-E832-4ADE-898E-98739DDCE43B}" type="presOf" srcId="{3779CFD1-782F-BE4B-89A7-D7DFF565E1C4}" destId="{DE36E0A4-4385-B342-8B67-3BFD80B681D3}" srcOrd="0" destOrd="0" presId="urn:microsoft.com/office/officeart/2005/8/layout/chevron2"/>
    <dgm:cxn modelId="{97B29E00-B674-4AF3-BD6C-511B6FF11DA6}" type="presOf" srcId="{A4CC4A05-ABDB-754F-B02E-95B7654E0EF1}" destId="{C3846997-357D-6843-BF65-FD04875FAF4D}" srcOrd="0" destOrd="0" presId="urn:microsoft.com/office/officeart/2005/8/layout/chevron2"/>
    <dgm:cxn modelId="{CC8A9C78-F290-7E42-B54C-262460726544}" srcId="{F81AE4C5-B34E-B04C-863C-E46FFAA4324B}" destId="{F7D1969B-53A1-7645-97E9-91C4D72C24E4}" srcOrd="5" destOrd="0" parTransId="{33BEEC36-52EB-954C-BCAC-3DF201A8DEF0}" sibTransId="{3819723D-8AEF-164A-8996-DE92AC7AB1FC}"/>
    <dgm:cxn modelId="{E6692BEB-CF2B-E144-9584-8228470EA7CD}" srcId="{F81AE4C5-B34E-B04C-863C-E46FFAA4324B}" destId="{74CDD88A-549F-F944-B90E-DEA6878AEA99}" srcOrd="4" destOrd="0" parTransId="{DE7AB666-171E-0A4F-A5C0-1133F49195A2}" sibTransId="{4A35F8A7-96F2-8D40-8AA4-64E5659F286C}"/>
    <dgm:cxn modelId="{E7DAFC9A-36D6-9B4C-9BB9-BAE53C685426}" srcId="{F81AE4C5-B34E-B04C-863C-E46FFAA4324B}" destId="{8107A9A5-AF29-A94A-93C9-86A17090739D}" srcOrd="2" destOrd="0" parTransId="{194D5E64-4DCE-514A-8B6E-DAD267D3A496}" sibTransId="{A9D5C173-FFEC-3A4B-90FC-A22C12164719}"/>
    <dgm:cxn modelId="{D5CD24A2-129A-4AFB-844E-0059A40AA5F6}" type="presOf" srcId="{F81AE4C5-B34E-B04C-863C-E46FFAA4324B}" destId="{8926A2B0-745B-6F4C-91B7-E5319D29BACB}" srcOrd="0" destOrd="0" presId="urn:microsoft.com/office/officeart/2005/8/layout/chevron2"/>
    <dgm:cxn modelId="{BED3D458-34AC-1C44-BB3D-3B9541D29711}" srcId="{F7D1969B-53A1-7645-97E9-91C4D72C24E4}" destId="{7EF551BC-457B-274E-8D4B-CC6895033FA5}" srcOrd="0" destOrd="0" parTransId="{DD47EC6E-971E-074C-94DF-2D30AF441B4A}" sibTransId="{C151EA55-0B67-C64E-AEB3-7ABF9CB63829}"/>
    <dgm:cxn modelId="{AA5F32FF-4556-4DFF-8D3B-B3A5E10B21A1}" type="presOf" srcId="{5DA3418E-DB4B-FF42-B123-DBBD66736BD7}" destId="{3ADE00C8-8936-9E44-9966-B4C9443960E7}" srcOrd="0" destOrd="0" presId="urn:microsoft.com/office/officeart/2005/8/layout/chevron2"/>
    <dgm:cxn modelId="{524D7195-5FB6-4DAD-988E-89A06B0BF9FC}" type="presOf" srcId="{1DAC90B7-6707-834B-80BD-1DE5AD7AE15A}" destId="{57F9225C-7463-394C-B866-B20156C2172A}" srcOrd="0" destOrd="0" presId="urn:microsoft.com/office/officeart/2005/8/layout/chevron2"/>
    <dgm:cxn modelId="{502562B5-DFA6-2448-9764-FDE97D130820}" srcId="{5DA3418E-DB4B-FF42-B123-DBBD66736BD7}" destId="{3779CFD1-782F-BE4B-89A7-D7DFF565E1C4}" srcOrd="0" destOrd="0" parTransId="{AC9B584D-4AC9-DE4D-993D-55DB9D9AA3F9}" sibTransId="{AAB55CD0-3683-EA4D-8725-75A55F4038BD}"/>
    <dgm:cxn modelId="{B397BB45-DEFA-4C3E-8513-CBC64D39736E}" type="presOf" srcId="{97D8BB99-6DD4-A64D-AD3A-DDED0AB5B805}" destId="{C8D66159-239C-A947-93EB-FF89054E979D}" srcOrd="0" destOrd="0" presId="urn:microsoft.com/office/officeart/2005/8/layout/chevron2"/>
    <dgm:cxn modelId="{FAC2048F-2FFE-254E-B2B5-33C51D578449}" srcId="{8107A9A5-AF29-A94A-93C9-86A17090739D}" destId="{DBC54489-8F45-4843-B66E-41358F3602E9}" srcOrd="0" destOrd="0" parTransId="{3C73E3FD-AE55-094E-B4D4-71BC04766D1C}" sibTransId="{C63140C3-E4EA-2D4F-B352-2FF03E8CB2A9}"/>
    <dgm:cxn modelId="{4E8D2962-7E76-4577-A8C0-9BC1DC7341F9}" type="presOf" srcId="{36E0E8A0-9D23-A745-B131-E1443F3FB08C}" destId="{DC049674-6133-A04F-8C71-4C489DF415B8}" srcOrd="0" destOrd="0" presId="urn:microsoft.com/office/officeart/2005/8/layout/chevron2"/>
    <dgm:cxn modelId="{7FD9EC4D-1085-884E-96A1-96E4A874E814}" srcId="{F81AE4C5-B34E-B04C-863C-E46FFAA4324B}" destId="{1DAC90B7-6707-834B-80BD-1DE5AD7AE15A}" srcOrd="3" destOrd="0" parTransId="{B9E08E85-D14E-B946-A99B-029A9FEDE95C}" sibTransId="{B86CD9FD-DFA4-BB4F-B712-3440552602AD}"/>
    <dgm:cxn modelId="{002BE302-076D-47A1-A1AA-31C3FD45AE5E}" type="presParOf" srcId="{8926A2B0-745B-6F4C-91B7-E5319D29BACB}" destId="{9622AC7A-165F-A548-B86C-9568FB736BB0}" srcOrd="0" destOrd="0" presId="urn:microsoft.com/office/officeart/2005/8/layout/chevron2"/>
    <dgm:cxn modelId="{93413AED-6E64-45C1-B6FA-DCEB5261EED6}" type="presParOf" srcId="{9622AC7A-165F-A548-B86C-9568FB736BB0}" destId="{3ADE00C8-8936-9E44-9966-B4C9443960E7}" srcOrd="0" destOrd="0" presId="urn:microsoft.com/office/officeart/2005/8/layout/chevron2"/>
    <dgm:cxn modelId="{7685558D-090E-420C-AB49-0B80BFA05228}" type="presParOf" srcId="{9622AC7A-165F-A548-B86C-9568FB736BB0}" destId="{DE36E0A4-4385-B342-8B67-3BFD80B681D3}" srcOrd="1" destOrd="0" presId="urn:microsoft.com/office/officeart/2005/8/layout/chevron2"/>
    <dgm:cxn modelId="{EBDC32BB-52FD-472C-8CC6-ECF455D92342}" type="presParOf" srcId="{8926A2B0-745B-6F4C-91B7-E5319D29BACB}" destId="{A61784F3-6A36-E845-B5C4-6329C1ADFDB7}" srcOrd="1" destOrd="0" presId="urn:microsoft.com/office/officeart/2005/8/layout/chevron2"/>
    <dgm:cxn modelId="{49265C4F-FE73-4705-8EEF-ADB3CF7A09FD}" type="presParOf" srcId="{8926A2B0-745B-6F4C-91B7-E5319D29BACB}" destId="{4E32278F-E81C-0D45-A730-0D709D1AA132}" srcOrd="2" destOrd="0" presId="urn:microsoft.com/office/officeart/2005/8/layout/chevron2"/>
    <dgm:cxn modelId="{622CBF79-B225-4ADF-84D3-9A1DFBA13843}" type="presParOf" srcId="{4E32278F-E81C-0D45-A730-0D709D1AA132}" destId="{DC049674-6133-A04F-8C71-4C489DF415B8}" srcOrd="0" destOrd="0" presId="urn:microsoft.com/office/officeart/2005/8/layout/chevron2"/>
    <dgm:cxn modelId="{065CBD3F-857E-4AC4-B0C3-BB93ABB648D9}" type="presParOf" srcId="{4E32278F-E81C-0D45-A730-0D709D1AA132}" destId="{E777551D-665B-EF40-A4AE-19569D80B09F}" srcOrd="1" destOrd="0" presId="urn:microsoft.com/office/officeart/2005/8/layout/chevron2"/>
    <dgm:cxn modelId="{48FD80AA-8EBC-447E-A52E-8C24A46EB786}" type="presParOf" srcId="{8926A2B0-745B-6F4C-91B7-E5319D29BACB}" destId="{B88EFC02-6B0C-3545-B8BC-D9C3E1F865A4}" srcOrd="3" destOrd="0" presId="urn:microsoft.com/office/officeart/2005/8/layout/chevron2"/>
    <dgm:cxn modelId="{8066644B-3656-49C0-A529-2169764E2A79}" type="presParOf" srcId="{8926A2B0-745B-6F4C-91B7-E5319D29BACB}" destId="{7BB093BB-1900-D54E-90F3-3DA57DCCBB04}" srcOrd="4" destOrd="0" presId="urn:microsoft.com/office/officeart/2005/8/layout/chevron2"/>
    <dgm:cxn modelId="{26422B92-9B16-4FFE-87EA-134AC20EA336}" type="presParOf" srcId="{7BB093BB-1900-D54E-90F3-3DA57DCCBB04}" destId="{60D3C4C0-DB41-9549-A77B-1596F4E9BADE}" srcOrd="0" destOrd="0" presId="urn:microsoft.com/office/officeart/2005/8/layout/chevron2"/>
    <dgm:cxn modelId="{CA37DC07-7857-45EE-9BCA-84935DD7F09D}" type="presParOf" srcId="{7BB093BB-1900-D54E-90F3-3DA57DCCBB04}" destId="{E9ED7F19-3597-CC45-BF98-95FE334E7847}" srcOrd="1" destOrd="0" presId="urn:microsoft.com/office/officeart/2005/8/layout/chevron2"/>
    <dgm:cxn modelId="{82E8CE28-F912-4EF0-A5E2-FECEBA77AF71}" type="presParOf" srcId="{8926A2B0-745B-6F4C-91B7-E5319D29BACB}" destId="{E5C1B068-E88D-9E46-80B3-B064E16421EE}" srcOrd="5" destOrd="0" presId="urn:microsoft.com/office/officeart/2005/8/layout/chevron2"/>
    <dgm:cxn modelId="{DF44F60B-2672-4299-BBD7-79D81ED402AA}" type="presParOf" srcId="{8926A2B0-745B-6F4C-91B7-E5319D29BACB}" destId="{12BFE38E-AA77-9147-9563-5B2E10BB83CC}" srcOrd="6" destOrd="0" presId="urn:microsoft.com/office/officeart/2005/8/layout/chevron2"/>
    <dgm:cxn modelId="{FBDBF459-5992-453A-A127-F84B29EF9237}" type="presParOf" srcId="{12BFE38E-AA77-9147-9563-5B2E10BB83CC}" destId="{57F9225C-7463-394C-B866-B20156C2172A}" srcOrd="0" destOrd="0" presId="urn:microsoft.com/office/officeart/2005/8/layout/chevron2"/>
    <dgm:cxn modelId="{0D4F2CA2-67B1-4C12-A147-C4F602F401F0}" type="presParOf" srcId="{12BFE38E-AA77-9147-9563-5B2E10BB83CC}" destId="{C8D66159-239C-A947-93EB-FF89054E979D}" srcOrd="1" destOrd="0" presId="urn:microsoft.com/office/officeart/2005/8/layout/chevron2"/>
    <dgm:cxn modelId="{7340B7CE-D478-42E9-857B-79BFD99C8DDA}" type="presParOf" srcId="{8926A2B0-745B-6F4C-91B7-E5319D29BACB}" destId="{722EDF77-AFD0-BF44-8E94-25003368AAB7}" srcOrd="7" destOrd="0" presId="urn:microsoft.com/office/officeart/2005/8/layout/chevron2"/>
    <dgm:cxn modelId="{4E91278A-6F00-4FAA-A534-5A15BA565B97}" type="presParOf" srcId="{8926A2B0-745B-6F4C-91B7-E5319D29BACB}" destId="{18E35F9B-2DE8-134E-A715-A6BE059FD35D}" srcOrd="8" destOrd="0" presId="urn:microsoft.com/office/officeart/2005/8/layout/chevron2"/>
    <dgm:cxn modelId="{8140943D-64CE-4176-8EED-33C457D50B0D}" type="presParOf" srcId="{18E35F9B-2DE8-134E-A715-A6BE059FD35D}" destId="{44CC2E2D-F2DF-9041-993A-5C0D23E88755}" srcOrd="0" destOrd="0" presId="urn:microsoft.com/office/officeart/2005/8/layout/chevron2"/>
    <dgm:cxn modelId="{8883B8D2-CAC9-43C8-93FB-8DBBC26ECFB8}" type="presParOf" srcId="{18E35F9B-2DE8-134E-A715-A6BE059FD35D}" destId="{C3846997-357D-6843-BF65-FD04875FAF4D}" srcOrd="1" destOrd="0" presId="urn:microsoft.com/office/officeart/2005/8/layout/chevron2"/>
    <dgm:cxn modelId="{F3EAA9FC-F038-467C-9A69-8FF47A8569A6}" type="presParOf" srcId="{8926A2B0-745B-6F4C-91B7-E5319D29BACB}" destId="{28A1E4CE-5D83-234A-A715-C9F0EC2D0BD2}" srcOrd="9" destOrd="0" presId="urn:microsoft.com/office/officeart/2005/8/layout/chevron2"/>
    <dgm:cxn modelId="{203499E9-588C-45D8-9FCD-E53220E0C761}" type="presParOf" srcId="{8926A2B0-745B-6F4C-91B7-E5319D29BACB}" destId="{83C3BB4F-6C14-0340-A036-54A2C4F3EEEA}" srcOrd="10" destOrd="0" presId="urn:microsoft.com/office/officeart/2005/8/layout/chevron2"/>
    <dgm:cxn modelId="{389D494C-A9F1-40A9-8DD2-473C6AFD848C}" type="presParOf" srcId="{83C3BB4F-6C14-0340-A036-54A2C4F3EEEA}" destId="{A78E5709-1C0A-D648-AB3D-891FA8B66E39}" srcOrd="0" destOrd="0" presId="urn:microsoft.com/office/officeart/2005/8/layout/chevron2"/>
    <dgm:cxn modelId="{465D84C5-A0C0-4D33-A242-2EC7A5CBB187}" type="presParOf" srcId="{83C3BB4F-6C14-0340-A036-54A2C4F3EEEA}" destId="{4E432B58-784D-554A-BE3D-1448B6DB0C1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5B3221-A1AA-EE4A-9287-51CB00EF629B}"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C95C6D39-A917-7C44-8CDF-AD78D7D13A9E}">
      <dgm:prSet/>
      <dgm:spPr/>
      <dgm:t>
        <a:bodyPr/>
        <a:lstStyle/>
        <a:p>
          <a:pPr rtl="0"/>
          <a:r>
            <a:rPr lang="en-US" dirty="0" smtClean="0"/>
            <a:t>If no interrupts are pending the processor:</a:t>
          </a:r>
          <a:endParaRPr lang="en-US" dirty="0"/>
        </a:p>
      </dgm:t>
    </dgm:pt>
    <dgm:pt modelId="{0ED547F4-4078-A740-8798-719C7616667E}" type="parTrans" cxnId="{6D8447D9-98FA-4043-AF6D-71A67C15970E}">
      <dgm:prSet/>
      <dgm:spPr/>
      <dgm:t>
        <a:bodyPr/>
        <a:lstStyle/>
        <a:p>
          <a:endParaRPr lang="en-US"/>
        </a:p>
      </dgm:t>
    </dgm:pt>
    <dgm:pt modelId="{54902DE5-EA1F-9143-8EB2-D11FC402CDE5}" type="sibTrans" cxnId="{6D8447D9-98FA-4043-AF6D-71A67C15970E}">
      <dgm:prSet/>
      <dgm:spPr/>
      <dgm:t>
        <a:bodyPr/>
        <a:lstStyle/>
        <a:p>
          <a:endParaRPr lang="en-US"/>
        </a:p>
      </dgm:t>
    </dgm:pt>
    <dgm:pt modelId="{679BC3F0-BCA5-BB48-9ABC-54DB1CB51F90}">
      <dgm:prSet/>
      <dgm:spPr>
        <a:solidFill>
          <a:schemeClr val="accent2"/>
        </a:solidFill>
        <a:ln>
          <a:solidFill>
            <a:schemeClr val="bg2">
              <a:lumMod val="25000"/>
            </a:schemeClr>
          </a:solidFill>
        </a:ln>
      </dgm:spPr>
      <dgm:t>
        <a:bodyPr/>
        <a:lstStyle/>
        <a:p>
          <a:pPr rtl="0"/>
          <a:r>
            <a:rPr lang="en-US" dirty="0" smtClean="0"/>
            <a:t>proceeds to the fetch stage and fetches the next instruction of the current program in the current process</a:t>
          </a:r>
          <a:endParaRPr lang="en-US" dirty="0"/>
        </a:p>
      </dgm:t>
    </dgm:pt>
    <dgm:pt modelId="{BBA68DBE-B48F-4444-97BF-738D21DDA803}" type="parTrans" cxnId="{E71753C8-EA00-1B49-8C69-2965C7C48A77}">
      <dgm:prSet/>
      <dgm:spPr>
        <a:solidFill>
          <a:schemeClr val="accent6"/>
        </a:solidFill>
      </dgm:spPr>
      <dgm:t>
        <a:bodyPr/>
        <a:lstStyle/>
        <a:p>
          <a:endParaRPr lang="en-US"/>
        </a:p>
      </dgm:t>
    </dgm:pt>
    <dgm:pt modelId="{F4A814A5-248E-634D-863B-30CBBB67470E}" type="sibTrans" cxnId="{E71753C8-EA00-1B49-8C69-2965C7C48A77}">
      <dgm:prSet/>
      <dgm:spPr/>
      <dgm:t>
        <a:bodyPr/>
        <a:lstStyle/>
        <a:p>
          <a:endParaRPr lang="en-US"/>
        </a:p>
      </dgm:t>
    </dgm:pt>
    <dgm:pt modelId="{F7D7F520-7A7F-0D4C-874A-0C1B1FE2FAA3}">
      <dgm:prSet/>
      <dgm:spPr/>
      <dgm:t>
        <a:bodyPr/>
        <a:lstStyle/>
        <a:p>
          <a:pPr rtl="0"/>
          <a:r>
            <a:rPr lang="en-US" dirty="0" smtClean="0"/>
            <a:t>If an interrupt is pending the processor:</a:t>
          </a:r>
          <a:endParaRPr lang="en-US" dirty="0"/>
        </a:p>
      </dgm:t>
    </dgm:pt>
    <dgm:pt modelId="{21D286F1-0176-A64B-AB45-1B7596619535}" type="parTrans" cxnId="{77244754-6C12-1848-AE3B-5053201E3AB5}">
      <dgm:prSet/>
      <dgm:spPr/>
      <dgm:t>
        <a:bodyPr/>
        <a:lstStyle/>
        <a:p>
          <a:endParaRPr lang="en-US"/>
        </a:p>
      </dgm:t>
    </dgm:pt>
    <dgm:pt modelId="{5412560A-7FF0-9F4D-B311-2D980E880CBA}" type="sibTrans" cxnId="{77244754-6C12-1848-AE3B-5053201E3AB5}">
      <dgm:prSet/>
      <dgm:spPr/>
      <dgm:t>
        <a:bodyPr/>
        <a:lstStyle/>
        <a:p>
          <a:endParaRPr lang="en-US"/>
        </a:p>
      </dgm:t>
    </dgm:pt>
    <dgm:pt modelId="{C3B7D2A7-0B5A-2740-BF25-89D1F94497AC}">
      <dgm:prSet/>
      <dgm:spPr>
        <a:solidFill>
          <a:schemeClr val="accent2"/>
        </a:solidFill>
        <a:ln>
          <a:solidFill>
            <a:schemeClr val="bg2">
              <a:lumMod val="25000"/>
            </a:schemeClr>
          </a:solidFill>
        </a:ln>
      </dgm:spPr>
      <dgm:t>
        <a:bodyPr/>
        <a:lstStyle/>
        <a:p>
          <a:pPr rtl="0"/>
          <a:r>
            <a:rPr lang="en-US" dirty="0" smtClean="0"/>
            <a:t>sets the program counter to the starting address of an interrupt handler program</a:t>
          </a:r>
          <a:endParaRPr lang="en-US" dirty="0"/>
        </a:p>
      </dgm:t>
    </dgm:pt>
    <dgm:pt modelId="{3C9583AA-D3EE-774A-8EAA-7500994291C4}" type="parTrans" cxnId="{D4B8EAFA-C2F1-334F-9D26-8CF4736C2269}">
      <dgm:prSet/>
      <dgm:spPr>
        <a:solidFill>
          <a:schemeClr val="accent6"/>
        </a:solidFill>
      </dgm:spPr>
      <dgm:t>
        <a:bodyPr/>
        <a:lstStyle/>
        <a:p>
          <a:endParaRPr lang="en-US"/>
        </a:p>
      </dgm:t>
    </dgm:pt>
    <dgm:pt modelId="{19950FF9-8470-7747-845F-E9A0881FC9DE}" type="sibTrans" cxnId="{D4B8EAFA-C2F1-334F-9D26-8CF4736C2269}">
      <dgm:prSet/>
      <dgm:spPr>
        <a:solidFill>
          <a:schemeClr val="accent6"/>
        </a:solidFill>
      </dgm:spPr>
      <dgm:t>
        <a:bodyPr/>
        <a:lstStyle/>
        <a:p>
          <a:endParaRPr lang="en-US"/>
        </a:p>
      </dgm:t>
    </dgm:pt>
    <dgm:pt modelId="{B722BA2D-FE3B-4C4B-BDFA-C18A398FA12E}">
      <dgm:prSet/>
      <dgm:spPr>
        <a:solidFill>
          <a:schemeClr val="accent2"/>
        </a:solidFill>
        <a:ln>
          <a:solidFill>
            <a:schemeClr val="bg2">
              <a:lumMod val="25000"/>
            </a:schemeClr>
          </a:solidFill>
        </a:ln>
      </dgm:spPr>
      <dgm:t>
        <a:bodyPr/>
        <a:lstStyle/>
        <a:p>
          <a:pPr rtl="0"/>
          <a:r>
            <a:rPr lang="en-US" dirty="0" smtClean="0"/>
            <a:t>switches from user mode to kernel mode so that the interrupt processing code may include privileged instructions</a:t>
          </a:r>
          <a:endParaRPr lang="en-US" dirty="0"/>
        </a:p>
      </dgm:t>
    </dgm:pt>
    <dgm:pt modelId="{E78C2D2E-AC5A-3641-A75F-FE913CF677BA}" type="parTrans" cxnId="{FDD76A37-5C5E-7B45-99CD-DA6A51FF1BCC}">
      <dgm:prSet/>
      <dgm:spPr/>
      <dgm:t>
        <a:bodyPr/>
        <a:lstStyle/>
        <a:p>
          <a:endParaRPr lang="en-US"/>
        </a:p>
      </dgm:t>
    </dgm:pt>
    <dgm:pt modelId="{4840F145-E8BB-FE45-95D0-9E0FF4BC1083}" type="sibTrans" cxnId="{FDD76A37-5C5E-7B45-99CD-DA6A51FF1BCC}">
      <dgm:prSet/>
      <dgm:spPr/>
      <dgm:t>
        <a:bodyPr/>
        <a:lstStyle/>
        <a:p>
          <a:endParaRPr lang="en-US"/>
        </a:p>
      </dgm:t>
    </dgm:pt>
    <dgm:pt modelId="{08FB8707-5968-EB41-8DA8-E1DF65C7E8F2}" type="pres">
      <dgm:prSet presAssocID="{555B3221-A1AA-EE4A-9287-51CB00EF629B}" presName="Name0" presStyleCnt="0">
        <dgm:presLayoutVars>
          <dgm:dir/>
          <dgm:animLvl val="lvl"/>
          <dgm:resizeHandles val="exact"/>
        </dgm:presLayoutVars>
      </dgm:prSet>
      <dgm:spPr/>
      <dgm:t>
        <a:bodyPr/>
        <a:lstStyle/>
        <a:p>
          <a:endParaRPr lang="en-US"/>
        </a:p>
      </dgm:t>
    </dgm:pt>
    <dgm:pt modelId="{2532FA87-D769-1D42-AB78-CE1DD73AD7AB}" type="pres">
      <dgm:prSet presAssocID="{C95C6D39-A917-7C44-8CDF-AD78D7D13A9E}" presName="vertFlow" presStyleCnt="0"/>
      <dgm:spPr/>
    </dgm:pt>
    <dgm:pt modelId="{F9F8FE6C-2B05-C445-8F1C-C2D56EC0B341}" type="pres">
      <dgm:prSet presAssocID="{C95C6D39-A917-7C44-8CDF-AD78D7D13A9E}" presName="header" presStyleLbl="node1" presStyleIdx="0" presStyleCnt="2"/>
      <dgm:spPr/>
      <dgm:t>
        <a:bodyPr/>
        <a:lstStyle/>
        <a:p>
          <a:endParaRPr lang="en-US"/>
        </a:p>
      </dgm:t>
    </dgm:pt>
    <dgm:pt modelId="{944F2D45-0854-FF4F-9A45-0B5FBB9415E6}" type="pres">
      <dgm:prSet presAssocID="{BBA68DBE-B48F-4444-97BF-738D21DDA803}" presName="parTrans" presStyleLbl="sibTrans2D1" presStyleIdx="0" presStyleCnt="3"/>
      <dgm:spPr/>
      <dgm:t>
        <a:bodyPr/>
        <a:lstStyle/>
        <a:p>
          <a:endParaRPr lang="en-US"/>
        </a:p>
      </dgm:t>
    </dgm:pt>
    <dgm:pt modelId="{878E7D38-9573-7A46-8835-570D9ED3C168}" type="pres">
      <dgm:prSet presAssocID="{679BC3F0-BCA5-BB48-9ABC-54DB1CB51F90}" presName="child" presStyleLbl="alignAccFollowNode1" presStyleIdx="0" presStyleCnt="3">
        <dgm:presLayoutVars>
          <dgm:chMax val="0"/>
          <dgm:bulletEnabled val="1"/>
        </dgm:presLayoutVars>
      </dgm:prSet>
      <dgm:spPr/>
      <dgm:t>
        <a:bodyPr/>
        <a:lstStyle/>
        <a:p>
          <a:endParaRPr lang="en-US"/>
        </a:p>
      </dgm:t>
    </dgm:pt>
    <dgm:pt modelId="{B75A9732-37E4-1E46-8595-BA1578DDD763}" type="pres">
      <dgm:prSet presAssocID="{C95C6D39-A917-7C44-8CDF-AD78D7D13A9E}" presName="hSp" presStyleCnt="0"/>
      <dgm:spPr/>
    </dgm:pt>
    <dgm:pt modelId="{45974EAB-6CCB-0B45-AC7B-2899D7F8A3EF}" type="pres">
      <dgm:prSet presAssocID="{F7D7F520-7A7F-0D4C-874A-0C1B1FE2FAA3}" presName="vertFlow" presStyleCnt="0"/>
      <dgm:spPr/>
    </dgm:pt>
    <dgm:pt modelId="{DB54DFA3-E01E-B442-9482-07C506B84309}" type="pres">
      <dgm:prSet presAssocID="{F7D7F520-7A7F-0D4C-874A-0C1B1FE2FAA3}" presName="header" presStyleLbl="node1" presStyleIdx="1" presStyleCnt="2"/>
      <dgm:spPr/>
      <dgm:t>
        <a:bodyPr/>
        <a:lstStyle/>
        <a:p>
          <a:endParaRPr lang="en-US"/>
        </a:p>
      </dgm:t>
    </dgm:pt>
    <dgm:pt modelId="{A7450743-EE58-D742-9C11-C40E3AA314B2}" type="pres">
      <dgm:prSet presAssocID="{3C9583AA-D3EE-774A-8EAA-7500994291C4}" presName="parTrans" presStyleLbl="sibTrans2D1" presStyleIdx="1" presStyleCnt="3"/>
      <dgm:spPr/>
      <dgm:t>
        <a:bodyPr/>
        <a:lstStyle/>
        <a:p>
          <a:endParaRPr lang="en-US"/>
        </a:p>
      </dgm:t>
    </dgm:pt>
    <dgm:pt modelId="{F38B7510-114B-054F-B7FC-E55A1C978F4A}" type="pres">
      <dgm:prSet presAssocID="{C3B7D2A7-0B5A-2740-BF25-89D1F94497AC}" presName="child" presStyleLbl="alignAccFollowNode1" presStyleIdx="1" presStyleCnt="3">
        <dgm:presLayoutVars>
          <dgm:chMax val="0"/>
          <dgm:bulletEnabled val="1"/>
        </dgm:presLayoutVars>
      </dgm:prSet>
      <dgm:spPr/>
      <dgm:t>
        <a:bodyPr/>
        <a:lstStyle/>
        <a:p>
          <a:endParaRPr lang="en-US"/>
        </a:p>
      </dgm:t>
    </dgm:pt>
    <dgm:pt modelId="{74BDB899-755B-444E-915E-34234A2F80E2}" type="pres">
      <dgm:prSet presAssocID="{19950FF9-8470-7747-845F-E9A0881FC9DE}" presName="sibTrans" presStyleLbl="sibTrans2D1" presStyleIdx="2" presStyleCnt="3"/>
      <dgm:spPr/>
      <dgm:t>
        <a:bodyPr/>
        <a:lstStyle/>
        <a:p>
          <a:endParaRPr lang="en-US"/>
        </a:p>
      </dgm:t>
    </dgm:pt>
    <dgm:pt modelId="{9DCBE4C9-9854-3443-A76A-5007F14AEB74}" type="pres">
      <dgm:prSet presAssocID="{B722BA2D-FE3B-4C4B-BDFA-C18A398FA12E}" presName="child" presStyleLbl="alignAccFollowNode1" presStyleIdx="2" presStyleCnt="3">
        <dgm:presLayoutVars>
          <dgm:chMax val="0"/>
          <dgm:bulletEnabled val="1"/>
        </dgm:presLayoutVars>
      </dgm:prSet>
      <dgm:spPr/>
      <dgm:t>
        <a:bodyPr/>
        <a:lstStyle/>
        <a:p>
          <a:endParaRPr lang="en-US"/>
        </a:p>
      </dgm:t>
    </dgm:pt>
  </dgm:ptLst>
  <dgm:cxnLst>
    <dgm:cxn modelId="{FDD76A37-5C5E-7B45-99CD-DA6A51FF1BCC}" srcId="{F7D7F520-7A7F-0D4C-874A-0C1B1FE2FAA3}" destId="{B722BA2D-FE3B-4C4B-BDFA-C18A398FA12E}" srcOrd="1" destOrd="0" parTransId="{E78C2D2E-AC5A-3641-A75F-FE913CF677BA}" sibTransId="{4840F145-E8BB-FE45-95D0-9E0FF4BC1083}"/>
    <dgm:cxn modelId="{2459BB96-316D-4A0F-85B5-5E95D92C1963}" type="presOf" srcId="{679BC3F0-BCA5-BB48-9ABC-54DB1CB51F90}" destId="{878E7D38-9573-7A46-8835-570D9ED3C168}" srcOrd="0" destOrd="0" presId="urn:microsoft.com/office/officeart/2005/8/layout/lProcess1"/>
    <dgm:cxn modelId="{85E32576-B1C8-46D3-8580-6429A994F26E}" type="presOf" srcId="{BBA68DBE-B48F-4444-97BF-738D21DDA803}" destId="{944F2D45-0854-FF4F-9A45-0B5FBB9415E6}" srcOrd="0" destOrd="0" presId="urn:microsoft.com/office/officeart/2005/8/layout/lProcess1"/>
    <dgm:cxn modelId="{986761F2-BA6C-41E9-B5B6-66CC924ACEDA}" type="presOf" srcId="{C3B7D2A7-0B5A-2740-BF25-89D1F94497AC}" destId="{F38B7510-114B-054F-B7FC-E55A1C978F4A}" srcOrd="0" destOrd="0" presId="urn:microsoft.com/office/officeart/2005/8/layout/lProcess1"/>
    <dgm:cxn modelId="{54F3635A-5277-4B9C-8ED1-D46AB395E970}" type="presOf" srcId="{19950FF9-8470-7747-845F-E9A0881FC9DE}" destId="{74BDB899-755B-444E-915E-34234A2F80E2}" srcOrd="0" destOrd="0" presId="urn:microsoft.com/office/officeart/2005/8/layout/lProcess1"/>
    <dgm:cxn modelId="{D4B8EAFA-C2F1-334F-9D26-8CF4736C2269}" srcId="{F7D7F520-7A7F-0D4C-874A-0C1B1FE2FAA3}" destId="{C3B7D2A7-0B5A-2740-BF25-89D1F94497AC}" srcOrd="0" destOrd="0" parTransId="{3C9583AA-D3EE-774A-8EAA-7500994291C4}" sibTransId="{19950FF9-8470-7747-845F-E9A0881FC9DE}"/>
    <dgm:cxn modelId="{18E6AFA5-7D09-497F-A704-411CA678DB26}" type="presOf" srcId="{3C9583AA-D3EE-774A-8EAA-7500994291C4}" destId="{A7450743-EE58-D742-9C11-C40E3AA314B2}" srcOrd="0" destOrd="0" presId="urn:microsoft.com/office/officeart/2005/8/layout/lProcess1"/>
    <dgm:cxn modelId="{A1A4471D-F024-4C01-9E2C-3DF545B38D89}" type="presOf" srcId="{C95C6D39-A917-7C44-8CDF-AD78D7D13A9E}" destId="{F9F8FE6C-2B05-C445-8F1C-C2D56EC0B341}" srcOrd="0" destOrd="0" presId="urn:microsoft.com/office/officeart/2005/8/layout/lProcess1"/>
    <dgm:cxn modelId="{6D8447D9-98FA-4043-AF6D-71A67C15970E}" srcId="{555B3221-A1AA-EE4A-9287-51CB00EF629B}" destId="{C95C6D39-A917-7C44-8CDF-AD78D7D13A9E}" srcOrd="0" destOrd="0" parTransId="{0ED547F4-4078-A740-8798-719C7616667E}" sibTransId="{54902DE5-EA1F-9143-8EB2-D11FC402CDE5}"/>
    <dgm:cxn modelId="{C97B4279-A5EF-455E-96EF-49CD0A75FD71}" type="presOf" srcId="{555B3221-A1AA-EE4A-9287-51CB00EF629B}" destId="{08FB8707-5968-EB41-8DA8-E1DF65C7E8F2}" srcOrd="0" destOrd="0" presId="urn:microsoft.com/office/officeart/2005/8/layout/lProcess1"/>
    <dgm:cxn modelId="{77244754-6C12-1848-AE3B-5053201E3AB5}" srcId="{555B3221-A1AA-EE4A-9287-51CB00EF629B}" destId="{F7D7F520-7A7F-0D4C-874A-0C1B1FE2FAA3}" srcOrd="1" destOrd="0" parTransId="{21D286F1-0176-A64B-AB45-1B7596619535}" sibTransId="{5412560A-7FF0-9F4D-B311-2D980E880CBA}"/>
    <dgm:cxn modelId="{587FA405-CDEC-4E31-96A1-1F54A9C45F9D}" type="presOf" srcId="{B722BA2D-FE3B-4C4B-BDFA-C18A398FA12E}" destId="{9DCBE4C9-9854-3443-A76A-5007F14AEB74}" srcOrd="0" destOrd="0" presId="urn:microsoft.com/office/officeart/2005/8/layout/lProcess1"/>
    <dgm:cxn modelId="{E71753C8-EA00-1B49-8C69-2965C7C48A77}" srcId="{C95C6D39-A917-7C44-8CDF-AD78D7D13A9E}" destId="{679BC3F0-BCA5-BB48-9ABC-54DB1CB51F90}" srcOrd="0" destOrd="0" parTransId="{BBA68DBE-B48F-4444-97BF-738D21DDA803}" sibTransId="{F4A814A5-248E-634D-863B-30CBBB67470E}"/>
    <dgm:cxn modelId="{97824E45-1DD5-44EB-B75B-350360431147}" type="presOf" srcId="{F7D7F520-7A7F-0D4C-874A-0C1B1FE2FAA3}" destId="{DB54DFA3-E01E-B442-9482-07C506B84309}" srcOrd="0" destOrd="0" presId="urn:microsoft.com/office/officeart/2005/8/layout/lProcess1"/>
    <dgm:cxn modelId="{F095436A-D364-441C-B269-1CB2F49DB9FC}" type="presParOf" srcId="{08FB8707-5968-EB41-8DA8-E1DF65C7E8F2}" destId="{2532FA87-D769-1D42-AB78-CE1DD73AD7AB}" srcOrd="0" destOrd="0" presId="urn:microsoft.com/office/officeart/2005/8/layout/lProcess1"/>
    <dgm:cxn modelId="{69A0C3ED-4ADE-4E95-A661-51D11C2F5A9D}" type="presParOf" srcId="{2532FA87-D769-1D42-AB78-CE1DD73AD7AB}" destId="{F9F8FE6C-2B05-C445-8F1C-C2D56EC0B341}" srcOrd="0" destOrd="0" presId="urn:microsoft.com/office/officeart/2005/8/layout/lProcess1"/>
    <dgm:cxn modelId="{9B9A9EC5-9171-4A03-9BCC-B1739543B911}" type="presParOf" srcId="{2532FA87-D769-1D42-AB78-CE1DD73AD7AB}" destId="{944F2D45-0854-FF4F-9A45-0B5FBB9415E6}" srcOrd="1" destOrd="0" presId="urn:microsoft.com/office/officeart/2005/8/layout/lProcess1"/>
    <dgm:cxn modelId="{05711E55-724F-4F2A-8A50-1AAFBC5EB261}" type="presParOf" srcId="{2532FA87-D769-1D42-AB78-CE1DD73AD7AB}" destId="{878E7D38-9573-7A46-8835-570D9ED3C168}" srcOrd="2" destOrd="0" presId="urn:microsoft.com/office/officeart/2005/8/layout/lProcess1"/>
    <dgm:cxn modelId="{BF7D55D8-98CD-4390-9EC8-E89A1850FE3A}" type="presParOf" srcId="{08FB8707-5968-EB41-8DA8-E1DF65C7E8F2}" destId="{B75A9732-37E4-1E46-8595-BA1578DDD763}" srcOrd="1" destOrd="0" presId="urn:microsoft.com/office/officeart/2005/8/layout/lProcess1"/>
    <dgm:cxn modelId="{4B9F8DD5-F102-4636-A6EF-82D24A509D59}" type="presParOf" srcId="{08FB8707-5968-EB41-8DA8-E1DF65C7E8F2}" destId="{45974EAB-6CCB-0B45-AC7B-2899D7F8A3EF}" srcOrd="2" destOrd="0" presId="urn:microsoft.com/office/officeart/2005/8/layout/lProcess1"/>
    <dgm:cxn modelId="{7777FAB9-4558-4399-92B8-CDD42E635FA9}" type="presParOf" srcId="{45974EAB-6CCB-0B45-AC7B-2899D7F8A3EF}" destId="{DB54DFA3-E01E-B442-9482-07C506B84309}" srcOrd="0" destOrd="0" presId="urn:microsoft.com/office/officeart/2005/8/layout/lProcess1"/>
    <dgm:cxn modelId="{D2E0D88B-DBC0-40F5-BE86-2B0D51709DC7}" type="presParOf" srcId="{45974EAB-6CCB-0B45-AC7B-2899D7F8A3EF}" destId="{A7450743-EE58-D742-9C11-C40E3AA314B2}" srcOrd="1" destOrd="0" presId="urn:microsoft.com/office/officeart/2005/8/layout/lProcess1"/>
    <dgm:cxn modelId="{94D7E822-ECAC-4D75-9293-D0938AAEA680}" type="presParOf" srcId="{45974EAB-6CCB-0B45-AC7B-2899D7F8A3EF}" destId="{F38B7510-114B-054F-B7FC-E55A1C978F4A}" srcOrd="2" destOrd="0" presId="urn:microsoft.com/office/officeart/2005/8/layout/lProcess1"/>
    <dgm:cxn modelId="{A5354074-01AB-4070-BBEE-61C44C30DD4A}" type="presParOf" srcId="{45974EAB-6CCB-0B45-AC7B-2899D7F8A3EF}" destId="{74BDB899-755B-444E-915E-34234A2F80E2}" srcOrd="3" destOrd="0" presId="urn:microsoft.com/office/officeart/2005/8/layout/lProcess1"/>
    <dgm:cxn modelId="{0638E9FB-2EFF-45E7-9F91-FDBAA822BCFB}" type="presParOf" srcId="{45974EAB-6CCB-0B45-AC7B-2899D7F8A3EF}" destId="{9DCBE4C9-9854-3443-A76A-5007F14AEB74}"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7672C5-E3D7-E94C-9FA6-32B5B5EEB40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236419C-1A5F-DD4C-BAC7-3A75E7BBCDD9}">
      <dgm:prSet phldrT="[Text]" custT="1"/>
      <dgm:spPr>
        <a:solidFill>
          <a:schemeClr val="accent1"/>
        </a:solidFill>
      </dgm:spPr>
      <dgm:t>
        <a:bodyPr/>
        <a:lstStyle/>
        <a:p>
          <a:r>
            <a:rPr lang="en-US" sz="1400" dirty="0" smtClean="0"/>
            <a:t>save the context of the processor</a:t>
          </a:r>
          <a:endParaRPr lang="en-US" sz="1400" dirty="0"/>
        </a:p>
      </dgm:t>
    </dgm:pt>
    <dgm:pt modelId="{716C1250-83AA-9349-858A-5E116580B781}" type="parTrans" cxnId="{753089A2-F994-E642-A1D6-CC6132C64B6A}">
      <dgm:prSet/>
      <dgm:spPr/>
      <dgm:t>
        <a:bodyPr/>
        <a:lstStyle/>
        <a:p>
          <a:endParaRPr lang="en-US"/>
        </a:p>
      </dgm:t>
    </dgm:pt>
    <dgm:pt modelId="{2099D60C-3BE6-EF4D-9DB4-EFCD854F47B5}" type="sibTrans" cxnId="{753089A2-F994-E642-A1D6-CC6132C64B6A}">
      <dgm:prSet/>
      <dgm:spPr>
        <a:solidFill>
          <a:schemeClr val="accent3"/>
        </a:solidFill>
      </dgm:spPr>
      <dgm:t>
        <a:bodyPr/>
        <a:lstStyle/>
        <a:p>
          <a:endParaRPr lang="en-US"/>
        </a:p>
      </dgm:t>
    </dgm:pt>
    <dgm:pt modelId="{512ECD95-0590-DF48-82AF-9004224EC34D}">
      <dgm:prSet custT="1"/>
      <dgm:spPr/>
      <dgm:t>
        <a:bodyPr/>
        <a:lstStyle/>
        <a:p>
          <a:r>
            <a:rPr lang="en-US" sz="1400" dirty="0" smtClean="0"/>
            <a:t>update the process control block of the process currently in the Running state</a:t>
          </a:r>
        </a:p>
      </dgm:t>
    </dgm:pt>
    <dgm:pt modelId="{68E010A8-7AE3-5B46-BECC-9041E62550A5}" type="parTrans" cxnId="{7C82BA14-E0F8-824A-9142-1FE51D38C079}">
      <dgm:prSet/>
      <dgm:spPr/>
      <dgm:t>
        <a:bodyPr/>
        <a:lstStyle/>
        <a:p>
          <a:endParaRPr lang="en-US"/>
        </a:p>
      </dgm:t>
    </dgm:pt>
    <dgm:pt modelId="{0041A0A6-8C1C-DC49-9BA9-4990AE746A39}" type="sibTrans" cxnId="{7C82BA14-E0F8-824A-9142-1FE51D38C079}">
      <dgm:prSet/>
      <dgm:spPr>
        <a:solidFill>
          <a:schemeClr val="accent3"/>
        </a:solidFill>
      </dgm:spPr>
      <dgm:t>
        <a:bodyPr/>
        <a:lstStyle/>
        <a:p>
          <a:endParaRPr lang="en-US"/>
        </a:p>
      </dgm:t>
    </dgm:pt>
    <dgm:pt modelId="{F48C2693-41E3-F74D-9C08-33448EED6769}">
      <dgm:prSet custT="1"/>
      <dgm:spPr/>
      <dgm:t>
        <a:bodyPr/>
        <a:lstStyle/>
        <a:p>
          <a:r>
            <a:rPr lang="en-US" sz="1400" dirty="0" smtClean="0"/>
            <a:t>move the process control block of this process to the appropriate queue</a:t>
          </a:r>
        </a:p>
      </dgm:t>
    </dgm:pt>
    <dgm:pt modelId="{0A714C79-7C65-E249-91B8-3102722D2652}" type="parTrans" cxnId="{6E3688D8-B567-B147-A69B-C42C1F5B629A}">
      <dgm:prSet/>
      <dgm:spPr/>
      <dgm:t>
        <a:bodyPr/>
        <a:lstStyle/>
        <a:p>
          <a:endParaRPr lang="en-US"/>
        </a:p>
      </dgm:t>
    </dgm:pt>
    <dgm:pt modelId="{D9109AE6-731E-0D4E-BC63-26A0BFB46CD8}" type="sibTrans" cxnId="{6E3688D8-B567-B147-A69B-C42C1F5B629A}">
      <dgm:prSet/>
      <dgm:spPr>
        <a:solidFill>
          <a:schemeClr val="accent3"/>
        </a:solidFill>
      </dgm:spPr>
      <dgm:t>
        <a:bodyPr/>
        <a:lstStyle/>
        <a:p>
          <a:endParaRPr lang="en-US"/>
        </a:p>
      </dgm:t>
    </dgm:pt>
    <dgm:pt modelId="{640FA55A-B11E-0845-B5D2-CB0C9388494F}">
      <dgm:prSet custT="1"/>
      <dgm:spPr/>
      <dgm:t>
        <a:bodyPr/>
        <a:lstStyle/>
        <a:p>
          <a:r>
            <a:rPr lang="en-US" sz="1400" dirty="0" smtClean="0"/>
            <a:t>select another process for execution</a:t>
          </a:r>
        </a:p>
      </dgm:t>
    </dgm:pt>
    <dgm:pt modelId="{BF6D80BC-BF2B-A346-B803-5B6FB9A60B0B}" type="parTrans" cxnId="{98E0B298-EF9D-8C4C-9081-239351BF5DC5}">
      <dgm:prSet/>
      <dgm:spPr/>
      <dgm:t>
        <a:bodyPr/>
        <a:lstStyle/>
        <a:p>
          <a:endParaRPr lang="en-US"/>
        </a:p>
      </dgm:t>
    </dgm:pt>
    <dgm:pt modelId="{51773720-7A67-354A-87D9-2EA907FAEC80}" type="sibTrans" cxnId="{98E0B298-EF9D-8C4C-9081-239351BF5DC5}">
      <dgm:prSet/>
      <dgm:spPr>
        <a:solidFill>
          <a:schemeClr val="accent3"/>
        </a:solidFill>
      </dgm:spPr>
      <dgm:t>
        <a:bodyPr/>
        <a:lstStyle/>
        <a:p>
          <a:endParaRPr lang="en-US"/>
        </a:p>
      </dgm:t>
    </dgm:pt>
    <dgm:pt modelId="{9188BA0A-8472-144C-BD50-669D98E0CDA5}">
      <dgm:prSet custT="1"/>
      <dgm:spPr/>
      <dgm:t>
        <a:bodyPr/>
        <a:lstStyle/>
        <a:p>
          <a:r>
            <a:rPr lang="en-US" sz="1400" dirty="0" smtClean="0"/>
            <a:t>update the process control block of the process selected</a:t>
          </a:r>
        </a:p>
      </dgm:t>
    </dgm:pt>
    <dgm:pt modelId="{6A27F4D7-2E57-A149-BAD5-1FE8A25061F8}" type="parTrans" cxnId="{FD5CFD8F-E47B-AF40-8CC8-3A30DC94A745}">
      <dgm:prSet/>
      <dgm:spPr/>
      <dgm:t>
        <a:bodyPr/>
        <a:lstStyle/>
        <a:p>
          <a:endParaRPr lang="en-US"/>
        </a:p>
      </dgm:t>
    </dgm:pt>
    <dgm:pt modelId="{CAB6DF6B-6736-C14C-937D-693069BB37B7}" type="sibTrans" cxnId="{FD5CFD8F-E47B-AF40-8CC8-3A30DC94A745}">
      <dgm:prSet/>
      <dgm:spPr>
        <a:solidFill>
          <a:schemeClr val="accent3"/>
        </a:solidFill>
      </dgm:spPr>
      <dgm:t>
        <a:bodyPr/>
        <a:lstStyle/>
        <a:p>
          <a:endParaRPr lang="en-US"/>
        </a:p>
      </dgm:t>
    </dgm:pt>
    <dgm:pt modelId="{C7ACAA0F-8428-7D47-B0D7-3099F7B8FCFB}">
      <dgm:prSet custT="1"/>
      <dgm:spPr/>
      <dgm:t>
        <a:bodyPr/>
        <a:lstStyle/>
        <a:p>
          <a:r>
            <a:rPr lang="en-US" sz="1400" dirty="0" smtClean="0"/>
            <a:t>update memory management data structures</a:t>
          </a:r>
        </a:p>
      </dgm:t>
    </dgm:pt>
    <dgm:pt modelId="{F3109578-3B0A-6C48-B17C-57B86EEFBF57}" type="parTrans" cxnId="{6E1C0960-E951-434A-961B-B63123B7DB7B}">
      <dgm:prSet/>
      <dgm:spPr/>
      <dgm:t>
        <a:bodyPr/>
        <a:lstStyle/>
        <a:p>
          <a:endParaRPr lang="en-US"/>
        </a:p>
      </dgm:t>
    </dgm:pt>
    <dgm:pt modelId="{AF6AB856-1A50-9C43-9ADC-A4F06038663D}" type="sibTrans" cxnId="{6E1C0960-E951-434A-961B-B63123B7DB7B}">
      <dgm:prSet/>
      <dgm:spPr>
        <a:solidFill>
          <a:schemeClr val="accent3"/>
        </a:solidFill>
      </dgm:spPr>
      <dgm:t>
        <a:bodyPr/>
        <a:lstStyle/>
        <a:p>
          <a:endParaRPr lang="en-US"/>
        </a:p>
      </dgm:t>
    </dgm:pt>
    <dgm:pt modelId="{F6F247A7-2220-1A40-9750-19741E41E590}">
      <dgm:prSet custT="1"/>
      <dgm:spPr/>
      <dgm:t>
        <a:bodyPr/>
        <a:lstStyle/>
        <a:p>
          <a:r>
            <a:rPr lang="en-US" sz="1400" dirty="0" smtClean="0"/>
            <a:t>restore the context of the processor to that which existed at the time the selected process was last switched out</a:t>
          </a:r>
          <a:endParaRPr lang="en-NZ" sz="1400" dirty="0" smtClean="0"/>
        </a:p>
      </dgm:t>
    </dgm:pt>
    <dgm:pt modelId="{F69339D0-ECB8-2347-8E5D-4E5AE6C003C6}" type="parTrans" cxnId="{99F7B742-A072-8C4F-B175-FB8438FF6B78}">
      <dgm:prSet/>
      <dgm:spPr/>
      <dgm:t>
        <a:bodyPr/>
        <a:lstStyle/>
        <a:p>
          <a:endParaRPr lang="en-US"/>
        </a:p>
      </dgm:t>
    </dgm:pt>
    <dgm:pt modelId="{C8B886FF-235B-3F4B-BD08-127D3B528BAB}" type="sibTrans" cxnId="{99F7B742-A072-8C4F-B175-FB8438FF6B78}">
      <dgm:prSet/>
      <dgm:spPr/>
      <dgm:t>
        <a:bodyPr/>
        <a:lstStyle/>
        <a:p>
          <a:endParaRPr lang="en-US"/>
        </a:p>
      </dgm:t>
    </dgm:pt>
    <dgm:pt modelId="{7A55DE4A-BC27-1944-8E77-CBAE34C951B8}" type="pres">
      <dgm:prSet presAssocID="{9E7672C5-E3D7-E94C-9FA6-32B5B5EEB40D}" presName="diagram" presStyleCnt="0">
        <dgm:presLayoutVars>
          <dgm:dir/>
          <dgm:resizeHandles val="exact"/>
        </dgm:presLayoutVars>
      </dgm:prSet>
      <dgm:spPr/>
      <dgm:t>
        <a:bodyPr/>
        <a:lstStyle/>
        <a:p>
          <a:endParaRPr lang="en-US"/>
        </a:p>
      </dgm:t>
    </dgm:pt>
    <dgm:pt modelId="{2C3D3BDD-AEEA-5940-BEF7-E4CEB4F3E8D7}" type="pres">
      <dgm:prSet presAssocID="{7236419C-1A5F-DD4C-BAC7-3A75E7BBCDD9}" presName="node" presStyleLbl="node1" presStyleIdx="0" presStyleCnt="7" custLinFactNeighborX="66011" custLinFactNeighborY="-56141">
        <dgm:presLayoutVars>
          <dgm:bulletEnabled val="1"/>
        </dgm:presLayoutVars>
      </dgm:prSet>
      <dgm:spPr/>
      <dgm:t>
        <a:bodyPr/>
        <a:lstStyle/>
        <a:p>
          <a:endParaRPr lang="en-US"/>
        </a:p>
      </dgm:t>
    </dgm:pt>
    <dgm:pt modelId="{2006BB91-3B87-DA40-B6AE-2A5108A2EF2F}" type="pres">
      <dgm:prSet presAssocID="{2099D60C-3BE6-EF4D-9DB4-EFCD854F47B5}" presName="sibTrans" presStyleLbl="sibTrans2D1" presStyleIdx="0" presStyleCnt="6"/>
      <dgm:spPr/>
      <dgm:t>
        <a:bodyPr/>
        <a:lstStyle/>
        <a:p>
          <a:endParaRPr lang="en-US"/>
        </a:p>
      </dgm:t>
    </dgm:pt>
    <dgm:pt modelId="{004FA4B3-4998-2945-B776-017C90EC168C}" type="pres">
      <dgm:prSet presAssocID="{2099D60C-3BE6-EF4D-9DB4-EFCD854F47B5}" presName="connectorText" presStyleLbl="sibTrans2D1" presStyleIdx="0" presStyleCnt="6"/>
      <dgm:spPr/>
      <dgm:t>
        <a:bodyPr/>
        <a:lstStyle/>
        <a:p>
          <a:endParaRPr lang="en-US"/>
        </a:p>
      </dgm:t>
    </dgm:pt>
    <dgm:pt modelId="{BCC1E542-A582-F347-92E2-47FFAB05B4F4}" type="pres">
      <dgm:prSet presAssocID="{512ECD95-0590-DF48-82AF-9004224EC34D}" presName="node" presStyleLbl="node1" presStyleIdx="1" presStyleCnt="7" custLinFactNeighborX="63223" custLinFactNeighborY="-48256">
        <dgm:presLayoutVars>
          <dgm:bulletEnabled val="1"/>
        </dgm:presLayoutVars>
      </dgm:prSet>
      <dgm:spPr/>
      <dgm:t>
        <a:bodyPr/>
        <a:lstStyle/>
        <a:p>
          <a:endParaRPr lang="en-US"/>
        </a:p>
      </dgm:t>
    </dgm:pt>
    <dgm:pt modelId="{5C63AE9C-3248-D543-A4CF-FBBF3E8FEF02}" type="pres">
      <dgm:prSet presAssocID="{0041A0A6-8C1C-DC49-9BA9-4990AE746A39}" presName="sibTrans" presStyleLbl="sibTrans2D1" presStyleIdx="1" presStyleCnt="6"/>
      <dgm:spPr/>
      <dgm:t>
        <a:bodyPr/>
        <a:lstStyle/>
        <a:p>
          <a:endParaRPr lang="en-US"/>
        </a:p>
      </dgm:t>
    </dgm:pt>
    <dgm:pt modelId="{373AAE06-BB4C-5B45-B86C-ECC2CDC0D6A5}" type="pres">
      <dgm:prSet presAssocID="{0041A0A6-8C1C-DC49-9BA9-4990AE746A39}" presName="connectorText" presStyleLbl="sibTrans2D1" presStyleIdx="1" presStyleCnt="6"/>
      <dgm:spPr/>
      <dgm:t>
        <a:bodyPr/>
        <a:lstStyle/>
        <a:p>
          <a:endParaRPr lang="en-US"/>
        </a:p>
      </dgm:t>
    </dgm:pt>
    <dgm:pt modelId="{7A3273C6-06DA-2A4F-9E7A-C786AEC7AEAC}" type="pres">
      <dgm:prSet presAssocID="{F48C2693-41E3-F74D-9C08-33448EED6769}" presName="node" presStyleLbl="node1" presStyleIdx="2" presStyleCnt="7" custLinFactNeighborX="69897" custLinFactNeighborY="-48255">
        <dgm:presLayoutVars>
          <dgm:bulletEnabled val="1"/>
        </dgm:presLayoutVars>
      </dgm:prSet>
      <dgm:spPr/>
      <dgm:t>
        <a:bodyPr/>
        <a:lstStyle/>
        <a:p>
          <a:endParaRPr lang="en-US"/>
        </a:p>
      </dgm:t>
    </dgm:pt>
    <dgm:pt modelId="{9D560C38-FF45-9045-A810-1BF24480C61F}" type="pres">
      <dgm:prSet presAssocID="{D9109AE6-731E-0D4E-BC63-26A0BFB46CD8}" presName="sibTrans" presStyleLbl="sibTrans2D1" presStyleIdx="2" presStyleCnt="6"/>
      <dgm:spPr/>
      <dgm:t>
        <a:bodyPr/>
        <a:lstStyle/>
        <a:p>
          <a:endParaRPr lang="en-US"/>
        </a:p>
      </dgm:t>
    </dgm:pt>
    <dgm:pt modelId="{A37E27AC-C956-8946-9215-BDF0F1FFEAEC}" type="pres">
      <dgm:prSet presAssocID="{D9109AE6-731E-0D4E-BC63-26A0BFB46CD8}" presName="connectorText" presStyleLbl="sibTrans2D1" presStyleIdx="2" presStyleCnt="6"/>
      <dgm:spPr/>
      <dgm:t>
        <a:bodyPr/>
        <a:lstStyle/>
        <a:p>
          <a:endParaRPr lang="en-US"/>
        </a:p>
      </dgm:t>
    </dgm:pt>
    <dgm:pt modelId="{326859DC-81AC-A14D-930E-03D3AB419642}" type="pres">
      <dgm:prSet presAssocID="{640FA55A-B11E-0845-B5D2-CB0C9388494F}" presName="node" presStyleLbl="node1" presStyleIdx="3" presStyleCnt="7" custLinFactY="17345" custLinFactNeighborX="-74834" custLinFactNeighborY="100000">
        <dgm:presLayoutVars>
          <dgm:bulletEnabled val="1"/>
        </dgm:presLayoutVars>
      </dgm:prSet>
      <dgm:spPr/>
      <dgm:t>
        <a:bodyPr/>
        <a:lstStyle/>
        <a:p>
          <a:endParaRPr lang="en-US"/>
        </a:p>
      </dgm:t>
    </dgm:pt>
    <dgm:pt modelId="{805C6834-FB35-294F-B4C8-3486D3ACB1FC}" type="pres">
      <dgm:prSet presAssocID="{51773720-7A67-354A-87D9-2EA907FAEC80}" presName="sibTrans" presStyleLbl="sibTrans2D1" presStyleIdx="3" presStyleCnt="6"/>
      <dgm:spPr/>
      <dgm:t>
        <a:bodyPr/>
        <a:lstStyle/>
        <a:p>
          <a:endParaRPr lang="en-US"/>
        </a:p>
      </dgm:t>
    </dgm:pt>
    <dgm:pt modelId="{A154FEDF-EF7F-254C-B605-0D3C10E012F1}" type="pres">
      <dgm:prSet presAssocID="{51773720-7A67-354A-87D9-2EA907FAEC80}" presName="connectorText" presStyleLbl="sibTrans2D1" presStyleIdx="3" presStyleCnt="6"/>
      <dgm:spPr/>
      <dgm:t>
        <a:bodyPr/>
        <a:lstStyle/>
        <a:p>
          <a:endParaRPr lang="en-US"/>
        </a:p>
      </dgm:t>
    </dgm:pt>
    <dgm:pt modelId="{DDF3FDD6-440B-A94B-BF4E-63FA31DC858B}" type="pres">
      <dgm:prSet presAssocID="{9188BA0A-8472-144C-BD50-669D98E0CDA5}" presName="node" presStyleLbl="node1" presStyleIdx="4" presStyleCnt="7" custLinFactNeighborX="-60640" custLinFactNeighborY="84953">
        <dgm:presLayoutVars>
          <dgm:bulletEnabled val="1"/>
        </dgm:presLayoutVars>
      </dgm:prSet>
      <dgm:spPr/>
      <dgm:t>
        <a:bodyPr/>
        <a:lstStyle/>
        <a:p>
          <a:endParaRPr lang="en-US"/>
        </a:p>
      </dgm:t>
    </dgm:pt>
    <dgm:pt modelId="{13239FAD-D619-4A49-8F9B-6ACE90C6968A}" type="pres">
      <dgm:prSet presAssocID="{CAB6DF6B-6736-C14C-937D-693069BB37B7}" presName="sibTrans" presStyleLbl="sibTrans2D1" presStyleIdx="4" presStyleCnt="6"/>
      <dgm:spPr/>
      <dgm:t>
        <a:bodyPr/>
        <a:lstStyle/>
        <a:p>
          <a:endParaRPr lang="en-US"/>
        </a:p>
      </dgm:t>
    </dgm:pt>
    <dgm:pt modelId="{7DE86167-FED6-484B-9B39-75818C30BE68}" type="pres">
      <dgm:prSet presAssocID="{CAB6DF6B-6736-C14C-937D-693069BB37B7}" presName="connectorText" presStyleLbl="sibTrans2D1" presStyleIdx="4" presStyleCnt="6"/>
      <dgm:spPr/>
      <dgm:t>
        <a:bodyPr/>
        <a:lstStyle/>
        <a:p>
          <a:endParaRPr lang="en-US"/>
        </a:p>
      </dgm:t>
    </dgm:pt>
    <dgm:pt modelId="{345D1EA6-731A-154F-A4B5-AB0B53187FB6}" type="pres">
      <dgm:prSet presAssocID="{C7ACAA0F-8428-7D47-B0D7-3099F7B8FCFB}" presName="node" presStyleLbl="node1" presStyleIdx="5" presStyleCnt="7" custLinFactNeighborX="-57851" custLinFactNeighborY="77067">
        <dgm:presLayoutVars>
          <dgm:bulletEnabled val="1"/>
        </dgm:presLayoutVars>
      </dgm:prSet>
      <dgm:spPr/>
      <dgm:t>
        <a:bodyPr/>
        <a:lstStyle/>
        <a:p>
          <a:endParaRPr lang="en-US"/>
        </a:p>
      </dgm:t>
    </dgm:pt>
    <dgm:pt modelId="{51D6E1CA-56DC-124D-8077-6C5DF4D18494}" type="pres">
      <dgm:prSet presAssocID="{AF6AB856-1A50-9C43-9ADC-A4F06038663D}" presName="sibTrans" presStyleLbl="sibTrans2D1" presStyleIdx="5" presStyleCnt="6"/>
      <dgm:spPr/>
      <dgm:t>
        <a:bodyPr/>
        <a:lstStyle/>
        <a:p>
          <a:endParaRPr lang="en-US"/>
        </a:p>
      </dgm:t>
    </dgm:pt>
    <dgm:pt modelId="{38D5BF3C-9979-B747-9345-3CDBC081EE76}" type="pres">
      <dgm:prSet presAssocID="{AF6AB856-1A50-9C43-9ADC-A4F06038663D}" presName="connectorText" presStyleLbl="sibTrans2D1" presStyleIdx="5" presStyleCnt="6"/>
      <dgm:spPr/>
      <dgm:t>
        <a:bodyPr/>
        <a:lstStyle/>
        <a:p>
          <a:endParaRPr lang="en-US"/>
        </a:p>
      </dgm:t>
    </dgm:pt>
    <dgm:pt modelId="{47648A24-091E-A440-9803-7FF254809863}" type="pres">
      <dgm:prSet presAssocID="{F6F247A7-2220-1A40-9750-19741E41E590}" presName="node" presStyleLbl="node1" presStyleIdx="6" presStyleCnt="7" custScaleX="108183" custScaleY="162651" custLinFactNeighborX="-98926" custLinFactNeighborY="53192">
        <dgm:presLayoutVars>
          <dgm:bulletEnabled val="1"/>
        </dgm:presLayoutVars>
      </dgm:prSet>
      <dgm:spPr/>
      <dgm:t>
        <a:bodyPr/>
        <a:lstStyle/>
        <a:p>
          <a:endParaRPr lang="en-US"/>
        </a:p>
      </dgm:t>
    </dgm:pt>
  </dgm:ptLst>
  <dgm:cxnLst>
    <dgm:cxn modelId="{7861B2DD-667E-4497-9A1E-87DBBEFC89C4}" type="presOf" srcId="{F48C2693-41E3-F74D-9C08-33448EED6769}" destId="{7A3273C6-06DA-2A4F-9E7A-C786AEC7AEAC}" srcOrd="0" destOrd="0" presId="urn:microsoft.com/office/officeart/2005/8/layout/process5"/>
    <dgm:cxn modelId="{417F7460-B390-46F2-BD69-2235E37C8382}" type="presOf" srcId="{512ECD95-0590-DF48-82AF-9004224EC34D}" destId="{BCC1E542-A582-F347-92E2-47FFAB05B4F4}" srcOrd="0" destOrd="0" presId="urn:microsoft.com/office/officeart/2005/8/layout/process5"/>
    <dgm:cxn modelId="{78C83EDB-B77E-481D-B0BD-337C81E06129}" type="presOf" srcId="{640FA55A-B11E-0845-B5D2-CB0C9388494F}" destId="{326859DC-81AC-A14D-930E-03D3AB419642}" srcOrd="0" destOrd="0" presId="urn:microsoft.com/office/officeart/2005/8/layout/process5"/>
    <dgm:cxn modelId="{CBC4174E-C9E6-40D4-AEBA-E8CCA10E8999}" type="presOf" srcId="{2099D60C-3BE6-EF4D-9DB4-EFCD854F47B5}" destId="{004FA4B3-4998-2945-B776-017C90EC168C}" srcOrd="1" destOrd="0" presId="urn:microsoft.com/office/officeart/2005/8/layout/process5"/>
    <dgm:cxn modelId="{99F7B742-A072-8C4F-B175-FB8438FF6B78}" srcId="{9E7672C5-E3D7-E94C-9FA6-32B5B5EEB40D}" destId="{F6F247A7-2220-1A40-9750-19741E41E590}" srcOrd="6" destOrd="0" parTransId="{F69339D0-ECB8-2347-8E5D-4E5AE6C003C6}" sibTransId="{C8B886FF-235B-3F4B-BD08-127D3B528BAB}"/>
    <dgm:cxn modelId="{A7302137-D240-42E3-8608-01EDF1F55B67}" type="presOf" srcId="{D9109AE6-731E-0D4E-BC63-26A0BFB46CD8}" destId="{A37E27AC-C956-8946-9215-BDF0F1FFEAEC}" srcOrd="1" destOrd="0" presId="urn:microsoft.com/office/officeart/2005/8/layout/process5"/>
    <dgm:cxn modelId="{DA9BE1F0-C8A9-4FF8-9591-606ED67C2A0C}" type="presOf" srcId="{0041A0A6-8C1C-DC49-9BA9-4990AE746A39}" destId="{5C63AE9C-3248-D543-A4CF-FBBF3E8FEF02}" srcOrd="0" destOrd="0" presId="urn:microsoft.com/office/officeart/2005/8/layout/process5"/>
    <dgm:cxn modelId="{993B39EF-B3CF-438E-84AB-841CBF8C0EAA}" type="presOf" srcId="{2099D60C-3BE6-EF4D-9DB4-EFCD854F47B5}" destId="{2006BB91-3B87-DA40-B6AE-2A5108A2EF2F}" srcOrd="0" destOrd="0" presId="urn:microsoft.com/office/officeart/2005/8/layout/process5"/>
    <dgm:cxn modelId="{60C9051F-BF5F-45A1-B386-75C470B444AD}" type="presOf" srcId="{9188BA0A-8472-144C-BD50-669D98E0CDA5}" destId="{DDF3FDD6-440B-A94B-BF4E-63FA31DC858B}" srcOrd="0" destOrd="0" presId="urn:microsoft.com/office/officeart/2005/8/layout/process5"/>
    <dgm:cxn modelId="{5B2F67C7-8559-4ECE-89DC-A650B9B39D50}" type="presOf" srcId="{F6F247A7-2220-1A40-9750-19741E41E590}" destId="{47648A24-091E-A440-9803-7FF254809863}" srcOrd="0" destOrd="0" presId="urn:microsoft.com/office/officeart/2005/8/layout/process5"/>
    <dgm:cxn modelId="{1F6DFFDF-BA03-47B8-93FC-6C0D12837011}" type="presOf" srcId="{0041A0A6-8C1C-DC49-9BA9-4990AE746A39}" destId="{373AAE06-BB4C-5B45-B86C-ECC2CDC0D6A5}" srcOrd="1" destOrd="0" presId="urn:microsoft.com/office/officeart/2005/8/layout/process5"/>
    <dgm:cxn modelId="{6E3688D8-B567-B147-A69B-C42C1F5B629A}" srcId="{9E7672C5-E3D7-E94C-9FA6-32B5B5EEB40D}" destId="{F48C2693-41E3-F74D-9C08-33448EED6769}" srcOrd="2" destOrd="0" parTransId="{0A714C79-7C65-E249-91B8-3102722D2652}" sibTransId="{D9109AE6-731E-0D4E-BC63-26A0BFB46CD8}"/>
    <dgm:cxn modelId="{98E0B298-EF9D-8C4C-9081-239351BF5DC5}" srcId="{9E7672C5-E3D7-E94C-9FA6-32B5B5EEB40D}" destId="{640FA55A-B11E-0845-B5D2-CB0C9388494F}" srcOrd="3" destOrd="0" parTransId="{BF6D80BC-BF2B-A346-B803-5B6FB9A60B0B}" sibTransId="{51773720-7A67-354A-87D9-2EA907FAEC80}"/>
    <dgm:cxn modelId="{76A8BC58-B5B0-4092-A5E0-68BFB8A9666B}" type="presOf" srcId="{51773720-7A67-354A-87D9-2EA907FAEC80}" destId="{805C6834-FB35-294F-B4C8-3486D3ACB1FC}" srcOrd="0" destOrd="0" presId="urn:microsoft.com/office/officeart/2005/8/layout/process5"/>
    <dgm:cxn modelId="{DD56CBB2-C245-4DDD-8D36-192837B79641}" type="presOf" srcId="{7236419C-1A5F-DD4C-BAC7-3A75E7BBCDD9}" destId="{2C3D3BDD-AEEA-5940-BEF7-E4CEB4F3E8D7}" srcOrd="0" destOrd="0" presId="urn:microsoft.com/office/officeart/2005/8/layout/process5"/>
    <dgm:cxn modelId="{2F33A81A-2176-4AE5-9052-B6212D32B173}" type="presOf" srcId="{AF6AB856-1A50-9C43-9ADC-A4F06038663D}" destId="{38D5BF3C-9979-B747-9345-3CDBC081EE76}" srcOrd="1" destOrd="0" presId="urn:microsoft.com/office/officeart/2005/8/layout/process5"/>
    <dgm:cxn modelId="{7C82BA14-E0F8-824A-9142-1FE51D38C079}" srcId="{9E7672C5-E3D7-E94C-9FA6-32B5B5EEB40D}" destId="{512ECD95-0590-DF48-82AF-9004224EC34D}" srcOrd="1" destOrd="0" parTransId="{68E010A8-7AE3-5B46-BECC-9041E62550A5}" sibTransId="{0041A0A6-8C1C-DC49-9BA9-4990AE746A39}"/>
    <dgm:cxn modelId="{137BCA30-F02D-438B-BFD4-1949F63F6973}" type="presOf" srcId="{D9109AE6-731E-0D4E-BC63-26A0BFB46CD8}" destId="{9D560C38-FF45-9045-A810-1BF24480C61F}" srcOrd="0" destOrd="0" presId="urn:microsoft.com/office/officeart/2005/8/layout/process5"/>
    <dgm:cxn modelId="{FD5CFD8F-E47B-AF40-8CC8-3A30DC94A745}" srcId="{9E7672C5-E3D7-E94C-9FA6-32B5B5EEB40D}" destId="{9188BA0A-8472-144C-BD50-669D98E0CDA5}" srcOrd="4" destOrd="0" parTransId="{6A27F4D7-2E57-A149-BAD5-1FE8A25061F8}" sibTransId="{CAB6DF6B-6736-C14C-937D-693069BB37B7}"/>
    <dgm:cxn modelId="{B68339DA-0965-41F6-AAB1-1AF3CC722856}" type="presOf" srcId="{CAB6DF6B-6736-C14C-937D-693069BB37B7}" destId="{7DE86167-FED6-484B-9B39-75818C30BE68}" srcOrd="1" destOrd="0" presId="urn:microsoft.com/office/officeart/2005/8/layout/process5"/>
    <dgm:cxn modelId="{714E4066-5624-443A-9335-D1F0B894A5C7}" type="presOf" srcId="{C7ACAA0F-8428-7D47-B0D7-3099F7B8FCFB}" destId="{345D1EA6-731A-154F-A4B5-AB0B53187FB6}" srcOrd="0" destOrd="0" presId="urn:microsoft.com/office/officeart/2005/8/layout/process5"/>
    <dgm:cxn modelId="{6E1C0960-E951-434A-961B-B63123B7DB7B}" srcId="{9E7672C5-E3D7-E94C-9FA6-32B5B5EEB40D}" destId="{C7ACAA0F-8428-7D47-B0D7-3099F7B8FCFB}" srcOrd="5" destOrd="0" parTransId="{F3109578-3B0A-6C48-B17C-57B86EEFBF57}" sibTransId="{AF6AB856-1A50-9C43-9ADC-A4F06038663D}"/>
    <dgm:cxn modelId="{753089A2-F994-E642-A1D6-CC6132C64B6A}" srcId="{9E7672C5-E3D7-E94C-9FA6-32B5B5EEB40D}" destId="{7236419C-1A5F-DD4C-BAC7-3A75E7BBCDD9}" srcOrd="0" destOrd="0" parTransId="{716C1250-83AA-9349-858A-5E116580B781}" sibTransId="{2099D60C-3BE6-EF4D-9DB4-EFCD854F47B5}"/>
    <dgm:cxn modelId="{8FC15639-675C-4AA8-B23C-49EA24327042}" type="presOf" srcId="{CAB6DF6B-6736-C14C-937D-693069BB37B7}" destId="{13239FAD-D619-4A49-8F9B-6ACE90C6968A}" srcOrd="0" destOrd="0" presId="urn:microsoft.com/office/officeart/2005/8/layout/process5"/>
    <dgm:cxn modelId="{FC1CC5FC-0CE4-4D52-B831-9F3C8E19A1A0}" type="presOf" srcId="{AF6AB856-1A50-9C43-9ADC-A4F06038663D}" destId="{51D6E1CA-56DC-124D-8077-6C5DF4D18494}" srcOrd="0" destOrd="0" presId="urn:microsoft.com/office/officeart/2005/8/layout/process5"/>
    <dgm:cxn modelId="{4F8E374D-6E17-4676-985D-DEFCEB00F0FE}" type="presOf" srcId="{51773720-7A67-354A-87D9-2EA907FAEC80}" destId="{A154FEDF-EF7F-254C-B605-0D3C10E012F1}" srcOrd="1" destOrd="0" presId="urn:microsoft.com/office/officeart/2005/8/layout/process5"/>
    <dgm:cxn modelId="{337B493E-DB86-4807-840F-037D61B08869}" type="presOf" srcId="{9E7672C5-E3D7-E94C-9FA6-32B5B5EEB40D}" destId="{7A55DE4A-BC27-1944-8E77-CBAE34C951B8}" srcOrd="0" destOrd="0" presId="urn:microsoft.com/office/officeart/2005/8/layout/process5"/>
    <dgm:cxn modelId="{CB54DFDF-A754-4402-9AEF-45D30A117BB3}" type="presParOf" srcId="{7A55DE4A-BC27-1944-8E77-CBAE34C951B8}" destId="{2C3D3BDD-AEEA-5940-BEF7-E4CEB4F3E8D7}" srcOrd="0" destOrd="0" presId="urn:microsoft.com/office/officeart/2005/8/layout/process5"/>
    <dgm:cxn modelId="{CA1E1195-57F6-4AAC-8661-60851BCDA828}" type="presParOf" srcId="{7A55DE4A-BC27-1944-8E77-CBAE34C951B8}" destId="{2006BB91-3B87-DA40-B6AE-2A5108A2EF2F}" srcOrd="1" destOrd="0" presId="urn:microsoft.com/office/officeart/2005/8/layout/process5"/>
    <dgm:cxn modelId="{BBE726DF-2561-4BD3-89D6-5B64C646727F}" type="presParOf" srcId="{2006BB91-3B87-DA40-B6AE-2A5108A2EF2F}" destId="{004FA4B3-4998-2945-B776-017C90EC168C}" srcOrd="0" destOrd="0" presId="urn:microsoft.com/office/officeart/2005/8/layout/process5"/>
    <dgm:cxn modelId="{70FD34E3-CAC8-4D87-94E9-2DA1362E6F5C}" type="presParOf" srcId="{7A55DE4A-BC27-1944-8E77-CBAE34C951B8}" destId="{BCC1E542-A582-F347-92E2-47FFAB05B4F4}" srcOrd="2" destOrd="0" presId="urn:microsoft.com/office/officeart/2005/8/layout/process5"/>
    <dgm:cxn modelId="{B95D8B78-C40A-42F4-A454-FA19E072DC03}" type="presParOf" srcId="{7A55DE4A-BC27-1944-8E77-CBAE34C951B8}" destId="{5C63AE9C-3248-D543-A4CF-FBBF3E8FEF02}" srcOrd="3" destOrd="0" presId="urn:microsoft.com/office/officeart/2005/8/layout/process5"/>
    <dgm:cxn modelId="{21D03FB9-5644-4873-BF5F-C6041E032A08}" type="presParOf" srcId="{5C63AE9C-3248-D543-A4CF-FBBF3E8FEF02}" destId="{373AAE06-BB4C-5B45-B86C-ECC2CDC0D6A5}" srcOrd="0" destOrd="0" presId="urn:microsoft.com/office/officeart/2005/8/layout/process5"/>
    <dgm:cxn modelId="{82CD8258-8088-428B-9C29-8EAFCF66C101}" type="presParOf" srcId="{7A55DE4A-BC27-1944-8E77-CBAE34C951B8}" destId="{7A3273C6-06DA-2A4F-9E7A-C786AEC7AEAC}" srcOrd="4" destOrd="0" presId="urn:microsoft.com/office/officeart/2005/8/layout/process5"/>
    <dgm:cxn modelId="{1E18A7CC-7941-4D61-A4D5-BCF78CC3CDE7}" type="presParOf" srcId="{7A55DE4A-BC27-1944-8E77-CBAE34C951B8}" destId="{9D560C38-FF45-9045-A810-1BF24480C61F}" srcOrd="5" destOrd="0" presId="urn:microsoft.com/office/officeart/2005/8/layout/process5"/>
    <dgm:cxn modelId="{6BC2CBAC-C31A-4BC6-B951-826E3A4161D6}" type="presParOf" srcId="{9D560C38-FF45-9045-A810-1BF24480C61F}" destId="{A37E27AC-C956-8946-9215-BDF0F1FFEAEC}" srcOrd="0" destOrd="0" presId="urn:microsoft.com/office/officeart/2005/8/layout/process5"/>
    <dgm:cxn modelId="{7D92BCE5-12FF-49C8-81BA-2FF3D25DAE8C}" type="presParOf" srcId="{7A55DE4A-BC27-1944-8E77-CBAE34C951B8}" destId="{326859DC-81AC-A14D-930E-03D3AB419642}" srcOrd="6" destOrd="0" presId="urn:microsoft.com/office/officeart/2005/8/layout/process5"/>
    <dgm:cxn modelId="{C62F8072-06D7-4631-B68C-1A670F9BD503}" type="presParOf" srcId="{7A55DE4A-BC27-1944-8E77-CBAE34C951B8}" destId="{805C6834-FB35-294F-B4C8-3486D3ACB1FC}" srcOrd="7" destOrd="0" presId="urn:microsoft.com/office/officeart/2005/8/layout/process5"/>
    <dgm:cxn modelId="{9210E912-E7FF-4AB9-B278-10F881D083A6}" type="presParOf" srcId="{805C6834-FB35-294F-B4C8-3486D3ACB1FC}" destId="{A154FEDF-EF7F-254C-B605-0D3C10E012F1}" srcOrd="0" destOrd="0" presId="urn:microsoft.com/office/officeart/2005/8/layout/process5"/>
    <dgm:cxn modelId="{8D2A8CA5-A539-4134-93B0-103743522729}" type="presParOf" srcId="{7A55DE4A-BC27-1944-8E77-CBAE34C951B8}" destId="{DDF3FDD6-440B-A94B-BF4E-63FA31DC858B}" srcOrd="8" destOrd="0" presId="urn:microsoft.com/office/officeart/2005/8/layout/process5"/>
    <dgm:cxn modelId="{508C6258-3A45-4F75-8360-C53B2149AFD6}" type="presParOf" srcId="{7A55DE4A-BC27-1944-8E77-CBAE34C951B8}" destId="{13239FAD-D619-4A49-8F9B-6ACE90C6968A}" srcOrd="9" destOrd="0" presId="urn:microsoft.com/office/officeart/2005/8/layout/process5"/>
    <dgm:cxn modelId="{EC00F31C-8AD5-4262-8B48-F97CF3454737}" type="presParOf" srcId="{13239FAD-D619-4A49-8F9B-6ACE90C6968A}" destId="{7DE86167-FED6-484B-9B39-75818C30BE68}" srcOrd="0" destOrd="0" presId="urn:microsoft.com/office/officeart/2005/8/layout/process5"/>
    <dgm:cxn modelId="{AEE25DB3-F7F8-4B0C-A181-AC8EE34DA72C}" type="presParOf" srcId="{7A55DE4A-BC27-1944-8E77-CBAE34C951B8}" destId="{345D1EA6-731A-154F-A4B5-AB0B53187FB6}" srcOrd="10" destOrd="0" presId="urn:microsoft.com/office/officeart/2005/8/layout/process5"/>
    <dgm:cxn modelId="{5771A110-6A73-4BEB-84A4-19436859CB6D}" type="presParOf" srcId="{7A55DE4A-BC27-1944-8E77-CBAE34C951B8}" destId="{51D6E1CA-56DC-124D-8077-6C5DF4D18494}" srcOrd="11" destOrd="0" presId="urn:microsoft.com/office/officeart/2005/8/layout/process5"/>
    <dgm:cxn modelId="{DD6564CA-4F16-42DA-BF70-ADE79D9523E8}" type="presParOf" srcId="{51D6E1CA-56DC-124D-8077-6C5DF4D18494}" destId="{38D5BF3C-9979-B747-9345-3CDBC081EE76}" srcOrd="0" destOrd="0" presId="urn:microsoft.com/office/officeart/2005/8/layout/process5"/>
    <dgm:cxn modelId="{E1A2FC5A-CF67-4F4C-936F-E1BBA8F61BFE}" type="presParOf" srcId="{7A55DE4A-BC27-1944-8E77-CBAE34C951B8}" destId="{47648A24-091E-A440-9803-7FF254809863}"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DDD483-834C-6B45-9317-4D3FA2A47CC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18DE2C0-57AC-C24A-A682-F6EFBC9B2887}">
      <dgm:prSet phldrT="[Text]"/>
      <dgm:spPr>
        <a:ln>
          <a:solidFill>
            <a:schemeClr val="accent6">
              <a:lumMod val="75000"/>
            </a:schemeClr>
          </a:solidFill>
        </a:ln>
      </dgm:spPr>
      <dgm:t>
        <a:bodyPr/>
        <a:lstStyle/>
        <a:p>
          <a:r>
            <a:rPr lang="en-NZ" dirty="0" smtClean="0"/>
            <a:t>Must include:</a:t>
          </a:r>
          <a:endParaRPr lang="en-US" dirty="0"/>
        </a:p>
      </dgm:t>
    </dgm:pt>
    <dgm:pt modelId="{9B4DF7D3-AD5B-4C47-8EA0-628D4A801C17}" type="parTrans" cxnId="{C39A26FF-432F-AF4F-A9AC-8EA5B01529C5}">
      <dgm:prSet/>
      <dgm:spPr/>
      <dgm:t>
        <a:bodyPr/>
        <a:lstStyle/>
        <a:p>
          <a:endParaRPr lang="en-US"/>
        </a:p>
      </dgm:t>
    </dgm:pt>
    <dgm:pt modelId="{F26836F4-DFF2-6842-95F8-A3E36A2B5C95}" type="sibTrans" cxnId="{C39A26FF-432F-AF4F-A9AC-8EA5B01529C5}">
      <dgm:prSet/>
      <dgm:spPr/>
      <dgm:t>
        <a:bodyPr/>
        <a:lstStyle/>
        <a:p>
          <a:endParaRPr lang="en-US"/>
        </a:p>
      </dgm:t>
    </dgm:pt>
    <dgm:pt modelId="{B6E55F43-8492-474D-8EBF-DD2FB1FD8E8A}">
      <dgm:prSet/>
      <dgm:spPr/>
      <dgm:t>
        <a:bodyPr/>
        <a:lstStyle/>
        <a:p>
          <a:r>
            <a:rPr lang="en-US" smtClean="0"/>
            <a:t>allocation of main memory to processes</a:t>
          </a:r>
          <a:endParaRPr lang="en-US" dirty="0" smtClean="0"/>
        </a:p>
      </dgm:t>
    </dgm:pt>
    <dgm:pt modelId="{6F549DEC-FF27-7C41-8C41-F725EDB9BB47}" type="parTrans" cxnId="{C37DF469-4FB2-5C4F-A3CF-AE0C7251DF0A}">
      <dgm:prSet/>
      <dgm:spPr/>
      <dgm:t>
        <a:bodyPr/>
        <a:lstStyle/>
        <a:p>
          <a:endParaRPr lang="en-US"/>
        </a:p>
      </dgm:t>
    </dgm:pt>
    <dgm:pt modelId="{DC60DCC1-F39C-2B47-94FC-E552E2A41D42}" type="sibTrans" cxnId="{C37DF469-4FB2-5C4F-A3CF-AE0C7251DF0A}">
      <dgm:prSet/>
      <dgm:spPr/>
      <dgm:t>
        <a:bodyPr/>
        <a:lstStyle/>
        <a:p>
          <a:endParaRPr lang="en-US"/>
        </a:p>
      </dgm:t>
    </dgm:pt>
    <dgm:pt modelId="{116B2C4A-2069-D747-A70A-9E640B09BCAF}">
      <dgm:prSet/>
      <dgm:spPr/>
      <dgm:t>
        <a:bodyPr/>
        <a:lstStyle/>
        <a:p>
          <a:r>
            <a:rPr lang="en-US" smtClean="0"/>
            <a:t>allocation of secondary memory to processes</a:t>
          </a:r>
          <a:endParaRPr lang="en-US" dirty="0" smtClean="0"/>
        </a:p>
      </dgm:t>
    </dgm:pt>
    <dgm:pt modelId="{C2585A7A-4A99-C24B-8BF3-D95648DD3C2D}" type="parTrans" cxnId="{C1432E81-7EAC-E746-9A7F-1242DFAC14DF}">
      <dgm:prSet/>
      <dgm:spPr/>
      <dgm:t>
        <a:bodyPr/>
        <a:lstStyle/>
        <a:p>
          <a:endParaRPr lang="en-US"/>
        </a:p>
      </dgm:t>
    </dgm:pt>
    <dgm:pt modelId="{0FBA759E-E194-8242-AA20-39F52600209E}" type="sibTrans" cxnId="{C1432E81-7EAC-E746-9A7F-1242DFAC14DF}">
      <dgm:prSet/>
      <dgm:spPr/>
      <dgm:t>
        <a:bodyPr/>
        <a:lstStyle/>
        <a:p>
          <a:endParaRPr lang="en-US"/>
        </a:p>
      </dgm:t>
    </dgm:pt>
    <dgm:pt modelId="{49B92907-6763-2044-A264-7C79E0F550FE}">
      <dgm:prSet/>
      <dgm:spPr/>
      <dgm:t>
        <a:bodyPr/>
        <a:lstStyle/>
        <a:p>
          <a:r>
            <a:rPr lang="en-US" smtClean="0"/>
            <a:t>protection attributes of blocks of main or virtual memory</a:t>
          </a:r>
          <a:endParaRPr lang="en-US" dirty="0" smtClean="0"/>
        </a:p>
      </dgm:t>
    </dgm:pt>
    <dgm:pt modelId="{A074C286-12EE-B945-9FCF-EAC486F6B47F}" type="parTrans" cxnId="{68CB977A-1AED-F84B-8B83-DCC985FA9EE5}">
      <dgm:prSet/>
      <dgm:spPr/>
      <dgm:t>
        <a:bodyPr/>
        <a:lstStyle/>
        <a:p>
          <a:endParaRPr lang="en-US"/>
        </a:p>
      </dgm:t>
    </dgm:pt>
    <dgm:pt modelId="{71347EC9-E3C5-C64B-950D-73CDD413622F}" type="sibTrans" cxnId="{68CB977A-1AED-F84B-8B83-DCC985FA9EE5}">
      <dgm:prSet/>
      <dgm:spPr/>
      <dgm:t>
        <a:bodyPr/>
        <a:lstStyle/>
        <a:p>
          <a:endParaRPr lang="en-US"/>
        </a:p>
      </dgm:t>
    </dgm:pt>
    <dgm:pt modelId="{5D795706-AAC7-C043-9259-A6977A593597}">
      <dgm:prSet/>
      <dgm:spPr/>
      <dgm:t>
        <a:bodyPr/>
        <a:lstStyle/>
        <a:p>
          <a:r>
            <a:rPr lang="en-US" smtClean="0"/>
            <a:t>information needed to manage virtual memory</a:t>
          </a:r>
          <a:endParaRPr lang="en-US" dirty="0" smtClean="0"/>
        </a:p>
      </dgm:t>
    </dgm:pt>
    <dgm:pt modelId="{29E2475E-3133-CD4D-BE38-58FE8AA952AF}" type="parTrans" cxnId="{9EE9BDB0-FEC4-5B43-A1DE-28570A7E3321}">
      <dgm:prSet/>
      <dgm:spPr/>
      <dgm:t>
        <a:bodyPr/>
        <a:lstStyle/>
        <a:p>
          <a:endParaRPr lang="en-US"/>
        </a:p>
      </dgm:t>
    </dgm:pt>
    <dgm:pt modelId="{353DEF32-C308-5940-AF45-32394E3B7CF9}" type="sibTrans" cxnId="{9EE9BDB0-FEC4-5B43-A1DE-28570A7E3321}">
      <dgm:prSet/>
      <dgm:spPr/>
      <dgm:t>
        <a:bodyPr/>
        <a:lstStyle/>
        <a:p>
          <a:endParaRPr lang="en-US"/>
        </a:p>
      </dgm:t>
    </dgm:pt>
    <dgm:pt modelId="{7DBF07C2-8AEA-4B43-8016-96309FCE5136}" type="pres">
      <dgm:prSet presAssocID="{F0DDD483-834C-6B45-9317-4D3FA2A47CCF}" presName="theList" presStyleCnt="0">
        <dgm:presLayoutVars>
          <dgm:dir/>
          <dgm:animLvl val="lvl"/>
          <dgm:resizeHandles val="exact"/>
        </dgm:presLayoutVars>
      </dgm:prSet>
      <dgm:spPr/>
      <dgm:t>
        <a:bodyPr/>
        <a:lstStyle/>
        <a:p>
          <a:endParaRPr lang="en-US"/>
        </a:p>
      </dgm:t>
    </dgm:pt>
    <dgm:pt modelId="{10B58EBF-1B34-054A-B2DF-CC6F90AB9F87}" type="pres">
      <dgm:prSet presAssocID="{C18DE2C0-57AC-C24A-A682-F6EFBC9B2887}" presName="compNode" presStyleCnt="0"/>
      <dgm:spPr/>
    </dgm:pt>
    <dgm:pt modelId="{3F849D56-9230-E249-B48B-5D647FAAD6A7}" type="pres">
      <dgm:prSet presAssocID="{C18DE2C0-57AC-C24A-A682-F6EFBC9B2887}" presName="aNode" presStyleLbl="bgShp" presStyleIdx="0" presStyleCnt="1"/>
      <dgm:spPr/>
      <dgm:t>
        <a:bodyPr/>
        <a:lstStyle/>
        <a:p>
          <a:endParaRPr lang="en-US"/>
        </a:p>
      </dgm:t>
    </dgm:pt>
    <dgm:pt modelId="{B4A9D584-B98C-D142-9197-2E0A1BA55CBC}" type="pres">
      <dgm:prSet presAssocID="{C18DE2C0-57AC-C24A-A682-F6EFBC9B2887}" presName="textNode" presStyleLbl="bgShp" presStyleIdx="0" presStyleCnt="1"/>
      <dgm:spPr/>
      <dgm:t>
        <a:bodyPr/>
        <a:lstStyle/>
        <a:p>
          <a:endParaRPr lang="en-US"/>
        </a:p>
      </dgm:t>
    </dgm:pt>
    <dgm:pt modelId="{FD903F66-DEC8-E943-A8AE-50C398C4E770}" type="pres">
      <dgm:prSet presAssocID="{C18DE2C0-57AC-C24A-A682-F6EFBC9B2887}" presName="compChildNode" presStyleCnt="0"/>
      <dgm:spPr/>
    </dgm:pt>
    <dgm:pt modelId="{FE42A3A4-5A25-EA40-9BAF-51294332E30B}" type="pres">
      <dgm:prSet presAssocID="{C18DE2C0-57AC-C24A-A682-F6EFBC9B2887}" presName="theInnerList" presStyleCnt="0"/>
      <dgm:spPr/>
    </dgm:pt>
    <dgm:pt modelId="{D71126B5-4D28-F041-996A-21406ACAE784}" type="pres">
      <dgm:prSet presAssocID="{B6E55F43-8492-474D-8EBF-DD2FB1FD8E8A}" presName="childNode" presStyleLbl="node1" presStyleIdx="0" presStyleCnt="4">
        <dgm:presLayoutVars>
          <dgm:bulletEnabled val="1"/>
        </dgm:presLayoutVars>
      </dgm:prSet>
      <dgm:spPr/>
      <dgm:t>
        <a:bodyPr/>
        <a:lstStyle/>
        <a:p>
          <a:endParaRPr lang="en-US"/>
        </a:p>
      </dgm:t>
    </dgm:pt>
    <dgm:pt modelId="{6774FBC6-A207-E64E-9ED5-5016D145CD8C}" type="pres">
      <dgm:prSet presAssocID="{B6E55F43-8492-474D-8EBF-DD2FB1FD8E8A}" presName="aSpace2" presStyleCnt="0"/>
      <dgm:spPr/>
    </dgm:pt>
    <dgm:pt modelId="{AF8A08C6-7BE2-BC4F-8FA2-F9315956443D}" type="pres">
      <dgm:prSet presAssocID="{116B2C4A-2069-D747-A70A-9E640B09BCAF}" presName="childNode" presStyleLbl="node1" presStyleIdx="1" presStyleCnt="4">
        <dgm:presLayoutVars>
          <dgm:bulletEnabled val="1"/>
        </dgm:presLayoutVars>
      </dgm:prSet>
      <dgm:spPr/>
      <dgm:t>
        <a:bodyPr/>
        <a:lstStyle/>
        <a:p>
          <a:endParaRPr lang="en-US"/>
        </a:p>
      </dgm:t>
    </dgm:pt>
    <dgm:pt modelId="{AA01FD29-A85B-BA4F-95AE-2814957984D4}" type="pres">
      <dgm:prSet presAssocID="{116B2C4A-2069-D747-A70A-9E640B09BCAF}" presName="aSpace2" presStyleCnt="0"/>
      <dgm:spPr/>
    </dgm:pt>
    <dgm:pt modelId="{9FC495F8-4083-D14A-B895-6F3B982FE006}" type="pres">
      <dgm:prSet presAssocID="{49B92907-6763-2044-A264-7C79E0F550FE}" presName="childNode" presStyleLbl="node1" presStyleIdx="2" presStyleCnt="4">
        <dgm:presLayoutVars>
          <dgm:bulletEnabled val="1"/>
        </dgm:presLayoutVars>
      </dgm:prSet>
      <dgm:spPr/>
      <dgm:t>
        <a:bodyPr/>
        <a:lstStyle/>
        <a:p>
          <a:endParaRPr lang="en-US"/>
        </a:p>
      </dgm:t>
    </dgm:pt>
    <dgm:pt modelId="{B217475B-5669-E34B-90BF-F6A9422DEC8A}" type="pres">
      <dgm:prSet presAssocID="{49B92907-6763-2044-A264-7C79E0F550FE}" presName="aSpace2" presStyleCnt="0"/>
      <dgm:spPr/>
    </dgm:pt>
    <dgm:pt modelId="{C594826F-7934-0F40-874A-C158939AC62E}" type="pres">
      <dgm:prSet presAssocID="{5D795706-AAC7-C043-9259-A6977A593597}" presName="childNode" presStyleLbl="node1" presStyleIdx="3" presStyleCnt="4">
        <dgm:presLayoutVars>
          <dgm:bulletEnabled val="1"/>
        </dgm:presLayoutVars>
      </dgm:prSet>
      <dgm:spPr/>
      <dgm:t>
        <a:bodyPr/>
        <a:lstStyle/>
        <a:p>
          <a:endParaRPr lang="en-US"/>
        </a:p>
      </dgm:t>
    </dgm:pt>
  </dgm:ptLst>
  <dgm:cxnLst>
    <dgm:cxn modelId="{907984CD-9CD1-3D48-9EF2-270BB065DEAB}" type="presOf" srcId="{116B2C4A-2069-D747-A70A-9E640B09BCAF}" destId="{AF8A08C6-7BE2-BC4F-8FA2-F9315956443D}" srcOrd="0" destOrd="0" presId="urn:microsoft.com/office/officeart/2005/8/layout/lProcess2"/>
    <dgm:cxn modelId="{E5361620-0E96-F14B-A1A2-0DA786E9EDFA}" type="presOf" srcId="{5D795706-AAC7-C043-9259-A6977A593597}" destId="{C594826F-7934-0F40-874A-C158939AC62E}" srcOrd="0" destOrd="0" presId="urn:microsoft.com/office/officeart/2005/8/layout/lProcess2"/>
    <dgm:cxn modelId="{C1432E81-7EAC-E746-9A7F-1242DFAC14DF}" srcId="{C18DE2C0-57AC-C24A-A682-F6EFBC9B2887}" destId="{116B2C4A-2069-D747-A70A-9E640B09BCAF}" srcOrd="1" destOrd="0" parTransId="{C2585A7A-4A99-C24B-8BF3-D95648DD3C2D}" sibTransId="{0FBA759E-E194-8242-AA20-39F52600209E}"/>
    <dgm:cxn modelId="{C39A26FF-432F-AF4F-A9AC-8EA5B01529C5}" srcId="{F0DDD483-834C-6B45-9317-4D3FA2A47CCF}" destId="{C18DE2C0-57AC-C24A-A682-F6EFBC9B2887}" srcOrd="0" destOrd="0" parTransId="{9B4DF7D3-AD5B-4C47-8EA0-628D4A801C17}" sibTransId="{F26836F4-DFF2-6842-95F8-A3E36A2B5C95}"/>
    <dgm:cxn modelId="{1C4AAE4B-4CE4-0749-A53D-3E55ED01184D}" type="presOf" srcId="{B6E55F43-8492-474D-8EBF-DD2FB1FD8E8A}" destId="{D71126B5-4D28-F041-996A-21406ACAE784}" srcOrd="0" destOrd="0" presId="urn:microsoft.com/office/officeart/2005/8/layout/lProcess2"/>
    <dgm:cxn modelId="{2974F56F-5B97-0046-A4D9-167F16D10744}" type="presOf" srcId="{C18DE2C0-57AC-C24A-A682-F6EFBC9B2887}" destId="{3F849D56-9230-E249-B48B-5D647FAAD6A7}" srcOrd="0" destOrd="0" presId="urn:microsoft.com/office/officeart/2005/8/layout/lProcess2"/>
    <dgm:cxn modelId="{68CB977A-1AED-F84B-8B83-DCC985FA9EE5}" srcId="{C18DE2C0-57AC-C24A-A682-F6EFBC9B2887}" destId="{49B92907-6763-2044-A264-7C79E0F550FE}" srcOrd="2" destOrd="0" parTransId="{A074C286-12EE-B945-9FCF-EAC486F6B47F}" sibTransId="{71347EC9-E3C5-C64B-950D-73CDD413622F}"/>
    <dgm:cxn modelId="{C37DF469-4FB2-5C4F-A3CF-AE0C7251DF0A}" srcId="{C18DE2C0-57AC-C24A-A682-F6EFBC9B2887}" destId="{B6E55F43-8492-474D-8EBF-DD2FB1FD8E8A}" srcOrd="0" destOrd="0" parTransId="{6F549DEC-FF27-7C41-8C41-F725EDB9BB47}" sibTransId="{DC60DCC1-F39C-2B47-94FC-E552E2A41D42}"/>
    <dgm:cxn modelId="{9EE9BDB0-FEC4-5B43-A1DE-28570A7E3321}" srcId="{C18DE2C0-57AC-C24A-A682-F6EFBC9B2887}" destId="{5D795706-AAC7-C043-9259-A6977A593597}" srcOrd="3" destOrd="0" parTransId="{29E2475E-3133-CD4D-BE38-58FE8AA952AF}" sibTransId="{353DEF32-C308-5940-AF45-32394E3B7CF9}"/>
    <dgm:cxn modelId="{6A249129-8DF1-4F48-906D-A149717E21D0}" type="presOf" srcId="{49B92907-6763-2044-A264-7C79E0F550FE}" destId="{9FC495F8-4083-D14A-B895-6F3B982FE006}" srcOrd="0" destOrd="0" presId="urn:microsoft.com/office/officeart/2005/8/layout/lProcess2"/>
    <dgm:cxn modelId="{091EB68C-F9AF-7B4B-85A0-E397EFBBBD77}" type="presOf" srcId="{F0DDD483-834C-6B45-9317-4D3FA2A47CCF}" destId="{7DBF07C2-8AEA-4B43-8016-96309FCE5136}" srcOrd="0" destOrd="0" presId="urn:microsoft.com/office/officeart/2005/8/layout/lProcess2"/>
    <dgm:cxn modelId="{74EBEE1E-42E4-054B-80D3-FD371EBC2641}" type="presOf" srcId="{C18DE2C0-57AC-C24A-A682-F6EFBC9B2887}" destId="{B4A9D584-B98C-D142-9197-2E0A1BA55CBC}" srcOrd="1" destOrd="0" presId="urn:microsoft.com/office/officeart/2005/8/layout/lProcess2"/>
    <dgm:cxn modelId="{F064FCE5-E486-244B-A2EE-F002887EF12D}" type="presParOf" srcId="{7DBF07C2-8AEA-4B43-8016-96309FCE5136}" destId="{10B58EBF-1B34-054A-B2DF-CC6F90AB9F87}" srcOrd="0" destOrd="0" presId="urn:microsoft.com/office/officeart/2005/8/layout/lProcess2"/>
    <dgm:cxn modelId="{DC769CDD-46FE-D647-A72F-1CF30352EE1E}" type="presParOf" srcId="{10B58EBF-1B34-054A-B2DF-CC6F90AB9F87}" destId="{3F849D56-9230-E249-B48B-5D647FAAD6A7}" srcOrd="0" destOrd="0" presId="urn:microsoft.com/office/officeart/2005/8/layout/lProcess2"/>
    <dgm:cxn modelId="{3422635E-C124-C743-92FD-B29BE698F7D8}" type="presParOf" srcId="{10B58EBF-1B34-054A-B2DF-CC6F90AB9F87}" destId="{B4A9D584-B98C-D142-9197-2E0A1BA55CBC}" srcOrd="1" destOrd="0" presId="urn:microsoft.com/office/officeart/2005/8/layout/lProcess2"/>
    <dgm:cxn modelId="{F954DDD2-F1AE-2047-A039-F512A610C5C8}" type="presParOf" srcId="{10B58EBF-1B34-054A-B2DF-CC6F90AB9F87}" destId="{FD903F66-DEC8-E943-A8AE-50C398C4E770}" srcOrd="2" destOrd="0" presId="urn:microsoft.com/office/officeart/2005/8/layout/lProcess2"/>
    <dgm:cxn modelId="{95271493-43D7-EF43-8375-3F73A1FE9ABF}" type="presParOf" srcId="{FD903F66-DEC8-E943-A8AE-50C398C4E770}" destId="{FE42A3A4-5A25-EA40-9BAF-51294332E30B}" srcOrd="0" destOrd="0" presId="urn:microsoft.com/office/officeart/2005/8/layout/lProcess2"/>
    <dgm:cxn modelId="{07EFBF39-5853-3243-AB55-4120B6E14939}" type="presParOf" srcId="{FE42A3A4-5A25-EA40-9BAF-51294332E30B}" destId="{D71126B5-4D28-F041-996A-21406ACAE784}" srcOrd="0" destOrd="0" presId="urn:microsoft.com/office/officeart/2005/8/layout/lProcess2"/>
    <dgm:cxn modelId="{AD5B8144-AE8B-204B-97AC-FC50754CD070}" type="presParOf" srcId="{FE42A3A4-5A25-EA40-9BAF-51294332E30B}" destId="{6774FBC6-A207-E64E-9ED5-5016D145CD8C}" srcOrd="1" destOrd="0" presId="urn:microsoft.com/office/officeart/2005/8/layout/lProcess2"/>
    <dgm:cxn modelId="{D0A54DBB-4B81-D641-AC96-34B0BE347A7A}" type="presParOf" srcId="{FE42A3A4-5A25-EA40-9BAF-51294332E30B}" destId="{AF8A08C6-7BE2-BC4F-8FA2-F9315956443D}" srcOrd="2" destOrd="0" presId="urn:microsoft.com/office/officeart/2005/8/layout/lProcess2"/>
    <dgm:cxn modelId="{9AF296D8-E7A0-BE41-A057-3C7CCCA8F435}" type="presParOf" srcId="{FE42A3A4-5A25-EA40-9BAF-51294332E30B}" destId="{AA01FD29-A85B-BA4F-95AE-2814957984D4}" srcOrd="3" destOrd="0" presId="urn:microsoft.com/office/officeart/2005/8/layout/lProcess2"/>
    <dgm:cxn modelId="{EB548A2D-E117-4646-B1FF-C8A017EAF2E0}" type="presParOf" srcId="{FE42A3A4-5A25-EA40-9BAF-51294332E30B}" destId="{9FC495F8-4083-D14A-B895-6F3B982FE006}" srcOrd="4" destOrd="0" presId="urn:microsoft.com/office/officeart/2005/8/layout/lProcess2"/>
    <dgm:cxn modelId="{1E4ABC2C-C76F-5E48-BA79-5DD1F4492239}" type="presParOf" srcId="{FE42A3A4-5A25-EA40-9BAF-51294332E30B}" destId="{B217475B-5669-E34B-90BF-F6A9422DEC8A}" srcOrd="5" destOrd="0" presId="urn:microsoft.com/office/officeart/2005/8/layout/lProcess2"/>
    <dgm:cxn modelId="{77C346EB-7ACA-4B44-8EF9-7DFD501280B9}" type="presParOf" srcId="{FE42A3A4-5A25-EA40-9BAF-51294332E30B}" destId="{C594826F-7934-0F40-874A-C158939AC62E}"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0F2E7-5140-0B44-A47F-00138E696C9A}">
      <dsp:nvSpPr>
        <dsp:cNvPr id="0" name=""/>
        <dsp:cNvSpPr/>
      </dsp:nvSpPr>
      <dsp:spPr>
        <a:xfrm>
          <a:off x="0" y="19849"/>
          <a:ext cx="9631204" cy="959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smtClean="0"/>
            <a:t>Program code</a:t>
          </a:r>
          <a:endParaRPr lang="en-US" sz="4000" kern="1200" dirty="0"/>
        </a:p>
      </dsp:txBody>
      <dsp:txXfrm>
        <a:off x="46834" y="66683"/>
        <a:ext cx="9537536" cy="865732"/>
      </dsp:txXfrm>
    </dsp:sp>
    <dsp:sp modelId="{4A1A3D03-DB08-6D4A-9013-6A326781C6BD}">
      <dsp:nvSpPr>
        <dsp:cNvPr id="0" name=""/>
        <dsp:cNvSpPr/>
      </dsp:nvSpPr>
      <dsp:spPr>
        <a:xfrm>
          <a:off x="0" y="979250"/>
          <a:ext cx="9631204"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791" tIns="27940" rIns="156464" bIns="27940" numCol="1" spcCol="1270" anchor="t" anchorCtr="0">
          <a:noAutofit/>
        </a:bodyPr>
        <a:lstStyle/>
        <a:p>
          <a:pPr marL="282575" lvl="1" indent="-282575" algn="l" defTabSz="914400" rtl="0" eaLnBrk="1" latinLnBrk="0" hangingPunct="1">
            <a:lnSpc>
              <a:spcPct val="90000"/>
            </a:lnSpc>
            <a:spcBef>
              <a:spcPct val="0"/>
            </a:spcBef>
            <a:spcAft>
              <a:spcPct val="20000"/>
            </a:spcAft>
            <a:buClr>
              <a:schemeClr val="accent1"/>
            </a:buClr>
            <a:buSzPct val="75000"/>
            <a:buFont typeface="Wingdings" pitchFamily="2" charset="2"/>
            <a:buChar char="••"/>
          </a:pPr>
          <a:r>
            <a:rPr lang="en-US" sz="2200" kern="1200" dirty="0" smtClean="0">
              <a:solidFill>
                <a:schemeClr val="tx1">
                  <a:lumMod val="85000"/>
                  <a:lumOff val="15000"/>
                </a:schemeClr>
              </a:solidFill>
              <a:latin typeface="+mn-lt"/>
              <a:ea typeface="+mn-ea"/>
              <a:cs typeface="+mn-cs"/>
            </a:rPr>
            <a:t>which may be shared with other processes that are executing the same program</a:t>
          </a:r>
        </a:p>
      </dsp:txBody>
      <dsp:txXfrm>
        <a:off x="0" y="979250"/>
        <a:ext cx="9631204" cy="683100"/>
      </dsp:txXfrm>
    </dsp:sp>
    <dsp:sp modelId="{02FDE227-3421-A249-B877-4E1ACDF3ED5A}">
      <dsp:nvSpPr>
        <dsp:cNvPr id="0" name=""/>
        <dsp:cNvSpPr/>
      </dsp:nvSpPr>
      <dsp:spPr>
        <a:xfrm>
          <a:off x="0" y="1682200"/>
          <a:ext cx="9631204" cy="959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smtClean="0"/>
            <a:t>A set of data associated with that code</a:t>
          </a:r>
        </a:p>
      </dsp:txBody>
      <dsp:txXfrm>
        <a:off x="46834" y="1729034"/>
        <a:ext cx="9537536" cy="8657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6E0D3-4E9B-1B43-9B30-91C36ED23AAE}">
      <dsp:nvSpPr>
        <dsp:cNvPr id="0" name=""/>
        <dsp:cNvSpPr/>
      </dsp:nvSpPr>
      <dsp:spPr>
        <a:xfrm>
          <a:off x="0" y="0"/>
          <a:ext cx="4410551" cy="4064000"/>
        </a:xfrm>
        <a:prstGeom prst="roundRect">
          <a:avLst>
            <a:gd name="adj" fmla="val 10000"/>
          </a:avLst>
        </a:prstGeom>
        <a:solidFill>
          <a:schemeClr val="accent1">
            <a:tint val="40000"/>
            <a:hueOff val="0"/>
            <a:satOff val="0"/>
            <a:lumOff val="0"/>
            <a:alphaOff val="0"/>
          </a:schemeClr>
        </a:solidFill>
        <a:ln>
          <a:solidFill>
            <a:schemeClr val="accent1">
              <a:lumMod val="75000"/>
            </a:schemeClr>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If an I/O operation is in progress, the OS needs to know:</a:t>
          </a:r>
          <a:endParaRPr lang="en-US" sz="2500" kern="1200" dirty="0"/>
        </a:p>
      </dsp:txBody>
      <dsp:txXfrm>
        <a:off x="0" y="0"/>
        <a:ext cx="4410551" cy="1219200"/>
      </dsp:txXfrm>
    </dsp:sp>
    <dsp:sp modelId="{B128DF16-CEEC-CE42-A0B3-9CFB3F85B3F6}">
      <dsp:nvSpPr>
        <dsp:cNvPr id="0" name=""/>
        <dsp:cNvSpPr/>
      </dsp:nvSpPr>
      <dsp:spPr>
        <a:xfrm>
          <a:off x="441055" y="1220390"/>
          <a:ext cx="3528440" cy="1225351"/>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smtClean="0"/>
            <a:t>the status of the I/O operation</a:t>
          </a:r>
          <a:endParaRPr lang="en-US" sz="2100" kern="1200" dirty="0" smtClean="0"/>
        </a:p>
      </dsp:txBody>
      <dsp:txXfrm>
        <a:off x="476944" y="1256279"/>
        <a:ext cx="3456662" cy="1153573"/>
      </dsp:txXfrm>
    </dsp:sp>
    <dsp:sp modelId="{AF8F4221-EF7B-9D48-A700-2F9368E68899}">
      <dsp:nvSpPr>
        <dsp:cNvPr id="0" name=""/>
        <dsp:cNvSpPr/>
      </dsp:nvSpPr>
      <dsp:spPr>
        <a:xfrm>
          <a:off x="441055" y="2634257"/>
          <a:ext cx="3528440" cy="1225351"/>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the location in main memory being used as the source or destination of the I/O transfer</a:t>
          </a:r>
          <a:endParaRPr lang="en-US" sz="2100" kern="1200" dirty="0"/>
        </a:p>
      </dsp:txBody>
      <dsp:txXfrm>
        <a:off x="476944" y="2670146"/>
        <a:ext cx="3456662" cy="115357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E8AE7-B8C6-0241-9480-2CDA1CF97203}">
      <dsp:nvSpPr>
        <dsp:cNvPr id="0" name=""/>
        <dsp:cNvSpPr/>
      </dsp:nvSpPr>
      <dsp:spPr>
        <a:xfrm>
          <a:off x="0" y="381004"/>
          <a:ext cx="7200900" cy="292409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58870" tIns="458216" rIns="55887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smtClean="0"/>
            <a:t>existence of files</a:t>
          </a:r>
          <a:endParaRPr lang="en-US" sz="2200" kern="1200" dirty="0" smtClean="0"/>
        </a:p>
        <a:p>
          <a:pPr marL="228600" lvl="1" indent="-228600" algn="l" defTabSz="977900">
            <a:lnSpc>
              <a:spcPct val="90000"/>
            </a:lnSpc>
            <a:spcBef>
              <a:spcPct val="0"/>
            </a:spcBef>
            <a:spcAft>
              <a:spcPct val="15000"/>
            </a:spcAft>
            <a:buChar char="••"/>
          </a:pPr>
          <a:r>
            <a:rPr lang="en-US" sz="2200" kern="1200" smtClean="0"/>
            <a:t>location on secondary memory</a:t>
          </a:r>
          <a:endParaRPr lang="en-US" sz="2200" kern="1200" dirty="0" smtClean="0"/>
        </a:p>
        <a:p>
          <a:pPr marL="228600" lvl="1" indent="-228600" algn="l" defTabSz="977900">
            <a:lnSpc>
              <a:spcPct val="90000"/>
            </a:lnSpc>
            <a:spcBef>
              <a:spcPct val="0"/>
            </a:spcBef>
            <a:spcAft>
              <a:spcPct val="15000"/>
            </a:spcAft>
            <a:buChar char="••"/>
          </a:pPr>
          <a:r>
            <a:rPr lang="en-US" sz="2200" kern="1200" dirty="0" smtClean="0"/>
            <a:t>current status</a:t>
          </a:r>
        </a:p>
        <a:p>
          <a:pPr marL="228600" lvl="1" indent="-228600" algn="l" defTabSz="977900">
            <a:lnSpc>
              <a:spcPct val="90000"/>
            </a:lnSpc>
            <a:spcBef>
              <a:spcPct val="0"/>
            </a:spcBef>
            <a:spcAft>
              <a:spcPct val="15000"/>
            </a:spcAft>
            <a:buChar char="••"/>
          </a:pPr>
          <a:r>
            <a:rPr lang="en-NZ" sz="2200" kern="1200" smtClean="0"/>
            <a:t>other attributes</a:t>
          </a:r>
          <a:endParaRPr lang="en-US" sz="2200" kern="1200" dirty="0" smtClean="0"/>
        </a:p>
      </dsp:txBody>
      <dsp:txXfrm>
        <a:off x="0" y="381004"/>
        <a:ext cx="7200900" cy="2924093"/>
      </dsp:txXfrm>
    </dsp:sp>
    <dsp:sp modelId="{0CEFEDA6-C6BD-4242-A36C-ADC20C2F1CA7}">
      <dsp:nvSpPr>
        <dsp:cNvPr id="0" name=""/>
        <dsp:cNvSpPr/>
      </dsp:nvSpPr>
      <dsp:spPr>
        <a:xfrm>
          <a:off x="476249" y="76203"/>
          <a:ext cx="504063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24" tIns="0" rIns="190524" bIns="0" numCol="1" spcCol="1270" anchor="ctr" anchorCtr="0">
          <a:noAutofit/>
        </a:bodyPr>
        <a:lstStyle/>
        <a:p>
          <a:pPr lvl="0" algn="l" defTabSz="977900">
            <a:lnSpc>
              <a:spcPct val="90000"/>
            </a:lnSpc>
            <a:spcBef>
              <a:spcPct val="0"/>
            </a:spcBef>
            <a:spcAft>
              <a:spcPct val="35000"/>
            </a:spcAft>
          </a:pPr>
          <a:r>
            <a:rPr lang="en-NZ" sz="2200" kern="1200" dirty="0" smtClean="0"/>
            <a:t>These tables provide information about:</a:t>
          </a:r>
          <a:endParaRPr lang="en-US" sz="2200" kern="1200" dirty="0"/>
        </a:p>
      </dsp:txBody>
      <dsp:txXfrm>
        <a:off x="507952" y="107906"/>
        <a:ext cx="4977224" cy="5860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1453-A84B-C04C-A3D7-88BA22B5CF02}">
      <dsp:nvSpPr>
        <dsp:cNvPr id="0" name=""/>
        <dsp:cNvSpPr/>
      </dsp:nvSpPr>
      <dsp:spPr>
        <a:xfrm>
          <a:off x="3168396" y="0"/>
          <a:ext cx="4752594" cy="3479800"/>
        </a:xfrm>
        <a:prstGeom prst="rightArrow">
          <a:avLst>
            <a:gd name="adj1" fmla="val 75000"/>
            <a:gd name="adj2" fmla="val 50000"/>
          </a:avLst>
        </a:prstGeom>
        <a:solidFill>
          <a:schemeClr val="accent2"/>
        </a:solidFill>
        <a:ln w="952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en-US" sz="2900" kern="1200" smtClean="0"/>
            <a:t>where the process is located</a:t>
          </a:r>
          <a:endParaRPr lang="en-US" sz="2900" kern="1200" dirty="0" smtClean="0"/>
        </a:p>
        <a:p>
          <a:pPr marL="285750" lvl="1" indent="-285750" algn="l" defTabSz="1289050">
            <a:lnSpc>
              <a:spcPct val="90000"/>
            </a:lnSpc>
            <a:spcBef>
              <a:spcPct val="0"/>
            </a:spcBef>
            <a:spcAft>
              <a:spcPct val="15000"/>
            </a:spcAft>
            <a:buChar char="••"/>
          </a:pPr>
          <a:r>
            <a:rPr lang="en-US" sz="2900" kern="1200" smtClean="0"/>
            <a:t>the attributes of the process that are necessary for its management</a:t>
          </a:r>
          <a:endParaRPr lang="en-US" sz="2900" kern="1200" dirty="0" smtClean="0"/>
        </a:p>
      </dsp:txBody>
      <dsp:txXfrm>
        <a:off x="3168396" y="434975"/>
        <a:ext cx="3447669" cy="2609850"/>
      </dsp:txXfrm>
    </dsp:sp>
    <dsp:sp modelId="{124922B8-514C-784B-AB7F-197C6AA9DFC8}">
      <dsp:nvSpPr>
        <dsp:cNvPr id="0" name=""/>
        <dsp:cNvSpPr/>
      </dsp:nvSpPr>
      <dsp:spPr>
        <a:xfrm>
          <a:off x="0" y="0"/>
          <a:ext cx="3168396" cy="3479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To manage and control a process the OS must know:</a:t>
          </a:r>
          <a:endParaRPr lang="en-US" sz="4200" kern="1200" dirty="0"/>
        </a:p>
      </dsp:txBody>
      <dsp:txXfrm>
        <a:off x="154668" y="154668"/>
        <a:ext cx="2859060" cy="317046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BAD6C-7576-F048-A48A-668C70314B3B}">
      <dsp:nvSpPr>
        <dsp:cNvPr id="0" name=""/>
        <dsp:cNvSpPr/>
      </dsp:nvSpPr>
      <dsp:spPr>
        <a:xfrm>
          <a:off x="0" y="138337"/>
          <a:ext cx="4950619" cy="13922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Program status word (PSW)</a:t>
          </a:r>
          <a:endParaRPr lang="en-US" sz="3500" kern="1200" dirty="0"/>
        </a:p>
      </dsp:txBody>
      <dsp:txXfrm>
        <a:off x="67966" y="206303"/>
        <a:ext cx="4814687" cy="1256367"/>
      </dsp:txXfrm>
    </dsp:sp>
    <dsp:sp modelId="{2E8AA53B-E68B-AC49-823A-6807577012E5}">
      <dsp:nvSpPr>
        <dsp:cNvPr id="0" name=""/>
        <dsp:cNvSpPr/>
      </dsp:nvSpPr>
      <dsp:spPr>
        <a:xfrm>
          <a:off x="0" y="1530637"/>
          <a:ext cx="4950619" cy="206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182"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smtClean="0"/>
            <a:t>contains condition codes plus other status information</a:t>
          </a:r>
        </a:p>
        <a:p>
          <a:pPr marL="228600" lvl="1" indent="-228600" algn="l" defTabSz="1200150">
            <a:lnSpc>
              <a:spcPct val="90000"/>
            </a:lnSpc>
            <a:spcBef>
              <a:spcPct val="0"/>
            </a:spcBef>
            <a:spcAft>
              <a:spcPct val="20000"/>
            </a:spcAft>
            <a:buChar char="••"/>
          </a:pPr>
          <a:r>
            <a:rPr lang="en-US" sz="2700" kern="1200" dirty="0" smtClean="0"/>
            <a:t>EFLAGS register is an example of a PSW used by any OS running on an x86 processor</a:t>
          </a:r>
        </a:p>
      </dsp:txBody>
      <dsp:txXfrm>
        <a:off x="0" y="1530637"/>
        <a:ext cx="4950619" cy="20648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3108C-6776-4C4E-91F9-9F164B7AE8D5}">
      <dsp:nvSpPr>
        <dsp:cNvPr id="0" name=""/>
        <dsp:cNvSpPr/>
      </dsp:nvSpPr>
      <dsp:spPr>
        <a:xfrm>
          <a:off x="0" y="44759"/>
          <a:ext cx="3960495" cy="17596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NZ" sz="3200" kern="1200" dirty="0" smtClean="0"/>
            <a:t>Consists of the contents of processor registers </a:t>
          </a:r>
          <a:endParaRPr lang="en-US" sz="3200" kern="1200" dirty="0"/>
        </a:p>
      </dsp:txBody>
      <dsp:txXfrm>
        <a:off x="85900" y="130659"/>
        <a:ext cx="3788695" cy="1587880"/>
      </dsp:txXfrm>
    </dsp:sp>
    <dsp:sp modelId="{1460BFE5-5A54-5E47-8B5A-E354A9A1476F}">
      <dsp:nvSpPr>
        <dsp:cNvPr id="0" name=""/>
        <dsp:cNvSpPr/>
      </dsp:nvSpPr>
      <dsp:spPr>
        <a:xfrm>
          <a:off x="0" y="1804440"/>
          <a:ext cx="3960495"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4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smtClean="0"/>
            <a:t>user-visible registers</a:t>
          </a:r>
          <a:endParaRPr lang="en-US" sz="2500" kern="1200" dirty="0" smtClean="0"/>
        </a:p>
        <a:p>
          <a:pPr marL="228600" lvl="1" indent="-228600" algn="l" defTabSz="1111250">
            <a:lnSpc>
              <a:spcPct val="90000"/>
            </a:lnSpc>
            <a:spcBef>
              <a:spcPct val="0"/>
            </a:spcBef>
            <a:spcAft>
              <a:spcPct val="20000"/>
            </a:spcAft>
            <a:buChar char="••"/>
          </a:pPr>
          <a:r>
            <a:rPr lang="en-US" sz="2500" kern="1200" smtClean="0"/>
            <a:t>control and status registers</a:t>
          </a:r>
          <a:endParaRPr lang="en-US" sz="2500" kern="1200" dirty="0" smtClean="0"/>
        </a:p>
        <a:p>
          <a:pPr marL="228600" lvl="1" indent="-228600" algn="l" defTabSz="1111250">
            <a:lnSpc>
              <a:spcPct val="90000"/>
            </a:lnSpc>
            <a:spcBef>
              <a:spcPct val="0"/>
            </a:spcBef>
            <a:spcAft>
              <a:spcPct val="20000"/>
            </a:spcAft>
            <a:buChar char="••"/>
          </a:pPr>
          <a:r>
            <a:rPr lang="en-US" sz="2500" kern="1200" smtClean="0"/>
            <a:t>stack pointers</a:t>
          </a:r>
          <a:endParaRPr lang="en-US" sz="2500" kern="1200" dirty="0" smtClean="0"/>
        </a:p>
      </dsp:txBody>
      <dsp:txXfrm>
        <a:off x="0" y="1804440"/>
        <a:ext cx="3960495" cy="1656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648068"/>
          <a:ext cx="9091136" cy="40635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5573" tIns="624840" rIns="705573" bIns="213360" numCol="1" spcCol="1270" anchor="t" anchorCtr="0">
          <a:noAutofit/>
        </a:bodyPr>
        <a:lstStyle/>
        <a:p>
          <a:pPr marL="285750" lvl="1" indent="-285750" algn="l" defTabSz="1333500" rtl="0">
            <a:lnSpc>
              <a:spcPct val="90000"/>
            </a:lnSpc>
            <a:spcBef>
              <a:spcPct val="0"/>
            </a:spcBef>
            <a:spcAft>
              <a:spcPct val="15000"/>
            </a:spcAft>
            <a:buChar char="••"/>
          </a:pPr>
          <a:r>
            <a:rPr lang="en-US" sz="3000" kern="1200" dirty="0" smtClean="0"/>
            <a:t>an execution state (Running, Ready, etc.)</a:t>
          </a:r>
          <a:endParaRPr lang="en-US" sz="3000" kern="1200" dirty="0"/>
        </a:p>
        <a:p>
          <a:pPr marL="285750" lvl="1" indent="-285750" algn="l" defTabSz="1333500" rtl="0">
            <a:lnSpc>
              <a:spcPct val="90000"/>
            </a:lnSpc>
            <a:spcBef>
              <a:spcPct val="0"/>
            </a:spcBef>
            <a:spcAft>
              <a:spcPct val="15000"/>
            </a:spcAft>
            <a:buChar char="••"/>
          </a:pPr>
          <a:r>
            <a:rPr lang="en-US" sz="3000" kern="1200" dirty="0" smtClean="0"/>
            <a:t>saved thread context when not running (TCB)</a:t>
          </a:r>
          <a:endParaRPr lang="en-US" sz="3000" kern="1200" dirty="0"/>
        </a:p>
        <a:p>
          <a:pPr marL="285750" lvl="1" indent="-285750" algn="l" defTabSz="1333500" rtl="0">
            <a:lnSpc>
              <a:spcPct val="90000"/>
            </a:lnSpc>
            <a:spcBef>
              <a:spcPct val="0"/>
            </a:spcBef>
            <a:spcAft>
              <a:spcPct val="15000"/>
            </a:spcAft>
            <a:buChar char="••"/>
          </a:pPr>
          <a:r>
            <a:rPr lang="en-US" sz="3000" kern="1200" dirty="0" smtClean="0"/>
            <a:t>an execution stack</a:t>
          </a:r>
          <a:endParaRPr lang="en-US" sz="3000" kern="1200" dirty="0"/>
        </a:p>
        <a:p>
          <a:pPr marL="285750" lvl="1" indent="-285750" algn="l" defTabSz="1333500" rtl="0">
            <a:lnSpc>
              <a:spcPct val="90000"/>
            </a:lnSpc>
            <a:spcBef>
              <a:spcPct val="0"/>
            </a:spcBef>
            <a:spcAft>
              <a:spcPct val="15000"/>
            </a:spcAft>
            <a:buChar char="••"/>
          </a:pPr>
          <a:r>
            <a:rPr lang="en-US" sz="3000" kern="1200" dirty="0" smtClean="0"/>
            <a:t>some per-thread static storage for local variables</a:t>
          </a:r>
          <a:endParaRPr lang="en-US" sz="3000" kern="1200" dirty="0"/>
        </a:p>
        <a:p>
          <a:pPr marL="285750" lvl="1" indent="-285750" algn="l" defTabSz="1333500" rtl="0">
            <a:lnSpc>
              <a:spcPct val="90000"/>
            </a:lnSpc>
            <a:spcBef>
              <a:spcPct val="0"/>
            </a:spcBef>
            <a:spcAft>
              <a:spcPct val="15000"/>
            </a:spcAft>
            <a:buChar char="••"/>
          </a:pPr>
          <a:r>
            <a:rPr lang="en-US" sz="3000" kern="1200" dirty="0" smtClean="0"/>
            <a:t>access to the shared memory and resources of its process (all threads of a process share this)</a:t>
          </a:r>
          <a:endParaRPr lang="en-US" sz="3000" kern="1200" dirty="0"/>
        </a:p>
      </dsp:txBody>
      <dsp:txXfrm>
        <a:off x="0" y="648068"/>
        <a:ext cx="9091136" cy="4063500"/>
      </dsp:txXfrm>
    </dsp:sp>
    <dsp:sp modelId="{5E289D48-2C1F-DB42-885C-FA72D3EFD61D}">
      <dsp:nvSpPr>
        <dsp:cNvPr id="0" name=""/>
        <dsp:cNvSpPr/>
      </dsp:nvSpPr>
      <dsp:spPr>
        <a:xfrm>
          <a:off x="454556" y="102634"/>
          <a:ext cx="6363795" cy="8856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536" tIns="0" rIns="240536" bIns="0" numCol="1" spcCol="1270" anchor="ctr" anchorCtr="0">
          <a:noAutofit/>
        </a:bodyPr>
        <a:lstStyle/>
        <a:p>
          <a:pPr lvl="0" algn="l" defTabSz="1333500" rtl="0">
            <a:lnSpc>
              <a:spcPct val="90000"/>
            </a:lnSpc>
            <a:spcBef>
              <a:spcPct val="0"/>
            </a:spcBef>
            <a:spcAft>
              <a:spcPct val="35000"/>
            </a:spcAft>
          </a:pPr>
          <a:r>
            <a:rPr lang="en-US" sz="3000" kern="1200" dirty="0" smtClean="0"/>
            <a:t>Each thread has:</a:t>
          </a:r>
          <a:endParaRPr lang="en-US" sz="3000" kern="1200" dirty="0"/>
        </a:p>
      </dsp:txBody>
      <dsp:txXfrm>
        <a:off x="497787" y="145865"/>
        <a:ext cx="6277333" cy="7991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5367" y="1576294"/>
          <a:ext cx="1726834" cy="14242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952717" y="2327558"/>
          <a:ext cx="2028253" cy="2028253"/>
        </a:xfrm>
        <a:prstGeom prst="leftCircularArrow">
          <a:avLst>
            <a:gd name="adj1" fmla="val 2998"/>
            <a:gd name="adj2" fmla="val 367568"/>
            <a:gd name="adj3" fmla="val 2040652"/>
            <a:gd name="adj4" fmla="val 8922063"/>
            <a:gd name="adj5" fmla="val 349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286995" y="2166835"/>
          <a:ext cx="1739190" cy="1667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Takes less time to create a new thread than a process</a:t>
          </a:r>
          <a:endParaRPr lang="en-US" sz="1800" kern="1200" dirty="0"/>
        </a:p>
      </dsp:txBody>
      <dsp:txXfrm>
        <a:off x="335834" y="2215674"/>
        <a:ext cx="1641512" cy="1569794"/>
      </dsp:txXfrm>
    </dsp:sp>
    <dsp:sp modelId="{5FF00021-0035-EC44-9F54-1581344B5540}">
      <dsp:nvSpPr>
        <dsp:cNvPr id="0" name=""/>
        <dsp:cNvSpPr/>
      </dsp:nvSpPr>
      <dsp:spPr>
        <a:xfrm>
          <a:off x="2315729" y="2055700"/>
          <a:ext cx="1726834" cy="14242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3288071" y="570357"/>
          <a:ext cx="2512118" cy="2512118"/>
        </a:xfrm>
        <a:prstGeom prst="circularArrow">
          <a:avLst>
            <a:gd name="adj1" fmla="val 2420"/>
            <a:gd name="adj2" fmla="val 292800"/>
            <a:gd name="adj3" fmla="val 19266386"/>
            <a:gd name="adj4" fmla="val 12310207"/>
            <a:gd name="adj5" fmla="val 2824"/>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2408049" y="1320220"/>
          <a:ext cx="2117804" cy="14709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Less time to terminate a thread than a process</a:t>
          </a:r>
          <a:endParaRPr lang="en-US" sz="1800" kern="1200" dirty="0"/>
        </a:p>
      </dsp:txBody>
      <dsp:txXfrm>
        <a:off x="2451132" y="1363303"/>
        <a:ext cx="2031638" cy="1384792"/>
      </dsp:txXfrm>
    </dsp:sp>
    <dsp:sp modelId="{2401F2B1-4C8C-3B40-BFC1-E2B42A50EB44}">
      <dsp:nvSpPr>
        <dsp:cNvPr id="0" name=""/>
        <dsp:cNvSpPr/>
      </dsp:nvSpPr>
      <dsp:spPr>
        <a:xfrm>
          <a:off x="4849542" y="1465840"/>
          <a:ext cx="1726834" cy="14242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5758089" y="1817786"/>
          <a:ext cx="2900134" cy="2900134"/>
        </a:xfrm>
        <a:prstGeom prst="leftCircularArrow">
          <a:avLst>
            <a:gd name="adj1" fmla="val 2097"/>
            <a:gd name="adj2" fmla="val 251742"/>
            <a:gd name="adj3" fmla="val 2046168"/>
            <a:gd name="adj4" fmla="val 9043404"/>
            <a:gd name="adj5" fmla="val 244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4815397" y="1835472"/>
          <a:ext cx="2370735" cy="210928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Switching between two threads takes less time than switching between processes</a:t>
          </a:r>
          <a:endParaRPr lang="en-US" sz="1800" kern="1200" dirty="0"/>
        </a:p>
      </dsp:txBody>
      <dsp:txXfrm>
        <a:off x="4877176" y="1897251"/>
        <a:ext cx="2247177" cy="1985731"/>
      </dsp:txXfrm>
    </dsp:sp>
    <dsp:sp modelId="{E1E1BC13-FC71-954D-A46E-211E173FDACF}">
      <dsp:nvSpPr>
        <dsp:cNvPr id="0" name=""/>
        <dsp:cNvSpPr/>
      </dsp:nvSpPr>
      <dsp:spPr>
        <a:xfrm>
          <a:off x="7607831" y="2596647"/>
          <a:ext cx="2348684" cy="69840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7709746" y="1300658"/>
          <a:ext cx="2456156" cy="154920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Threads enhance efficiency in communication between programs</a:t>
          </a:r>
          <a:endParaRPr lang="en-US" sz="1800" kern="1200" dirty="0"/>
        </a:p>
      </dsp:txBody>
      <dsp:txXfrm>
        <a:off x="7755121" y="1346033"/>
        <a:ext cx="2365406" cy="14584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734849"/>
          <a:ext cx="9271159" cy="3085145"/>
        </a:xfrm>
        <a:prstGeom prst="leftRightRibb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1112539" y="1400630"/>
          <a:ext cx="3059482" cy="1817147"/>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24460" rIns="0" bIns="133350" numCol="1" spcCol="1270" anchor="ctr" anchorCtr="0">
          <a:noAutofit/>
        </a:bodyPr>
        <a:lstStyle/>
        <a:p>
          <a:pPr lvl="0" algn="l" defTabSz="1555750" rtl="0">
            <a:lnSpc>
              <a:spcPct val="90000"/>
            </a:lnSpc>
            <a:spcBef>
              <a:spcPct val="0"/>
            </a:spcBef>
            <a:spcAft>
              <a:spcPct val="35000"/>
            </a:spcAft>
          </a:pPr>
          <a:r>
            <a:rPr lang="en-US" sz="3500" kern="1200" dirty="0" smtClean="0"/>
            <a:t>User Level Thread (ULT)</a:t>
          </a:r>
          <a:endParaRPr lang="en-US" sz="3500" kern="1200" dirty="0"/>
        </a:p>
        <a:p>
          <a:pPr marL="228600" lvl="1" indent="-228600" algn="l" defTabSz="1200150" rtl="0">
            <a:lnSpc>
              <a:spcPct val="90000"/>
            </a:lnSpc>
            <a:spcBef>
              <a:spcPct val="0"/>
            </a:spcBef>
            <a:spcAft>
              <a:spcPct val="15000"/>
            </a:spcAft>
            <a:buChar char="••"/>
          </a:pPr>
          <a:endParaRPr lang="en-NZ" sz="2700" kern="1200" dirty="0"/>
        </a:p>
      </dsp:txBody>
      <dsp:txXfrm>
        <a:off x="1112539" y="1400630"/>
        <a:ext cx="3059482" cy="1817147"/>
      </dsp:txXfrm>
    </dsp:sp>
    <dsp:sp modelId="{E8D499D1-31A4-DF4A-800E-FEE8DE3CF070}">
      <dsp:nvSpPr>
        <dsp:cNvPr id="0" name=""/>
        <dsp:cNvSpPr/>
      </dsp:nvSpPr>
      <dsp:spPr>
        <a:xfrm>
          <a:off x="4635579" y="1993984"/>
          <a:ext cx="3615752" cy="1817147"/>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24460" rIns="0" bIns="133350" numCol="1" spcCol="1270" anchor="ctr" anchorCtr="0">
          <a:noAutofit/>
        </a:bodyPr>
        <a:lstStyle/>
        <a:p>
          <a:pPr lvl="0" algn="ctr" defTabSz="1555750" rtl="0">
            <a:lnSpc>
              <a:spcPct val="90000"/>
            </a:lnSpc>
            <a:spcBef>
              <a:spcPct val="0"/>
            </a:spcBef>
            <a:spcAft>
              <a:spcPct val="35000"/>
            </a:spcAft>
          </a:pPr>
          <a:r>
            <a:rPr lang="en-NZ" sz="3500" kern="1200" dirty="0" smtClean="0"/>
            <a:t>Kernel level Thread (KLT) </a:t>
          </a:r>
          <a:endParaRPr lang="en-NZ" sz="3500" kern="1200" dirty="0"/>
        </a:p>
      </dsp:txBody>
      <dsp:txXfrm>
        <a:off x="4635579" y="1993984"/>
        <a:ext cx="3615752" cy="18171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9794356" cy="5051133"/>
        </a:xfrm>
        <a:prstGeom prst="swooshArrow">
          <a:avLst>
            <a:gd name="adj1" fmla="val 25000"/>
            <a:gd name="adj2" fmla="val 25000"/>
          </a:avLst>
        </a:prstGeom>
        <a:solidFill>
          <a:srgbClr val="0996FF"/>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2018804" y="3318720"/>
          <a:ext cx="217073" cy="217073"/>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1793420" y="3736167"/>
          <a:ext cx="3564979" cy="82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023" tIns="0" rIns="0" bIns="0" numCol="1" spcCol="1270" anchor="t" anchorCtr="0">
          <a:noAutofit/>
        </a:bodyPr>
        <a:lstStyle/>
        <a:p>
          <a:pPr lvl="0" algn="l" defTabSz="889000" rtl="0">
            <a:lnSpc>
              <a:spcPct val="90000"/>
            </a:lnSpc>
            <a:spcBef>
              <a:spcPct val="0"/>
            </a:spcBef>
            <a:spcAft>
              <a:spcPct val="35000"/>
            </a:spcAft>
          </a:pPr>
          <a:r>
            <a:rPr lang="en-US" sz="2000" b="1" kern="1200" dirty="0" smtClean="0"/>
            <a:t>Thread switching does not require kernel mode privileges (no mode switches)</a:t>
          </a:r>
          <a:endParaRPr lang="en-US" sz="2000" b="1" kern="1200" dirty="0"/>
        </a:p>
      </dsp:txBody>
      <dsp:txXfrm>
        <a:off x="1793420" y="3736167"/>
        <a:ext cx="3564979" cy="829690"/>
      </dsp:txXfrm>
    </dsp:sp>
    <dsp:sp modelId="{1036C2CF-90BA-A94C-AD44-42882AF2DD37}">
      <dsp:nvSpPr>
        <dsp:cNvPr id="0" name=""/>
        <dsp:cNvSpPr/>
      </dsp:nvSpPr>
      <dsp:spPr>
        <a:xfrm>
          <a:off x="3939068" y="1982882"/>
          <a:ext cx="392402" cy="392402"/>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3772100" y="2650806"/>
          <a:ext cx="2838660" cy="83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926" tIns="0" rIns="0" bIns="0" numCol="1" spcCol="1270" anchor="t" anchorCtr="0">
          <a:noAutofit/>
        </a:bodyPr>
        <a:lstStyle/>
        <a:p>
          <a:pPr lvl="0" algn="l" defTabSz="889000" rtl="0">
            <a:lnSpc>
              <a:spcPct val="90000"/>
            </a:lnSpc>
            <a:spcBef>
              <a:spcPct val="0"/>
            </a:spcBef>
            <a:spcAft>
              <a:spcPct val="35000"/>
            </a:spcAft>
          </a:pPr>
          <a:r>
            <a:rPr lang="en-US" sz="2000" b="1" kern="1200" dirty="0" smtClean="0"/>
            <a:t>Scheduling can be application specific</a:t>
          </a:r>
          <a:endParaRPr lang="en-US" sz="2000" b="1" kern="1200" dirty="0"/>
        </a:p>
      </dsp:txBody>
      <dsp:txXfrm>
        <a:off x="3772100" y="2650806"/>
        <a:ext cx="2838660" cy="834904"/>
      </dsp:txXfrm>
    </dsp:sp>
    <dsp:sp modelId="{54DF5CF8-7AEE-2A40-9C1E-D941B6A8084B}">
      <dsp:nvSpPr>
        <dsp:cNvPr id="0" name=""/>
        <dsp:cNvSpPr/>
      </dsp:nvSpPr>
      <dsp:spPr>
        <a:xfrm>
          <a:off x="6861211" y="981005"/>
          <a:ext cx="542683" cy="542683"/>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6694226" y="2331439"/>
          <a:ext cx="1335783" cy="130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7557" tIns="0" rIns="0" bIns="0" numCol="1" spcCol="1270" anchor="t" anchorCtr="0">
          <a:noAutofit/>
        </a:bodyPr>
        <a:lstStyle/>
        <a:p>
          <a:pPr lvl="0" algn="l" defTabSz="889000" rtl="0">
            <a:lnSpc>
              <a:spcPct val="90000"/>
            </a:lnSpc>
            <a:spcBef>
              <a:spcPct val="0"/>
            </a:spcBef>
            <a:spcAft>
              <a:spcPct val="35000"/>
            </a:spcAft>
          </a:pPr>
          <a:r>
            <a:rPr lang="en-US" sz="2000" b="1" kern="1200" dirty="0" smtClean="0"/>
            <a:t>ULTs can run on any OS</a:t>
          </a:r>
          <a:endParaRPr lang="en-US" sz="2000" b="1" kern="1200" dirty="0"/>
        </a:p>
      </dsp:txBody>
      <dsp:txXfrm>
        <a:off x="6694226" y="2331439"/>
        <a:ext cx="1335783" cy="130140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78792-7B28-FF43-A32C-003396C6EF4C}">
      <dsp:nvSpPr>
        <dsp:cNvPr id="0" name=""/>
        <dsp:cNvSpPr/>
      </dsp:nvSpPr>
      <dsp:spPr>
        <a:xfrm>
          <a:off x="675093" y="152403"/>
          <a:ext cx="7065865" cy="1581142"/>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Jacketing</a:t>
          </a:r>
          <a:endParaRPr lang="en-US" sz="2200" kern="1200" dirty="0"/>
        </a:p>
        <a:p>
          <a:pPr marL="228600" lvl="1" indent="-228600" algn="l" defTabSz="977900" rtl="0">
            <a:lnSpc>
              <a:spcPct val="90000"/>
            </a:lnSpc>
            <a:spcBef>
              <a:spcPct val="0"/>
            </a:spcBef>
            <a:spcAft>
              <a:spcPct val="15000"/>
            </a:spcAft>
            <a:buChar char="••"/>
          </a:pPr>
          <a:r>
            <a:rPr lang="en-US" sz="2200" kern="1200" dirty="0" smtClean="0"/>
            <a:t>converts a blocking system call into a non-blocking system call</a:t>
          </a:r>
          <a:endParaRPr lang="en-US" sz="2200" kern="1200" dirty="0"/>
        </a:p>
      </dsp:txBody>
      <dsp:txXfrm>
        <a:off x="721403" y="198713"/>
        <a:ext cx="5429442" cy="1488522"/>
      </dsp:txXfrm>
    </dsp:sp>
    <dsp:sp modelId="{C478A6ED-69A6-584A-A2DA-3955A2E0623F}">
      <dsp:nvSpPr>
        <dsp:cNvPr id="0" name=""/>
        <dsp:cNvSpPr/>
      </dsp:nvSpPr>
      <dsp:spPr>
        <a:xfrm>
          <a:off x="2835372" y="2381251"/>
          <a:ext cx="5715677" cy="1733546"/>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Writing an application as multiple processes rather than multiple threads</a:t>
          </a:r>
          <a:endParaRPr lang="en-US" sz="2700" kern="1200" dirty="0"/>
        </a:p>
      </dsp:txBody>
      <dsp:txXfrm>
        <a:off x="2886146" y="2432025"/>
        <a:ext cx="3772945" cy="1631998"/>
      </dsp:txXfrm>
    </dsp:sp>
    <dsp:sp modelId="{468D6BA6-6676-084C-80C4-3CF75C066D1F}">
      <dsp:nvSpPr>
        <dsp:cNvPr id="0" name=""/>
        <dsp:cNvSpPr/>
      </dsp:nvSpPr>
      <dsp:spPr>
        <a:xfrm>
          <a:off x="6708222" y="1524000"/>
          <a:ext cx="1060130" cy="1225867"/>
        </a:xfrm>
        <a:prstGeom prst="downArrow">
          <a:avLst>
            <a:gd name="adj1" fmla="val 55000"/>
            <a:gd name="adj2" fmla="val 45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946751" y="1524000"/>
        <a:ext cx="583072" cy="963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458A4-26D2-2C44-B9FB-71A1610693F2}">
      <dsp:nvSpPr>
        <dsp:cNvPr id="0" name=""/>
        <dsp:cNvSpPr/>
      </dsp:nvSpPr>
      <dsp:spPr>
        <a:xfrm>
          <a:off x="4140506" y="40973"/>
          <a:ext cx="2259423" cy="1164655"/>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identifier</a:t>
          </a:r>
          <a:endParaRPr lang="en-US" sz="3200" kern="1200" dirty="0"/>
        </a:p>
      </dsp:txBody>
      <dsp:txXfrm>
        <a:off x="4140506" y="40973"/>
        <a:ext cx="2259423" cy="1164655"/>
      </dsp:txXfrm>
    </dsp:sp>
    <dsp:sp modelId="{FFB3EB76-2E6C-B649-857A-BF94DBD248C3}">
      <dsp:nvSpPr>
        <dsp:cNvPr id="0" name=""/>
        <dsp:cNvSpPr/>
      </dsp:nvSpPr>
      <dsp:spPr>
        <a:xfrm>
          <a:off x="1890234" y="1205622"/>
          <a:ext cx="2259423" cy="1355653"/>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smtClean="0"/>
            <a:t>state</a:t>
          </a:r>
          <a:endParaRPr lang="en-US" sz="3200" kern="1200" dirty="0" smtClean="0"/>
        </a:p>
      </dsp:txBody>
      <dsp:txXfrm>
        <a:off x="1890234" y="1205622"/>
        <a:ext cx="2259423" cy="1355653"/>
      </dsp:txXfrm>
    </dsp:sp>
    <dsp:sp modelId="{F9C2771E-E09D-7E4B-8BC7-2EACC928AB9D}">
      <dsp:nvSpPr>
        <dsp:cNvPr id="0" name=""/>
        <dsp:cNvSpPr/>
      </dsp:nvSpPr>
      <dsp:spPr>
        <a:xfrm>
          <a:off x="4140529" y="1205622"/>
          <a:ext cx="2259423" cy="135565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priority</a:t>
          </a:r>
        </a:p>
      </dsp:txBody>
      <dsp:txXfrm>
        <a:off x="4140529" y="1205622"/>
        <a:ext cx="2259423" cy="1355653"/>
      </dsp:txXfrm>
    </dsp:sp>
    <dsp:sp modelId="{B373FAC3-5061-AF49-B501-530831A6C23F}">
      <dsp:nvSpPr>
        <dsp:cNvPr id="0" name=""/>
        <dsp:cNvSpPr/>
      </dsp:nvSpPr>
      <dsp:spPr>
        <a:xfrm>
          <a:off x="6390801" y="1205622"/>
          <a:ext cx="2259423" cy="1355653"/>
        </a:xfrm>
        <a:prstGeom prst="rect">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program counter</a:t>
          </a:r>
        </a:p>
      </dsp:txBody>
      <dsp:txXfrm>
        <a:off x="6390801" y="1205622"/>
        <a:ext cx="2259423" cy="1355653"/>
      </dsp:txXfrm>
    </dsp:sp>
    <dsp:sp modelId="{C89EF9B4-EDC8-C84D-A659-29B518ACADDB}">
      <dsp:nvSpPr>
        <dsp:cNvPr id="0" name=""/>
        <dsp:cNvSpPr/>
      </dsp:nvSpPr>
      <dsp:spPr>
        <a:xfrm>
          <a:off x="630086" y="2225746"/>
          <a:ext cx="2259423" cy="1355653"/>
        </a:xfrm>
        <a:prstGeom prst="rect">
          <a:avLst/>
        </a:prstGeom>
        <a:solidFill>
          <a:srgbClr val="66006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smtClean="0"/>
            <a:t>memory pointers</a:t>
          </a:r>
          <a:endParaRPr lang="en-US" sz="3200" kern="1200" dirty="0" smtClean="0"/>
        </a:p>
      </dsp:txBody>
      <dsp:txXfrm>
        <a:off x="630086" y="2225746"/>
        <a:ext cx="2259423" cy="1355653"/>
      </dsp:txXfrm>
    </dsp:sp>
    <dsp:sp modelId="{5787ADE3-2B9F-7944-82CB-CE71DF883FF9}">
      <dsp:nvSpPr>
        <dsp:cNvPr id="0" name=""/>
        <dsp:cNvSpPr/>
      </dsp:nvSpPr>
      <dsp:spPr>
        <a:xfrm>
          <a:off x="2880358" y="2225746"/>
          <a:ext cx="2259423" cy="1355653"/>
        </a:xfrm>
        <a:prstGeom prst="rect">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smtClean="0"/>
            <a:t>context data</a:t>
          </a:r>
          <a:endParaRPr lang="en-US" sz="3200" kern="1200" dirty="0" smtClean="0"/>
        </a:p>
      </dsp:txBody>
      <dsp:txXfrm>
        <a:off x="2880358" y="2225746"/>
        <a:ext cx="2259423" cy="1355653"/>
      </dsp:txXfrm>
    </dsp:sp>
    <dsp:sp modelId="{F5765459-F0DD-B04E-8F83-90F8421A8211}">
      <dsp:nvSpPr>
        <dsp:cNvPr id="0" name=""/>
        <dsp:cNvSpPr/>
      </dsp:nvSpPr>
      <dsp:spPr>
        <a:xfrm>
          <a:off x="5130631" y="2225746"/>
          <a:ext cx="2259423" cy="1355653"/>
        </a:xfrm>
        <a:prstGeom prst="rect">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I/O status information</a:t>
          </a:r>
        </a:p>
      </dsp:txBody>
      <dsp:txXfrm>
        <a:off x="5130631" y="2225746"/>
        <a:ext cx="2259423" cy="1355653"/>
      </dsp:txXfrm>
    </dsp:sp>
    <dsp:sp modelId="{4B2744D8-5219-FE41-ACC6-C2EE72C25ABB}">
      <dsp:nvSpPr>
        <dsp:cNvPr id="0" name=""/>
        <dsp:cNvSpPr/>
      </dsp:nvSpPr>
      <dsp:spPr>
        <a:xfrm>
          <a:off x="7380926" y="2225746"/>
          <a:ext cx="2259423" cy="1355653"/>
        </a:xfrm>
        <a:prstGeom prst="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smtClean="0"/>
            <a:t>accounting information</a:t>
          </a:r>
          <a:endParaRPr lang="en-US" sz="3200" kern="1200" dirty="0" smtClean="0"/>
        </a:p>
      </dsp:txBody>
      <dsp:txXfrm>
        <a:off x="7380926" y="2225746"/>
        <a:ext cx="2259423" cy="13556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28402-8223-1345-8F86-B41D09DF4999}">
      <dsp:nvSpPr>
        <dsp:cNvPr id="0" name=""/>
        <dsp:cNvSpPr/>
      </dsp:nvSpPr>
      <dsp:spPr>
        <a:xfrm>
          <a:off x="1509604" y="1353"/>
          <a:ext cx="1718300" cy="85915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b="1" i="1" kern="1200" dirty="0" smtClean="0"/>
            <a:t>Trace</a:t>
          </a:r>
          <a:endParaRPr lang="en-US" sz="2000" kern="1200" dirty="0"/>
        </a:p>
      </dsp:txBody>
      <dsp:txXfrm>
        <a:off x="1534768" y="26517"/>
        <a:ext cx="1667972" cy="808822"/>
      </dsp:txXfrm>
    </dsp:sp>
    <dsp:sp modelId="{6792DD43-5CA5-8E48-AF98-B37112383575}">
      <dsp:nvSpPr>
        <dsp:cNvPr id="0" name=""/>
        <dsp:cNvSpPr/>
      </dsp:nvSpPr>
      <dsp:spPr>
        <a:xfrm>
          <a:off x="1681435" y="860503"/>
          <a:ext cx="1188314" cy="1123081"/>
        </a:xfrm>
        <a:custGeom>
          <a:avLst/>
          <a:gdLst/>
          <a:ahLst/>
          <a:cxnLst/>
          <a:rect l="0" t="0" r="0" b="0"/>
          <a:pathLst>
            <a:path>
              <a:moveTo>
                <a:pt x="0" y="0"/>
              </a:moveTo>
              <a:lnTo>
                <a:pt x="0" y="1123081"/>
              </a:lnTo>
              <a:lnTo>
                <a:pt x="1188314" y="112308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83BD6-2A2F-574C-9D5C-736CF5FE7520}">
      <dsp:nvSpPr>
        <dsp:cNvPr id="0" name=""/>
        <dsp:cNvSpPr/>
      </dsp:nvSpPr>
      <dsp:spPr>
        <a:xfrm>
          <a:off x="2869749" y="996558"/>
          <a:ext cx="2174090" cy="19740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dirty="0" smtClean="0"/>
            <a:t>the behavior of an individual process by listing the sequence of instructions that execute for that process</a:t>
          </a:r>
          <a:endParaRPr lang="en-US" sz="1600" kern="1200" dirty="0"/>
        </a:p>
      </dsp:txBody>
      <dsp:txXfrm>
        <a:off x="2927567" y="1054376"/>
        <a:ext cx="2058454" cy="1858416"/>
      </dsp:txXfrm>
    </dsp:sp>
    <dsp:sp modelId="{1C89C9B8-759F-944F-AA18-FE790C10A65E}">
      <dsp:nvSpPr>
        <dsp:cNvPr id="0" name=""/>
        <dsp:cNvSpPr/>
      </dsp:nvSpPr>
      <dsp:spPr>
        <a:xfrm>
          <a:off x="1681435" y="860503"/>
          <a:ext cx="1591854" cy="3020050"/>
        </a:xfrm>
        <a:custGeom>
          <a:avLst/>
          <a:gdLst/>
          <a:ahLst/>
          <a:cxnLst/>
          <a:rect l="0" t="0" r="0" b="0"/>
          <a:pathLst>
            <a:path>
              <a:moveTo>
                <a:pt x="0" y="0"/>
              </a:moveTo>
              <a:lnTo>
                <a:pt x="0" y="3020050"/>
              </a:lnTo>
              <a:lnTo>
                <a:pt x="1591854" y="302005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076669-4CFF-0B4F-8B31-76E9F2CCEE9B}">
      <dsp:nvSpPr>
        <dsp:cNvPr id="0" name=""/>
        <dsp:cNvSpPr/>
      </dsp:nvSpPr>
      <dsp:spPr>
        <a:xfrm>
          <a:off x="3273289" y="2999616"/>
          <a:ext cx="3101092" cy="17618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dirty="0" smtClean="0"/>
            <a:t>the behavior of the processor can be characterized by showing how the traces of the various processes are interleaved</a:t>
          </a:r>
          <a:endParaRPr lang="en-US" sz="1600" kern="1200" dirty="0"/>
        </a:p>
      </dsp:txBody>
      <dsp:txXfrm>
        <a:off x="3324893" y="3051220"/>
        <a:ext cx="2997884" cy="1658668"/>
      </dsp:txXfrm>
    </dsp:sp>
    <dsp:sp modelId="{64F1C8D8-40A2-DF44-AC72-3FFC719959BB}">
      <dsp:nvSpPr>
        <dsp:cNvPr id="0" name=""/>
        <dsp:cNvSpPr/>
      </dsp:nvSpPr>
      <dsp:spPr>
        <a:xfrm>
          <a:off x="6271559" y="1353"/>
          <a:ext cx="1718300" cy="85915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b="1" i="1" kern="1200" dirty="0" smtClean="0"/>
            <a:t>Dispatcher</a:t>
          </a:r>
          <a:r>
            <a:rPr lang="en-US" sz="1600" kern="1200" dirty="0" smtClean="0"/>
            <a:t>  </a:t>
          </a:r>
          <a:endParaRPr lang="en-US" sz="1600" kern="1200" dirty="0"/>
        </a:p>
      </dsp:txBody>
      <dsp:txXfrm>
        <a:off x="6296723" y="26517"/>
        <a:ext cx="1667972" cy="808822"/>
      </dsp:txXfrm>
    </dsp:sp>
    <dsp:sp modelId="{4F8FA6E2-0E58-0840-912D-8E16EF91B389}">
      <dsp:nvSpPr>
        <dsp:cNvPr id="0" name=""/>
        <dsp:cNvSpPr/>
      </dsp:nvSpPr>
      <dsp:spPr>
        <a:xfrm>
          <a:off x="6443389" y="860503"/>
          <a:ext cx="886381" cy="1208394"/>
        </a:xfrm>
        <a:custGeom>
          <a:avLst/>
          <a:gdLst/>
          <a:ahLst/>
          <a:cxnLst/>
          <a:rect l="0" t="0" r="0" b="0"/>
          <a:pathLst>
            <a:path>
              <a:moveTo>
                <a:pt x="0" y="0"/>
              </a:moveTo>
              <a:lnTo>
                <a:pt x="0" y="1208394"/>
              </a:lnTo>
              <a:lnTo>
                <a:pt x="886381" y="120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F818EE-1FFA-0148-A0A6-03F1AC28E0C7}">
      <dsp:nvSpPr>
        <dsp:cNvPr id="0" name=""/>
        <dsp:cNvSpPr/>
      </dsp:nvSpPr>
      <dsp:spPr>
        <a:xfrm>
          <a:off x="7329771" y="1147743"/>
          <a:ext cx="1863517" cy="184231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dirty="0" smtClean="0"/>
            <a:t>small program that switches the processor from one process to another</a:t>
          </a:r>
          <a:endParaRPr lang="en-US" sz="1600" kern="1200" dirty="0"/>
        </a:p>
      </dsp:txBody>
      <dsp:txXfrm>
        <a:off x="7383730" y="1201702"/>
        <a:ext cx="1755599" cy="17343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2A570-2292-6042-8F87-375482494525}">
      <dsp:nvSpPr>
        <dsp:cNvPr id="0" name=""/>
        <dsp:cNvSpPr/>
      </dsp:nvSpPr>
      <dsp:spPr>
        <a:xfrm>
          <a:off x="90005" y="41343"/>
          <a:ext cx="2879656" cy="111947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rtl="0">
            <a:lnSpc>
              <a:spcPct val="90000"/>
            </a:lnSpc>
            <a:spcBef>
              <a:spcPct val="0"/>
            </a:spcBef>
            <a:spcAft>
              <a:spcPct val="35000"/>
            </a:spcAft>
          </a:pPr>
          <a:r>
            <a:rPr lang="en-US" sz="3100" b="1" i="1" kern="1200" dirty="0" smtClean="0"/>
            <a:t>Process spawning</a:t>
          </a:r>
          <a:endParaRPr lang="en-US" sz="3100" kern="1200" dirty="0"/>
        </a:p>
      </dsp:txBody>
      <dsp:txXfrm>
        <a:off x="90005" y="41343"/>
        <a:ext cx="2879656" cy="1119479"/>
      </dsp:txXfrm>
    </dsp:sp>
    <dsp:sp modelId="{6E5587B0-CB6B-5F49-99BC-8512D84E1718}">
      <dsp:nvSpPr>
        <dsp:cNvPr id="0" name=""/>
        <dsp:cNvSpPr/>
      </dsp:nvSpPr>
      <dsp:spPr>
        <a:xfrm>
          <a:off x="90005" y="1186005"/>
          <a:ext cx="2879656" cy="3488895"/>
        </a:xfrm>
        <a:prstGeom prst="rect">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rtl="0">
            <a:lnSpc>
              <a:spcPct val="90000"/>
            </a:lnSpc>
            <a:spcBef>
              <a:spcPct val="0"/>
            </a:spcBef>
            <a:spcAft>
              <a:spcPct val="15000"/>
            </a:spcAft>
            <a:buChar char="••"/>
          </a:pPr>
          <a:r>
            <a:rPr lang="en-NZ" sz="3100" kern="1200" dirty="0" smtClean="0"/>
            <a:t>when the OS creates a process at the explicit request of another process</a:t>
          </a:r>
          <a:endParaRPr lang="en-NZ" sz="3100" b="1" i="1" kern="1200" dirty="0"/>
        </a:p>
      </dsp:txBody>
      <dsp:txXfrm>
        <a:off x="90005" y="1186005"/>
        <a:ext cx="2879656" cy="3488895"/>
      </dsp:txXfrm>
    </dsp:sp>
    <dsp:sp modelId="{3B7AAAD3-B4B2-894D-BD62-FBDCA5DB86E5}">
      <dsp:nvSpPr>
        <dsp:cNvPr id="0" name=""/>
        <dsp:cNvSpPr/>
      </dsp:nvSpPr>
      <dsp:spPr>
        <a:xfrm>
          <a:off x="3285762" y="58012"/>
          <a:ext cx="2879656" cy="111947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rtl="0">
            <a:lnSpc>
              <a:spcPct val="90000"/>
            </a:lnSpc>
            <a:spcBef>
              <a:spcPct val="0"/>
            </a:spcBef>
            <a:spcAft>
              <a:spcPct val="35000"/>
            </a:spcAft>
          </a:pPr>
          <a:r>
            <a:rPr lang="en-US" sz="3100" b="1" i="1" kern="1200" dirty="0" smtClean="0"/>
            <a:t>Parent process</a:t>
          </a:r>
          <a:endParaRPr lang="en-US" sz="3100" kern="1200" dirty="0"/>
        </a:p>
      </dsp:txBody>
      <dsp:txXfrm>
        <a:off x="3285762" y="58012"/>
        <a:ext cx="2879656" cy="1119479"/>
      </dsp:txXfrm>
    </dsp:sp>
    <dsp:sp modelId="{094610A3-C2C3-B640-879C-283BC4C4886A}">
      <dsp:nvSpPr>
        <dsp:cNvPr id="0" name=""/>
        <dsp:cNvSpPr/>
      </dsp:nvSpPr>
      <dsp:spPr>
        <a:xfrm>
          <a:off x="3285762" y="1177492"/>
          <a:ext cx="2879656" cy="3488895"/>
        </a:xfrm>
        <a:prstGeom prst="rect">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rtl="0">
            <a:lnSpc>
              <a:spcPct val="90000"/>
            </a:lnSpc>
            <a:spcBef>
              <a:spcPct val="0"/>
            </a:spcBef>
            <a:spcAft>
              <a:spcPct val="15000"/>
            </a:spcAft>
            <a:buChar char="••"/>
          </a:pPr>
          <a:r>
            <a:rPr lang="en-US" sz="3100" kern="1200" dirty="0" smtClean="0"/>
            <a:t>is the original, creating, process</a:t>
          </a:r>
          <a:endParaRPr lang="en-US" sz="3100" kern="1200" dirty="0"/>
        </a:p>
      </dsp:txBody>
      <dsp:txXfrm>
        <a:off x="3285762" y="1177492"/>
        <a:ext cx="2879656" cy="3488895"/>
      </dsp:txXfrm>
    </dsp:sp>
    <dsp:sp modelId="{B5437CEF-732C-D940-ADAA-BDDAA09C9E8D}">
      <dsp:nvSpPr>
        <dsp:cNvPr id="0" name=""/>
        <dsp:cNvSpPr/>
      </dsp:nvSpPr>
      <dsp:spPr>
        <a:xfrm>
          <a:off x="6568570" y="58012"/>
          <a:ext cx="2879656" cy="111947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rtl="0">
            <a:lnSpc>
              <a:spcPct val="90000"/>
            </a:lnSpc>
            <a:spcBef>
              <a:spcPct val="0"/>
            </a:spcBef>
            <a:spcAft>
              <a:spcPct val="35000"/>
            </a:spcAft>
          </a:pPr>
          <a:r>
            <a:rPr lang="en-US" sz="3100" b="1" i="1" kern="1200" dirty="0" smtClean="0"/>
            <a:t>Child process </a:t>
          </a:r>
          <a:endParaRPr lang="en-US" sz="3100" kern="1200" dirty="0"/>
        </a:p>
      </dsp:txBody>
      <dsp:txXfrm>
        <a:off x="6568570" y="58012"/>
        <a:ext cx="2879656" cy="1119479"/>
      </dsp:txXfrm>
    </dsp:sp>
    <dsp:sp modelId="{B830ED57-4DAF-3040-BF6C-9CF6B5560015}">
      <dsp:nvSpPr>
        <dsp:cNvPr id="0" name=""/>
        <dsp:cNvSpPr/>
      </dsp:nvSpPr>
      <dsp:spPr>
        <a:xfrm>
          <a:off x="6568570" y="1177492"/>
          <a:ext cx="2879656" cy="3488895"/>
        </a:xfrm>
        <a:prstGeom prst="rect">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rtl="0">
            <a:lnSpc>
              <a:spcPct val="90000"/>
            </a:lnSpc>
            <a:spcBef>
              <a:spcPct val="0"/>
            </a:spcBef>
            <a:spcAft>
              <a:spcPct val="15000"/>
            </a:spcAft>
            <a:buChar char="••"/>
          </a:pPr>
          <a:r>
            <a:rPr lang="en-US" sz="3100" kern="1200" dirty="0" smtClean="0"/>
            <a:t>is the new process</a:t>
          </a:r>
          <a:endParaRPr lang="en-US" sz="3100" kern="1200" dirty="0"/>
        </a:p>
        <a:p>
          <a:pPr marL="285750" lvl="1" indent="-285750" algn="l" defTabSz="1377950" rtl="0">
            <a:lnSpc>
              <a:spcPct val="90000"/>
            </a:lnSpc>
            <a:spcBef>
              <a:spcPct val="0"/>
            </a:spcBef>
            <a:spcAft>
              <a:spcPct val="15000"/>
            </a:spcAft>
            <a:buChar char="••"/>
          </a:pPr>
          <a:endParaRPr lang="en-NZ" sz="3100" kern="1200" dirty="0"/>
        </a:p>
      </dsp:txBody>
      <dsp:txXfrm>
        <a:off x="6568570" y="1177492"/>
        <a:ext cx="2879656" cy="34888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F2B9F-EC41-2140-8EC1-5E16AF2C7855}">
      <dsp:nvSpPr>
        <dsp:cNvPr id="0" name=""/>
        <dsp:cNvSpPr/>
      </dsp:nvSpPr>
      <dsp:spPr>
        <a:xfrm>
          <a:off x="0" y="0"/>
          <a:ext cx="5544693"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assigns a unique process identifier to the new process</a:t>
          </a:r>
          <a:endParaRPr lang="en-US" sz="1900" kern="1200" dirty="0"/>
        </a:p>
      </dsp:txBody>
      <dsp:txXfrm>
        <a:off x="21425" y="21425"/>
        <a:ext cx="4669739" cy="688670"/>
      </dsp:txXfrm>
    </dsp:sp>
    <dsp:sp modelId="{5B5D711A-1B3F-D448-9482-44A847364F32}">
      <dsp:nvSpPr>
        <dsp:cNvPr id="0" name=""/>
        <dsp:cNvSpPr/>
      </dsp:nvSpPr>
      <dsp:spPr>
        <a:xfrm>
          <a:off x="414051" y="833120"/>
          <a:ext cx="5544693"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allocates space for the process</a:t>
          </a:r>
          <a:endParaRPr lang="en-US" sz="1900" kern="1200" dirty="0" smtClean="0"/>
        </a:p>
      </dsp:txBody>
      <dsp:txXfrm>
        <a:off x="435476" y="854545"/>
        <a:ext cx="4612303" cy="688669"/>
      </dsp:txXfrm>
    </dsp:sp>
    <dsp:sp modelId="{E6CD32AC-3E96-AB44-A760-F359511BBE11}">
      <dsp:nvSpPr>
        <dsp:cNvPr id="0" name=""/>
        <dsp:cNvSpPr/>
      </dsp:nvSpPr>
      <dsp:spPr>
        <a:xfrm>
          <a:off x="828103" y="1666240"/>
          <a:ext cx="5544693"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initializes the process control block</a:t>
          </a:r>
          <a:endParaRPr lang="en-US" sz="1900" kern="1200" dirty="0" smtClean="0"/>
        </a:p>
      </dsp:txBody>
      <dsp:txXfrm>
        <a:off x="849528" y="1687665"/>
        <a:ext cx="4612303" cy="688669"/>
      </dsp:txXfrm>
    </dsp:sp>
    <dsp:sp modelId="{AC35228F-21E7-5E47-83A7-D0492D254D58}">
      <dsp:nvSpPr>
        <dsp:cNvPr id="0" name=""/>
        <dsp:cNvSpPr/>
      </dsp:nvSpPr>
      <dsp:spPr>
        <a:xfrm>
          <a:off x="1242155" y="2499360"/>
          <a:ext cx="5544693"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sets the appropriate linkages</a:t>
          </a:r>
          <a:endParaRPr lang="en-US" sz="1900" kern="1200" dirty="0" smtClean="0"/>
        </a:p>
      </dsp:txBody>
      <dsp:txXfrm>
        <a:off x="1263580" y="2520785"/>
        <a:ext cx="4612303" cy="688669"/>
      </dsp:txXfrm>
    </dsp:sp>
    <dsp:sp modelId="{6DAEB0AD-3B63-8740-A6E5-6B3AE3531A2D}">
      <dsp:nvSpPr>
        <dsp:cNvPr id="0" name=""/>
        <dsp:cNvSpPr/>
      </dsp:nvSpPr>
      <dsp:spPr>
        <a:xfrm>
          <a:off x="1656207" y="3332480"/>
          <a:ext cx="5544693"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creates or expands other data structures</a:t>
          </a:r>
          <a:endParaRPr lang="en-US" sz="1900" kern="1200" dirty="0" smtClean="0"/>
        </a:p>
      </dsp:txBody>
      <dsp:txXfrm>
        <a:off x="1677632" y="3353905"/>
        <a:ext cx="4612303" cy="688669"/>
      </dsp:txXfrm>
    </dsp:sp>
    <dsp:sp modelId="{109E467C-1E73-8C45-B39E-5EC0C5B03450}">
      <dsp:nvSpPr>
        <dsp:cNvPr id="0" name=""/>
        <dsp:cNvSpPr/>
      </dsp:nvSpPr>
      <dsp:spPr>
        <a:xfrm>
          <a:off x="5069205" y="534416"/>
          <a:ext cx="475488" cy="475488"/>
        </a:xfrm>
        <a:prstGeom prst="downArrow">
          <a:avLst>
            <a:gd name="adj1" fmla="val 55000"/>
            <a:gd name="adj2" fmla="val 45000"/>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5176190" y="534416"/>
        <a:ext cx="261518" cy="357805"/>
      </dsp:txXfrm>
    </dsp:sp>
    <dsp:sp modelId="{2BDB5B10-9839-7244-804C-B97A8A38670F}">
      <dsp:nvSpPr>
        <dsp:cNvPr id="0" name=""/>
        <dsp:cNvSpPr/>
      </dsp:nvSpPr>
      <dsp:spPr>
        <a:xfrm>
          <a:off x="5483256" y="1367536"/>
          <a:ext cx="475488" cy="475488"/>
        </a:xfrm>
        <a:prstGeom prst="downArrow">
          <a:avLst>
            <a:gd name="adj1" fmla="val 55000"/>
            <a:gd name="adj2" fmla="val 45000"/>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5590241" y="1367536"/>
        <a:ext cx="261518" cy="357805"/>
      </dsp:txXfrm>
    </dsp:sp>
    <dsp:sp modelId="{B61A2D92-3241-AB4E-9449-C71D8D3EE5B6}">
      <dsp:nvSpPr>
        <dsp:cNvPr id="0" name=""/>
        <dsp:cNvSpPr/>
      </dsp:nvSpPr>
      <dsp:spPr>
        <a:xfrm>
          <a:off x="5897308" y="2188464"/>
          <a:ext cx="475488" cy="475488"/>
        </a:xfrm>
        <a:prstGeom prst="downArrow">
          <a:avLst>
            <a:gd name="adj1" fmla="val 55000"/>
            <a:gd name="adj2" fmla="val 45000"/>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6004293" y="2188464"/>
        <a:ext cx="261518" cy="357805"/>
      </dsp:txXfrm>
    </dsp:sp>
    <dsp:sp modelId="{77EDA281-184C-FE4B-B762-E3375FFA90A8}">
      <dsp:nvSpPr>
        <dsp:cNvPr id="0" name=""/>
        <dsp:cNvSpPr/>
      </dsp:nvSpPr>
      <dsp:spPr>
        <a:xfrm>
          <a:off x="6311360" y="3029712"/>
          <a:ext cx="475488" cy="475488"/>
        </a:xfrm>
        <a:prstGeom prst="downArrow">
          <a:avLst>
            <a:gd name="adj1" fmla="val 55000"/>
            <a:gd name="adj2" fmla="val 45000"/>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6418345" y="3029712"/>
        <a:ext cx="261518" cy="357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E00C8-8936-9E44-9966-B4C9443960E7}">
      <dsp:nvSpPr>
        <dsp:cNvPr id="0" name=""/>
        <dsp:cNvSpPr/>
      </dsp:nvSpPr>
      <dsp:spPr>
        <a:xfrm rot="5400000">
          <a:off x="-145526" y="145586"/>
          <a:ext cx="970173" cy="679121"/>
        </a:xfrm>
        <a:prstGeom prst="chevron">
          <a:avLst/>
        </a:prstGeom>
        <a:solidFill>
          <a:schemeClr val="accent6"/>
        </a:solidFill>
        <a:ln w="952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1</a:t>
          </a:r>
          <a:endParaRPr lang="en-US" sz="1900" kern="1200" dirty="0"/>
        </a:p>
      </dsp:txBody>
      <dsp:txXfrm rot="-5400000">
        <a:off x="1" y="339621"/>
        <a:ext cx="679121" cy="291052"/>
      </dsp:txXfrm>
    </dsp:sp>
    <dsp:sp modelId="{DE36E0A4-4385-B342-8B67-3BFD80B681D3}">
      <dsp:nvSpPr>
        <dsp:cNvPr id="0" name=""/>
        <dsp:cNvSpPr/>
      </dsp:nvSpPr>
      <dsp:spPr>
        <a:xfrm rot="5400000">
          <a:off x="4024754" y="-3345572"/>
          <a:ext cx="630612" cy="7321878"/>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NZ" sz="1900" kern="1200" dirty="0" smtClean="0"/>
            <a:t>Allocate a slot in the process table for the new process</a:t>
          </a:r>
          <a:endParaRPr lang="en-US" sz="1900" kern="1200" dirty="0"/>
        </a:p>
      </dsp:txBody>
      <dsp:txXfrm rot="-5400000">
        <a:off x="679121" y="30845"/>
        <a:ext cx="7291094" cy="569044"/>
      </dsp:txXfrm>
    </dsp:sp>
    <dsp:sp modelId="{DC049674-6133-A04F-8C71-4C489DF415B8}">
      <dsp:nvSpPr>
        <dsp:cNvPr id="0" name=""/>
        <dsp:cNvSpPr/>
      </dsp:nvSpPr>
      <dsp:spPr>
        <a:xfrm rot="5400000">
          <a:off x="-145526" y="1018327"/>
          <a:ext cx="970173" cy="67912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2</a:t>
          </a:r>
          <a:endParaRPr lang="en-US" sz="1900" kern="1200" dirty="0"/>
        </a:p>
      </dsp:txBody>
      <dsp:txXfrm rot="-5400000">
        <a:off x="1" y="1212362"/>
        <a:ext cx="679121" cy="291052"/>
      </dsp:txXfrm>
    </dsp:sp>
    <dsp:sp modelId="{E777551D-665B-EF40-A4AE-19569D80B09F}">
      <dsp:nvSpPr>
        <dsp:cNvPr id="0" name=""/>
        <dsp:cNvSpPr/>
      </dsp:nvSpPr>
      <dsp:spPr>
        <a:xfrm rot="5400000">
          <a:off x="4024754" y="-2472831"/>
          <a:ext cx="630612" cy="7321878"/>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NZ" sz="1900" kern="1200" dirty="0" smtClean="0"/>
            <a:t>Assign a unique process ID to the child process</a:t>
          </a:r>
          <a:endParaRPr lang="en-US" sz="1900" kern="1200" dirty="0"/>
        </a:p>
      </dsp:txBody>
      <dsp:txXfrm rot="-5400000">
        <a:off x="679121" y="903586"/>
        <a:ext cx="7291094" cy="569044"/>
      </dsp:txXfrm>
    </dsp:sp>
    <dsp:sp modelId="{60D3C4C0-DB41-9549-A77B-1596F4E9BADE}">
      <dsp:nvSpPr>
        <dsp:cNvPr id="0" name=""/>
        <dsp:cNvSpPr/>
      </dsp:nvSpPr>
      <dsp:spPr>
        <a:xfrm rot="5400000">
          <a:off x="-145526" y="1891068"/>
          <a:ext cx="970173" cy="67912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3</a:t>
          </a:r>
          <a:endParaRPr lang="en-US" sz="1900" kern="1200" dirty="0"/>
        </a:p>
      </dsp:txBody>
      <dsp:txXfrm rot="-5400000">
        <a:off x="1" y="2085103"/>
        <a:ext cx="679121" cy="291052"/>
      </dsp:txXfrm>
    </dsp:sp>
    <dsp:sp modelId="{E9ED7F19-3597-CC45-BF98-95FE334E7847}">
      <dsp:nvSpPr>
        <dsp:cNvPr id="0" name=""/>
        <dsp:cNvSpPr/>
      </dsp:nvSpPr>
      <dsp:spPr>
        <a:xfrm rot="5400000">
          <a:off x="4024754" y="-1600090"/>
          <a:ext cx="630612" cy="7321878"/>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NZ" sz="1900" kern="1200" dirty="0" smtClean="0"/>
            <a:t>Make a copy of the process image of the parent, with the exception of any shared memory</a:t>
          </a:r>
          <a:endParaRPr lang="en-US" sz="1900" kern="1200" dirty="0"/>
        </a:p>
      </dsp:txBody>
      <dsp:txXfrm rot="-5400000">
        <a:off x="679121" y="1776327"/>
        <a:ext cx="7291094" cy="569044"/>
      </dsp:txXfrm>
    </dsp:sp>
    <dsp:sp modelId="{57F9225C-7463-394C-B866-B20156C2172A}">
      <dsp:nvSpPr>
        <dsp:cNvPr id="0" name=""/>
        <dsp:cNvSpPr/>
      </dsp:nvSpPr>
      <dsp:spPr>
        <a:xfrm rot="5400000">
          <a:off x="-145526" y="2763809"/>
          <a:ext cx="970173" cy="67912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4</a:t>
          </a:r>
          <a:endParaRPr lang="en-US" sz="1900" kern="1200" dirty="0"/>
        </a:p>
      </dsp:txBody>
      <dsp:txXfrm rot="-5400000">
        <a:off x="1" y="2957844"/>
        <a:ext cx="679121" cy="291052"/>
      </dsp:txXfrm>
    </dsp:sp>
    <dsp:sp modelId="{C8D66159-239C-A947-93EB-FF89054E979D}">
      <dsp:nvSpPr>
        <dsp:cNvPr id="0" name=""/>
        <dsp:cNvSpPr/>
      </dsp:nvSpPr>
      <dsp:spPr>
        <a:xfrm rot="5400000">
          <a:off x="4024754" y="-727349"/>
          <a:ext cx="630612" cy="7321878"/>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NZ" sz="1900" kern="1200" dirty="0" smtClean="0"/>
            <a:t>Increments counters for any files owned by the parent, to reflect that an additional process now also owns those files</a:t>
          </a:r>
          <a:endParaRPr lang="en-US" sz="1900" kern="1200" dirty="0"/>
        </a:p>
      </dsp:txBody>
      <dsp:txXfrm rot="-5400000">
        <a:off x="679121" y="2649068"/>
        <a:ext cx="7291094" cy="569044"/>
      </dsp:txXfrm>
    </dsp:sp>
    <dsp:sp modelId="{44CC2E2D-F2DF-9041-993A-5C0D23E88755}">
      <dsp:nvSpPr>
        <dsp:cNvPr id="0" name=""/>
        <dsp:cNvSpPr/>
      </dsp:nvSpPr>
      <dsp:spPr>
        <a:xfrm rot="5400000">
          <a:off x="-145526" y="3636551"/>
          <a:ext cx="970173" cy="67912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5</a:t>
          </a:r>
          <a:endParaRPr lang="en-US" sz="1900" kern="1200" dirty="0"/>
        </a:p>
      </dsp:txBody>
      <dsp:txXfrm rot="-5400000">
        <a:off x="1" y="3830586"/>
        <a:ext cx="679121" cy="291052"/>
      </dsp:txXfrm>
    </dsp:sp>
    <dsp:sp modelId="{C3846997-357D-6843-BF65-FD04875FAF4D}">
      <dsp:nvSpPr>
        <dsp:cNvPr id="0" name=""/>
        <dsp:cNvSpPr/>
      </dsp:nvSpPr>
      <dsp:spPr>
        <a:xfrm rot="5400000">
          <a:off x="4024754" y="145392"/>
          <a:ext cx="630612" cy="7321878"/>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NZ" sz="1900" kern="1200" dirty="0" smtClean="0"/>
            <a:t>Assigns the child process to the Ready to Run state</a:t>
          </a:r>
          <a:endParaRPr lang="en-US" sz="1900" kern="1200" dirty="0"/>
        </a:p>
      </dsp:txBody>
      <dsp:txXfrm rot="-5400000">
        <a:off x="679121" y="3521809"/>
        <a:ext cx="7291094" cy="569044"/>
      </dsp:txXfrm>
    </dsp:sp>
    <dsp:sp modelId="{A78E5709-1C0A-D648-AB3D-891FA8B66E39}">
      <dsp:nvSpPr>
        <dsp:cNvPr id="0" name=""/>
        <dsp:cNvSpPr/>
      </dsp:nvSpPr>
      <dsp:spPr>
        <a:xfrm rot="5400000">
          <a:off x="-145526" y="4509292"/>
          <a:ext cx="970173" cy="67912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6</a:t>
          </a:r>
          <a:endParaRPr lang="en-US" sz="1900" kern="1200" dirty="0"/>
        </a:p>
      </dsp:txBody>
      <dsp:txXfrm rot="-5400000">
        <a:off x="1" y="4703327"/>
        <a:ext cx="679121" cy="291052"/>
      </dsp:txXfrm>
    </dsp:sp>
    <dsp:sp modelId="{4E432B58-784D-554A-BE3D-1448B6DB0C1D}">
      <dsp:nvSpPr>
        <dsp:cNvPr id="0" name=""/>
        <dsp:cNvSpPr/>
      </dsp:nvSpPr>
      <dsp:spPr>
        <a:xfrm rot="5400000">
          <a:off x="4024754" y="1018133"/>
          <a:ext cx="630612" cy="7321878"/>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NZ" sz="1900" kern="1200" dirty="0" smtClean="0"/>
            <a:t>Returns the ID number of the child to the parent process, and a 0 value to the child process</a:t>
          </a:r>
          <a:endParaRPr lang="en-US" sz="1900" kern="1200" dirty="0"/>
        </a:p>
      </dsp:txBody>
      <dsp:txXfrm rot="-5400000">
        <a:off x="679121" y="4394550"/>
        <a:ext cx="7291094" cy="5690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8FE6C-2B05-C445-8F1C-C2D56EC0B341}">
      <dsp:nvSpPr>
        <dsp:cNvPr id="0" name=""/>
        <dsp:cNvSpPr/>
      </dsp:nvSpPr>
      <dsp:spPr>
        <a:xfrm>
          <a:off x="56299" y="1838"/>
          <a:ext cx="4279700" cy="10699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0">
            <a:lnSpc>
              <a:spcPct val="90000"/>
            </a:lnSpc>
            <a:spcBef>
              <a:spcPct val="0"/>
            </a:spcBef>
            <a:spcAft>
              <a:spcPct val="35000"/>
            </a:spcAft>
          </a:pPr>
          <a:r>
            <a:rPr lang="en-US" sz="3300" kern="1200" dirty="0" smtClean="0"/>
            <a:t>If no interrupts are pending the processor:</a:t>
          </a:r>
          <a:endParaRPr lang="en-US" sz="3300" kern="1200" dirty="0"/>
        </a:p>
      </dsp:txBody>
      <dsp:txXfrm>
        <a:off x="87636" y="33175"/>
        <a:ext cx="4217026" cy="1007251"/>
      </dsp:txXfrm>
    </dsp:sp>
    <dsp:sp modelId="{944F2D45-0854-FF4F-9A45-0B5FBB9415E6}">
      <dsp:nvSpPr>
        <dsp:cNvPr id="0" name=""/>
        <dsp:cNvSpPr/>
      </dsp:nvSpPr>
      <dsp:spPr>
        <a:xfrm rot="5400000">
          <a:off x="2102531" y="1165381"/>
          <a:ext cx="187236" cy="187236"/>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8E7D38-9573-7A46-8835-570D9ED3C168}">
      <dsp:nvSpPr>
        <dsp:cNvPr id="0" name=""/>
        <dsp:cNvSpPr/>
      </dsp:nvSpPr>
      <dsp:spPr>
        <a:xfrm>
          <a:off x="56299" y="1446236"/>
          <a:ext cx="4279700" cy="1069925"/>
        </a:xfrm>
        <a:prstGeom prst="roundRect">
          <a:avLst>
            <a:gd name="adj" fmla="val 10000"/>
          </a:avLst>
        </a:prstGeom>
        <a:solidFill>
          <a:schemeClr val="accent2"/>
        </a:solidFill>
        <a:ln w="952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t>proceeds to the fetch stage and fetches the next instruction of the current program in the current process</a:t>
          </a:r>
          <a:endParaRPr lang="en-US" sz="2000" kern="1200" dirty="0"/>
        </a:p>
      </dsp:txBody>
      <dsp:txXfrm>
        <a:off x="87636" y="1477573"/>
        <a:ext cx="4217026" cy="1007251"/>
      </dsp:txXfrm>
    </dsp:sp>
    <dsp:sp modelId="{DB54DFA3-E01E-B442-9482-07C506B84309}">
      <dsp:nvSpPr>
        <dsp:cNvPr id="0" name=""/>
        <dsp:cNvSpPr/>
      </dsp:nvSpPr>
      <dsp:spPr>
        <a:xfrm>
          <a:off x="4935158" y="1838"/>
          <a:ext cx="4279700" cy="10699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0">
            <a:lnSpc>
              <a:spcPct val="90000"/>
            </a:lnSpc>
            <a:spcBef>
              <a:spcPct val="0"/>
            </a:spcBef>
            <a:spcAft>
              <a:spcPct val="35000"/>
            </a:spcAft>
          </a:pPr>
          <a:r>
            <a:rPr lang="en-US" sz="3300" kern="1200" dirty="0" smtClean="0"/>
            <a:t>If an interrupt is pending the processor:</a:t>
          </a:r>
          <a:endParaRPr lang="en-US" sz="3300" kern="1200" dirty="0"/>
        </a:p>
      </dsp:txBody>
      <dsp:txXfrm>
        <a:off x="4966495" y="33175"/>
        <a:ext cx="4217026" cy="1007251"/>
      </dsp:txXfrm>
    </dsp:sp>
    <dsp:sp modelId="{A7450743-EE58-D742-9C11-C40E3AA314B2}">
      <dsp:nvSpPr>
        <dsp:cNvPr id="0" name=""/>
        <dsp:cNvSpPr/>
      </dsp:nvSpPr>
      <dsp:spPr>
        <a:xfrm rot="5400000">
          <a:off x="6981390" y="1165381"/>
          <a:ext cx="187236" cy="187236"/>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38B7510-114B-054F-B7FC-E55A1C978F4A}">
      <dsp:nvSpPr>
        <dsp:cNvPr id="0" name=""/>
        <dsp:cNvSpPr/>
      </dsp:nvSpPr>
      <dsp:spPr>
        <a:xfrm>
          <a:off x="4935158" y="1446236"/>
          <a:ext cx="4279700" cy="1069925"/>
        </a:xfrm>
        <a:prstGeom prst="roundRect">
          <a:avLst>
            <a:gd name="adj" fmla="val 10000"/>
          </a:avLst>
        </a:prstGeom>
        <a:solidFill>
          <a:schemeClr val="accent2"/>
        </a:solidFill>
        <a:ln w="952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t>sets the program counter to the starting address of an interrupt handler program</a:t>
          </a:r>
          <a:endParaRPr lang="en-US" sz="2000" kern="1200" dirty="0"/>
        </a:p>
      </dsp:txBody>
      <dsp:txXfrm>
        <a:off x="4966495" y="1477573"/>
        <a:ext cx="4217026" cy="1007251"/>
      </dsp:txXfrm>
    </dsp:sp>
    <dsp:sp modelId="{74BDB899-755B-444E-915E-34234A2F80E2}">
      <dsp:nvSpPr>
        <dsp:cNvPr id="0" name=""/>
        <dsp:cNvSpPr/>
      </dsp:nvSpPr>
      <dsp:spPr>
        <a:xfrm rot="5400000">
          <a:off x="6981390" y="2609780"/>
          <a:ext cx="187236" cy="187236"/>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CBE4C9-9854-3443-A76A-5007F14AEB74}">
      <dsp:nvSpPr>
        <dsp:cNvPr id="0" name=""/>
        <dsp:cNvSpPr/>
      </dsp:nvSpPr>
      <dsp:spPr>
        <a:xfrm>
          <a:off x="4935158" y="2890635"/>
          <a:ext cx="4279700" cy="1069925"/>
        </a:xfrm>
        <a:prstGeom prst="roundRect">
          <a:avLst>
            <a:gd name="adj" fmla="val 10000"/>
          </a:avLst>
        </a:prstGeom>
        <a:solidFill>
          <a:schemeClr val="accent2"/>
        </a:solidFill>
        <a:ln w="952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t>switches from user mode to kernel mode so that the interrupt processing code may include privileged instructions</a:t>
          </a:r>
          <a:endParaRPr lang="en-US" sz="2000" kern="1200" dirty="0"/>
        </a:p>
      </dsp:txBody>
      <dsp:txXfrm>
        <a:off x="4966495" y="2921972"/>
        <a:ext cx="4217026" cy="10072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3BDD-AEEA-5940-BEF7-E4CEB4F3E8D7}">
      <dsp:nvSpPr>
        <dsp:cNvPr id="0" name=""/>
        <dsp:cNvSpPr/>
      </dsp:nvSpPr>
      <dsp:spPr>
        <a:xfrm>
          <a:off x="1260151" y="0"/>
          <a:ext cx="1902410" cy="1141446"/>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save the context of the processor</a:t>
          </a:r>
          <a:endParaRPr lang="en-US" sz="1400" kern="1200" dirty="0"/>
        </a:p>
      </dsp:txBody>
      <dsp:txXfrm>
        <a:off x="1293583" y="33432"/>
        <a:ext cx="1835546" cy="1074582"/>
      </dsp:txXfrm>
    </dsp:sp>
    <dsp:sp modelId="{2006BB91-3B87-DA40-B6AE-2A5108A2EF2F}">
      <dsp:nvSpPr>
        <dsp:cNvPr id="0" name=""/>
        <dsp:cNvSpPr/>
      </dsp:nvSpPr>
      <dsp:spPr>
        <a:xfrm>
          <a:off x="3318305" y="334824"/>
          <a:ext cx="375200" cy="471797"/>
        </a:xfrm>
        <a:prstGeom prst="rightArrow">
          <a:avLst>
            <a:gd name="adj1" fmla="val 60000"/>
            <a:gd name="adj2" fmla="val 50000"/>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318305" y="429183"/>
        <a:ext cx="262640" cy="283079"/>
      </dsp:txXfrm>
    </dsp:sp>
    <dsp:sp modelId="{BCC1E542-A582-F347-92E2-47FFAB05B4F4}">
      <dsp:nvSpPr>
        <dsp:cNvPr id="0" name=""/>
        <dsp:cNvSpPr/>
      </dsp:nvSpPr>
      <dsp:spPr>
        <a:xfrm>
          <a:off x="3870487" y="0"/>
          <a:ext cx="1902410" cy="11414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update the process control block of the process currently in the Running state</a:t>
          </a:r>
        </a:p>
      </dsp:txBody>
      <dsp:txXfrm>
        <a:off x="3903919" y="33432"/>
        <a:ext cx="1835546" cy="1074582"/>
      </dsp:txXfrm>
    </dsp:sp>
    <dsp:sp modelId="{5C63AE9C-3248-D543-A4CF-FBBF3E8FEF02}">
      <dsp:nvSpPr>
        <dsp:cNvPr id="0" name=""/>
        <dsp:cNvSpPr/>
      </dsp:nvSpPr>
      <dsp:spPr>
        <a:xfrm>
          <a:off x="5968242" y="334824"/>
          <a:ext cx="470603" cy="471797"/>
        </a:xfrm>
        <a:prstGeom prst="rightArrow">
          <a:avLst>
            <a:gd name="adj1" fmla="val 60000"/>
            <a:gd name="adj2" fmla="val 50000"/>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968242" y="429183"/>
        <a:ext cx="329422" cy="283079"/>
      </dsp:txXfrm>
    </dsp:sp>
    <dsp:sp modelId="{7A3273C6-06DA-2A4F-9E7A-C786AEC7AEAC}">
      <dsp:nvSpPr>
        <dsp:cNvPr id="0" name=""/>
        <dsp:cNvSpPr/>
      </dsp:nvSpPr>
      <dsp:spPr>
        <a:xfrm>
          <a:off x="6660829" y="0"/>
          <a:ext cx="1902410" cy="11414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move the process control block of this process to the appropriate queue</a:t>
          </a:r>
        </a:p>
      </dsp:txBody>
      <dsp:txXfrm>
        <a:off x="6694261" y="33432"/>
        <a:ext cx="1835546" cy="1074582"/>
      </dsp:txXfrm>
    </dsp:sp>
    <dsp:sp modelId="{9D560C38-FF45-9045-A810-1BF24480C61F}">
      <dsp:nvSpPr>
        <dsp:cNvPr id="0" name=""/>
        <dsp:cNvSpPr/>
      </dsp:nvSpPr>
      <dsp:spPr>
        <a:xfrm rot="5585124">
          <a:off x="7427259" y="1161768"/>
          <a:ext cx="280400" cy="471797"/>
        </a:xfrm>
        <a:prstGeom prst="rightArrow">
          <a:avLst>
            <a:gd name="adj1" fmla="val 60000"/>
            <a:gd name="adj2" fmla="val 50000"/>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7428184" y="1257527"/>
        <a:ext cx="283079" cy="196280"/>
      </dsp:txXfrm>
    </dsp:sp>
    <dsp:sp modelId="{326859DC-81AC-A14D-930E-03D3AB419642}">
      <dsp:nvSpPr>
        <dsp:cNvPr id="0" name=""/>
        <dsp:cNvSpPr/>
      </dsp:nvSpPr>
      <dsp:spPr>
        <a:xfrm>
          <a:off x="6570826" y="1669737"/>
          <a:ext cx="1902410" cy="11414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select another process for execution</a:t>
          </a:r>
        </a:p>
      </dsp:txBody>
      <dsp:txXfrm>
        <a:off x="6604258" y="1703169"/>
        <a:ext cx="1835546" cy="1074582"/>
      </dsp:txXfrm>
    </dsp:sp>
    <dsp:sp modelId="{805C6834-FB35-294F-B4C8-3486D3ACB1FC}">
      <dsp:nvSpPr>
        <dsp:cNvPr id="0" name=""/>
        <dsp:cNvSpPr/>
      </dsp:nvSpPr>
      <dsp:spPr>
        <a:xfrm rot="4828188">
          <a:off x="7530390" y="2801765"/>
          <a:ext cx="250957" cy="471797"/>
        </a:xfrm>
        <a:prstGeom prst="rightArrow">
          <a:avLst>
            <a:gd name="adj1" fmla="val 60000"/>
            <a:gd name="adj2" fmla="val 50000"/>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7508097" y="2912704"/>
        <a:ext cx="283079" cy="175670"/>
      </dsp:txXfrm>
    </dsp:sp>
    <dsp:sp modelId="{DDF3FDD6-440B-A94B-BF4E-63FA31DC858B}">
      <dsp:nvSpPr>
        <dsp:cNvPr id="0" name=""/>
        <dsp:cNvSpPr/>
      </dsp:nvSpPr>
      <dsp:spPr>
        <a:xfrm>
          <a:off x="6840854" y="3278153"/>
          <a:ext cx="1902410" cy="11414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update the process control block of the process selected</a:t>
          </a:r>
        </a:p>
      </dsp:txBody>
      <dsp:txXfrm>
        <a:off x="6874286" y="3311585"/>
        <a:ext cx="1835546" cy="1074582"/>
      </dsp:txXfrm>
    </dsp:sp>
    <dsp:sp modelId="{13239FAD-D619-4A49-8F9B-6ACE90C6968A}">
      <dsp:nvSpPr>
        <dsp:cNvPr id="0" name=""/>
        <dsp:cNvSpPr/>
      </dsp:nvSpPr>
      <dsp:spPr>
        <a:xfrm rot="10800000">
          <a:off x="6309924" y="3612977"/>
          <a:ext cx="375190" cy="471797"/>
        </a:xfrm>
        <a:prstGeom prst="rightArrow">
          <a:avLst>
            <a:gd name="adj1" fmla="val 60000"/>
            <a:gd name="adj2" fmla="val 50000"/>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6422481" y="3707336"/>
        <a:ext cx="262633" cy="283079"/>
      </dsp:txXfrm>
    </dsp:sp>
    <dsp:sp modelId="{345D1EA6-731A-154F-A4B5-AB0B53187FB6}">
      <dsp:nvSpPr>
        <dsp:cNvPr id="0" name=""/>
        <dsp:cNvSpPr/>
      </dsp:nvSpPr>
      <dsp:spPr>
        <a:xfrm>
          <a:off x="4230537" y="3278153"/>
          <a:ext cx="1902410" cy="11414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update memory management data structures</a:t>
          </a:r>
        </a:p>
      </dsp:txBody>
      <dsp:txXfrm>
        <a:off x="4263969" y="3311585"/>
        <a:ext cx="1835546" cy="1074582"/>
      </dsp:txXfrm>
    </dsp:sp>
    <dsp:sp modelId="{51D6E1CA-56DC-124D-8077-6C5DF4D18494}">
      <dsp:nvSpPr>
        <dsp:cNvPr id="0" name=""/>
        <dsp:cNvSpPr/>
      </dsp:nvSpPr>
      <dsp:spPr>
        <a:xfrm rot="11147757">
          <a:off x="3071652" y="3440494"/>
          <a:ext cx="821661" cy="471797"/>
        </a:xfrm>
        <a:prstGeom prst="rightArrow">
          <a:avLst>
            <a:gd name="adj1" fmla="val 60000"/>
            <a:gd name="adj2" fmla="val 50000"/>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212829" y="3542000"/>
        <a:ext cx="680122" cy="283079"/>
      </dsp:txXfrm>
    </dsp:sp>
    <dsp:sp modelId="{47648A24-091E-A440-9803-7FF254809863}">
      <dsp:nvSpPr>
        <dsp:cNvPr id="0" name=""/>
        <dsp:cNvSpPr/>
      </dsp:nvSpPr>
      <dsp:spPr>
        <a:xfrm>
          <a:off x="630073" y="2563025"/>
          <a:ext cx="2058084" cy="185657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restore the context of the processor to that which existed at the time the selected process was last switched out</a:t>
          </a:r>
          <a:endParaRPr lang="en-NZ" sz="1400" kern="1200" dirty="0" smtClean="0"/>
        </a:p>
      </dsp:txBody>
      <dsp:txXfrm>
        <a:off x="684450" y="2617402"/>
        <a:ext cx="1949330" cy="17478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49D56-9230-E249-B48B-5D647FAAD6A7}">
      <dsp:nvSpPr>
        <dsp:cNvPr id="0" name=""/>
        <dsp:cNvSpPr/>
      </dsp:nvSpPr>
      <dsp:spPr>
        <a:xfrm>
          <a:off x="0" y="0"/>
          <a:ext cx="4320540" cy="4064000"/>
        </a:xfrm>
        <a:prstGeom prst="roundRect">
          <a:avLst>
            <a:gd name="adj" fmla="val 10000"/>
          </a:avLst>
        </a:prstGeom>
        <a:solidFill>
          <a:schemeClr val="accent1">
            <a:tint val="40000"/>
            <a:hueOff val="0"/>
            <a:satOff val="0"/>
            <a:lumOff val="0"/>
            <a:alphaOff val="0"/>
          </a:schemeClr>
        </a:solidFill>
        <a:ln>
          <a:solidFill>
            <a:schemeClr val="accent6">
              <a:lumMod val="75000"/>
            </a:schemeClr>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NZ" sz="5500" kern="1200" dirty="0" smtClean="0"/>
            <a:t>Must include:</a:t>
          </a:r>
          <a:endParaRPr lang="en-US" sz="5500" kern="1200" dirty="0"/>
        </a:p>
      </dsp:txBody>
      <dsp:txXfrm>
        <a:off x="0" y="0"/>
        <a:ext cx="4320540" cy="1219200"/>
      </dsp:txXfrm>
    </dsp:sp>
    <dsp:sp modelId="{D71126B5-4D28-F041-996A-21406ACAE784}">
      <dsp:nvSpPr>
        <dsp:cNvPr id="0" name=""/>
        <dsp:cNvSpPr/>
      </dsp:nvSpPr>
      <dsp:spPr>
        <a:xfrm>
          <a:off x="432054" y="1219299"/>
          <a:ext cx="3456432" cy="5920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allocation of main memory to processes</a:t>
          </a:r>
          <a:endParaRPr lang="en-US" sz="1700" kern="1200" dirty="0" smtClean="0"/>
        </a:p>
      </dsp:txBody>
      <dsp:txXfrm>
        <a:off x="449394" y="1236639"/>
        <a:ext cx="3421752" cy="557358"/>
      </dsp:txXfrm>
    </dsp:sp>
    <dsp:sp modelId="{AF8A08C6-7BE2-BC4F-8FA2-F9315956443D}">
      <dsp:nvSpPr>
        <dsp:cNvPr id="0" name=""/>
        <dsp:cNvSpPr/>
      </dsp:nvSpPr>
      <dsp:spPr>
        <a:xfrm>
          <a:off x="432054" y="1902420"/>
          <a:ext cx="3456432" cy="5920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allocation of secondary memory to processes</a:t>
          </a:r>
          <a:endParaRPr lang="en-US" sz="1700" kern="1200" dirty="0" smtClean="0"/>
        </a:p>
      </dsp:txBody>
      <dsp:txXfrm>
        <a:off x="449394" y="1919760"/>
        <a:ext cx="3421752" cy="557358"/>
      </dsp:txXfrm>
    </dsp:sp>
    <dsp:sp modelId="{9FC495F8-4083-D14A-B895-6F3B982FE006}">
      <dsp:nvSpPr>
        <dsp:cNvPr id="0" name=""/>
        <dsp:cNvSpPr/>
      </dsp:nvSpPr>
      <dsp:spPr>
        <a:xfrm>
          <a:off x="432054" y="2585541"/>
          <a:ext cx="3456432" cy="5920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protection attributes of blocks of main or virtual memory</a:t>
          </a:r>
          <a:endParaRPr lang="en-US" sz="1700" kern="1200" dirty="0" smtClean="0"/>
        </a:p>
      </dsp:txBody>
      <dsp:txXfrm>
        <a:off x="449394" y="2602881"/>
        <a:ext cx="3421752" cy="557358"/>
      </dsp:txXfrm>
    </dsp:sp>
    <dsp:sp modelId="{C594826F-7934-0F40-874A-C158939AC62E}">
      <dsp:nvSpPr>
        <dsp:cNvPr id="0" name=""/>
        <dsp:cNvSpPr/>
      </dsp:nvSpPr>
      <dsp:spPr>
        <a:xfrm>
          <a:off x="432054" y="3268662"/>
          <a:ext cx="3456432" cy="5920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information needed to manage virtual memory</a:t>
          </a:r>
          <a:endParaRPr lang="en-US" sz="1700" kern="1200" dirty="0" smtClean="0"/>
        </a:p>
      </dsp:txBody>
      <dsp:txXfrm>
        <a:off x="449394" y="3286002"/>
        <a:ext cx="3421752" cy="5573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9/18/2022</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2952748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9/18/2022</a:t>
            </a:fld>
            <a:endParaRPr lang="en-US" dirty="0"/>
          </a:p>
        </p:txBody>
      </p:sp>
      <p:sp>
        <p:nvSpPr>
          <p:cNvPr id="4" name="Slide Image Placeholder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22852438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that we have the concepts of applications, system software, and resources,</a:t>
            </a:r>
          </a:p>
          <a:p>
            <a:r>
              <a:rPr lang="en-US" sz="1200" kern="1200" baseline="0" dirty="0" smtClean="0">
                <a:solidFill>
                  <a:schemeClr val="tx1"/>
                </a:solidFill>
                <a:latin typeface="+mn-lt"/>
                <a:ea typeface="+mn-ea"/>
                <a:cs typeface="+mn-cs"/>
              </a:rPr>
              <a:t>we are in a position to discuss how the OS can, in an orderly fashion, manage the</a:t>
            </a:r>
          </a:p>
          <a:p>
            <a:r>
              <a:rPr lang="en-US" sz="1200" kern="1200" baseline="0" dirty="0" smtClean="0">
                <a:solidFill>
                  <a:schemeClr val="tx1"/>
                </a:solidFill>
                <a:latin typeface="+mn-lt"/>
                <a:ea typeface="+mn-ea"/>
                <a:cs typeface="+mn-cs"/>
              </a:rPr>
              <a:t>execution of applications so that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Resources are made available to multiple applications.</a:t>
            </a:r>
          </a:p>
          <a:p>
            <a:r>
              <a:rPr lang="en-US" sz="1200" kern="1200" baseline="0" dirty="0" smtClean="0">
                <a:solidFill>
                  <a:schemeClr val="tx1"/>
                </a:solidFill>
                <a:latin typeface="+mn-lt"/>
                <a:ea typeface="+mn-ea"/>
                <a:cs typeface="+mn-cs"/>
              </a:rPr>
              <a:t>• The physical processor is switched among multiple applications so all will</a:t>
            </a:r>
          </a:p>
          <a:p>
            <a:r>
              <a:rPr lang="en-US" sz="1200" kern="1200" baseline="0" dirty="0" smtClean="0">
                <a:solidFill>
                  <a:schemeClr val="tx1"/>
                </a:solidFill>
                <a:latin typeface="+mn-lt"/>
                <a:ea typeface="+mn-ea"/>
                <a:cs typeface="+mn-cs"/>
              </a:rPr>
              <a:t>appear to be progressing.</a:t>
            </a:r>
          </a:p>
          <a:p>
            <a:r>
              <a:rPr lang="en-US" sz="1200" kern="1200" baseline="0" dirty="0" smtClean="0">
                <a:solidFill>
                  <a:schemeClr val="tx1"/>
                </a:solidFill>
                <a:latin typeface="+mn-lt"/>
                <a:ea typeface="+mn-ea"/>
                <a:cs typeface="+mn-cs"/>
              </a:rPr>
              <a:t>• The processor and I/O devices can be used efficiently.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approach taken by all modern operating systems is to rely on a model in</a:t>
            </a:r>
          </a:p>
          <a:p>
            <a:r>
              <a:rPr lang="en-US" sz="1200" kern="1200" baseline="0" dirty="0" smtClean="0">
                <a:solidFill>
                  <a:schemeClr val="tx1"/>
                </a:solidFill>
                <a:latin typeface="+mn-lt"/>
                <a:ea typeface="+mn-ea"/>
                <a:cs typeface="+mn-cs"/>
              </a:rPr>
              <a:t>which the execution of an application corresponds to the existence of one or more</a:t>
            </a:r>
          </a:p>
          <a:p>
            <a:r>
              <a:rPr lang="en-US" sz="1200" kern="1200" baseline="0" dirty="0" smtClean="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From this simple model, we can already begin to appreciate some of the design</a:t>
            </a:r>
          </a:p>
          <a:p>
            <a:r>
              <a:rPr lang="en-US" sz="1200" kern="1200" baseline="0" dirty="0" smtClean="0">
                <a:solidFill>
                  <a:schemeClr val="tx1"/>
                </a:solidFill>
                <a:latin typeface="+mn-lt"/>
                <a:ea typeface="+mn-ea"/>
                <a:cs typeface="+mn-cs"/>
              </a:rPr>
              <a:t>elements of the OS. Each process must be represented in some way so that the OS</a:t>
            </a:r>
          </a:p>
          <a:p>
            <a:r>
              <a:rPr lang="en-US" sz="1200" kern="1200" baseline="0" dirty="0" smtClean="0">
                <a:solidFill>
                  <a:schemeClr val="tx1"/>
                </a:solidFill>
                <a:latin typeface="+mn-lt"/>
                <a:ea typeface="+mn-ea"/>
                <a:cs typeface="+mn-cs"/>
              </a:rPr>
              <a:t>can keep track of it. That is, there must be some information relating to each process,</a:t>
            </a:r>
          </a:p>
          <a:p>
            <a:r>
              <a:rPr lang="en-US" sz="1200" kern="1200" baseline="0" dirty="0" smtClean="0">
                <a:solidFill>
                  <a:schemeClr val="tx1"/>
                </a:solidFill>
                <a:latin typeface="+mn-lt"/>
                <a:ea typeface="+mn-ea"/>
                <a:cs typeface="+mn-cs"/>
              </a:rPr>
              <a:t>including current state and location in memory; this is the process control block.</a:t>
            </a:r>
          </a:p>
          <a:p>
            <a:r>
              <a:rPr lang="en-US" sz="1200" kern="1200" baseline="0" dirty="0" smtClean="0">
                <a:solidFill>
                  <a:schemeClr val="tx1"/>
                </a:solidFill>
                <a:latin typeface="+mn-lt"/>
                <a:ea typeface="+mn-ea"/>
                <a:cs typeface="+mn-cs"/>
              </a:rPr>
              <a:t>Processes that are not running must be kept in some sort of queue, waiting their turn</a:t>
            </a:r>
          </a:p>
          <a:p>
            <a:r>
              <a:rPr lang="en-US" sz="1200" kern="1200" baseline="0" dirty="0" smtClean="0">
                <a:solidFill>
                  <a:schemeClr val="tx1"/>
                </a:solidFill>
                <a:latin typeface="+mn-lt"/>
                <a:ea typeface="+mn-ea"/>
                <a:cs typeface="+mn-cs"/>
              </a:rPr>
              <a:t>to execute. Figure 3.5b suggests a structure. There is a single queue in which each</a:t>
            </a:r>
          </a:p>
          <a:p>
            <a:r>
              <a:rPr lang="en-US" sz="1200" kern="1200" baseline="0" dirty="0" smtClean="0">
                <a:solidFill>
                  <a:schemeClr val="tx1"/>
                </a:solidFill>
                <a:latin typeface="+mn-lt"/>
                <a:ea typeface="+mn-ea"/>
                <a:cs typeface="+mn-cs"/>
              </a:rPr>
              <a:t>entry is a pointer to the process control block of a particular process. Alternatively,</a:t>
            </a:r>
          </a:p>
          <a:p>
            <a:r>
              <a:rPr lang="en-US" sz="1200" kern="1200" baseline="0" dirty="0" smtClean="0">
                <a:solidFill>
                  <a:schemeClr val="tx1"/>
                </a:solidFill>
                <a:latin typeface="+mn-lt"/>
                <a:ea typeface="+mn-ea"/>
                <a:cs typeface="+mn-cs"/>
              </a:rPr>
              <a:t>the queue may consist of a linked list of data blocks, in which each block represents</a:t>
            </a:r>
          </a:p>
          <a:p>
            <a:r>
              <a:rPr lang="en-US" sz="1200" kern="1200" baseline="0" dirty="0" smtClean="0">
                <a:solidFill>
                  <a:schemeClr val="tx1"/>
                </a:solidFill>
                <a:latin typeface="+mn-lt"/>
                <a:ea typeface="+mn-ea"/>
                <a:cs typeface="+mn-cs"/>
              </a:rPr>
              <a:t>one process; we will explore this latter implementation subsequently.</a:t>
            </a:r>
          </a:p>
          <a:p>
            <a:r>
              <a:rPr lang="en-US" sz="1200" kern="1200" baseline="0" dirty="0" smtClean="0">
                <a:solidFill>
                  <a:schemeClr val="tx1"/>
                </a:solidFill>
                <a:latin typeface="+mn-lt"/>
                <a:ea typeface="+mn-ea"/>
                <a:cs typeface="+mn-cs"/>
              </a:rPr>
              <a:t>We can describe the behavior of the dispatcher in terms of this queuing</a:t>
            </a:r>
          </a:p>
          <a:p>
            <a:r>
              <a:rPr lang="en-US" sz="1200" kern="1200" baseline="0" dirty="0" smtClean="0">
                <a:solidFill>
                  <a:schemeClr val="tx1"/>
                </a:solidFill>
                <a:latin typeface="+mn-lt"/>
                <a:ea typeface="+mn-ea"/>
                <a:cs typeface="+mn-cs"/>
              </a:rPr>
              <a:t>diagram. A process that is interrupted is transferred to the queue of waiting processes.</a:t>
            </a:r>
          </a:p>
          <a:p>
            <a:r>
              <a:rPr lang="en-US" sz="1200" kern="1200" baseline="0" dirty="0" smtClean="0">
                <a:solidFill>
                  <a:schemeClr val="tx1"/>
                </a:solidFill>
                <a:latin typeface="+mn-lt"/>
                <a:ea typeface="+mn-ea"/>
                <a:cs typeface="+mn-cs"/>
              </a:rPr>
              <a:t>Alternatively, if the process has completed or aborted, it is discarded (exits</a:t>
            </a:r>
          </a:p>
          <a:p>
            <a:r>
              <a:rPr lang="en-US" sz="1200" kern="1200" baseline="0" dirty="0" smtClean="0">
                <a:solidFill>
                  <a:schemeClr val="tx1"/>
                </a:solidFill>
                <a:latin typeface="+mn-lt"/>
                <a:ea typeface="+mn-ea"/>
                <a:cs typeface="+mn-cs"/>
              </a:rPr>
              <a:t>the system). In either case, the dispatcher takes another process from the queue to</a:t>
            </a:r>
          </a:p>
          <a:p>
            <a:r>
              <a:rPr lang="en-US" sz="1200" kern="1200" baseline="0" dirty="0" smtClean="0">
                <a:solidFill>
                  <a:schemeClr val="tx1"/>
                </a:solidFill>
                <a:latin typeface="+mn-lt"/>
                <a:ea typeface="+mn-ea"/>
                <a:cs typeface="+mn-cs"/>
              </a:rPr>
              <a:t>execute.</a:t>
            </a:r>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3.8a suggests the way in which a queuing discipline</a:t>
            </a:r>
          </a:p>
          <a:p>
            <a:r>
              <a:rPr lang="en-US" sz="1200" kern="1200" baseline="0" dirty="0" smtClean="0">
                <a:solidFill>
                  <a:schemeClr val="tx1"/>
                </a:solidFill>
                <a:latin typeface="+mn-lt"/>
                <a:ea typeface="+mn-ea"/>
                <a:cs typeface="+mn-cs"/>
              </a:rPr>
              <a:t>might be implemented with two queues: a Ready queue and a Blocked queue. As</a:t>
            </a:r>
          </a:p>
          <a:p>
            <a:r>
              <a:rPr lang="en-US" sz="1200" kern="1200" baseline="0" dirty="0" smtClean="0">
                <a:solidFill>
                  <a:schemeClr val="tx1"/>
                </a:solidFill>
                <a:latin typeface="+mn-lt"/>
                <a:ea typeface="+mn-ea"/>
                <a:cs typeface="+mn-cs"/>
              </a:rPr>
              <a:t>each process is admitted to the system, it is placed in the Ready queue. When it is</a:t>
            </a:r>
          </a:p>
          <a:p>
            <a:r>
              <a:rPr lang="en-US" sz="1200" kern="1200" baseline="0" dirty="0" smtClean="0">
                <a:solidFill>
                  <a:schemeClr val="tx1"/>
                </a:solidFill>
                <a:latin typeface="+mn-lt"/>
                <a:ea typeface="+mn-ea"/>
                <a:cs typeface="+mn-cs"/>
              </a:rPr>
              <a:t>time for the OS to choose another process to run, it selects one from the Ready</a:t>
            </a:r>
          </a:p>
          <a:p>
            <a:r>
              <a:rPr lang="en-US" sz="1200" kern="1200" baseline="0" dirty="0" smtClean="0">
                <a:solidFill>
                  <a:schemeClr val="tx1"/>
                </a:solidFill>
                <a:latin typeface="+mn-lt"/>
                <a:ea typeface="+mn-ea"/>
                <a:cs typeface="+mn-cs"/>
              </a:rPr>
              <a:t>queue. In the absence of any priority scheme, this can be a simple first-in-first-out</a:t>
            </a:r>
          </a:p>
          <a:p>
            <a:r>
              <a:rPr lang="en-US" sz="1200" kern="1200" baseline="0" dirty="0" smtClean="0">
                <a:solidFill>
                  <a:schemeClr val="tx1"/>
                </a:solidFill>
                <a:latin typeface="+mn-lt"/>
                <a:ea typeface="+mn-ea"/>
                <a:cs typeface="+mn-cs"/>
              </a:rPr>
              <a:t>queue. When a running process is removed from execution, it is either terminated</a:t>
            </a:r>
          </a:p>
          <a:p>
            <a:r>
              <a:rPr lang="en-US" sz="1200" kern="1200" baseline="0" dirty="0" smtClean="0">
                <a:solidFill>
                  <a:schemeClr val="tx1"/>
                </a:solidFill>
                <a:latin typeface="+mn-lt"/>
                <a:ea typeface="+mn-ea"/>
                <a:cs typeface="+mn-cs"/>
              </a:rPr>
              <a:t>or placed in the Ready or Blocked queue, depending on the circumstances. Finally,</a:t>
            </a:r>
          </a:p>
          <a:p>
            <a:r>
              <a:rPr lang="en-US" sz="1200" kern="1200" baseline="0" dirty="0" smtClean="0">
                <a:solidFill>
                  <a:schemeClr val="tx1"/>
                </a:solidFill>
                <a:latin typeface="+mn-lt"/>
                <a:ea typeface="+mn-ea"/>
                <a:cs typeface="+mn-cs"/>
              </a:rPr>
              <a:t>when an event occurs, any process in the Blocked queue that has been waiting on</a:t>
            </a:r>
          </a:p>
          <a:p>
            <a:r>
              <a:rPr lang="en-US" sz="1200" kern="1200" baseline="0" dirty="0" smtClean="0">
                <a:solidFill>
                  <a:schemeClr val="tx1"/>
                </a:solidFill>
                <a:latin typeface="+mn-lt"/>
                <a:ea typeface="+mn-ea"/>
                <a:cs typeface="+mn-cs"/>
              </a:rPr>
              <a:t>that event only is moved to the Ready queue.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latter arrangement means that, when an event occurs, the OS must scan</a:t>
            </a:r>
          </a:p>
          <a:p>
            <a:r>
              <a:rPr lang="en-US" sz="1200" kern="1200" baseline="0" dirty="0" smtClean="0">
                <a:solidFill>
                  <a:schemeClr val="tx1"/>
                </a:solidFill>
                <a:latin typeface="+mn-lt"/>
                <a:ea typeface="+mn-ea"/>
                <a:cs typeface="+mn-cs"/>
              </a:rPr>
              <a:t>the entire blocked queue, searching for those processes waiting on that event. In a</a:t>
            </a:r>
          </a:p>
          <a:p>
            <a:r>
              <a:rPr lang="en-US" sz="1200" kern="1200" baseline="0" dirty="0" smtClean="0">
                <a:solidFill>
                  <a:schemeClr val="tx1"/>
                </a:solidFill>
                <a:latin typeface="+mn-lt"/>
                <a:ea typeface="+mn-ea"/>
                <a:cs typeface="+mn-cs"/>
              </a:rPr>
              <a:t>large OS, there could be hundreds or even thousands of processes in that queue.</a:t>
            </a:r>
          </a:p>
          <a:p>
            <a:r>
              <a:rPr lang="en-US" sz="1200" kern="1200" baseline="0" dirty="0" smtClean="0">
                <a:solidFill>
                  <a:schemeClr val="tx1"/>
                </a:solidFill>
                <a:latin typeface="+mn-lt"/>
                <a:ea typeface="+mn-ea"/>
                <a:cs typeface="+mn-cs"/>
              </a:rPr>
              <a:t>Therefore, it would be more efficient to have a number of queues, one for each</a:t>
            </a:r>
          </a:p>
          <a:p>
            <a:r>
              <a:rPr lang="en-US" sz="1200" kern="1200" baseline="0" dirty="0" smtClean="0">
                <a:solidFill>
                  <a:schemeClr val="tx1"/>
                </a:solidFill>
                <a:latin typeface="+mn-lt"/>
                <a:ea typeface="+mn-ea"/>
                <a:cs typeface="+mn-cs"/>
              </a:rPr>
              <a:t>event. Then, when the event occurs, the entire list of processes in the appropriate</a:t>
            </a:r>
          </a:p>
          <a:p>
            <a:r>
              <a:rPr lang="en-US" sz="1200" kern="1200" baseline="0" dirty="0" smtClean="0">
                <a:solidFill>
                  <a:schemeClr val="tx1"/>
                </a:solidFill>
                <a:latin typeface="+mn-lt"/>
                <a:ea typeface="+mn-ea"/>
                <a:cs typeface="+mn-cs"/>
              </a:rPr>
              <a:t>queue can be moved to the Ready state ( Figure 3.8b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final refinement: If the dispatching of processes is dictated by a priority</a:t>
            </a:r>
          </a:p>
          <a:p>
            <a:r>
              <a:rPr lang="en-US" sz="1200" kern="1200" baseline="0" dirty="0" smtClean="0">
                <a:solidFill>
                  <a:schemeClr val="tx1"/>
                </a:solidFill>
                <a:latin typeface="+mn-lt"/>
                <a:ea typeface="+mn-ea"/>
                <a:cs typeface="+mn-cs"/>
              </a:rPr>
              <a:t>scheme, then it would be convenient to have a number of Ready queues, one for</a:t>
            </a:r>
          </a:p>
          <a:p>
            <a:r>
              <a:rPr lang="en-US" sz="1200" kern="1200" baseline="0" dirty="0" smtClean="0">
                <a:solidFill>
                  <a:schemeClr val="tx1"/>
                </a:solidFill>
                <a:latin typeface="+mn-lt"/>
                <a:ea typeface="+mn-ea"/>
                <a:cs typeface="+mn-cs"/>
              </a:rPr>
              <a:t>each priority level. The OS could then readily determine which is the highest-priority</a:t>
            </a:r>
          </a:p>
          <a:p>
            <a:r>
              <a:rPr lang="en-US" sz="1200" kern="1200" baseline="0" dirty="0" smtClean="0">
                <a:solidFill>
                  <a:schemeClr val="tx1"/>
                </a:solidFill>
                <a:latin typeface="+mn-lt"/>
                <a:ea typeface="+mn-ea"/>
                <a:cs typeface="+mn-cs"/>
              </a:rPr>
              <a:t>ready process that has been waiting the longest.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another example,</a:t>
            </a:r>
          </a:p>
          <a:p>
            <a:r>
              <a:rPr lang="en-US" sz="1200" kern="1200" baseline="0" dirty="0" smtClean="0">
                <a:solidFill>
                  <a:schemeClr val="tx1"/>
                </a:solidFill>
                <a:latin typeface="+mn-lt"/>
                <a:ea typeface="+mn-ea"/>
                <a:cs typeface="+mn-cs"/>
              </a:rPr>
              <a:t>a server process (e.g., print server, file server) may generate a new process for each</a:t>
            </a:r>
          </a:p>
          <a:p>
            <a:r>
              <a:rPr lang="en-US" sz="1200" kern="1200" baseline="0" dirty="0" smtClean="0">
                <a:solidFill>
                  <a:schemeClr val="tx1"/>
                </a:solidFill>
                <a:latin typeface="+mn-lt"/>
                <a:ea typeface="+mn-ea"/>
                <a:cs typeface="+mn-cs"/>
              </a:rPr>
              <a:t>request that it handles. When the OS creates a process at the explicit request of</a:t>
            </a:r>
          </a:p>
          <a:p>
            <a:r>
              <a:rPr lang="en-US" sz="1200" kern="1200" baseline="0" dirty="0" smtClean="0">
                <a:solidFill>
                  <a:schemeClr val="tx1"/>
                </a:solidFill>
                <a:latin typeface="+mn-lt"/>
                <a:ea typeface="+mn-ea"/>
                <a:cs typeface="+mn-cs"/>
              </a:rPr>
              <a:t>another process, the action is referred to as </a:t>
            </a:r>
            <a:r>
              <a:rPr lang="en-US" sz="1200" b="1" kern="1200" baseline="0" dirty="0" smtClean="0">
                <a:solidFill>
                  <a:schemeClr val="tx1"/>
                </a:solidFill>
                <a:latin typeface="+mn-lt"/>
                <a:ea typeface="+mn-ea"/>
                <a:cs typeface="+mn-cs"/>
              </a:rPr>
              <a:t>process spawning .</a:t>
            </a:r>
          </a:p>
          <a:p>
            <a:r>
              <a:rPr lang="en-US" sz="1200" kern="1200" baseline="0" dirty="0" smtClean="0">
                <a:solidFill>
                  <a:schemeClr val="tx1"/>
                </a:solidFill>
                <a:latin typeface="+mn-lt"/>
                <a:ea typeface="+mn-ea"/>
                <a:cs typeface="+mn-cs"/>
              </a:rPr>
              <a:t>When one process spawns another, the former is referred to as the </a:t>
            </a:r>
            <a:r>
              <a:rPr lang="en-US" sz="1200" b="1" kern="1200" baseline="0" dirty="0" smtClean="0">
                <a:solidFill>
                  <a:schemeClr val="tx1"/>
                </a:solidFill>
                <a:latin typeface="+mn-lt"/>
                <a:ea typeface="+mn-ea"/>
                <a:cs typeface="+mn-cs"/>
              </a:rPr>
              <a:t>parent</a:t>
            </a:r>
          </a:p>
          <a:p>
            <a:r>
              <a:rPr lang="en-US" sz="1200" b="1" kern="1200" baseline="0" dirty="0" smtClean="0">
                <a:solidFill>
                  <a:schemeClr val="tx1"/>
                </a:solidFill>
                <a:latin typeface="+mn-lt"/>
                <a:ea typeface="+mn-ea"/>
                <a:cs typeface="+mn-cs"/>
              </a:rPr>
              <a:t>process , </a:t>
            </a:r>
            <a:r>
              <a:rPr lang="en-US" sz="1200" b="0" kern="1200" baseline="0" dirty="0" smtClean="0">
                <a:solidFill>
                  <a:schemeClr val="tx1"/>
                </a:solidFill>
                <a:latin typeface="+mn-lt"/>
                <a:ea typeface="+mn-ea"/>
                <a:cs typeface="+mn-cs"/>
              </a:rPr>
              <a:t>and the spawned process is referred to as the </a:t>
            </a:r>
            <a:r>
              <a:rPr lang="en-US" sz="1200" b="1" kern="1200" baseline="0" dirty="0" smtClean="0">
                <a:solidFill>
                  <a:schemeClr val="tx1"/>
                </a:solidFill>
                <a:latin typeface="+mn-lt"/>
                <a:ea typeface="+mn-ea"/>
                <a:cs typeface="+mn-cs"/>
              </a:rPr>
              <a:t>child process . </a:t>
            </a:r>
            <a:r>
              <a:rPr lang="en-US" sz="1200" b="0" kern="1200" baseline="0" dirty="0" smtClean="0">
                <a:solidFill>
                  <a:schemeClr val="tx1"/>
                </a:solidFill>
                <a:latin typeface="+mn-lt"/>
                <a:ea typeface="+mn-ea"/>
                <a:cs typeface="+mn-cs"/>
              </a:rPr>
              <a:t>Typically, the</a:t>
            </a:r>
          </a:p>
          <a:p>
            <a:r>
              <a:rPr lang="en-US" sz="1200" kern="1200" baseline="0" dirty="0" smtClean="0">
                <a:solidFill>
                  <a:schemeClr val="tx1"/>
                </a:solidFill>
                <a:latin typeface="+mn-lt"/>
                <a:ea typeface="+mn-ea"/>
                <a:cs typeface="+mn-cs"/>
              </a:rPr>
              <a:t>“related” processes need to communicate and cooperate with each other. Achieving</a:t>
            </a:r>
          </a:p>
          <a:p>
            <a:r>
              <a:rPr lang="en-US" sz="1200" kern="1200" baseline="0" dirty="0" smtClean="0">
                <a:solidFill>
                  <a:schemeClr val="tx1"/>
                </a:solidFill>
                <a:latin typeface="+mn-lt"/>
                <a:ea typeface="+mn-ea"/>
                <a:cs typeface="+mn-cs"/>
              </a:rPr>
              <a:t>this cooperation is a difficult task for the programmer; this topic is discussed in</a:t>
            </a:r>
          </a:p>
          <a:p>
            <a:r>
              <a:rPr lang="en-US" sz="1200" kern="1200" baseline="0" dirty="0" smtClean="0">
                <a:solidFill>
                  <a:schemeClr val="tx1"/>
                </a:solidFill>
                <a:latin typeface="+mn-lt"/>
                <a:ea typeface="+mn-ea"/>
                <a:cs typeface="+mn-cs"/>
              </a:rPr>
              <a:t>Chapter 5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 new process is to be added to those currently being</a:t>
            </a:r>
          </a:p>
          <a:p>
            <a:r>
              <a:rPr lang="en-US" sz="1200" kern="1200" baseline="0" dirty="0" smtClean="0">
                <a:solidFill>
                  <a:schemeClr val="tx1"/>
                </a:solidFill>
                <a:latin typeface="+mn-lt"/>
                <a:ea typeface="+mn-ea"/>
                <a:cs typeface="+mn-cs"/>
              </a:rPr>
              <a:t>managed, the OS builds the data structures that are used to manage the process</a:t>
            </a:r>
          </a:p>
          <a:p>
            <a:r>
              <a:rPr lang="en-US" sz="1200" kern="1200" baseline="0" dirty="0" smtClean="0">
                <a:solidFill>
                  <a:schemeClr val="tx1"/>
                </a:solidFill>
                <a:latin typeface="+mn-lt"/>
                <a:ea typeface="+mn-ea"/>
                <a:cs typeface="+mn-cs"/>
              </a:rPr>
              <a:t>and allocates address space in main memory to the process. We describe these data</a:t>
            </a:r>
          </a:p>
          <a:p>
            <a:r>
              <a:rPr lang="en-US" sz="1200" kern="1200" baseline="0" dirty="0" smtClean="0">
                <a:solidFill>
                  <a:schemeClr val="tx1"/>
                </a:solidFill>
                <a:latin typeface="+mn-lt"/>
                <a:ea typeface="+mn-ea"/>
                <a:cs typeface="+mn-cs"/>
              </a:rPr>
              <a:t>structures in Section 3.3 . These actions constitute the creation of a new process.</a:t>
            </a:r>
          </a:p>
          <a:p>
            <a:r>
              <a:rPr lang="en-US" sz="1200" kern="1200" baseline="0" dirty="0" smtClean="0">
                <a:solidFill>
                  <a:schemeClr val="tx1"/>
                </a:solidFill>
                <a:latin typeface="+mn-lt"/>
                <a:ea typeface="+mn-ea"/>
                <a:cs typeface="+mn-cs"/>
              </a:rPr>
              <a:t>Four common events lead to the creation of a process, as indicated in Table 3.1 .</a:t>
            </a:r>
          </a:p>
          <a:p>
            <a:r>
              <a:rPr lang="en-US" sz="1200" kern="1200" baseline="0" dirty="0" smtClean="0">
                <a:solidFill>
                  <a:schemeClr val="tx1"/>
                </a:solidFill>
                <a:latin typeface="+mn-lt"/>
                <a:ea typeface="+mn-ea"/>
                <a:cs typeface="+mn-cs"/>
              </a:rPr>
              <a:t>In a batch environment, a process is created in response to the submission of a job.</a:t>
            </a:r>
          </a:p>
          <a:p>
            <a:r>
              <a:rPr lang="en-US" sz="1200" kern="1200" baseline="0" dirty="0" smtClean="0">
                <a:solidFill>
                  <a:schemeClr val="tx1"/>
                </a:solidFill>
                <a:latin typeface="+mn-lt"/>
                <a:ea typeface="+mn-ea"/>
                <a:cs typeface="+mn-cs"/>
              </a:rPr>
              <a:t>In an interactive environment, a process is created when a new user attempts to</a:t>
            </a:r>
          </a:p>
          <a:p>
            <a:r>
              <a:rPr lang="en-US" sz="1200" kern="1200" baseline="0" dirty="0" smtClean="0">
                <a:solidFill>
                  <a:schemeClr val="tx1"/>
                </a:solidFill>
                <a:latin typeface="+mn-lt"/>
                <a:ea typeface="+mn-ea"/>
                <a:cs typeface="+mn-cs"/>
              </a:rPr>
              <a:t>log on. In both cases, the OS is responsible for the creation of the new process.</a:t>
            </a:r>
          </a:p>
          <a:p>
            <a:r>
              <a:rPr lang="en-US" sz="1200" kern="1200" baseline="0" dirty="0" smtClean="0">
                <a:solidFill>
                  <a:schemeClr val="tx1"/>
                </a:solidFill>
                <a:latin typeface="+mn-lt"/>
                <a:ea typeface="+mn-ea"/>
                <a:cs typeface="+mn-cs"/>
              </a:rPr>
              <a:t>An OS may also create a process on behalf of an application. For example, if a</a:t>
            </a:r>
          </a:p>
          <a:p>
            <a:r>
              <a:rPr lang="en-US" sz="1200" kern="1200" baseline="0" dirty="0" smtClean="0">
                <a:solidFill>
                  <a:schemeClr val="tx1"/>
                </a:solidFill>
                <a:latin typeface="+mn-lt"/>
                <a:ea typeface="+mn-ea"/>
                <a:cs typeface="+mn-cs"/>
              </a:rPr>
              <a:t>user requests that a file be printed, the OS can create a process that will manage</a:t>
            </a:r>
          </a:p>
          <a:p>
            <a:r>
              <a:rPr lang="en-US" sz="1200" kern="1200" baseline="0" dirty="0" smtClean="0">
                <a:solidFill>
                  <a:schemeClr val="tx1"/>
                </a:solidFill>
                <a:latin typeface="+mn-lt"/>
                <a:ea typeface="+mn-ea"/>
                <a:cs typeface="+mn-cs"/>
              </a:rPr>
              <a:t>the printing. The requesting process can thus proceed independently of the time</a:t>
            </a:r>
          </a:p>
          <a:p>
            <a:r>
              <a:rPr lang="en-US" sz="1200" kern="1200" baseline="0" dirty="0" smtClean="0">
                <a:solidFill>
                  <a:schemeClr val="tx1"/>
                </a:solidFill>
                <a:latin typeface="+mn-lt"/>
                <a:ea typeface="+mn-ea"/>
                <a:cs typeface="+mn-cs"/>
              </a:rPr>
              <a:t>required to complete the printing task.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Traditionally, the OS created all processes in a way that was transparent to the</a:t>
            </a:r>
          </a:p>
          <a:p>
            <a:r>
              <a:rPr lang="en-US" sz="1200" kern="1200" baseline="0" dirty="0" smtClean="0">
                <a:solidFill>
                  <a:schemeClr val="tx1"/>
                </a:solidFill>
                <a:latin typeface="+mn-lt"/>
                <a:ea typeface="+mn-ea"/>
                <a:cs typeface="+mn-cs"/>
              </a:rPr>
              <a:t>user or application program, and this is still commonly found with many contemporary</a:t>
            </a:r>
          </a:p>
          <a:p>
            <a:r>
              <a:rPr lang="en-US" sz="1200" kern="1200" baseline="0" dirty="0" smtClean="0">
                <a:solidFill>
                  <a:schemeClr val="tx1"/>
                </a:solidFill>
                <a:latin typeface="+mn-lt"/>
                <a:ea typeface="+mn-ea"/>
                <a:cs typeface="+mn-cs"/>
              </a:rPr>
              <a:t>operating systems. However, it can be useful to allow one process to cause</a:t>
            </a:r>
          </a:p>
          <a:p>
            <a:r>
              <a:rPr lang="en-US" sz="1200" kern="1200" baseline="0" dirty="0" smtClean="0">
                <a:solidFill>
                  <a:schemeClr val="tx1"/>
                </a:solidFill>
                <a:latin typeface="+mn-lt"/>
                <a:ea typeface="+mn-ea"/>
                <a:cs typeface="+mn-cs"/>
              </a:rPr>
              <a:t>the creation of another. For example, an application process may generate another</a:t>
            </a:r>
          </a:p>
          <a:p>
            <a:r>
              <a:rPr lang="en-US" sz="1200" kern="1200" baseline="0" dirty="0" smtClean="0">
                <a:solidFill>
                  <a:schemeClr val="tx1"/>
                </a:solidFill>
                <a:latin typeface="+mn-lt"/>
                <a:ea typeface="+mn-ea"/>
                <a:cs typeface="+mn-cs"/>
              </a:rPr>
              <a:t>process to receive data that the application is generating and to organize those data</a:t>
            </a:r>
          </a:p>
          <a:p>
            <a:r>
              <a:rPr lang="en-US" sz="1200" kern="1200" baseline="0" dirty="0" smtClean="0">
                <a:solidFill>
                  <a:schemeClr val="tx1"/>
                </a:solidFill>
                <a:latin typeface="+mn-lt"/>
                <a:ea typeface="+mn-ea"/>
                <a:cs typeface="+mn-cs"/>
              </a:rPr>
              <a:t>into a form suitable for later analysis. The new process runs in parallel to the original</a:t>
            </a:r>
          </a:p>
          <a:p>
            <a:r>
              <a:rPr lang="en-US" sz="1200" kern="1200" baseline="0" dirty="0" smtClean="0">
                <a:solidFill>
                  <a:schemeClr val="tx1"/>
                </a:solidFill>
                <a:latin typeface="+mn-lt"/>
                <a:ea typeface="+mn-ea"/>
                <a:cs typeface="+mn-cs"/>
              </a:rPr>
              <a:t>process and is activated from time to time when new data are available. This</a:t>
            </a:r>
          </a:p>
          <a:p>
            <a:r>
              <a:rPr lang="en-US" sz="1200" kern="1200" baseline="0" dirty="0" smtClean="0">
                <a:solidFill>
                  <a:schemeClr val="tx1"/>
                </a:solidFill>
                <a:latin typeface="+mn-lt"/>
                <a:ea typeface="+mn-ea"/>
                <a:cs typeface="+mn-cs"/>
              </a:rPr>
              <a:t>arrangement can be very useful in structuring the application.</a:t>
            </a:r>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the OS decides, for whatever reason ( Table 3.1 ), to create a new process,</a:t>
            </a:r>
          </a:p>
          <a:p>
            <a:r>
              <a:rPr lang="en-US" sz="1200" kern="1200" baseline="0" dirty="0" smtClean="0">
                <a:solidFill>
                  <a:schemeClr val="tx1"/>
                </a:solidFill>
                <a:latin typeface="+mn-lt"/>
                <a:ea typeface="+mn-ea"/>
                <a:cs typeface="+mn-cs"/>
              </a:rPr>
              <a:t>it can proceed as follows: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Assign a unique process identifier to the new process. At this time, a new entry</a:t>
            </a:r>
          </a:p>
          <a:p>
            <a:r>
              <a:rPr lang="en-US" sz="1200" kern="1200" baseline="0" dirty="0" smtClean="0">
                <a:solidFill>
                  <a:schemeClr val="tx1"/>
                </a:solidFill>
                <a:latin typeface="+mn-lt"/>
                <a:ea typeface="+mn-ea"/>
                <a:cs typeface="+mn-cs"/>
              </a:rPr>
              <a:t>is added to the primary process table, which contains one entry per process.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Allocate space for the process. This includes all elements of the process image.</a:t>
            </a:r>
          </a:p>
          <a:p>
            <a:r>
              <a:rPr lang="en-US" sz="1200" kern="1200" baseline="0" dirty="0" smtClean="0">
                <a:solidFill>
                  <a:schemeClr val="tx1"/>
                </a:solidFill>
                <a:latin typeface="+mn-lt"/>
                <a:ea typeface="+mn-ea"/>
                <a:cs typeface="+mn-cs"/>
              </a:rPr>
              <a:t>Thus, the OS must know how much space is needed for the private user address</a:t>
            </a:r>
          </a:p>
          <a:p>
            <a:r>
              <a:rPr lang="en-US" sz="1200" kern="1200" baseline="0" dirty="0" smtClean="0">
                <a:solidFill>
                  <a:schemeClr val="tx1"/>
                </a:solidFill>
                <a:latin typeface="+mn-lt"/>
                <a:ea typeface="+mn-ea"/>
                <a:cs typeface="+mn-cs"/>
              </a:rPr>
              <a:t>space (programs and data) and the user stack. These values can be assigned by</a:t>
            </a:r>
          </a:p>
          <a:p>
            <a:r>
              <a:rPr lang="en-US" sz="1200" kern="1200" baseline="0" dirty="0" smtClean="0">
                <a:solidFill>
                  <a:schemeClr val="tx1"/>
                </a:solidFill>
                <a:latin typeface="+mn-lt"/>
                <a:ea typeface="+mn-ea"/>
                <a:cs typeface="+mn-cs"/>
              </a:rPr>
              <a:t>default based on the type of process, or they can be set based on user request</a:t>
            </a:r>
          </a:p>
          <a:p>
            <a:r>
              <a:rPr lang="en-US" sz="1200" kern="1200" baseline="0" dirty="0" smtClean="0">
                <a:solidFill>
                  <a:schemeClr val="tx1"/>
                </a:solidFill>
                <a:latin typeface="+mn-lt"/>
                <a:ea typeface="+mn-ea"/>
                <a:cs typeface="+mn-cs"/>
              </a:rPr>
              <a:t>at job creation time. If a process is spawned by another process, the parent</a:t>
            </a:r>
          </a:p>
          <a:p>
            <a:r>
              <a:rPr lang="en-US" sz="1200" kern="1200" baseline="0" dirty="0" smtClean="0">
                <a:solidFill>
                  <a:schemeClr val="tx1"/>
                </a:solidFill>
                <a:latin typeface="+mn-lt"/>
                <a:ea typeface="+mn-ea"/>
                <a:cs typeface="+mn-cs"/>
              </a:rPr>
              <a:t>process can pass the needed values to the OS as part of the process-creation</a:t>
            </a:r>
          </a:p>
          <a:p>
            <a:r>
              <a:rPr lang="en-US" sz="1200" kern="1200" baseline="0" dirty="0" smtClean="0">
                <a:solidFill>
                  <a:schemeClr val="tx1"/>
                </a:solidFill>
                <a:latin typeface="+mn-lt"/>
                <a:ea typeface="+mn-ea"/>
                <a:cs typeface="+mn-cs"/>
              </a:rPr>
              <a:t>request. If any existing address space is to be shared by this new process, the</a:t>
            </a:r>
          </a:p>
          <a:p>
            <a:r>
              <a:rPr lang="en-US" sz="1200" kern="1200" baseline="0" dirty="0" smtClean="0">
                <a:solidFill>
                  <a:schemeClr val="tx1"/>
                </a:solidFill>
                <a:latin typeface="+mn-lt"/>
                <a:ea typeface="+mn-ea"/>
                <a:cs typeface="+mn-cs"/>
              </a:rPr>
              <a:t>appropriate linkages must be set up. Finally, space for a process control block</a:t>
            </a:r>
          </a:p>
          <a:p>
            <a:r>
              <a:rPr lang="en-US" sz="1200" kern="1200" baseline="0" dirty="0" smtClean="0">
                <a:solidFill>
                  <a:schemeClr val="tx1"/>
                </a:solidFill>
                <a:latin typeface="+mn-lt"/>
                <a:ea typeface="+mn-ea"/>
                <a:cs typeface="+mn-cs"/>
              </a:rPr>
              <a:t>must be allocated.</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Initialize the process control block. The process identification portion contains</a:t>
            </a:r>
          </a:p>
          <a:p>
            <a:r>
              <a:rPr lang="en-US" sz="1200" kern="1200" baseline="0" dirty="0" smtClean="0">
                <a:solidFill>
                  <a:schemeClr val="tx1"/>
                </a:solidFill>
                <a:latin typeface="+mn-lt"/>
                <a:ea typeface="+mn-ea"/>
                <a:cs typeface="+mn-cs"/>
              </a:rPr>
              <a:t>the ID of this process plus other appropriate IDs, such as that of the parent</a:t>
            </a:r>
          </a:p>
          <a:p>
            <a:r>
              <a:rPr lang="en-US" sz="1200" kern="1200" baseline="0" dirty="0" smtClean="0">
                <a:solidFill>
                  <a:schemeClr val="tx1"/>
                </a:solidFill>
                <a:latin typeface="+mn-lt"/>
                <a:ea typeface="+mn-ea"/>
                <a:cs typeface="+mn-cs"/>
              </a:rPr>
              <a:t>process. The processor state information portion will typically be initialized</a:t>
            </a:r>
          </a:p>
          <a:p>
            <a:r>
              <a:rPr lang="en-US" sz="1200" kern="1200" baseline="0" dirty="0" smtClean="0">
                <a:solidFill>
                  <a:schemeClr val="tx1"/>
                </a:solidFill>
                <a:latin typeface="+mn-lt"/>
                <a:ea typeface="+mn-ea"/>
                <a:cs typeface="+mn-cs"/>
              </a:rPr>
              <a:t>with most entries zero, except for the program counter (set to the program</a:t>
            </a:r>
          </a:p>
          <a:p>
            <a:r>
              <a:rPr lang="en-US" sz="1200" kern="1200" baseline="0" dirty="0" smtClean="0">
                <a:solidFill>
                  <a:schemeClr val="tx1"/>
                </a:solidFill>
                <a:latin typeface="+mn-lt"/>
                <a:ea typeface="+mn-ea"/>
                <a:cs typeface="+mn-cs"/>
              </a:rPr>
              <a:t>entry point) and system stack pointers (set to define the process stack boundaries).</a:t>
            </a:r>
          </a:p>
          <a:p>
            <a:r>
              <a:rPr lang="en-US" sz="1200" kern="1200" baseline="0" dirty="0" smtClean="0">
                <a:solidFill>
                  <a:schemeClr val="tx1"/>
                </a:solidFill>
                <a:latin typeface="+mn-lt"/>
                <a:ea typeface="+mn-ea"/>
                <a:cs typeface="+mn-cs"/>
              </a:rPr>
              <a:t>The process control information portion is initialized based on standard</a:t>
            </a:r>
          </a:p>
          <a:p>
            <a:r>
              <a:rPr lang="en-US" sz="1200" kern="1200" baseline="0" dirty="0" smtClean="0">
                <a:solidFill>
                  <a:schemeClr val="tx1"/>
                </a:solidFill>
                <a:latin typeface="+mn-lt"/>
                <a:ea typeface="+mn-ea"/>
                <a:cs typeface="+mn-cs"/>
              </a:rPr>
              <a:t>default values plus attributes that have been requested for this process. For</a:t>
            </a:r>
          </a:p>
          <a:p>
            <a:r>
              <a:rPr lang="en-US" sz="1200" kern="1200" baseline="0" dirty="0" smtClean="0">
                <a:solidFill>
                  <a:schemeClr val="tx1"/>
                </a:solidFill>
                <a:latin typeface="+mn-lt"/>
                <a:ea typeface="+mn-ea"/>
                <a:cs typeface="+mn-cs"/>
              </a:rPr>
              <a:t>example, the process state would typically be initialized to Ready or Ready/</a:t>
            </a:r>
          </a:p>
          <a:p>
            <a:r>
              <a:rPr lang="en-US" sz="1200" kern="1200" baseline="0" dirty="0" smtClean="0">
                <a:solidFill>
                  <a:schemeClr val="tx1"/>
                </a:solidFill>
                <a:latin typeface="+mn-lt"/>
                <a:ea typeface="+mn-ea"/>
                <a:cs typeface="+mn-cs"/>
              </a:rPr>
              <a:t>Suspend. The priority may be set by default to the lowest priority unless an</a:t>
            </a:r>
          </a:p>
          <a:p>
            <a:r>
              <a:rPr lang="en-US" sz="1200" kern="1200" baseline="0" dirty="0" smtClean="0">
                <a:solidFill>
                  <a:schemeClr val="tx1"/>
                </a:solidFill>
                <a:latin typeface="+mn-lt"/>
                <a:ea typeface="+mn-ea"/>
                <a:cs typeface="+mn-cs"/>
              </a:rPr>
              <a:t>explicit request is made for a higher priority. Initially, the process may own</a:t>
            </a:r>
          </a:p>
          <a:p>
            <a:r>
              <a:rPr lang="en-US" sz="1200" kern="1200" baseline="0" dirty="0" smtClean="0">
                <a:solidFill>
                  <a:schemeClr val="tx1"/>
                </a:solidFill>
                <a:latin typeface="+mn-lt"/>
                <a:ea typeface="+mn-ea"/>
                <a:cs typeface="+mn-cs"/>
              </a:rPr>
              <a:t>no resources (I/O devices, files) unless there is an explicit request for these or</a:t>
            </a:r>
          </a:p>
          <a:p>
            <a:r>
              <a:rPr lang="en-US" sz="1200" kern="1200" baseline="0" dirty="0" smtClean="0">
                <a:solidFill>
                  <a:schemeClr val="tx1"/>
                </a:solidFill>
                <a:latin typeface="+mn-lt"/>
                <a:ea typeface="+mn-ea"/>
                <a:cs typeface="+mn-cs"/>
              </a:rPr>
              <a:t>unless they are inherited from the parent.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Set the appropriate linkages. For example, if the OS maintains each scheduling</a:t>
            </a:r>
          </a:p>
          <a:p>
            <a:r>
              <a:rPr lang="en-US" sz="1200" kern="1200" baseline="0" dirty="0" smtClean="0">
                <a:solidFill>
                  <a:schemeClr val="tx1"/>
                </a:solidFill>
                <a:latin typeface="+mn-lt"/>
                <a:ea typeface="+mn-ea"/>
                <a:cs typeface="+mn-cs"/>
              </a:rPr>
              <a:t>queue as a linked list, then the new process must be put in the Ready or</a:t>
            </a:r>
          </a:p>
          <a:p>
            <a:r>
              <a:rPr lang="en-US" sz="1200" kern="1200" baseline="0" dirty="0" smtClean="0">
                <a:solidFill>
                  <a:schemeClr val="tx1"/>
                </a:solidFill>
                <a:latin typeface="+mn-lt"/>
                <a:ea typeface="+mn-ea"/>
                <a:cs typeface="+mn-cs"/>
              </a:rPr>
              <a:t>Ready/Suspend list.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Create or expand other data structures. For example, the OS may maintain</a:t>
            </a:r>
          </a:p>
          <a:p>
            <a:r>
              <a:rPr lang="en-US" sz="1200" kern="1200" baseline="0" dirty="0" smtClean="0">
                <a:solidFill>
                  <a:schemeClr val="tx1"/>
                </a:solidFill>
                <a:latin typeface="+mn-lt"/>
                <a:ea typeface="+mn-ea"/>
                <a:cs typeface="+mn-cs"/>
              </a:rPr>
              <a:t>an accounting file on each process to be used subsequently for billing and/or</a:t>
            </a:r>
          </a:p>
          <a:p>
            <a:r>
              <a:rPr lang="en-US" sz="1200" kern="1200" baseline="0" dirty="0" smtClean="0">
                <a:solidFill>
                  <a:schemeClr val="tx1"/>
                </a:solidFill>
                <a:latin typeface="+mn-lt"/>
                <a:ea typeface="+mn-ea"/>
                <a:cs typeface="+mn-cs"/>
              </a:rPr>
              <a:t>performance assessment purposes.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Process creation in UNIX is made by means of the kernel system call, fork( ). When</a:t>
            </a:r>
          </a:p>
          <a:p>
            <a:r>
              <a:rPr lang="en-US" sz="1200" kern="1200" baseline="0" dirty="0" smtClean="0">
                <a:solidFill>
                  <a:schemeClr val="tx1"/>
                </a:solidFill>
                <a:latin typeface="+mn-lt"/>
                <a:ea typeface="+mn-ea"/>
                <a:cs typeface="+mn-cs"/>
              </a:rPr>
              <a:t>a process issues a fork request, the OS performs the following functions [BACH86]:</a:t>
            </a:r>
          </a:p>
          <a:p>
            <a:r>
              <a:rPr lang="en-US" sz="1200" b="1" kern="1200" baseline="0" dirty="0" smtClean="0">
                <a:solidFill>
                  <a:schemeClr val="tx1"/>
                </a:solidFill>
                <a:latin typeface="+mn-lt"/>
                <a:ea typeface="+mn-ea"/>
                <a:cs typeface="+mn-cs"/>
              </a:rPr>
              <a:t>1. It allocates a slot in the process table for the new process.</a:t>
            </a:r>
          </a:p>
          <a:p>
            <a:r>
              <a:rPr lang="en-US" sz="1200" b="1" kern="1200" baseline="0" dirty="0" smtClean="0">
                <a:solidFill>
                  <a:schemeClr val="tx1"/>
                </a:solidFill>
                <a:latin typeface="+mn-lt"/>
                <a:ea typeface="+mn-ea"/>
                <a:cs typeface="+mn-cs"/>
              </a:rPr>
              <a:t>2. It assigns a unique process ID to the child process.</a:t>
            </a:r>
          </a:p>
          <a:p>
            <a:r>
              <a:rPr lang="en-US" sz="1200" b="1" kern="1200" baseline="0" dirty="0" smtClean="0">
                <a:solidFill>
                  <a:schemeClr val="tx1"/>
                </a:solidFill>
                <a:latin typeface="+mn-lt"/>
                <a:ea typeface="+mn-ea"/>
                <a:cs typeface="+mn-cs"/>
              </a:rPr>
              <a:t>3. It makes a copy of the process image of the parent, with the exception of any</a:t>
            </a:r>
          </a:p>
          <a:p>
            <a:r>
              <a:rPr lang="en-US" sz="1200" kern="1200" baseline="0" dirty="0" smtClean="0">
                <a:solidFill>
                  <a:schemeClr val="tx1"/>
                </a:solidFill>
                <a:latin typeface="+mn-lt"/>
                <a:ea typeface="+mn-ea"/>
                <a:cs typeface="+mn-cs"/>
              </a:rPr>
              <a:t>shared memory.</a:t>
            </a:r>
          </a:p>
          <a:p>
            <a:r>
              <a:rPr lang="en-US" sz="1200" b="1" kern="1200" baseline="0" dirty="0" smtClean="0">
                <a:solidFill>
                  <a:schemeClr val="tx1"/>
                </a:solidFill>
                <a:latin typeface="+mn-lt"/>
                <a:ea typeface="+mn-ea"/>
                <a:cs typeface="+mn-cs"/>
              </a:rPr>
              <a:t>4. It increments counters for any files owned by the parent, to reflect that an</a:t>
            </a:r>
          </a:p>
          <a:p>
            <a:r>
              <a:rPr lang="en-US" sz="1200" kern="1200" baseline="0" dirty="0" smtClean="0">
                <a:solidFill>
                  <a:schemeClr val="tx1"/>
                </a:solidFill>
                <a:latin typeface="+mn-lt"/>
                <a:ea typeface="+mn-ea"/>
                <a:cs typeface="+mn-cs"/>
              </a:rPr>
              <a:t>additional process now also owns those files.</a:t>
            </a:r>
          </a:p>
          <a:p>
            <a:r>
              <a:rPr lang="en-US" sz="1200" b="1" kern="1200" baseline="0" dirty="0" smtClean="0">
                <a:solidFill>
                  <a:schemeClr val="tx1"/>
                </a:solidFill>
                <a:latin typeface="+mn-lt"/>
                <a:ea typeface="+mn-ea"/>
                <a:cs typeface="+mn-cs"/>
              </a:rPr>
              <a:t>5. It assigns the child process to the Ready to Run state.</a:t>
            </a:r>
          </a:p>
          <a:p>
            <a:r>
              <a:rPr lang="en-US" sz="1200" b="1" kern="1200" baseline="0" dirty="0" smtClean="0">
                <a:solidFill>
                  <a:schemeClr val="tx1"/>
                </a:solidFill>
                <a:latin typeface="+mn-lt"/>
                <a:ea typeface="+mn-ea"/>
                <a:cs typeface="+mn-cs"/>
              </a:rPr>
              <a:t>6. It returns the ID number of the child to the parent process, and a 0 value to</a:t>
            </a:r>
          </a:p>
          <a:p>
            <a:r>
              <a:rPr lang="en-US" sz="1200" kern="1200" baseline="0" dirty="0" smtClean="0">
                <a:solidFill>
                  <a:schemeClr val="tx1"/>
                </a:solidFill>
                <a:latin typeface="+mn-lt"/>
                <a:ea typeface="+mn-ea"/>
                <a:cs typeface="+mn-cs"/>
              </a:rPr>
              <a:t>the child process.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NZ" dirty="0" smtClean="0"/>
              <a:t>When the kernel has completed these functions it can do one of the following, as part of</a:t>
            </a:r>
          </a:p>
          <a:p>
            <a:r>
              <a:rPr lang="en-NZ" dirty="0" smtClean="0"/>
              <a:t>the dispatcher routine:</a:t>
            </a:r>
          </a:p>
          <a:p>
            <a:pPr lvl="1"/>
            <a:r>
              <a:rPr lang="en-NZ" dirty="0" smtClean="0"/>
              <a:t>• Stay in the parent process. Control returns to user mode at the point of the fork call of the parent.</a:t>
            </a:r>
          </a:p>
          <a:p>
            <a:pPr lvl="1"/>
            <a:r>
              <a:rPr lang="en-NZ" dirty="0" smtClean="0"/>
              <a:t>• Transfer control to the child process. The child process begins executing at the same point in the code as the parent, namely at the return from the fork call.</a:t>
            </a:r>
          </a:p>
          <a:p>
            <a:pPr lvl="1"/>
            <a:r>
              <a:rPr lang="en-NZ" dirty="0" smtClean="0"/>
              <a:t>• Transfer control to another process. Both parent and child are left in the Ready to Run state.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process switch may occur any time that the OS has</a:t>
            </a:r>
          </a:p>
          <a:p>
            <a:r>
              <a:rPr lang="en-US" sz="1200" kern="1200" baseline="0" dirty="0" smtClean="0">
                <a:solidFill>
                  <a:schemeClr val="tx1"/>
                </a:solidFill>
                <a:latin typeface="+mn-lt"/>
                <a:ea typeface="+mn-ea"/>
                <a:cs typeface="+mn-cs"/>
              </a:rPr>
              <a:t>gained control from the currently running process. Table 3.8 suggests the possible</a:t>
            </a:r>
          </a:p>
          <a:p>
            <a:r>
              <a:rPr lang="en-US" sz="1200" kern="1200" baseline="0" dirty="0" smtClean="0">
                <a:solidFill>
                  <a:schemeClr val="tx1"/>
                </a:solidFill>
                <a:latin typeface="+mn-lt"/>
                <a:ea typeface="+mn-ea"/>
                <a:cs typeface="+mn-cs"/>
              </a:rPr>
              <a:t>events that may give control to the OS.</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First, let us consider system interrupts. Actually, we can distinguish, as many</a:t>
            </a:r>
          </a:p>
          <a:p>
            <a:r>
              <a:rPr lang="en-US" sz="1200" kern="1200" baseline="0" dirty="0" smtClean="0">
                <a:solidFill>
                  <a:schemeClr val="tx1"/>
                </a:solidFill>
                <a:latin typeface="+mn-lt"/>
                <a:ea typeface="+mn-ea"/>
                <a:cs typeface="+mn-cs"/>
              </a:rPr>
              <a:t>systems do, two kinds of system interrupts, one of which is simply referred to as an</a:t>
            </a:r>
          </a:p>
          <a:p>
            <a:r>
              <a:rPr lang="en-US" sz="1200" kern="1200" baseline="0" dirty="0" smtClean="0">
                <a:solidFill>
                  <a:schemeClr val="tx1"/>
                </a:solidFill>
                <a:latin typeface="+mn-lt"/>
                <a:ea typeface="+mn-ea"/>
                <a:cs typeface="+mn-cs"/>
              </a:rPr>
              <a:t>interrupt, and the other as a trap. The former is due to some sort of event that is</a:t>
            </a:r>
          </a:p>
          <a:p>
            <a:r>
              <a:rPr lang="en-US" sz="1200" kern="1200" baseline="0" dirty="0" smtClean="0">
                <a:solidFill>
                  <a:schemeClr val="tx1"/>
                </a:solidFill>
                <a:latin typeface="+mn-lt"/>
                <a:ea typeface="+mn-ea"/>
                <a:cs typeface="+mn-cs"/>
              </a:rPr>
              <a:t>external to and independent of the currently running process, such as the completion</a:t>
            </a:r>
          </a:p>
          <a:p>
            <a:r>
              <a:rPr lang="en-US" sz="1200" kern="1200" baseline="0" dirty="0" smtClean="0">
                <a:solidFill>
                  <a:schemeClr val="tx1"/>
                </a:solidFill>
                <a:latin typeface="+mn-lt"/>
                <a:ea typeface="+mn-ea"/>
                <a:cs typeface="+mn-cs"/>
              </a:rPr>
              <a:t>of an I/O operation. The latter relates to an error or exception condition generated</a:t>
            </a:r>
          </a:p>
          <a:p>
            <a:r>
              <a:rPr lang="en-US" sz="1200" kern="1200" baseline="0" dirty="0" smtClean="0">
                <a:solidFill>
                  <a:schemeClr val="tx1"/>
                </a:solidFill>
                <a:latin typeface="+mn-lt"/>
                <a:ea typeface="+mn-ea"/>
                <a:cs typeface="+mn-cs"/>
              </a:rPr>
              <a:t>within the currently running process, such as an illegal file access attempt. With an</a:t>
            </a:r>
          </a:p>
          <a:p>
            <a:r>
              <a:rPr lang="en-US" sz="1200" kern="1200" baseline="0" dirty="0" smtClean="0">
                <a:solidFill>
                  <a:schemeClr val="tx1"/>
                </a:solidFill>
                <a:latin typeface="+mn-lt"/>
                <a:ea typeface="+mn-ea"/>
                <a:cs typeface="+mn-cs"/>
              </a:rPr>
              <a:t>ordinary </a:t>
            </a:r>
            <a:r>
              <a:rPr lang="en-US" sz="1200" b="1" kern="1200" baseline="0" dirty="0" smtClean="0">
                <a:solidFill>
                  <a:schemeClr val="tx1"/>
                </a:solidFill>
                <a:latin typeface="+mn-lt"/>
                <a:ea typeface="+mn-ea"/>
                <a:cs typeface="+mn-cs"/>
              </a:rPr>
              <a:t>interrupt , control is first transferred to an interrupt handler, which does</a:t>
            </a:r>
          </a:p>
          <a:p>
            <a:r>
              <a:rPr lang="en-US" sz="1200" kern="1200" baseline="0" dirty="0" smtClean="0">
                <a:solidFill>
                  <a:schemeClr val="tx1"/>
                </a:solidFill>
                <a:latin typeface="+mn-lt"/>
                <a:ea typeface="+mn-ea"/>
                <a:cs typeface="+mn-cs"/>
              </a:rPr>
              <a:t>some basic housekeeping and then branches to an OS routine that is concerned with</a:t>
            </a:r>
          </a:p>
          <a:p>
            <a:r>
              <a:rPr lang="en-US" sz="1200" kern="1200" baseline="0" dirty="0" smtClean="0">
                <a:solidFill>
                  <a:schemeClr val="tx1"/>
                </a:solidFill>
                <a:latin typeface="+mn-lt"/>
                <a:ea typeface="+mn-ea"/>
                <a:cs typeface="+mn-cs"/>
              </a:rPr>
              <a:t>the particular type of interrupt that has occurred. Examples include the following:</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Clock interrupt: The OS determines whether the currently running process</a:t>
            </a:r>
          </a:p>
          <a:p>
            <a:r>
              <a:rPr lang="en-US" sz="1200" kern="1200" baseline="0" dirty="0" smtClean="0">
                <a:solidFill>
                  <a:schemeClr val="tx1"/>
                </a:solidFill>
                <a:latin typeface="+mn-lt"/>
                <a:ea typeface="+mn-ea"/>
                <a:cs typeface="+mn-cs"/>
              </a:rPr>
              <a:t>has been executing for the maximum allowable unit of time, referred to as a</a:t>
            </a:r>
          </a:p>
          <a:p>
            <a:r>
              <a:rPr lang="en-US" sz="1200" b="1" kern="1200" baseline="0" dirty="0" smtClean="0">
                <a:solidFill>
                  <a:schemeClr val="tx1"/>
                </a:solidFill>
                <a:latin typeface="+mn-lt"/>
                <a:ea typeface="+mn-ea"/>
                <a:cs typeface="+mn-cs"/>
              </a:rPr>
              <a:t>time slice . That is, a time slice is the maximum amount of time that a process</a:t>
            </a:r>
          </a:p>
          <a:p>
            <a:r>
              <a:rPr lang="en-US" sz="1200" kern="1200" baseline="0" dirty="0" smtClean="0">
                <a:solidFill>
                  <a:schemeClr val="tx1"/>
                </a:solidFill>
                <a:latin typeface="+mn-lt"/>
                <a:ea typeface="+mn-ea"/>
                <a:cs typeface="+mn-cs"/>
              </a:rPr>
              <a:t>can execute before being interrupted. If so, this process must be switched to a</a:t>
            </a:r>
          </a:p>
          <a:p>
            <a:r>
              <a:rPr lang="en-US" sz="1200" kern="1200" baseline="0" dirty="0" smtClean="0">
                <a:solidFill>
                  <a:schemeClr val="tx1"/>
                </a:solidFill>
                <a:latin typeface="+mn-lt"/>
                <a:ea typeface="+mn-ea"/>
                <a:cs typeface="+mn-cs"/>
              </a:rPr>
              <a:t>Ready state and another process dispatched.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interrupt: The OS determines what I/O action has occurred. If the I/O</a:t>
            </a:r>
          </a:p>
          <a:p>
            <a:r>
              <a:rPr lang="en-US" sz="1200" kern="1200" baseline="0" dirty="0" smtClean="0">
                <a:solidFill>
                  <a:schemeClr val="tx1"/>
                </a:solidFill>
                <a:latin typeface="+mn-lt"/>
                <a:ea typeface="+mn-ea"/>
                <a:cs typeface="+mn-cs"/>
              </a:rPr>
              <a:t>action constitutes an event for which one or more processes are waiting,</a:t>
            </a:r>
          </a:p>
          <a:p>
            <a:r>
              <a:rPr lang="en-US" sz="1200" kern="1200" baseline="0" dirty="0" smtClean="0">
                <a:solidFill>
                  <a:schemeClr val="tx1"/>
                </a:solidFill>
                <a:latin typeface="+mn-lt"/>
                <a:ea typeface="+mn-ea"/>
                <a:cs typeface="+mn-cs"/>
              </a:rPr>
              <a:t>then the OS moves all of the corresponding blocked processes to the Ready</a:t>
            </a:r>
          </a:p>
          <a:p>
            <a:r>
              <a:rPr lang="en-US" sz="1200" kern="1200" baseline="0" dirty="0" smtClean="0">
                <a:solidFill>
                  <a:schemeClr val="tx1"/>
                </a:solidFill>
                <a:latin typeface="+mn-lt"/>
                <a:ea typeface="+mn-ea"/>
                <a:cs typeface="+mn-cs"/>
              </a:rPr>
              <a:t>state (and Blocked/Suspend processes to the Ready/Suspend state). The OS</a:t>
            </a:r>
          </a:p>
          <a:p>
            <a:r>
              <a:rPr lang="en-US" sz="1200" kern="1200" baseline="0" dirty="0" smtClean="0">
                <a:solidFill>
                  <a:schemeClr val="tx1"/>
                </a:solidFill>
                <a:latin typeface="+mn-lt"/>
                <a:ea typeface="+mn-ea"/>
                <a:cs typeface="+mn-cs"/>
              </a:rPr>
              <a:t>must then decide whether to resume execution of the process currently in</a:t>
            </a:r>
          </a:p>
          <a:p>
            <a:r>
              <a:rPr lang="en-US" sz="1200" kern="1200" baseline="0" dirty="0" smtClean="0">
                <a:solidFill>
                  <a:schemeClr val="tx1"/>
                </a:solidFill>
                <a:latin typeface="+mn-lt"/>
                <a:ea typeface="+mn-ea"/>
                <a:cs typeface="+mn-cs"/>
              </a:rPr>
              <a:t>the Running state or to preempt that process for a higher-priority Ready</a:t>
            </a:r>
          </a:p>
          <a:p>
            <a:r>
              <a:rPr lang="en-US" sz="1200" kern="1200" baseline="0" dirty="0" smtClean="0">
                <a:solidFill>
                  <a:schemeClr val="tx1"/>
                </a:solidFill>
                <a:latin typeface="+mn-lt"/>
                <a:ea typeface="+mn-ea"/>
                <a:cs typeface="+mn-cs"/>
              </a:rPr>
              <a:t>process.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fault: The processor encounters a virtual memory address reference</a:t>
            </a:r>
          </a:p>
          <a:p>
            <a:r>
              <a:rPr lang="en-US" sz="1200" kern="1200" baseline="0" dirty="0" smtClean="0">
                <a:solidFill>
                  <a:schemeClr val="tx1"/>
                </a:solidFill>
                <a:latin typeface="+mn-lt"/>
                <a:ea typeface="+mn-ea"/>
                <a:cs typeface="+mn-cs"/>
              </a:rPr>
              <a:t>for a word that is not in main memory. The OS must bring in the block</a:t>
            </a:r>
          </a:p>
          <a:p>
            <a:r>
              <a:rPr lang="en-US" sz="1200" kern="1200" baseline="0" dirty="0" smtClean="0">
                <a:solidFill>
                  <a:schemeClr val="tx1"/>
                </a:solidFill>
                <a:latin typeface="+mn-lt"/>
                <a:ea typeface="+mn-ea"/>
                <a:cs typeface="+mn-cs"/>
              </a:rPr>
              <a:t>(page or segment) of memory containing the reference from secondary memory</a:t>
            </a:r>
          </a:p>
          <a:p>
            <a:r>
              <a:rPr lang="en-US" sz="1200" kern="1200" baseline="0" dirty="0" smtClean="0">
                <a:solidFill>
                  <a:schemeClr val="tx1"/>
                </a:solidFill>
                <a:latin typeface="+mn-lt"/>
                <a:ea typeface="+mn-ea"/>
                <a:cs typeface="+mn-cs"/>
              </a:rPr>
              <a:t>to main memory. After the I/O request is issued to bring in the block of</a:t>
            </a:r>
          </a:p>
          <a:p>
            <a:r>
              <a:rPr lang="en-US" sz="1200" kern="1200" baseline="0" dirty="0" smtClean="0">
                <a:solidFill>
                  <a:schemeClr val="tx1"/>
                </a:solidFill>
                <a:latin typeface="+mn-lt"/>
                <a:ea typeface="+mn-ea"/>
                <a:cs typeface="+mn-cs"/>
              </a:rPr>
              <a:t>memory, the process with the memory fault is placed in a blocked state; the</a:t>
            </a:r>
          </a:p>
          <a:p>
            <a:r>
              <a:rPr lang="en-US" sz="1200" kern="1200" baseline="0" dirty="0" smtClean="0">
                <a:solidFill>
                  <a:schemeClr val="tx1"/>
                </a:solidFill>
                <a:latin typeface="+mn-lt"/>
                <a:ea typeface="+mn-ea"/>
                <a:cs typeface="+mn-cs"/>
              </a:rPr>
              <a:t>OS then performs a process switch to resume execution of another process.</a:t>
            </a:r>
          </a:p>
          <a:p>
            <a:r>
              <a:rPr lang="en-US" sz="1200" kern="1200" baseline="0" dirty="0" smtClean="0">
                <a:solidFill>
                  <a:schemeClr val="tx1"/>
                </a:solidFill>
                <a:latin typeface="+mn-lt"/>
                <a:ea typeface="+mn-ea"/>
                <a:cs typeface="+mn-cs"/>
              </a:rPr>
              <a:t>After the desired block is brought into memory, that process is placed in the</a:t>
            </a:r>
          </a:p>
          <a:p>
            <a:r>
              <a:rPr lang="en-US" sz="1200" kern="1200" baseline="0" dirty="0" smtClean="0">
                <a:solidFill>
                  <a:schemeClr val="tx1"/>
                </a:solidFill>
                <a:latin typeface="+mn-lt"/>
                <a:ea typeface="+mn-ea"/>
                <a:cs typeface="+mn-cs"/>
              </a:rPr>
              <a:t>Ready state.</a:t>
            </a:r>
          </a:p>
          <a:p>
            <a:r>
              <a:rPr lang="en-US" sz="1200" kern="1200" baseline="0" dirty="0" smtClean="0">
                <a:solidFill>
                  <a:schemeClr val="tx1"/>
                </a:solidFill>
                <a:latin typeface="+mn-lt"/>
                <a:ea typeface="+mn-ea"/>
                <a:cs typeface="+mn-cs"/>
              </a:rPr>
              <a:t>With a </a:t>
            </a:r>
            <a:r>
              <a:rPr lang="en-US" sz="1200" b="1" kern="1200" baseline="0" dirty="0" smtClean="0">
                <a:solidFill>
                  <a:schemeClr val="tx1"/>
                </a:solidFill>
                <a:latin typeface="+mn-lt"/>
                <a:ea typeface="+mn-ea"/>
                <a:cs typeface="+mn-cs"/>
              </a:rPr>
              <a:t>trap , the OS determines if the error or exception condition is fatal.</a:t>
            </a:r>
          </a:p>
          <a:p>
            <a:r>
              <a:rPr lang="en-US" sz="1200" kern="1200" baseline="0" dirty="0" smtClean="0">
                <a:solidFill>
                  <a:schemeClr val="tx1"/>
                </a:solidFill>
                <a:latin typeface="+mn-lt"/>
                <a:ea typeface="+mn-ea"/>
                <a:cs typeface="+mn-cs"/>
              </a:rPr>
              <a:t>If so, then the currently running process is moved to the Exit state and a process</a:t>
            </a:r>
          </a:p>
          <a:p>
            <a:r>
              <a:rPr lang="en-US" sz="1200" kern="1200" baseline="0" dirty="0" smtClean="0">
                <a:solidFill>
                  <a:schemeClr val="tx1"/>
                </a:solidFill>
                <a:latin typeface="+mn-lt"/>
                <a:ea typeface="+mn-ea"/>
                <a:cs typeface="+mn-cs"/>
              </a:rPr>
              <a:t>switch occurs. If not, then the action of the OS will depend on the nature of</a:t>
            </a:r>
          </a:p>
          <a:p>
            <a:r>
              <a:rPr lang="en-US" sz="1200" kern="1200" baseline="0" dirty="0" smtClean="0">
                <a:solidFill>
                  <a:schemeClr val="tx1"/>
                </a:solidFill>
                <a:latin typeface="+mn-lt"/>
                <a:ea typeface="+mn-ea"/>
                <a:cs typeface="+mn-cs"/>
              </a:rPr>
              <a:t>the error and the design of the OS. It may attempt some recovery procedure or</a:t>
            </a:r>
          </a:p>
          <a:p>
            <a:r>
              <a:rPr lang="en-US" sz="1200" kern="1200" baseline="0" dirty="0" smtClean="0">
                <a:solidFill>
                  <a:schemeClr val="tx1"/>
                </a:solidFill>
                <a:latin typeface="+mn-lt"/>
                <a:ea typeface="+mn-ea"/>
                <a:cs typeface="+mn-cs"/>
              </a:rPr>
              <a:t>simply notify the user. It may do a process switch or resume the currently running</a:t>
            </a:r>
          </a:p>
          <a:p>
            <a:r>
              <a:rPr lang="en-US" sz="1200" kern="1200" baseline="0" dirty="0" smtClean="0">
                <a:solidFill>
                  <a:schemeClr val="tx1"/>
                </a:solidFill>
                <a:latin typeface="+mn-lt"/>
                <a:ea typeface="+mn-ea"/>
                <a:cs typeface="+mn-cs"/>
              </a:rPr>
              <a:t>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Recall from Chapter 2 that we suggested several definitions of the term </a:t>
            </a:r>
            <a:r>
              <a:rPr lang="en-US" sz="1200" i="1" kern="1200" baseline="0" dirty="0" smtClean="0">
                <a:solidFill>
                  <a:schemeClr val="tx1"/>
                </a:solidFill>
                <a:latin typeface="+mn-lt"/>
                <a:ea typeface="+mn-ea"/>
                <a:cs typeface="+mn-cs"/>
              </a:rPr>
              <a:t>process ,</a:t>
            </a:r>
          </a:p>
          <a:p>
            <a:r>
              <a:rPr lang="en-US" sz="1200" kern="1200" baseline="0" dirty="0" smtClean="0">
                <a:solidFill>
                  <a:schemeClr val="tx1"/>
                </a:solidFill>
                <a:latin typeface="+mn-lt"/>
                <a:ea typeface="+mn-ea"/>
                <a:cs typeface="+mn-cs"/>
              </a:rPr>
              <a:t>including</a:t>
            </a:r>
          </a:p>
          <a:p>
            <a:r>
              <a:rPr lang="en-US" sz="1200" kern="1200" baseline="0" dirty="0" smtClean="0">
                <a:solidFill>
                  <a:schemeClr val="tx1"/>
                </a:solidFill>
                <a:latin typeface="+mn-lt"/>
                <a:ea typeface="+mn-ea"/>
                <a:cs typeface="+mn-cs"/>
              </a:rPr>
              <a:t>• A program in execution</a:t>
            </a:r>
          </a:p>
          <a:p>
            <a:r>
              <a:rPr lang="en-US" sz="1200" kern="1200" baseline="0" dirty="0" smtClean="0">
                <a:solidFill>
                  <a:schemeClr val="tx1"/>
                </a:solidFill>
                <a:latin typeface="+mn-lt"/>
                <a:ea typeface="+mn-ea"/>
                <a:cs typeface="+mn-cs"/>
              </a:rPr>
              <a:t>• An instance of a program running on a computer</a:t>
            </a:r>
          </a:p>
          <a:p>
            <a:r>
              <a:rPr lang="en-US" sz="1200" kern="1200" baseline="0" dirty="0" smtClean="0">
                <a:solidFill>
                  <a:schemeClr val="tx1"/>
                </a:solidFill>
                <a:latin typeface="+mn-lt"/>
                <a:ea typeface="+mn-ea"/>
                <a:cs typeface="+mn-cs"/>
              </a:rPr>
              <a:t>• The entity that can be assigned to and executed on a processor</a:t>
            </a:r>
          </a:p>
          <a:p>
            <a:r>
              <a:rPr lang="en-US" sz="1200" kern="1200" baseline="0" dirty="0" smtClean="0">
                <a:solidFill>
                  <a:schemeClr val="tx1"/>
                </a:solidFill>
                <a:latin typeface="+mn-lt"/>
                <a:ea typeface="+mn-ea"/>
                <a:cs typeface="+mn-cs"/>
              </a:rPr>
              <a:t>• A unit of activity characterized by the execution of a sequence of instructions,</a:t>
            </a:r>
          </a:p>
          <a:p>
            <a:r>
              <a:rPr lang="en-US" sz="1200" kern="1200" baseline="0" dirty="0" smtClean="0">
                <a:solidFill>
                  <a:schemeClr val="tx1"/>
                </a:solidFill>
                <a:latin typeface="+mn-lt"/>
                <a:ea typeface="+mn-ea"/>
                <a:cs typeface="+mn-cs"/>
              </a:rPr>
              <a:t>a current state, and an associated set of system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also think of a process as an entity that consists of a number of elements.</a:t>
            </a:r>
          </a:p>
          <a:p>
            <a:r>
              <a:rPr lang="en-US" sz="1200" kern="1200" baseline="0" dirty="0" smtClean="0">
                <a:solidFill>
                  <a:schemeClr val="tx1"/>
                </a:solidFill>
                <a:latin typeface="+mn-lt"/>
                <a:ea typeface="+mn-ea"/>
                <a:cs typeface="+mn-cs"/>
              </a:rPr>
              <a:t>Two essential elements of a process are </a:t>
            </a:r>
            <a:r>
              <a:rPr lang="en-US" sz="1200" b="1" kern="1200" baseline="0" dirty="0" smtClean="0">
                <a:solidFill>
                  <a:schemeClr val="tx1"/>
                </a:solidFill>
                <a:latin typeface="+mn-lt"/>
                <a:ea typeface="+mn-ea"/>
                <a:cs typeface="+mn-cs"/>
              </a:rPr>
              <a:t>program code (which may be shared with</a:t>
            </a:r>
          </a:p>
          <a:p>
            <a:r>
              <a:rPr lang="en-US" sz="1200" kern="1200" baseline="0" dirty="0" smtClean="0">
                <a:solidFill>
                  <a:schemeClr val="tx1"/>
                </a:solidFill>
                <a:latin typeface="+mn-lt"/>
                <a:ea typeface="+mn-ea"/>
                <a:cs typeface="+mn-cs"/>
              </a:rPr>
              <a:t>other processes that are executing the same program) and a </a:t>
            </a:r>
            <a:r>
              <a:rPr lang="en-US" sz="1200" b="1" kern="1200" baseline="0" dirty="0" smtClean="0">
                <a:solidFill>
                  <a:schemeClr val="tx1"/>
                </a:solidFill>
                <a:latin typeface="+mn-lt"/>
                <a:ea typeface="+mn-ea"/>
                <a:cs typeface="+mn-cs"/>
              </a:rPr>
              <a:t>set of data associated</a:t>
            </a:r>
          </a:p>
          <a:p>
            <a:r>
              <a:rPr lang="en-US" sz="1200" kern="1200" baseline="0" dirty="0" smtClean="0">
                <a:solidFill>
                  <a:schemeClr val="tx1"/>
                </a:solidFill>
                <a:latin typeface="+mn-lt"/>
                <a:ea typeface="+mn-ea"/>
                <a:cs typeface="+mn-cs"/>
              </a:rPr>
              <a:t>with that code. Let us suppose that the processor begins to execute this program</a:t>
            </a:r>
          </a:p>
          <a:p>
            <a:r>
              <a:rPr lang="en-US" sz="1200" kern="1200" baseline="0" dirty="0" smtClean="0">
                <a:solidFill>
                  <a:schemeClr val="tx1"/>
                </a:solidFill>
                <a:latin typeface="+mn-lt"/>
                <a:ea typeface="+mn-ea"/>
                <a:cs typeface="+mn-cs"/>
              </a:rPr>
              <a:t>code, and we refer to this executing entity as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In Chapter 1 , we discussed the inclusion of an interrupt stage as</a:t>
            </a:r>
          </a:p>
          <a:p>
            <a:r>
              <a:rPr lang="en-US" sz="1200" kern="1200" baseline="0" dirty="0" smtClean="0">
                <a:solidFill>
                  <a:schemeClr val="tx1"/>
                </a:solidFill>
                <a:latin typeface="+mn-lt"/>
                <a:ea typeface="+mn-ea"/>
                <a:cs typeface="+mn-cs"/>
              </a:rPr>
              <a:t>part of the instruction cycle. Recall that, in the interrupt stage, the processor checks</a:t>
            </a:r>
          </a:p>
          <a:p>
            <a:r>
              <a:rPr lang="en-US" sz="1200" kern="1200" baseline="0" dirty="0" smtClean="0">
                <a:solidFill>
                  <a:schemeClr val="tx1"/>
                </a:solidFill>
                <a:latin typeface="+mn-lt"/>
                <a:ea typeface="+mn-ea"/>
                <a:cs typeface="+mn-cs"/>
              </a:rPr>
              <a:t>to see if any interrupts are pending, indicated by the presence of an interrupt signal.</a:t>
            </a:r>
          </a:p>
          <a:p>
            <a:r>
              <a:rPr lang="en-US" sz="1200" kern="1200" baseline="0" dirty="0" smtClean="0">
                <a:solidFill>
                  <a:schemeClr val="tx1"/>
                </a:solidFill>
                <a:latin typeface="+mn-lt"/>
                <a:ea typeface="+mn-ea"/>
                <a:cs typeface="+mn-cs"/>
              </a:rPr>
              <a:t>If no interrupts are pending, the processor proceeds to the fetch stage and fetches</a:t>
            </a:r>
          </a:p>
          <a:p>
            <a:r>
              <a:rPr lang="en-US" sz="1200" kern="1200" baseline="0" dirty="0" smtClean="0">
                <a:solidFill>
                  <a:schemeClr val="tx1"/>
                </a:solidFill>
                <a:latin typeface="+mn-lt"/>
                <a:ea typeface="+mn-ea"/>
                <a:cs typeface="+mn-cs"/>
              </a:rPr>
              <a:t>the next instruction of the current program in the current process. If an interrupt is</a:t>
            </a:r>
          </a:p>
          <a:p>
            <a:r>
              <a:rPr lang="en-US" sz="1200" kern="1200" baseline="0" dirty="0" smtClean="0">
                <a:solidFill>
                  <a:schemeClr val="tx1"/>
                </a:solidFill>
                <a:latin typeface="+mn-lt"/>
                <a:ea typeface="+mn-ea"/>
                <a:cs typeface="+mn-cs"/>
              </a:rPr>
              <a:t>pending, the processor does the following:</a:t>
            </a:r>
          </a:p>
          <a:p>
            <a:r>
              <a:rPr lang="en-US" sz="1200" b="1" kern="1200" baseline="0" dirty="0" smtClean="0">
                <a:solidFill>
                  <a:schemeClr val="tx1"/>
                </a:solidFill>
                <a:latin typeface="+mn-lt"/>
                <a:ea typeface="+mn-ea"/>
                <a:cs typeface="+mn-cs"/>
              </a:rPr>
              <a:t>1. It sets the program counter to the starting address of an interrupt handler</a:t>
            </a:r>
          </a:p>
          <a:p>
            <a:r>
              <a:rPr lang="en-US" sz="1200" kern="1200" baseline="0" dirty="0" smtClean="0">
                <a:solidFill>
                  <a:schemeClr val="tx1"/>
                </a:solidFill>
                <a:latin typeface="+mn-lt"/>
                <a:ea typeface="+mn-ea"/>
                <a:cs typeface="+mn-cs"/>
              </a:rPr>
              <a:t>program.</a:t>
            </a:r>
          </a:p>
          <a:p>
            <a:r>
              <a:rPr lang="en-US" sz="1200" b="1" kern="1200" baseline="0" dirty="0" smtClean="0">
                <a:solidFill>
                  <a:schemeClr val="tx1"/>
                </a:solidFill>
                <a:latin typeface="+mn-lt"/>
                <a:ea typeface="+mn-ea"/>
                <a:cs typeface="+mn-cs"/>
              </a:rPr>
              <a:t>2. It switches from user mode to kernel mode so that the interrupt processing</a:t>
            </a:r>
          </a:p>
          <a:p>
            <a:r>
              <a:rPr lang="en-US" sz="1200" kern="1200" baseline="0" dirty="0" smtClean="0">
                <a:solidFill>
                  <a:schemeClr val="tx1"/>
                </a:solidFill>
                <a:latin typeface="+mn-lt"/>
                <a:ea typeface="+mn-ea"/>
                <a:cs typeface="+mn-cs"/>
              </a:rPr>
              <a:t>code may include privileged instructions.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processor now proceeds to the fetch stage and fetches the first instruction of</a:t>
            </a:r>
          </a:p>
          <a:p>
            <a:r>
              <a:rPr lang="en-US" sz="1200" kern="1200" baseline="0" dirty="0" smtClean="0">
                <a:solidFill>
                  <a:schemeClr val="tx1"/>
                </a:solidFill>
                <a:latin typeface="+mn-lt"/>
                <a:ea typeface="+mn-ea"/>
                <a:cs typeface="+mn-cs"/>
              </a:rPr>
              <a:t>the interrupt handler program, which will service the interrupt. At this point, typically,</a:t>
            </a:r>
          </a:p>
          <a:p>
            <a:r>
              <a:rPr lang="en-US" sz="1200" kern="1200" baseline="0" dirty="0" smtClean="0">
                <a:solidFill>
                  <a:schemeClr val="tx1"/>
                </a:solidFill>
                <a:latin typeface="+mn-lt"/>
                <a:ea typeface="+mn-ea"/>
                <a:cs typeface="+mn-cs"/>
              </a:rPr>
              <a:t>the context of the process that has been interrupted is saved into that process</a:t>
            </a:r>
          </a:p>
          <a:p>
            <a:r>
              <a:rPr lang="en-US" sz="1200" kern="1200" baseline="0" dirty="0" smtClean="0">
                <a:solidFill>
                  <a:schemeClr val="tx1"/>
                </a:solidFill>
                <a:latin typeface="+mn-lt"/>
                <a:ea typeface="+mn-ea"/>
                <a:cs typeface="+mn-cs"/>
              </a:rPr>
              <a:t>control block of the interrupted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question that may now occur to you is, What constitutes the context that</a:t>
            </a:r>
          </a:p>
          <a:p>
            <a:r>
              <a:rPr lang="en-US" sz="1200" kern="1200" baseline="0" dirty="0" smtClean="0">
                <a:solidFill>
                  <a:schemeClr val="tx1"/>
                </a:solidFill>
                <a:latin typeface="+mn-lt"/>
                <a:ea typeface="+mn-ea"/>
                <a:cs typeface="+mn-cs"/>
              </a:rPr>
              <a:t>is saved? The answer is that it must include any information that may be altered by</a:t>
            </a:r>
          </a:p>
          <a:p>
            <a:r>
              <a:rPr lang="en-US" sz="1200" kern="1200" baseline="0" dirty="0" smtClean="0">
                <a:solidFill>
                  <a:schemeClr val="tx1"/>
                </a:solidFill>
                <a:latin typeface="+mn-lt"/>
                <a:ea typeface="+mn-ea"/>
                <a:cs typeface="+mn-cs"/>
              </a:rPr>
              <a:t>the execution of the interrupt handler and that will be needed to resume the program</a:t>
            </a:r>
          </a:p>
          <a:p>
            <a:r>
              <a:rPr lang="en-US" sz="1200" kern="1200" baseline="0" dirty="0" smtClean="0">
                <a:solidFill>
                  <a:schemeClr val="tx1"/>
                </a:solidFill>
                <a:latin typeface="+mn-lt"/>
                <a:ea typeface="+mn-ea"/>
                <a:cs typeface="+mn-cs"/>
              </a:rPr>
              <a:t>that was interrupted. Thus, the portion of the process control block that was</a:t>
            </a:r>
          </a:p>
          <a:p>
            <a:r>
              <a:rPr lang="en-US" sz="1200" kern="1200" baseline="0" dirty="0" smtClean="0">
                <a:solidFill>
                  <a:schemeClr val="tx1"/>
                </a:solidFill>
                <a:latin typeface="+mn-lt"/>
                <a:ea typeface="+mn-ea"/>
                <a:cs typeface="+mn-cs"/>
              </a:rPr>
              <a:t>referred to as processor state information must be saved. This includes the program</a:t>
            </a:r>
          </a:p>
          <a:p>
            <a:r>
              <a:rPr lang="en-US" sz="1200" kern="1200" baseline="0" dirty="0" smtClean="0">
                <a:solidFill>
                  <a:schemeClr val="tx1"/>
                </a:solidFill>
                <a:latin typeface="+mn-lt"/>
                <a:ea typeface="+mn-ea"/>
                <a:cs typeface="+mn-cs"/>
              </a:rPr>
              <a:t>counter, other processor registers, and stack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Does anything else need to be done? That depends on what happens next. The</a:t>
            </a:r>
          </a:p>
          <a:p>
            <a:r>
              <a:rPr lang="en-US" sz="1200" kern="1200" baseline="0" dirty="0" smtClean="0">
                <a:solidFill>
                  <a:schemeClr val="tx1"/>
                </a:solidFill>
                <a:latin typeface="+mn-lt"/>
                <a:ea typeface="+mn-ea"/>
                <a:cs typeface="+mn-cs"/>
              </a:rPr>
              <a:t>interrupt handler is typically a short program that performs a few basic tasks related</a:t>
            </a:r>
          </a:p>
          <a:p>
            <a:r>
              <a:rPr lang="en-US" sz="1200" kern="1200" baseline="0" dirty="0" smtClean="0">
                <a:solidFill>
                  <a:schemeClr val="tx1"/>
                </a:solidFill>
                <a:latin typeface="+mn-lt"/>
                <a:ea typeface="+mn-ea"/>
                <a:cs typeface="+mn-cs"/>
              </a:rPr>
              <a:t>to an interrupt. For example, it resets the flag or indicator that signals the presence</a:t>
            </a:r>
          </a:p>
          <a:p>
            <a:r>
              <a:rPr lang="en-US" sz="1200" kern="1200" baseline="0" dirty="0" smtClean="0">
                <a:solidFill>
                  <a:schemeClr val="tx1"/>
                </a:solidFill>
                <a:latin typeface="+mn-lt"/>
                <a:ea typeface="+mn-ea"/>
                <a:cs typeface="+mn-cs"/>
              </a:rPr>
              <a:t>of an interrupt. It may send an acknowledgment to the entity that issued the interrupt,</a:t>
            </a:r>
          </a:p>
          <a:p>
            <a:r>
              <a:rPr lang="en-US" sz="1200" kern="1200" baseline="0" dirty="0" smtClean="0">
                <a:solidFill>
                  <a:schemeClr val="tx1"/>
                </a:solidFill>
                <a:latin typeface="+mn-lt"/>
                <a:ea typeface="+mn-ea"/>
                <a:cs typeface="+mn-cs"/>
              </a:rPr>
              <a:t>such as an I/O module. And it may do some basic housekeeping relating to the</a:t>
            </a:r>
          </a:p>
          <a:p>
            <a:r>
              <a:rPr lang="en-US" sz="1200" kern="1200" baseline="0" dirty="0" smtClean="0">
                <a:solidFill>
                  <a:schemeClr val="tx1"/>
                </a:solidFill>
                <a:latin typeface="+mn-lt"/>
                <a:ea typeface="+mn-ea"/>
                <a:cs typeface="+mn-cs"/>
              </a:rPr>
              <a:t>effects of the event that caused the interrupt. For example, if the interrupt relates</a:t>
            </a:r>
          </a:p>
          <a:p>
            <a:r>
              <a:rPr lang="en-US" sz="1200" kern="1200" baseline="0" dirty="0" smtClean="0">
                <a:solidFill>
                  <a:schemeClr val="tx1"/>
                </a:solidFill>
                <a:latin typeface="+mn-lt"/>
                <a:ea typeface="+mn-ea"/>
                <a:cs typeface="+mn-cs"/>
              </a:rPr>
              <a:t>to an I/O event, the interrupt handler will check for an error condition. If an error</a:t>
            </a:r>
          </a:p>
          <a:p>
            <a:r>
              <a:rPr lang="en-US" sz="1200" kern="1200" baseline="0" dirty="0" smtClean="0">
                <a:solidFill>
                  <a:schemeClr val="tx1"/>
                </a:solidFill>
                <a:latin typeface="+mn-lt"/>
                <a:ea typeface="+mn-ea"/>
                <a:cs typeface="+mn-cs"/>
              </a:rPr>
              <a:t>has occurred, the interrupt handler may send a signal to the process that originally</a:t>
            </a:r>
          </a:p>
          <a:p>
            <a:r>
              <a:rPr lang="en-US" sz="1200" kern="1200" baseline="0" dirty="0" smtClean="0">
                <a:solidFill>
                  <a:schemeClr val="tx1"/>
                </a:solidFill>
                <a:latin typeface="+mn-lt"/>
                <a:ea typeface="+mn-ea"/>
                <a:cs typeface="+mn-cs"/>
              </a:rPr>
              <a:t>requested the I/O operation. If the interrupt is by the clock, then the handler will</a:t>
            </a:r>
          </a:p>
          <a:p>
            <a:r>
              <a:rPr lang="en-US" sz="1200" kern="1200" baseline="0" dirty="0" smtClean="0">
                <a:solidFill>
                  <a:schemeClr val="tx1"/>
                </a:solidFill>
                <a:latin typeface="+mn-lt"/>
                <a:ea typeface="+mn-ea"/>
                <a:cs typeface="+mn-cs"/>
              </a:rPr>
              <a:t>hand control over to the dispatcher, which will want to pass control to another process</a:t>
            </a:r>
          </a:p>
          <a:p>
            <a:r>
              <a:rPr lang="en-US" sz="1200" kern="1200" baseline="0" dirty="0" smtClean="0">
                <a:solidFill>
                  <a:schemeClr val="tx1"/>
                </a:solidFill>
                <a:latin typeface="+mn-lt"/>
                <a:ea typeface="+mn-ea"/>
                <a:cs typeface="+mn-cs"/>
              </a:rPr>
              <a:t>because the time slice allotted to the currently running process has expired.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about the other information in the process control block? If this interrupt</a:t>
            </a:r>
          </a:p>
          <a:p>
            <a:r>
              <a:rPr lang="en-US" sz="1200" kern="1200" baseline="0" dirty="0" smtClean="0">
                <a:solidFill>
                  <a:schemeClr val="tx1"/>
                </a:solidFill>
                <a:latin typeface="+mn-lt"/>
                <a:ea typeface="+mn-ea"/>
                <a:cs typeface="+mn-cs"/>
              </a:rPr>
              <a:t>is to be followed by a switch to another process, then some work will need to be</a:t>
            </a:r>
          </a:p>
          <a:p>
            <a:r>
              <a:rPr lang="en-US" sz="1200" kern="1200" baseline="0" dirty="0" smtClean="0">
                <a:solidFill>
                  <a:schemeClr val="tx1"/>
                </a:solidFill>
                <a:latin typeface="+mn-lt"/>
                <a:ea typeface="+mn-ea"/>
                <a:cs typeface="+mn-cs"/>
              </a:rPr>
              <a:t>done. However, in most operating systems, the occurrence of an interrupt does not</a:t>
            </a:r>
          </a:p>
          <a:p>
            <a:r>
              <a:rPr lang="en-US" sz="1200" kern="1200" baseline="0" dirty="0" smtClean="0">
                <a:solidFill>
                  <a:schemeClr val="tx1"/>
                </a:solidFill>
                <a:latin typeface="+mn-lt"/>
                <a:ea typeface="+mn-ea"/>
                <a:cs typeface="+mn-cs"/>
              </a:rPr>
              <a:t>necessarily mean a process switch. It is possible that, after the interrupt handler has</a:t>
            </a:r>
          </a:p>
          <a:p>
            <a:r>
              <a:rPr lang="en-US" sz="1200" kern="1200" baseline="0" dirty="0" smtClean="0">
                <a:solidFill>
                  <a:schemeClr val="tx1"/>
                </a:solidFill>
                <a:latin typeface="+mn-lt"/>
                <a:ea typeface="+mn-ea"/>
                <a:cs typeface="+mn-cs"/>
              </a:rPr>
              <a:t>executed, the currently running process will resume execution. In that case, all that</a:t>
            </a:r>
          </a:p>
          <a:p>
            <a:r>
              <a:rPr lang="en-US" sz="1200" kern="1200" baseline="0" dirty="0" smtClean="0">
                <a:solidFill>
                  <a:schemeClr val="tx1"/>
                </a:solidFill>
                <a:latin typeface="+mn-lt"/>
                <a:ea typeface="+mn-ea"/>
                <a:cs typeface="+mn-cs"/>
              </a:rPr>
              <a:t>is necessary is to save the processor state information when the interrupt occurs and</a:t>
            </a:r>
          </a:p>
          <a:p>
            <a:r>
              <a:rPr lang="en-US" sz="1200" kern="1200" baseline="0" dirty="0" smtClean="0">
                <a:solidFill>
                  <a:schemeClr val="tx1"/>
                </a:solidFill>
                <a:latin typeface="+mn-lt"/>
                <a:ea typeface="+mn-ea"/>
                <a:cs typeface="+mn-cs"/>
              </a:rPr>
              <a:t>restore that information when control is returned to the program that was running.</a:t>
            </a:r>
          </a:p>
          <a:p>
            <a:r>
              <a:rPr lang="en-US" sz="1200" kern="1200" baseline="0" dirty="0" smtClean="0">
                <a:solidFill>
                  <a:schemeClr val="tx1"/>
                </a:solidFill>
                <a:latin typeface="+mn-lt"/>
                <a:ea typeface="+mn-ea"/>
                <a:cs typeface="+mn-cs"/>
              </a:rPr>
              <a:t>Typically, the saving and restoring functions are performed in hardware.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It is clear, then, that the mode switch is a concept</a:t>
            </a:r>
          </a:p>
          <a:p>
            <a:r>
              <a:rPr lang="en-US" sz="1200" kern="1200" baseline="0" dirty="0" smtClean="0">
                <a:solidFill>
                  <a:schemeClr val="tx1"/>
                </a:solidFill>
                <a:latin typeface="+mn-lt"/>
                <a:ea typeface="+mn-ea"/>
                <a:cs typeface="+mn-cs"/>
              </a:rPr>
              <a:t>distinct from that of the process switch. </a:t>
            </a:r>
            <a:r>
              <a:rPr lang="en-US" sz="800" kern="1200" baseline="0" dirty="0" smtClean="0">
                <a:solidFill>
                  <a:schemeClr val="tx1"/>
                </a:solidFill>
                <a:latin typeface="+mn-lt"/>
                <a:ea typeface="+mn-ea"/>
                <a:cs typeface="+mn-cs"/>
              </a:rPr>
              <a:t>10 </a:t>
            </a:r>
            <a:r>
              <a:rPr lang="en-US" sz="1200" kern="1200" baseline="0" dirty="0" smtClean="0">
                <a:solidFill>
                  <a:schemeClr val="tx1"/>
                </a:solidFill>
                <a:latin typeface="+mn-lt"/>
                <a:ea typeface="+mn-ea"/>
                <a:cs typeface="+mn-cs"/>
              </a:rPr>
              <a:t>A mode switch may occur without</a:t>
            </a:r>
          </a:p>
          <a:p>
            <a:r>
              <a:rPr lang="en-US" sz="1200" kern="1200" baseline="0" dirty="0" smtClean="0">
                <a:solidFill>
                  <a:schemeClr val="tx1"/>
                </a:solidFill>
                <a:latin typeface="+mn-lt"/>
                <a:ea typeface="+mn-ea"/>
                <a:cs typeface="+mn-cs"/>
              </a:rPr>
              <a:t>changing the state of the process that is currently in the Running state. In that case,</a:t>
            </a:r>
          </a:p>
          <a:p>
            <a:r>
              <a:rPr lang="en-US" sz="1200" kern="1200" baseline="0" dirty="0" smtClean="0">
                <a:solidFill>
                  <a:schemeClr val="tx1"/>
                </a:solidFill>
                <a:latin typeface="+mn-lt"/>
                <a:ea typeface="+mn-ea"/>
                <a:cs typeface="+mn-cs"/>
              </a:rPr>
              <a:t>the context saving and subsequent restoral involve little overhead. However, if the</a:t>
            </a:r>
          </a:p>
          <a:p>
            <a:r>
              <a:rPr lang="en-US" sz="1200" kern="1200" baseline="0" dirty="0" smtClean="0">
                <a:solidFill>
                  <a:schemeClr val="tx1"/>
                </a:solidFill>
                <a:latin typeface="+mn-lt"/>
                <a:ea typeface="+mn-ea"/>
                <a:cs typeface="+mn-cs"/>
              </a:rPr>
              <a:t>currently running process is to be moved to another state (Ready, Blocked, etc.),</a:t>
            </a:r>
          </a:p>
          <a:p>
            <a:r>
              <a:rPr lang="en-US" sz="1200" kern="1200" baseline="0" dirty="0" smtClean="0">
                <a:solidFill>
                  <a:schemeClr val="tx1"/>
                </a:solidFill>
                <a:latin typeface="+mn-lt"/>
                <a:ea typeface="+mn-ea"/>
                <a:cs typeface="+mn-cs"/>
              </a:rPr>
              <a:t>then the OS must make substantial changes in its environment. The steps involved</a:t>
            </a:r>
          </a:p>
          <a:p>
            <a:r>
              <a:rPr lang="en-US" sz="1200" kern="1200" baseline="0" dirty="0" smtClean="0">
                <a:solidFill>
                  <a:schemeClr val="tx1"/>
                </a:solidFill>
                <a:latin typeface="+mn-lt"/>
                <a:ea typeface="+mn-ea"/>
                <a:cs typeface="+mn-cs"/>
              </a:rPr>
              <a:t>in a full process switch are as follows:</a:t>
            </a:r>
          </a:p>
          <a:p>
            <a:r>
              <a:rPr lang="en-US" sz="1200" b="1" kern="1200" baseline="0" dirty="0" smtClean="0">
                <a:solidFill>
                  <a:schemeClr val="tx1"/>
                </a:solidFill>
                <a:latin typeface="+mn-lt"/>
                <a:ea typeface="+mn-ea"/>
                <a:cs typeface="+mn-cs"/>
              </a:rPr>
              <a:t>1. Save the context of the processor, including program counter and other</a:t>
            </a:r>
          </a:p>
          <a:p>
            <a:r>
              <a:rPr lang="en-US" sz="1200" kern="1200" baseline="0" dirty="0" smtClean="0">
                <a:solidFill>
                  <a:schemeClr val="tx1"/>
                </a:solidFill>
                <a:latin typeface="+mn-lt"/>
                <a:ea typeface="+mn-ea"/>
                <a:cs typeface="+mn-cs"/>
              </a:rPr>
              <a:t>registers.</a:t>
            </a:r>
          </a:p>
          <a:p>
            <a:r>
              <a:rPr lang="en-US" sz="1200" b="1" kern="1200" baseline="0" dirty="0" smtClean="0">
                <a:solidFill>
                  <a:schemeClr val="tx1"/>
                </a:solidFill>
                <a:latin typeface="+mn-lt"/>
                <a:ea typeface="+mn-ea"/>
                <a:cs typeface="+mn-cs"/>
              </a:rPr>
              <a:t>2. Update the process control block of the process that is currently in the</a:t>
            </a:r>
          </a:p>
          <a:p>
            <a:r>
              <a:rPr lang="en-US" sz="1200" kern="1200" baseline="0" dirty="0" smtClean="0">
                <a:solidFill>
                  <a:schemeClr val="tx1"/>
                </a:solidFill>
                <a:latin typeface="+mn-lt"/>
                <a:ea typeface="+mn-ea"/>
                <a:cs typeface="+mn-cs"/>
              </a:rPr>
              <a:t>Running state. This includes changing the state of the process to one of the</a:t>
            </a:r>
          </a:p>
          <a:p>
            <a:r>
              <a:rPr lang="en-US" sz="1200" kern="1200" baseline="0" dirty="0" smtClean="0">
                <a:solidFill>
                  <a:schemeClr val="tx1"/>
                </a:solidFill>
                <a:latin typeface="+mn-lt"/>
                <a:ea typeface="+mn-ea"/>
                <a:cs typeface="+mn-cs"/>
              </a:rPr>
              <a:t>other states (Ready; Blocked; Ready/Suspend; or Exit). Other relevant fields</a:t>
            </a:r>
          </a:p>
          <a:p>
            <a:r>
              <a:rPr lang="en-US" sz="1200" kern="1200" baseline="0" dirty="0" smtClean="0">
                <a:solidFill>
                  <a:schemeClr val="tx1"/>
                </a:solidFill>
                <a:latin typeface="+mn-lt"/>
                <a:ea typeface="+mn-ea"/>
                <a:cs typeface="+mn-cs"/>
              </a:rPr>
              <a:t>must also be updated, including the reason for leaving the Running state and</a:t>
            </a:r>
          </a:p>
          <a:p>
            <a:r>
              <a:rPr lang="en-US" sz="1200" kern="1200" baseline="0" dirty="0" smtClean="0">
                <a:solidFill>
                  <a:schemeClr val="tx1"/>
                </a:solidFill>
                <a:latin typeface="+mn-lt"/>
                <a:ea typeface="+mn-ea"/>
                <a:cs typeface="+mn-cs"/>
              </a:rPr>
              <a:t>accounting information.</a:t>
            </a:r>
          </a:p>
          <a:p>
            <a:r>
              <a:rPr lang="en-US" sz="1200" b="1" kern="1200" baseline="0" dirty="0" smtClean="0">
                <a:solidFill>
                  <a:schemeClr val="tx1"/>
                </a:solidFill>
                <a:latin typeface="+mn-lt"/>
                <a:ea typeface="+mn-ea"/>
                <a:cs typeface="+mn-cs"/>
              </a:rPr>
              <a:t>3. Move the process control block of this process to the appropriate queue</a:t>
            </a:r>
          </a:p>
          <a:p>
            <a:r>
              <a:rPr lang="en-US" sz="1200" kern="1200" baseline="0" dirty="0" smtClean="0">
                <a:solidFill>
                  <a:schemeClr val="tx1"/>
                </a:solidFill>
                <a:latin typeface="+mn-lt"/>
                <a:ea typeface="+mn-ea"/>
                <a:cs typeface="+mn-cs"/>
              </a:rPr>
              <a:t>(Ready; Blocked on Event </a:t>
            </a:r>
            <a:r>
              <a:rPr lang="en-US" sz="1200" i="1" kern="1200" baseline="0" dirty="0" smtClean="0">
                <a:solidFill>
                  <a:schemeClr val="tx1"/>
                </a:solidFill>
                <a:latin typeface="+mn-lt"/>
                <a:ea typeface="+mn-ea"/>
                <a:cs typeface="+mn-cs"/>
              </a:rPr>
              <a:t>i ; Ready/Suspend).</a:t>
            </a:r>
          </a:p>
          <a:p>
            <a:r>
              <a:rPr lang="en-US" sz="1200" b="1" kern="1200" baseline="0" dirty="0" smtClean="0">
                <a:solidFill>
                  <a:schemeClr val="tx1"/>
                </a:solidFill>
                <a:latin typeface="+mn-lt"/>
                <a:ea typeface="+mn-ea"/>
                <a:cs typeface="+mn-cs"/>
              </a:rPr>
              <a:t>4. Select another process for execution; this topic is explored in Part Four.</a:t>
            </a:r>
          </a:p>
          <a:p>
            <a:r>
              <a:rPr lang="en-US" sz="1200" b="1" kern="1200" baseline="0" dirty="0" smtClean="0">
                <a:solidFill>
                  <a:schemeClr val="tx1"/>
                </a:solidFill>
                <a:latin typeface="+mn-lt"/>
                <a:ea typeface="+mn-ea"/>
                <a:cs typeface="+mn-cs"/>
              </a:rPr>
              <a:t>5. Update the process control block of the process selected. This includes changing</a:t>
            </a:r>
          </a:p>
          <a:p>
            <a:r>
              <a:rPr lang="en-US" sz="1200" kern="1200" baseline="0" dirty="0" smtClean="0">
                <a:solidFill>
                  <a:schemeClr val="tx1"/>
                </a:solidFill>
                <a:latin typeface="+mn-lt"/>
                <a:ea typeface="+mn-ea"/>
                <a:cs typeface="+mn-cs"/>
              </a:rPr>
              <a:t>the state of this process to Running.</a:t>
            </a:r>
          </a:p>
          <a:p>
            <a:r>
              <a:rPr lang="en-US" sz="1200" b="1" kern="1200" baseline="0" dirty="0" smtClean="0">
                <a:solidFill>
                  <a:schemeClr val="tx1"/>
                </a:solidFill>
                <a:latin typeface="+mn-lt"/>
                <a:ea typeface="+mn-ea"/>
                <a:cs typeface="+mn-cs"/>
              </a:rPr>
              <a:t>6. Update memory management data structures. This may be required, depending</a:t>
            </a:r>
          </a:p>
          <a:p>
            <a:r>
              <a:rPr lang="en-US" sz="1200" kern="1200" baseline="0" dirty="0" smtClean="0">
                <a:solidFill>
                  <a:schemeClr val="tx1"/>
                </a:solidFill>
                <a:latin typeface="+mn-lt"/>
                <a:ea typeface="+mn-ea"/>
                <a:cs typeface="+mn-cs"/>
              </a:rPr>
              <a:t>on how address translation is managed; this topic is explored in Part Three.</a:t>
            </a:r>
          </a:p>
          <a:p>
            <a:r>
              <a:rPr lang="en-US" sz="1200" b="1" kern="1200" baseline="0" dirty="0" smtClean="0">
                <a:solidFill>
                  <a:schemeClr val="tx1"/>
                </a:solidFill>
                <a:latin typeface="+mn-lt"/>
                <a:ea typeface="+mn-ea"/>
                <a:cs typeface="+mn-cs"/>
              </a:rPr>
              <a:t>7. Restore the context of the processor to that which existed at the time the</a:t>
            </a:r>
          </a:p>
          <a:p>
            <a:r>
              <a:rPr lang="en-US" sz="1200" kern="1200" baseline="0" dirty="0" smtClean="0">
                <a:solidFill>
                  <a:schemeClr val="tx1"/>
                </a:solidFill>
                <a:latin typeface="+mn-lt"/>
                <a:ea typeface="+mn-ea"/>
                <a:cs typeface="+mn-cs"/>
              </a:rPr>
              <a:t>selected process was last switched out of the Running state, by loading in the</a:t>
            </a:r>
          </a:p>
          <a:p>
            <a:r>
              <a:rPr lang="en-US" sz="1200" kern="1200" baseline="0" dirty="0" smtClean="0">
                <a:solidFill>
                  <a:schemeClr val="tx1"/>
                </a:solidFill>
                <a:latin typeface="+mn-lt"/>
                <a:ea typeface="+mn-ea"/>
                <a:cs typeface="+mn-cs"/>
              </a:rPr>
              <a:t>previous values of the program counter and other registers.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the process switch, which involves a state change, requires more effort than a</a:t>
            </a:r>
          </a:p>
          <a:p>
            <a:r>
              <a:rPr lang="en-US" sz="1200" kern="1200" baseline="0" dirty="0" smtClean="0">
                <a:solidFill>
                  <a:schemeClr val="tx1"/>
                </a:solidFill>
                <a:latin typeface="+mn-lt"/>
                <a:ea typeface="+mn-ea"/>
                <a:cs typeface="+mn-cs"/>
              </a:rPr>
              <a:t>mode switch.</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traditional approach, common on many older operating systems, is to execute</a:t>
            </a:r>
          </a:p>
          <a:p>
            <a:r>
              <a:rPr lang="en-US" sz="1200" kern="1200" baseline="0" dirty="0" smtClean="0">
                <a:solidFill>
                  <a:schemeClr val="tx1"/>
                </a:solidFill>
                <a:latin typeface="+mn-lt"/>
                <a:ea typeface="+mn-ea"/>
                <a:cs typeface="+mn-cs"/>
              </a:rPr>
              <a:t>the kernel of the OS outside of any process ( Figure 3.15a ). With this approach,</a:t>
            </a:r>
          </a:p>
          <a:p>
            <a:r>
              <a:rPr lang="en-US" sz="1200" kern="1200" baseline="0" dirty="0" smtClean="0">
                <a:solidFill>
                  <a:schemeClr val="tx1"/>
                </a:solidFill>
                <a:latin typeface="+mn-lt"/>
                <a:ea typeface="+mn-ea"/>
                <a:cs typeface="+mn-cs"/>
              </a:rPr>
              <a:t>when the currently running process is interrupted or issues a supervisor call, the</a:t>
            </a:r>
          </a:p>
          <a:p>
            <a:r>
              <a:rPr lang="en-US" sz="1200" kern="1200" baseline="0" dirty="0" smtClean="0">
                <a:solidFill>
                  <a:schemeClr val="tx1"/>
                </a:solidFill>
                <a:latin typeface="+mn-lt"/>
                <a:ea typeface="+mn-ea"/>
                <a:cs typeface="+mn-cs"/>
              </a:rPr>
              <a:t>mode context of this process is saved and control is passed to the kernel. The OS has</a:t>
            </a:r>
          </a:p>
          <a:p>
            <a:r>
              <a:rPr lang="en-US" sz="1200" kern="1200" baseline="0" dirty="0" smtClean="0">
                <a:solidFill>
                  <a:schemeClr val="tx1"/>
                </a:solidFill>
                <a:latin typeface="+mn-lt"/>
                <a:ea typeface="+mn-ea"/>
                <a:cs typeface="+mn-cs"/>
              </a:rPr>
              <a:t>its own region of memory to use and its own system stack for controlling procedure</a:t>
            </a:r>
          </a:p>
          <a:p>
            <a:r>
              <a:rPr lang="en-US" sz="1200" kern="1200" baseline="0" dirty="0" smtClean="0">
                <a:solidFill>
                  <a:schemeClr val="tx1"/>
                </a:solidFill>
                <a:latin typeface="+mn-lt"/>
                <a:ea typeface="+mn-ea"/>
                <a:cs typeface="+mn-cs"/>
              </a:rPr>
              <a:t>calls and returns. The OS can perform any desired functions and restore the context</a:t>
            </a:r>
          </a:p>
          <a:p>
            <a:r>
              <a:rPr lang="en-US" sz="1200" kern="1200" baseline="0" dirty="0" smtClean="0">
                <a:solidFill>
                  <a:schemeClr val="tx1"/>
                </a:solidFill>
                <a:latin typeface="+mn-lt"/>
                <a:ea typeface="+mn-ea"/>
                <a:cs typeface="+mn-cs"/>
              </a:rPr>
              <a:t>of the interrupted process, which causes execution to resume in the interrupted</a:t>
            </a:r>
          </a:p>
          <a:p>
            <a:r>
              <a:rPr lang="en-US" sz="1200" kern="1200" baseline="0" dirty="0" smtClean="0">
                <a:solidFill>
                  <a:schemeClr val="tx1"/>
                </a:solidFill>
                <a:latin typeface="+mn-lt"/>
                <a:ea typeface="+mn-ea"/>
                <a:cs typeface="+mn-cs"/>
              </a:rPr>
              <a:t>user process. Alternatively, the OS can complete the function of saving the environment</a:t>
            </a:r>
          </a:p>
          <a:p>
            <a:r>
              <a:rPr lang="en-US" sz="1200" kern="1200" baseline="0" dirty="0" smtClean="0">
                <a:solidFill>
                  <a:schemeClr val="tx1"/>
                </a:solidFill>
                <a:latin typeface="+mn-lt"/>
                <a:ea typeface="+mn-ea"/>
                <a:cs typeface="+mn-cs"/>
              </a:rPr>
              <a:t>of the process and proceed to schedule and dispatch another process. Whether</a:t>
            </a:r>
          </a:p>
          <a:p>
            <a:r>
              <a:rPr lang="en-US" sz="1200" kern="1200" baseline="0" dirty="0" smtClean="0">
                <a:solidFill>
                  <a:schemeClr val="tx1"/>
                </a:solidFill>
                <a:latin typeface="+mn-lt"/>
                <a:ea typeface="+mn-ea"/>
                <a:cs typeface="+mn-cs"/>
              </a:rPr>
              <a:t>this happens depends on the reason for the interruption and the circumstances at</a:t>
            </a:r>
          </a:p>
          <a:p>
            <a:r>
              <a:rPr lang="en-US" sz="1200" kern="1200" baseline="0" dirty="0" smtClean="0">
                <a:solidFill>
                  <a:schemeClr val="tx1"/>
                </a:solidFill>
                <a:latin typeface="+mn-lt"/>
                <a:ea typeface="+mn-ea"/>
                <a:cs typeface="+mn-cs"/>
              </a:rPr>
              <a:t>the time.</a:t>
            </a:r>
          </a:p>
          <a:p>
            <a:r>
              <a:rPr lang="en-US" sz="1200" kern="1200" baseline="0" dirty="0" smtClean="0">
                <a:solidFill>
                  <a:schemeClr val="tx1"/>
                </a:solidFill>
                <a:latin typeface="+mn-lt"/>
                <a:ea typeface="+mn-ea"/>
                <a:cs typeface="+mn-cs"/>
              </a:rPr>
              <a:t>In any case, the key point here is that the concept of process is considered to</a:t>
            </a:r>
          </a:p>
          <a:p>
            <a:r>
              <a:rPr lang="en-US" sz="1200" kern="1200" baseline="0" dirty="0" smtClean="0">
                <a:solidFill>
                  <a:schemeClr val="tx1"/>
                </a:solidFill>
                <a:latin typeface="+mn-lt"/>
                <a:ea typeface="+mn-ea"/>
                <a:cs typeface="+mn-cs"/>
              </a:rPr>
              <a:t>apply only to user programs. The operating system code is executed as a separate</a:t>
            </a:r>
          </a:p>
          <a:p>
            <a:r>
              <a:rPr lang="en-US" sz="1200" kern="1200" baseline="0" dirty="0" smtClean="0">
                <a:solidFill>
                  <a:schemeClr val="tx1"/>
                </a:solidFill>
                <a:latin typeface="+mn-lt"/>
                <a:ea typeface="+mn-ea"/>
                <a:cs typeface="+mn-cs"/>
              </a:rPr>
              <a:t>entity that operates in privileged mode.</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Execution within User Processes</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alternative that is common with operating systems on smaller computers (PCs,</a:t>
            </a:r>
          </a:p>
          <a:p>
            <a:r>
              <a:rPr lang="en-US" sz="1200" kern="1200" baseline="0" dirty="0" smtClean="0">
                <a:solidFill>
                  <a:schemeClr val="tx1"/>
                </a:solidFill>
                <a:latin typeface="+mn-lt"/>
                <a:ea typeface="+mn-ea"/>
                <a:cs typeface="+mn-cs"/>
              </a:rPr>
              <a:t>workstations) is to execute virtually all OS software in the context of a user process.</a:t>
            </a:r>
          </a:p>
          <a:p>
            <a:r>
              <a:rPr lang="en-US" sz="1200" kern="1200" baseline="0" dirty="0" smtClean="0">
                <a:solidFill>
                  <a:schemeClr val="tx1"/>
                </a:solidFill>
                <a:latin typeface="+mn-lt"/>
                <a:ea typeface="+mn-ea"/>
                <a:cs typeface="+mn-cs"/>
              </a:rPr>
              <a:t>The view is that the OS is primarily a collection of routines that the user calls to</a:t>
            </a:r>
          </a:p>
          <a:p>
            <a:r>
              <a:rPr lang="en-US" sz="1200" kern="1200" baseline="0" dirty="0" smtClean="0">
                <a:solidFill>
                  <a:schemeClr val="tx1"/>
                </a:solidFill>
                <a:latin typeface="+mn-lt"/>
                <a:ea typeface="+mn-ea"/>
                <a:cs typeface="+mn-cs"/>
              </a:rPr>
              <a:t>perform various functions, executed within the environment of the user’s process.</a:t>
            </a:r>
          </a:p>
          <a:p>
            <a:r>
              <a:rPr lang="en-US" sz="1200" kern="1200" baseline="0" dirty="0" smtClean="0">
                <a:solidFill>
                  <a:schemeClr val="tx1"/>
                </a:solidFill>
                <a:latin typeface="+mn-lt"/>
                <a:ea typeface="+mn-ea"/>
                <a:cs typeface="+mn-cs"/>
              </a:rPr>
              <a:t>This is illustrated in Figure 3.15b . At any given point, the OS is managing </a:t>
            </a:r>
            <a:r>
              <a:rPr lang="en-US" sz="1200" i="1" kern="1200" baseline="0" dirty="0" smtClean="0">
                <a:solidFill>
                  <a:schemeClr val="tx1"/>
                </a:solidFill>
                <a:latin typeface="+mn-lt"/>
                <a:ea typeface="+mn-ea"/>
                <a:cs typeface="+mn-cs"/>
              </a:rPr>
              <a:t>n process</a:t>
            </a:r>
          </a:p>
          <a:p>
            <a:r>
              <a:rPr lang="en-US" sz="1200" kern="1200" baseline="0" dirty="0" smtClean="0">
                <a:solidFill>
                  <a:schemeClr val="tx1"/>
                </a:solidFill>
                <a:latin typeface="+mn-lt"/>
                <a:ea typeface="+mn-ea"/>
                <a:cs typeface="+mn-cs"/>
              </a:rPr>
              <a:t>images. Each image includes not only the regions illustrated in Figure 3.13 , but also</a:t>
            </a:r>
          </a:p>
          <a:p>
            <a:r>
              <a:rPr lang="en-US" sz="1200" kern="1200" baseline="0" dirty="0" smtClean="0">
                <a:solidFill>
                  <a:schemeClr val="tx1"/>
                </a:solidFill>
                <a:latin typeface="+mn-lt"/>
                <a:ea typeface="+mn-ea"/>
                <a:cs typeface="+mn-cs"/>
              </a:rPr>
              <a:t>program, data, and stack areas for kernel programs.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Process-Based Operating System</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alternative, illustrated in Figure 3.15c , is to implement the OS as a collection</a:t>
            </a:r>
          </a:p>
          <a:p>
            <a:r>
              <a:rPr lang="en-US" sz="1200" kern="1200" baseline="0" dirty="0" smtClean="0">
                <a:solidFill>
                  <a:schemeClr val="tx1"/>
                </a:solidFill>
                <a:latin typeface="+mn-lt"/>
                <a:ea typeface="+mn-ea"/>
                <a:cs typeface="+mn-cs"/>
              </a:rPr>
              <a:t>of system processes. As in the other options, the software that is part of the</a:t>
            </a:r>
          </a:p>
          <a:p>
            <a:r>
              <a:rPr lang="en-US" sz="1200" kern="1200" baseline="0" dirty="0" smtClean="0">
                <a:solidFill>
                  <a:schemeClr val="tx1"/>
                </a:solidFill>
                <a:latin typeface="+mn-lt"/>
                <a:ea typeface="+mn-ea"/>
                <a:cs typeface="+mn-cs"/>
              </a:rPr>
              <a:t>kernel executes in a kernel mode. In this case, however, major kernel functions are</a:t>
            </a:r>
          </a:p>
          <a:p>
            <a:r>
              <a:rPr lang="en-US" sz="1200" kern="1200" baseline="0" dirty="0" smtClean="0">
                <a:solidFill>
                  <a:schemeClr val="tx1"/>
                </a:solidFill>
                <a:latin typeface="+mn-lt"/>
                <a:ea typeface="+mn-ea"/>
                <a:cs typeface="+mn-cs"/>
              </a:rPr>
              <a:t>organized as separate processes. Again, there may be a small amount of process switching</a:t>
            </a:r>
          </a:p>
          <a:p>
            <a:r>
              <a:rPr lang="en-US" sz="1200" kern="1200" baseline="0" dirty="0" smtClean="0">
                <a:solidFill>
                  <a:schemeClr val="tx1"/>
                </a:solidFill>
                <a:latin typeface="+mn-lt"/>
                <a:ea typeface="+mn-ea"/>
                <a:cs typeface="+mn-cs"/>
              </a:rPr>
              <a:t>code that is executed outside of any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has several advantages. It imposes a program design discipline</a:t>
            </a:r>
          </a:p>
          <a:p>
            <a:r>
              <a:rPr lang="en-US" sz="1200" kern="1200" baseline="0" dirty="0" smtClean="0">
                <a:solidFill>
                  <a:schemeClr val="tx1"/>
                </a:solidFill>
                <a:latin typeface="+mn-lt"/>
                <a:ea typeface="+mn-ea"/>
                <a:cs typeface="+mn-cs"/>
              </a:rPr>
              <a:t>that encourages the use of a modular OS with minimal, clean interfaces between the</a:t>
            </a:r>
          </a:p>
          <a:p>
            <a:r>
              <a:rPr lang="en-US" sz="1200" kern="1200" baseline="0" dirty="0" smtClean="0">
                <a:solidFill>
                  <a:schemeClr val="tx1"/>
                </a:solidFill>
                <a:latin typeface="+mn-lt"/>
                <a:ea typeface="+mn-ea"/>
                <a:cs typeface="+mn-cs"/>
              </a:rPr>
              <a:t>modules. In addition, some noncritical operating system functions are conveniently</a:t>
            </a:r>
          </a:p>
          <a:p>
            <a:r>
              <a:rPr lang="en-US" sz="1200" kern="1200" baseline="0" dirty="0" smtClean="0">
                <a:solidFill>
                  <a:schemeClr val="tx1"/>
                </a:solidFill>
                <a:latin typeface="+mn-lt"/>
                <a:ea typeface="+mn-ea"/>
                <a:cs typeface="+mn-cs"/>
              </a:rPr>
              <a:t>implemented as separate processes. For example, we mentioned earlier a monitor</a:t>
            </a:r>
          </a:p>
          <a:p>
            <a:r>
              <a:rPr lang="en-US" sz="1200" kern="1200" baseline="0" dirty="0" smtClean="0">
                <a:solidFill>
                  <a:schemeClr val="tx1"/>
                </a:solidFill>
                <a:latin typeface="+mn-lt"/>
                <a:ea typeface="+mn-ea"/>
                <a:cs typeface="+mn-cs"/>
              </a:rPr>
              <a:t>program that records the level of utilization of various resources (processor, memory,</a:t>
            </a:r>
          </a:p>
          <a:p>
            <a:r>
              <a:rPr lang="en-US" sz="1200" kern="1200" baseline="0" dirty="0" smtClean="0">
                <a:solidFill>
                  <a:schemeClr val="tx1"/>
                </a:solidFill>
                <a:latin typeface="+mn-lt"/>
                <a:ea typeface="+mn-ea"/>
                <a:cs typeface="+mn-cs"/>
              </a:rPr>
              <a:t>channels) and the rate of progress of the user processes in the system. Because</a:t>
            </a:r>
          </a:p>
          <a:p>
            <a:r>
              <a:rPr lang="en-US" sz="1200" kern="1200" baseline="0" dirty="0" smtClean="0">
                <a:solidFill>
                  <a:schemeClr val="tx1"/>
                </a:solidFill>
                <a:latin typeface="+mn-lt"/>
                <a:ea typeface="+mn-ea"/>
                <a:cs typeface="+mn-cs"/>
              </a:rPr>
              <a:t>this program does not provide a particular service to any active process, it can only</a:t>
            </a:r>
          </a:p>
          <a:p>
            <a:r>
              <a:rPr lang="en-US" sz="1200" kern="1200" baseline="0" dirty="0" smtClean="0">
                <a:solidFill>
                  <a:schemeClr val="tx1"/>
                </a:solidFill>
                <a:latin typeface="+mn-lt"/>
                <a:ea typeface="+mn-ea"/>
                <a:cs typeface="+mn-cs"/>
              </a:rPr>
              <a:t>be invoked by the OS. As a process, the function can run at an assigned priority</a:t>
            </a:r>
          </a:p>
          <a:p>
            <a:r>
              <a:rPr lang="en-US" sz="1200" kern="1200" baseline="0" dirty="0" smtClean="0">
                <a:solidFill>
                  <a:schemeClr val="tx1"/>
                </a:solidFill>
                <a:latin typeface="+mn-lt"/>
                <a:ea typeface="+mn-ea"/>
                <a:cs typeface="+mn-cs"/>
              </a:rPr>
              <a:t>level and be interleaved with other processes under dispatcher control. Finally,</a:t>
            </a:r>
          </a:p>
          <a:p>
            <a:r>
              <a:rPr lang="en-US" sz="1200" kern="1200" baseline="0" dirty="0" smtClean="0">
                <a:solidFill>
                  <a:schemeClr val="tx1"/>
                </a:solidFill>
                <a:latin typeface="+mn-lt"/>
                <a:ea typeface="+mn-ea"/>
                <a:cs typeface="+mn-cs"/>
              </a:rPr>
              <a:t>implementing the OS as a set of processes is useful in a multiprocessor or multicomputer</a:t>
            </a:r>
          </a:p>
          <a:p>
            <a:r>
              <a:rPr lang="en-US" sz="1200" kern="1200" baseline="0" dirty="0" smtClean="0">
                <a:solidFill>
                  <a:schemeClr val="tx1"/>
                </a:solidFill>
                <a:latin typeface="+mn-lt"/>
                <a:ea typeface="+mn-ea"/>
                <a:cs typeface="+mn-cs"/>
              </a:rPr>
              <a:t>environment, in which some of the operating system services can be shipped</a:t>
            </a:r>
          </a:p>
          <a:p>
            <a:r>
              <a:rPr lang="en-US" sz="1200" kern="1200" baseline="0" dirty="0" smtClean="0">
                <a:solidFill>
                  <a:schemeClr val="tx1"/>
                </a:solidFill>
                <a:latin typeface="+mn-lt"/>
                <a:ea typeface="+mn-ea"/>
                <a:cs typeface="+mn-cs"/>
              </a:rPr>
              <a:t>out to dedicated processors, improving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3.16 suggests a typical process image structure for this strategy. A separate</a:t>
            </a:r>
          </a:p>
          <a:p>
            <a:r>
              <a:rPr lang="en-US" sz="1200" kern="1200" baseline="0" dirty="0" smtClean="0">
                <a:solidFill>
                  <a:schemeClr val="tx1"/>
                </a:solidFill>
                <a:latin typeface="+mn-lt"/>
                <a:ea typeface="+mn-ea"/>
                <a:cs typeface="+mn-cs"/>
              </a:rPr>
              <a:t>kernel stack is used to manage calls/returns while the process is in kernel mode.</a:t>
            </a:r>
          </a:p>
          <a:p>
            <a:r>
              <a:rPr lang="en-US" sz="1200" kern="1200" baseline="0" dirty="0" smtClean="0">
                <a:solidFill>
                  <a:schemeClr val="tx1"/>
                </a:solidFill>
                <a:latin typeface="+mn-lt"/>
                <a:ea typeface="+mn-ea"/>
                <a:cs typeface="+mn-cs"/>
              </a:rPr>
              <a:t>Operating system code and data are in the shared address space and are shared by</a:t>
            </a:r>
          </a:p>
          <a:p>
            <a:r>
              <a:rPr lang="en-US" sz="1200" kern="1200" baseline="0" dirty="0" smtClean="0">
                <a:solidFill>
                  <a:schemeClr val="tx1"/>
                </a:solidFill>
                <a:latin typeface="+mn-lt"/>
                <a:ea typeface="+mn-ea"/>
                <a:cs typeface="+mn-cs"/>
              </a:rPr>
              <a:t>all user processes.</a:t>
            </a:r>
          </a:p>
          <a:p>
            <a:r>
              <a:rPr lang="en-US" sz="1200" kern="1200" baseline="0" dirty="0" smtClean="0">
                <a:solidFill>
                  <a:schemeClr val="tx1"/>
                </a:solidFill>
                <a:latin typeface="+mn-lt"/>
                <a:ea typeface="+mn-ea"/>
                <a:cs typeface="+mn-cs"/>
              </a:rPr>
              <a:t>When an interrupt, trap, or supervisor call occurs, the processor is placed in</a:t>
            </a:r>
          </a:p>
          <a:p>
            <a:r>
              <a:rPr lang="en-US" sz="1200" kern="1200" baseline="0" dirty="0" smtClean="0">
                <a:solidFill>
                  <a:schemeClr val="tx1"/>
                </a:solidFill>
                <a:latin typeface="+mn-lt"/>
                <a:ea typeface="+mn-ea"/>
                <a:cs typeface="+mn-cs"/>
              </a:rPr>
              <a:t>kernel mode and control is passed to the OS. To pass control from a user program</a:t>
            </a:r>
          </a:p>
          <a:p>
            <a:r>
              <a:rPr lang="en-US" sz="1200" kern="1200" baseline="0" dirty="0" smtClean="0">
                <a:solidFill>
                  <a:schemeClr val="tx1"/>
                </a:solidFill>
                <a:latin typeface="+mn-lt"/>
                <a:ea typeface="+mn-ea"/>
                <a:cs typeface="+mn-cs"/>
              </a:rPr>
              <a:t>to the OS, the mode context is saved and a mode switch takes place to an operating</a:t>
            </a:r>
          </a:p>
          <a:p>
            <a:r>
              <a:rPr lang="en-US" sz="1200" kern="1200" baseline="0" dirty="0" smtClean="0">
                <a:solidFill>
                  <a:schemeClr val="tx1"/>
                </a:solidFill>
                <a:latin typeface="+mn-lt"/>
                <a:ea typeface="+mn-ea"/>
                <a:cs typeface="+mn-cs"/>
              </a:rPr>
              <a:t>system routine. However, execution continues within the current user process. Thus,</a:t>
            </a:r>
          </a:p>
          <a:p>
            <a:r>
              <a:rPr lang="en-US" sz="1200" kern="1200" baseline="0" dirty="0" smtClean="0">
                <a:solidFill>
                  <a:schemeClr val="tx1"/>
                </a:solidFill>
                <a:latin typeface="+mn-lt"/>
                <a:ea typeface="+mn-ea"/>
                <a:cs typeface="+mn-cs"/>
              </a:rPr>
              <a:t>a process switch is not performed, just a mode switch within the same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the OS, upon completion of its work, determines that the current process</a:t>
            </a:r>
          </a:p>
          <a:p>
            <a:r>
              <a:rPr lang="en-US" sz="1200" kern="1200" baseline="0" dirty="0" smtClean="0">
                <a:solidFill>
                  <a:schemeClr val="tx1"/>
                </a:solidFill>
                <a:latin typeface="+mn-lt"/>
                <a:ea typeface="+mn-ea"/>
                <a:cs typeface="+mn-cs"/>
              </a:rPr>
              <a:t>should continue to run, then a mode switch resumes the interrupted program within</a:t>
            </a:r>
          </a:p>
          <a:p>
            <a:r>
              <a:rPr lang="en-US" sz="1200" kern="1200" baseline="0" dirty="0" smtClean="0">
                <a:solidFill>
                  <a:schemeClr val="tx1"/>
                </a:solidFill>
                <a:latin typeface="+mn-lt"/>
                <a:ea typeface="+mn-ea"/>
                <a:cs typeface="+mn-cs"/>
              </a:rPr>
              <a:t>the current process. This is one of the key advantages of this approach: A user</a:t>
            </a:r>
          </a:p>
          <a:p>
            <a:r>
              <a:rPr lang="en-US" sz="1200" kern="1200" baseline="0" dirty="0" smtClean="0">
                <a:solidFill>
                  <a:schemeClr val="tx1"/>
                </a:solidFill>
                <a:latin typeface="+mn-lt"/>
                <a:ea typeface="+mn-ea"/>
                <a:cs typeface="+mn-cs"/>
              </a:rPr>
              <a:t>program has been interrupted to employ some operating system routine, and then</a:t>
            </a:r>
          </a:p>
          <a:p>
            <a:r>
              <a:rPr lang="en-US" sz="1200" kern="1200" baseline="0" dirty="0" smtClean="0">
                <a:solidFill>
                  <a:schemeClr val="tx1"/>
                </a:solidFill>
                <a:latin typeface="+mn-lt"/>
                <a:ea typeface="+mn-ea"/>
                <a:cs typeface="+mn-cs"/>
              </a:rPr>
              <a:t>resumed, and all of this has occurred without incurring the penalty of two process</a:t>
            </a:r>
          </a:p>
          <a:p>
            <a:r>
              <a:rPr lang="en-US" sz="1200" kern="1200" baseline="0" dirty="0" smtClean="0">
                <a:solidFill>
                  <a:schemeClr val="tx1"/>
                </a:solidFill>
                <a:latin typeface="+mn-lt"/>
                <a:ea typeface="+mn-ea"/>
                <a:cs typeface="+mn-cs"/>
              </a:rPr>
              <a:t>switches. If, however, it is determined that a process switch is to occur rather than</a:t>
            </a:r>
          </a:p>
          <a:p>
            <a:r>
              <a:rPr lang="en-US" sz="1200" kern="1200" baseline="0" dirty="0" smtClean="0">
                <a:solidFill>
                  <a:schemeClr val="tx1"/>
                </a:solidFill>
                <a:latin typeface="+mn-lt"/>
                <a:ea typeface="+mn-ea"/>
                <a:cs typeface="+mn-cs"/>
              </a:rPr>
              <a:t>returning to the previously executing program, then control is passed to a process-</a:t>
            </a:r>
          </a:p>
          <a:p>
            <a:r>
              <a:rPr lang="en-US" sz="1200" kern="1200" baseline="0" dirty="0" smtClean="0">
                <a:solidFill>
                  <a:schemeClr val="tx1"/>
                </a:solidFill>
                <a:latin typeface="+mn-lt"/>
                <a:ea typeface="+mn-ea"/>
                <a:cs typeface="+mn-cs"/>
              </a:rPr>
              <a:t>switching routine. This routine may or may not execute in the current process,</a:t>
            </a:r>
          </a:p>
          <a:p>
            <a:r>
              <a:rPr lang="en-US" sz="1200" kern="1200" baseline="0" dirty="0" smtClean="0">
                <a:solidFill>
                  <a:schemeClr val="tx1"/>
                </a:solidFill>
                <a:latin typeface="+mn-lt"/>
                <a:ea typeface="+mn-ea"/>
                <a:cs typeface="+mn-cs"/>
              </a:rPr>
              <a:t>depending on system design. At some point, however, the current process has to be</a:t>
            </a:r>
          </a:p>
          <a:p>
            <a:r>
              <a:rPr lang="en-US" sz="1200" kern="1200" baseline="0" dirty="0" smtClean="0">
                <a:solidFill>
                  <a:schemeClr val="tx1"/>
                </a:solidFill>
                <a:latin typeface="+mn-lt"/>
                <a:ea typeface="+mn-ea"/>
                <a:cs typeface="+mn-cs"/>
              </a:rPr>
              <a:t>placed in a nonrunning state and another process designated as the running process.</a:t>
            </a:r>
          </a:p>
          <a:p>
            <a:r>
              <a:rPr lang="en-US" sz="1200" kern="1200" baseline="0" dirty="0" smtClean="0">
                <a:solidFill>
                  <a:schemeClr val="tx1"/>
                </a:solidFill>
                <a:latin typeface="+mn-lt"/>
                <a:ea typeface="+mn-ea"/>
                <a:cs typeface="+mn-cs"/>
              </a:rPr>
              <a:t>During this phase, it is logically most convenient to view execution as taking place</a:t>
            </a:r>
          </a:p>
          <a:p>
            <a:r>
              <a:rPr lang="en-US" sz="1200" kern="1200" baseline="0" dirty="0" smtClean="0">
                <a:solidFill>
                  <a:schemeClr val="tx1"/>
                </a:solidFill>
                <a:latin typeface="+mn-lt"/>
                <a:ea typeface="+mn-ea"/>
                <a:cs typeface="+mn-cs"/>
              </a:rPr>
              <a:t>outside of all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way, this view of the OS is remarkable. Simply put, at certain points in</a:t>
            </a:r>
          </a:p>
          <a:p>
            <a:r>
              <a:rPr lang="en-US" sz="1200" kern="1200" baseline="0" dirty="0" smtClean="0">
                <a:solidFill>
                  <a:schemeClr val="tx1"/>
                </a:solidFill>
                <a:latin typeface="+mn-lt"/>
                <a:ea typeface="+mn-ea"/>
                <a:cs typeface="+mn-cs"/>
              </a:rPr>
              <a:t>time, a process will save its state information, choose another process to run from</a:t>
            </a:r>
          </a:p>
          <a:p>
            <a:r>
              <a:rPr lang="en-US" sz="1200" kern="1200" baseline="0" dirty="0" smtClean="0">
                <a:solidFill>
                  <a:schemeClr val="tx1"/>
                </a:solidFill>
                <a:latin typeface="+mn-lt"/>
                <a:ea typeface="+mn-ea"/>
                <a:cs typeface="+mn-cs"/>
              </a:rPr>
              <a:t>among those that are ready, and relinquish control to that process. The reason this</a:t>
            </a:r>
          </a:p>
          <a:p>
            <a:r>
              <a:rPr lang="en-US" sz="1200" kern="1200" baseline="0" dirty="0" smtClean="0">
                <a:solidFill>
                  <a:schemeClr val="tx1"/>
                </a:solidFill>
                <a:latin typeface="+mn-lt"/>
                <a:ea typeface="+mn-ea"/>
                <a:cs typeface="+mn-cs"/>
              </a:rPr>
              <a:t>is not an arbitrary and indeed chaotic situation is that during the critical time, the</a:t>
            </a:r>
          </a:p>
          <a:p>
            <a:r>
              <a:rPr lang="en-US" sz="1200" kern="1200" baseline="0" dirty="0" smtClean="0">
                <a:solidFill>
                  <a:schemeClr val="tx1"/>
                </a:solidFill>
                <a:latin typeface="+mn-lt"/>
                <a:ea typeface="+mn-ea"/>
                <a:cs typeface="+mn-cs"/>
              </a:rPr>
              <a:t>code that is executed in the user process is shared operating system code and not</a:t>
            </a:r>
          </a:p>
          <a:p>
            <a:r>
              <a:rPr lang="en-US" sz="1200" kern="1200" baseline="0" dirty="0" smtClean="0">
                <a:solidFill>
                  <a:schemeClr val="tx1"/>
                </a:solidFill>
                <a:latin typeface="+mn-lt"/>
                <a:ea typeface="+mn-ea"/>
                <a:cs typeface="+mn-cs"/>
              </a:rPr>
              <a:t>user code. Because of the concept of user mode and kernel mode, the user cannot</a:t>
            </a:r>
          </a:p>
          <a:p>
            <a:r>
              <a:rPr lang="en-US" sz="1200" kern="1200" baseline="0" dirty="0" smtClean="0">
                <a:solidFill>
                  <a:schemeClr val="tx1"/>
                </a:solidFill>
                <a:latin typeface="+mn-lt"/>
                <a:ea typeface="+mn-ea"/>
                <a:cs typeface="+mn-cs"/>
              </a:rPr>
              <a:t>tamper with or interfere with the operating system routines, even though they are</a:t>
            </a:r>
          </a:p>
          <a:p>
            <a:r>
              <a:rPr lang="en-US" sz="1200" kern="1200" baseline="0" dirty="0" smtClean="0">
                <a:solidFill>
                  <a:schemeClr val="tx1"/>
                </a:solidFill>
                <a:latin typeface="+mn-lt"/>
                <a:ea typeface="+mn-ea"/>
                <a:cs typeface="+mn-cs"/>
              </a:rPr>
              <a:t>executing in the user’s process environment. This further reminds us that there is</a:t>
            </a:r>
          </a:p>
          <a:p>
            <a:r>
              <a:rPr lang="en-US" sz="1200" kern="1200" baseline="0" dirty="0" smtClean="0">
                <a:solidFill>
                  <a:schemeClr val="tx1"/>
                </a:solidFill>
                <a:latin typeface="+mn-lt"/>
                <a:ea typeface="+mn-ea"/>
                <a:cs typeface="+mn-cs"/>
              </a:rPr>
              <a:t>a distinction between the concepts of process and program and that the relationship</a:t>
            </a:r>
          </a:p>
          <a:p>
            <a:r>
              <a:rPr lang="en-US" sz="1200" kern="1200" baseline="0" dirty="0" smtClean="0">
                <a:solidFill>
                  <a:schemeClr val="tx1"/>
                </a:solidFill>
                <a:latin typeface="+mn-lt"/>
                <a:ea typeface="+mn-ea"/>
                <a:cs typeface="+mn-cs"/>
              </a:rPr>
              <a:t>between the two is not one to one. Within a process, both a user program and</a:t>
            </a:r>
          </a:p>
          <a:p>
            <a:r>
              <a:rPr lang="en-US" sz="1200" kern="1200" baseline="0" dirty="0" smtClean="0">
                <a:solidFill>
                  <a:schemeClr val="tx1"/>
                </a:solidFill>
                <a:latin typeface="+mn-lt"/>
                <a:ea typeface="+mn-ea"/>
                <a:cs typeface="+mn-cs"/>
              </a:rPr>
              <a:t>operating system programs may execute, and the operating system programs that</a:t>
            </a:r>
          </a:p>
          <a:p>
            <a:r>
              <a:rPr lang="en-US" sz="1200" kern="1200" baseline="0" dirty="0" smtClean="0">
                <a:solidFill>
                  <a:schemeClr val="tx1"/>
                </a:solidFill>
                <a:latin typeface="+mn-lt"/>
                <a:ea typeface="+mn-ea"/>
                <a:cs typeface="+mn-cs"/>
              </a:rPr>
              <a:t>execute in the various user processes are identical.</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An OS associates a set of privileges with each process. These privileges dictate what</a:t>
            </a:r>
          </a:p>
          <a:p>
            <a:r>
              <a:rPr lang="en-US" sz="1200" kern="1200" baseline="0" dirty="0" smtClean="0">
                <a:solidFill>
                  <a:schemeClr val="tx1"/>
                </a:solidFill>
                <a:latin typeface="+mn-lt"/>
                <a:ea typeface="+mn-ea"/>
                <a:cs typeface="+mn-cs"/>
              </a:rPr>
              <a:t>resources the process may access, including regions of memory, files, privileged system</a:t>
            </a:r>
          </a:p>
          <a:p>
            <a:r>
              <a:rPr lang="en-US" sz="1200" kern="1200" baseline="0" dirty="0" smtClean="0">
                <a:solidFill>
                  <a:schemeClr val="tx1"/>
                </a:solidFill>
                <a:latin typeface="+mn-lt"/>
                <a:ea typeface="+mn-ea"/>
                <a:cs typeface="+mn-cs"/>
              </a:rPr>
              <a:t>instructions, and so on. Typically, a process that executes on behalf of a user</a:t>
            </a:r>
          </a:p>
          <a:p>
            <a:r>
              <a:rPr lang="en-US" sz="1200" kern="1200" baseline="0" dirty="0" smtClean="0">
                <a:solidFill>
                  <a:schemeClr val="tx1"/>
                </a:solidFill>
                <a:latin typeface="+mn-lt"/>
                <a:ea typeface="+mn-ea"/>
                <a:cs typeface="+mn-cs"/>
              </a:rPr>
              <a:t>has the privileges that the OS recognizes for that user. A system or utility process</a:t>
            </a:r>
          </a:p>
          <a:p>
            <a:r>
              <a:rPr lang="en-US" sz="1200" kern="1200" baseline="0" dirty="0" smtClean="0">
                <a:solidFill>
                  <a:schemeClr val="tx1"/>
                </a:solidFill>
                <a:latin typeface="+mn-lt"/>
                <a:ea typeface="+mn-ea"/>
                <a:cs typeface="+mn-cs"/>
              </a:rPr>
              <a:t>may have privileges assigned at configuration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 typical system, the highest level of privilege is referred to as administrator,</a:t>
            </a:r>
          </a:p>
          <a:p>
            <a:r>
              <a:rPr lang="en-US" sz="1200" kern="1200" baseline="0" dirty="0" smtClean="0">
                <a:solidFill>
                  <a:schemeClr val="tx1"/>
                </a:solidFill>
                <a:latin typeface="+mn-lt"/>
                <a:ea typeface="+mn-ea"/>
                <a:cs typeface="+mn-cs"/>
              </a:rPr>
              <a:t>supervisor, or root access. 11 Root access provides access to all the functions and</a:t>
            </a:r>
          </a:p>
          <a:p>
            <a:r>
              <a:rPr lang="en-US" sz="1200" kern="1200" baseline="0" dirty="0" smtClean="0">
                <a:solidFill>
                  <a:schemeClr val="tx1"/>
                </a:solidFill>
                <a:latin typeface="+mn-lt"/>
                <a:ea typeface="+mn-ea"/>
                <a:cs typeface="+mn-cs"/>
              </a:rPr>
              <a:t>services of the operating system. With root access, a process has complete control of</a:t>
            </a:r>
          </a:p>
          <a:p>
            <a:r>
              <a:rPr lang="en-US" sz="1200" kern="1200" baseline="0" dirty="0" smtClean="0">
                <a:solidFill>
                  <a:schemeClr val="tx1"/>
                </a:solidFill>
                <a:latin typeface="+mn-lt"/>
                <a:ea typeface="+mn-ea"/>
                <a:cs typeface="+mn-cs"/>
              </a:rPr>
              <a:t>the system and can add or change programs and files, monitor other processes, send</a:t>
            </a:r>
          </a:p>
          <a:p>
            <a:r>
              <a:rPr lang="en-US" sz="1200" kern="1200" baseline="0" dirty="0" smtClean="0">
                <a:solidFill>
                  <a:schemeClr val="tx1"/>
                </a:solidFill>
                <a:latin typeface="+mn-lt"/>
                <a:ea typeface="+mn-ea"/>
                <a:cs typeface="+mn-cs"/>
              </a:rPr>
              <a:t>and receive network traffic, and alter privileges.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key security issue in the design of any OS is to prevent, or at least detect,</a:t>
            </a:r>
          </a:p>
          <a:p>
            <a:r>
              <a:rPr lang="en-US" sz="1200" kern="1200" baseline="0" dirty="0" smtClean="0">
                <a:solidFill>
                  <a:schemeClr val="tx1"/>
                </a:solidFill>
                <a:latin typeface="+mn-lt"/>
                <a:ea typeface="+mn-ea"/>
                <a:cs typeface="+mn-cs"/>
              </a:rPr>
              <a:t>attempts by a user or a piece of malicious software (malware) from gaining unauthorized</a:t>
            </a:r>
          </a:p>
          <a:p>
            <a:r>
              <a:rPr lang="en-US" sz="1200" kern="1200" baseline="0" dirty="0" smtClean="0">
                <a:solidFill>
                  <a:schemeClr val="tx1"/>
                </a:solidFill>
                <a:latin typeface="+mn-lt"/>
                <a:ea typeface="+mn-ea"/>
                <a:cs typeface="+mn-cs"/>
              </a:rPr>
              <a:t>privileges on the system and, in particular, from gaining root access. In</a:t>
            </a:r>
          </a:p>
          <a:p>
            <a:r>
              <a:rPr lang="en-US" sz="1200" kern="1200" baseline="0" dirty="0" smtClean="0">
                <a:solidFill>
                  <a:schemeClr val="tx1"/>
                </a:solidFill>
                <a:latin typeface="+mn-lt"/>
                <a:ea typeface="+mn-ea"/>
                <a:cs typeface="+mn-cs"/>
              </a:rPr>
              <a:t>this section, we briefly summarize the threats and countermeasures related to this</a:t>
            </a:r>
          </a:p>
          <a:p>
            <a:r>
              <a:rPr lang="en-US" sz="1200" kern="1200" baseline="0" dirty="0" smtClean="0">
                <a:solidFill>
                  <a:schemeClr val="tx1"/>
                </a:solidFill>
                <a:latin typeface="+mn-lt"/>
                <a:ea typeface="+mn-ea"/>
                <a:cs typeface="+mn-cs"/>
              </a:rPr>
              <a:t>security issue. Part Seven provides more detail.</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32</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computer system must provide a means for a process to indicate its</a:t>
            </a:r>
          </a:p>
          <a:p>
            <a:r>
              <a:rPr lang="en-US" sz="1200" kern="1200" baseline="0" dirty="0" smtClean="0">
                <a:solidFill>
                  <a:schemeClr val="tx1"/>
                </a:solidFill>
                <a:latin typeface="+mn-lt"/>
                <a:ea typeface="+mn-ea"/>
                <a:cs typeface="+mn-cs"/>
              </a:rPr>
              <a:t>completion. A batch job should include a Halt instruction or an explicit OS service</a:t>
            </a:r>
          </a:p>
          <a:p>
            <a:r>
              <a:rPr lang="en-US" sz="1200" kern="1200" baseline="0" dirty="0" smtClean="0">
                <a:solidFill>
                  <a:schemeClr val="tx1"/>
                </a:solidFill>
                <a:latin typeface="+mn-lt"/>
                <a:ea typeface="+mn-ea"/>
                <a:cs typeface="+mn-cs"/>
              </a:rPr>
              <a:t>call for termination. In the former case, the Halt instruction will generate an interrupt</a:t>
            </a:r>
          </a:p>
          <a:p>
            <a:r>
              <a:rPr lang="en-US" sz="1200" kern="1200" baseline="0" dirty="0" smtClean="0">
                <a:solidFill>
                  <a:schemeClr val="tx1"/>
                </a:solidFill>
                <a:latin typeface="+mn-lt"/>
                <a:ea typeface="+mn-ea"/>
                <a:cs typeface="+mn-cs"/>
              </a:rPr>
              <a:t>to alert the OS that a process has completed. For an interactive application, the action</a:t>
            </a:r>
          </a:p>
          <a:p>
            <a:r>
              <a:rPr lang="en-US" sz="1200" kern="1200" baseline="0" dirty="0" smtClean="0">
                <a:solidFill>
                  <a:schemeClr val="tx1"/>
                </a:solidFill>
                <a:latin typeface="+mn-lt"/>
                <a:ea typeface="+mn-ea"/>
                <a:cs typeface="+mn-cs"/>
              </a:rPr>
              <a:t>of the user will indicate when the process is completed. For example, in a time-sharing</a:t>
            </a:r>
          </a:p>
          <a:p>
            <a:r>
              <a:rPr lang="en-US" sz="1200" kern="1200" baseline="0" dirty="0" smtClean="0">
                <a:solidFill>
                  <a:schemeClr val="tx1"/>
                </a:solidFill>
                <a:latin typeface="+mn-lt"/>
                <a:ea typeface="+mn-ea"/>
                <a:cs typeface="+mn-cs"/>
              </a:rPr>
              <a:t>system, the process for a particular user is to be terminated when the user logs off or</a:t>
            </a:r>
          </a:p>
          <a:p>
            <a:r>
              <a:rPr lang="en-US" sz="1200" kern="1200" baseline="0" dirty="0" smtClean="0">
                <a:solidFill>
                  <a:schemeClr val="tx1"/>
                </a:solidFill>
                <a:latin typeface="+mn-lt"/>
                <a:ea typeface="+mn-ea"/>
                <a:cs typeface="+mn-cs"/>
              </a:rPr>
              <a:t>turns off his or her terminal. On a personal computer or workstation, a user may quit</a:t>
            </a:r>
          </a:p>
          <a:p>
            <a:r>
              <a:rPr lang="en-US" sz="1200" kern="1200" baseline="0" dirty="0" smtClean="0">
                <a:solidFill>
                  <a:schemeClr val="tx1"/>
                </a:solidFill>
                <a:latin typeface="+mn-lt"/>
                <a:ea typeface="+mn-ea"/>
                <a:cs typeface="+mn-cs"/>
              </a:rPr>
              <a:t>an application (e.g., word processing or spreadsheet). All of these actions ultimately</a:t>
            </a:r>
          </a:p>
          <a:p>
            <a:r>
              <a:rPr lang="en-US" sz="1200" kern="1200" baseline="0" dirty="0" smtClean="0">
                <a:solidFill>
                  <a:schemeClr val="tx1"/>
                </a:solidFill>
                <a:latin typeface="+mn-lt"/>
                <a:ea typeface="+mn-ea"/>
                <a:cs typeface="+mn-cs"/>
              </a:rPr>
              <a:t>result in a service request to the OS to terminate the requesting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Additionally, a number of error and fault conditions can lead to the termination</a:t>
            </a:r>
          </a:p>
          <a:p>
            <a:r>
              <a:rPr lang="en-US" sz="1200" kern="1200" baseline="0" dirty="0" smtClean="0">
                <a:solidFill>
                  <a:schemeClr val="tx1"/>
                </a:solidFill>
                <a:latin typeface="+mn-lt"/>
                <a:ea typeface="+mn-ea"/>
                <a:cs typeface="+mn-cs"/>
              </a:rPr>
              <a:t>of a process. Table 3.2 lists some of the more commonly recognized conditions. 3</a:t>
            </a:r>
          </a:p>
          <a:p>
            <a:r>
              <a:rPr lang="en-US" sz="1200" kern="1200" baseline="0" dirty="0" smtClean="0">
                <a:solidFill>
                  <a:schemeClr val="tx1"/>
                </a:solidFill>
                <a:latin typeface="+mn-lt"/>
                <a:ea typeface="+mn-ea"/>
                <a:cs typeface="+mn-cs"/>
              </a:rPr>
              <a:t>Finally, in some operating systems, a process may be terminated by the process</a:t>
            </a:r>
          </a:p>
          <a:p>
            <a:r>
              <a:rPr lang="en-US" sz="1200" kern="1200" baseline="0" dirty="0" smtClean="0">
                <a:solidFill>
                  <a:schemeClr val="tx1"/>
                </a:solidFill>
                <a:latin typeface="+mn-lt"/>
                <a:ea typeface="+mn-ea"/>
                <a:cs typeface="+mn-cs"/>
              </a:rPr>
              <a:t>that created it or when the parent process is itself terminated.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Recall that the reason for all of this elaborate machinery is that I/O activities</a:t>
            </a:r>
          </a:p>
          <a:p>
            <a:r>
              <a:rPr lang="en-US" sz="1200" kern="1200" baseline="0" dirty="0" smtClean="0">
                <a:solidFill>
                  <a:schemeClr val="tx1"/>
                </a:solidFill>
                <a:latin typeface="+mn-lt"/>
                <a:ea typeface="+mn-ea"/>
                <a:cs typeface="+mn-cs"/>
              </a:rPr>
              <a:t>are much slower than computation and therefore the processor in a uniprogramming</a:t>
            </a:r>
          </a:p>
          <a:p>
            <a:r>
              <a:rPr lang="en-US" sz="1200" kern="1200" baseline="0" dirty="0" smtClean="0">
                <a:solidFill>
                  <a:schemeClr val="tx1"/>
                </a:solidFill>
                <a:latin typeface="+mn-lt"/>
                <a:ea typeface="+mn-ea"/>
                <a:cs typeface="+mn-cs"/>
              </a:rPr>
              <a:t>system is idle most of the time. But the arrangement of Figure 3.8b does not entirely</a:t>
            </a:r>
          </a:p>
          <a:p>
            <a:r>
              <a:rPr lang="en-US" sz="1200" kern="1200" baseline="0" dirty="0" smtClean="0">
                <a:solidFill>
                  <a:schemeClr val="tx1"/>
                </a:solidFill>
                <a:latin typeface="+mn-lt"/>
                <a:ea typeface="+mn-ea"/>
                <a:cs typeface="+mn-cs"/>
              </a:rPr>
              <a:t>solve the problem. It is true that, in this case, memory holds multiple processes and</a:t>
            </a:r>
          </a:p>
          <a:p>
            <a:r>
              <a:rPr lang="en-US" sz="1200" kern="1200" baseline="0" dirty="0" smtClean="0">
                <a:solidFill>
                  <a:schemeClr val="tx1"/>
                </a:solidFill>
                <a:latin typeface="+mn-lt"/>
                <a:ea typeface="+mn-ea"/>
                <a:cs typeface="+mn-cs"/>
              </a:rPr>
              <a:t>that the processor can move to another process when one process is blocked. But the</a:t>
            </a:r>
          </a:p>
          <a:p>
            <a:r>
              <a:rPr lang="en-US" sz="1200" kern="1200" baseline="0" dirty="0" smtClean="0">
                <a:solidFill>
                  <a:schemeClr val="tx1"/>
                </a:solidFill>
                <a:latin typeface="+mn-lt"/>
                <a:ea typeface="+mn-ea"/>
                <a:cs typeface="+mn-cs"/>
              </a:rPr>
              <a:t>processor is so much faster than I/O that it will be common for all of the processes in</a:t>
            </a:r>
          </a:p>
          <a:p>
            <a:r>
              <a:rPr lang="en-US" sz="1200" kern="1200" baseline="0" dirty="0" smtClean="0">
                <a:solidFill>
                  <a:schemeClr val="tx1"/>
                </a:solidFill>
                <a:latin typeface="+mn-lt"/>
                <a:ea typeface="+mn-ea"/>
                <a:cs typeface="+mn-cs"/>
              </a:rPr>
              <a:t>memory to be waiting for I/O. Thus, even with multiprogramming, a processor could</a:t>
            </a:r>
          </a:p>
          <a:p>
            <a:r>
              <a:rPr lang="en-US" sz="1200" kern="1200" baseline="0" dirty="0" smtClean="0">
                <a:solidFill>
                  <a:schemeClr val="tx1"/>
                </a:solidFill>
                <a:latin typeface="+mn-lt"/>
                <a:ea typeface="+mn-ea"/>
                <a:cs typeface="+mn-cs"/>
              </a:rPr>
              <a:t>be idle most of the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to do? Main memory could be expanded to accommodate more processes.</a:t>
            </a:r>
          </a:p>
          <a:p>
            <a:r>
              <a:rPr lang="en-US" sz="1200" kern="1200" baseline="0" dirty="0" smtClean="0">
                <a:solidFill>
                  <a:schemeClr val="tx1"/>
                </a:solidFill>
                <a:latin typeface="+mn-lt"/>
                <a:ea typeface="+mn-ea"/>
                <a:cs typeface="+mn-cs"/>
              </a:rPr>
              <a:t>But there are two flaws in this approach. First, there is a cost associated with</a:t>
            </a:r>
          </a:p>
          <a:p>
            <a:r>
              <a:rPr lang="en-US" sz="1200" kern="1200" baseline="0" dirty="0" smtClean="0">
                <a:solidFill>
                  <a:schemeClr val="tx1"/>
                </a:solidFill>
                <a:latin typeface="+mn-lt"/>
                <a:ea typeface="+mn-ea"/>
                <a:cs typeface="+mn-cs"/>
              </a:rPr>
              <a:t>main memory, which, though small on a per-byte basis, begins to add up as we get</a:t>
            </a:r>
          </a:p>
          <a:p>
            <a:r>
              <a:rPr lang="en-US" sz="1200" kern="1200" baseline="0" dirty="0" smtClean="0">
                <a:solidFill>
                  <a:schemeClr val="tx1"/>
                </a:solidFill>
                <a:latin typeface="+mn-lt"/>
                <a:ea typeface="+mn-ea"/>
                <a:cs typeface="+mn-cs"/>
              </a:rPr>
              <a:t>into the gigabytes of storage. Second, the appetite of programs for memory has</a:t>
            </a:r>
          </a:p>
          <a:p>
            <a:r>
              <a:rPr lang="en-US" sz="1200" kern="1200" baseline="0" dirty="0" smtClean="0">
                <a:solidFill>
                  <a:schemeClr val="tx1"/>
                </a:solidFill>
                <a:latin typeface="+mn-lt"/>
                <a:ea typeface="+mn-ea"/>
                <a:cs typeface="+mn-cs"/>
              </a:rPr>
              <a:t>grown as fast as the cost of memory has dropped. So larger memory results in larger</a:t>
            </a:r>
          </a:p>
          <a:p>
            <a:r>
              <a:rPr lang="en-US" sz="1200" kern="1200" baseline="0" dirty="0" smtClean="0">
                <a:solidFill>
                  <a:schemeClr val="tx1"/>
                </a:solidFill>
                <a:latin typeface="+mn-lt"/>
                <a:ea typeface="+mn-ea"/>
                <a:cs typeface="+mn-cs"/>
              </a:rPr>
              <a:t>processes, not more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solution is swapping, which involves moving part or all of a process</a:t>
            </a:r>
          </a:p>
          <a:p>
            <a:r>
              <a:rPr lang="en-US" sz="1200" kern="1200" baseline="0" dirty="0" smtClean="0">
                <a:solidFill>
                  <a:schemeClr val="tx1"/>
                </a:solidFill>
                <a:latin typeface="+mn-lt"/>
                <a:ea typeface="+mn-ea"/>
                <a:cs typeface="+mn-cs"/>
              </a:rPr>
              <a:t>from main memory to disk. When none of the processes in main memory is in the</a:t>
            </a:r>
          </a:p>
          <a:p>
            <a:r>
              <a:rPr lang="en-US" sz="1200" kern="1200" baseline="0" dirty="0" smtClean="0">
                <a:solidFill>
                  <a:schemeClr val="tx1"/>
                </a:solidFill>
                <a:latin typeface="+mn-lt"/>
                <a:ea typeface="+mn-ea"/>
                <a:cs typeface="+mn-cs"/>
              </a:rPr>
              <a:t>Ready state, the OS swaps one of the blocked processes out on to disk into a suspend</a:t>
            </a:r>
          </a:p>
          <a:p>
            <a:r>
              <a:rPr lang="en-US" sz="1200" kern="1200" baseline="0" dirty="0" smtClean="0">
                <a:solidFill>
                  <a:schemeClr val="tx1"/>
                </a:solidFill>
                <a:latin typeface="+mn-lt"/>
                <a:ea typeface="+mn-ea"/>
                <a:cs typeface="+mn-cs"/>
              </a:rPr>
              <a:t>queue. This is a queue of existing processes that have been temporarily kicked</a:t>
            </a:r>
          </a:p>
          <a:p>
            <a:r>
              <a:rPr lang="en-US" sz="1200" kern="1200" baseline="0" dirty="0" smtClean="0">
                <a:solidFill>
                  <a:schemeClr val="tx1"/>
                </a:solidFill>
                <a:latin typeface="+mn-lt"/>
                <a:ea typeface="+mn-ea"/>
                <a:cs typeface="+mn-cs"/>
              </a:rPr>
              <a:t>out of main memory, or suspended. The OS then brings in another process from the</a:t>
            </a:r>
          </a:p>
          <a:p>
            <a:r>
              <a:rPr lang="en-US" sz="1200" kern="1200" baseline="0" dirty="0" smtClean="0">
                <a:solidFill>
                  <a:schemeClr val="tx1"/>
                </a:solidFill>
                <a:latin typeface="+mn-lt"/>
                <a:ea typeface="+mn-ea"/>
                <a:cs typeface="+mn-cs"/>
              </a:rPr>
              <a:t>suspend queue, or it honors a new-process request. Execution then continues with</a:t>
            </a:r>
          </a:p>
          <a:p>
            <a:r>
              <a:rPr lang="en-US" sz="1200" kern="1200" baseline="0" dirty="0" smtClean="0">
                <a:solidFill>
                  <a:schemeClr val="tx1"/>
                </a:solidFill>
                <a:latin typeface="+mn-lt"/>
                <a:ea typeface="+mn-ea"/>
                <a:cs typeface="+mn-cs"/>
              </a:rPr>
              <a:t>the newly arrived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Swapping, however, is an I/O operation, and therefore there is the potential</a:t>
            </a:r>
          </a:p>
          <a:p>
            <a:r>
              <a:rPr lang="en-US" sz="1200" kern="1200" baseline="0" dirty="0" smtClean="0">
                <a:solidFill>
                  <a:schemeClr val="tx1"/>
                </a:solidFill>
                <a:latin typeface="+mn-lt"/>
                <a:ea typeface="+mn-ea"/>
                <a:cs typeface="+mn-cs"/>
              </a:rPr>
              <a:t>for making the problem worse, not better. But because disk I/O is generally the</a:t>
            </a:r>
          </a:p>
          <a:p>
            <a:r>
              <a:rPr lang="en-US" sz="1200" kern="1200" baseline="0" dirty="0" smtClean="0">
                <a:solidFill>
                  <a:schemeClr val="tx1"/>
                </a:solidFill>
                <a:latin typeface="+mn-lt"/>
                <a:ea typeface="+mn-ea"/>
                <a:cs typeface="+mn-cs"/>
              </a:rPr>
              <a:t>fastest I/O on a system (e.g., compared to tape or printer I/O), swapping will usually</a:t>
            </a:r>
          </a:p>
          <a:p>
            <a:r>
              <a:rPr lang="en-US" sz="1200" kern="1200" baseline="0" dirty="0" smtClean="0">
                <a:solidFill>
                  <a:schemeClr val="tx1"/>
                </a:solidFill>
                <a:latin typeface="+mn-lt"/>
                <a:ea typeface="+mn-ea"/>
                <a:cs typeface="+mn-cs"/>
              </a:rPr>
              <a:t>enhance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the use of swapping as just described, one other state must be added to</a:t>
            </a:r>
          </a:p>
          <a:p>
            <a:r>
              <a:rPr lang="en-US" sz="1200" kern="1200" baseline="0" dirty="0" smtClean="0">
                <a:solidFill>
                  <a:schemeClr val="tx1"/>
                </a:solidFill>
                <a:latin typeface="+mn-lt"/>
                <a:ea typeface="+mn-ea"/>
                <a:cs typeface="+mn-cs"/>
              </a:rPr>
              <a:t>our process behavior model ( Figure 3.9a ): the Suspend state. When all of the processes</a:t>
            </a:r>
          </a:p>
          <a:p>
            <a:r>
              <a:rPr lang="en-US" sz="1200" kern="1200" baseline="0" dirty="0" smtClean="0">
                <a:solidFill>
                  <a:schemeClr val="tx1"/>
                </a:solidFill>
                <a:latin typeface="+mn-lt"/>
                <a:ea typeface="+mn-ea"/>
                <a:cs typeface="+mn-cs"/>
              </a:rPr>
              <a:t>in main memory are in the Blocked state, the OS can suspend one process by</a:t>
            </a:r>
          </a:p>
          <a:p>
            <a:r>
              <a:rPr lang="en-US" sz="1200" kern="1200" baseline="0" dirty="0" smtClean="0">
                <a:solidFill>
                  <a:schemeClr val="tx1"/>
                </a:solidFill>
                <a:latin typeface="+mn-lt"/>
                <a:ea typeface="+mn-ea"/>
                <a:cs typeface="+mn-cs"/>
              </a:rPr>
              <a:t>putting it in the Suspend state and transferring it to disk. The space that is freed in</a:t>
            </a:r>
          </a:p>
          <a:p>
            <a:r>
              <a:rPr lang="en-US" sz="1200" kern="1200" baseline="0" dirty="0" smtClean="0">
                <a:solidFill>
                  <a:schemeClr val="tx1"/>
                </a:solidFill>
                <a:latin typeface="+mn-lt"/>
                <a:ea typeface="+mn-ea"/>
                <a:cs typeface="+mn-cs"/>
              </a:rPr>
              <a:t>main memory can then be used to bring in another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OS has performed a swapping-out operation, it has two choices for</a:t>
            </a:r>
          </a:p>
          <a:p>
            <a:r>
              <a:rPr lang="en-US" sz="1200" kern="1200" baseline="0" dirty="0" smtClean="0">
                <a:solidFill>
                  <a:schemeClr val="tx1"/>
                </a:solidFill>
                <a:latin typeface="+mn-lt"/>
                <a:ea typeface="+mn-ea"/>
                <a:cs typeface="+mn-cs"/>
              </a:rPr>
              <a:t>selecting a process to bring into main memory: It can admit a newly created process</a:t>
            </a:r>
          </a:p>
          <a:p>
            <a:r>
              <a:rPr lang="en-US" sz="1200" kern="1200" baseline="0" dirty="0" smtClean="0">
                <a:solidFill>
                  <a:schemeClr val="tx1"/>
                </a:solidFill>
                <a:latin typeface="+mn-lt"/>
                <a:ea typeface="+mn-ea"/>
                <a:cs typeface="+mn-cs"/>
              </a:rPr>
              <a:t>or it can bring in a previously suspended process. It would appear that the preference</a:t>
            </a:r>
          </a:p>
          <a:p>
            <a:r>
              <a:rPr lang="en-US" sz="1200" kern="1200" baseline="0" dirty="0" smtClean="0">
                <a:solidFill>
                  <a:schemeClr val="tx1"/>
                </a:solidFill>
                <a:latin typeface="+mn-lt"/>
                <a:ea typeface="+mn-ea"/>
                <a:cs typeface="+mn-cs"/>
              </a:rPr>
              <a:t>should be to bring in a previously suspended process, to provide it with service</a:t>
            </a:r>
          </a:p>
          <a:p>
            <a:r>
              <a:rPr lang="en-US" sz="1200" kern="1200" baseline="0" dirty="0" smtClean="0">
                <a:solidFill>
                  <a:schemeClr val="tx1"/>
                </a:solidFill>
                <a:latin typeface="+mn-lt"/>
                <a:ea typeface="+mn-ea"/>
                <a:cs typeface="+mn-cs"/>
              </a:rPr>
              <a:t>rather than increasing the total load on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But this line of reasoning presents a difficulty. All of the processes that have</a:t>
            </a:r>
          </a:p>
          <a:p>
            <a:r>
              <a:rPr lang="en-US" sz="1200" kern="1200" baseline="0" dirty="0" smtClean="0">
                <a:solidFill>
                  <a:schemeClr val="tx1"/>
                </a:solidFill>
                <a:latin typeface="+mn-lt"/>
                <a:ea typeface="+mn-ea"/>
                <a:cs typeface="+mn-cs"/>
              </a:rPr>
              <a:t>been suspended were in the Blocked state at the time of suspension. It clearly would</a:t>
            </a:r>
          </a:p>
          <a:p>
            <a:r>
              <a:rPr lang="en-US" sz="1200" kern="1200" baseline="0" dirty="0" smtClean="0">
                <a:solidFill>
                  <a:schemeClr val="tx1"/>
                </a:solidFill>
                <a:latin typeface="+mn-lt"/>
                <a:ea typeface="+mn-ea"/>
                <a:cs typeface="+mn-cs"/>
              </a:rPr>
              <a:t>not do any good to bring a blocked process back into main memory, because it is</a:t>
            </a:r>
          </a:p>
          <a:p>
            <a:r>
              <a:rPr lang="en-US" sz="1200" kern="1200" baseline="0" dirty="0" smtClean="0">
                <a:solidFill>
                  <a:schemeClr val="tx1"/>
                </a:solidFill>
                <a:latin typeface="+mn-lt"/>
                <a:ea typeface="+mn-ea"/>
                <a:cs typeface="+mn-cs"/>
              </a:rPr>
              <a:t>still not ready for execution. Recognize, however, that each process in the Suspend</a:t>
            </a:r>
          </a:p>
          <a:p>
            <a:r>
              <a:rPr lang="en-US" sz="1200" kern="1200" baseline="0" dirty="0" smtClean="0">
                <a:solidFill>
                  <a:schemeClr val="tx1"/>
                </a:solidFill>
                <a:latin typeface="+mn-lt"/>
                <a:ea typeface="+mn-ea"/>
                <a:cs typeface="+mn-cs"/>
              </a:rPr>
              <a:t>state was originally blocked on a particular event. When that event occurs, the process</a:t>
            </a:r>
          </a:p>
          <a:p>
            <a:r>
              <a:rPr lang="en-US" sz="1200" kern="1200" baseline="0" dirty="0" smtClean="0">
                <a:solidFill>
                  <a:schemeClr val="tx1"/>
                </a:solidFill>
                <a:latin typeface="+mn-lt"/>
                <a:ea typeface="+mn-ea"/>
                <a:cs typeface="+mn-cs"/>
              </a:rPr>
              <a:t>is not blocked and is potentially available for execution.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Let us look now, in Figure 3.9b , at the state transition model that we have</a:t>
            </a:r>
          </a:p>
          <a:p>
            <a:r>
              <a:rPr lang="en-US" sz="1200" kern="1200" baseline="0" dirty="0" smtClean="0">
                <a:solidFill>
                  <a:schemeClr val="tx1"/>
                </a:solidFill>
                <a:latin typeface="+mn-lt"/>
                <a:ea typeface="+mn-ea"/>
                <a:cs typeface="+mn-cs"/>
              </a:rPr>
              <a:t>developed. (The dashed lines in the figure indicate possible but not necessary transitions.)</a:t>
            </a:r>
          </a:p>
          <a:p>
            <a:r>
              <a:rPr lang="en-US" sz="1200" kern="1200" baseline="0" dirty="0" smtClean="0">
                <a:solidFill>
                  <a:schemeClr val="tx1"/>
                </a:solidFill>
                <a:latin typeface="+mn-lt"/>
                <a:ea typeface="+mn-ea"/>
                <a:cs typeface="+mn-cs"/>
              </a:rPr>
              <a:t>Important new transitions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Blocked : Blocked/Suspend: If there are no ready processes, then at least</a:t>
            </a:r>
          </a:p>
          <a:p>
            <a:r>
              <a:rPr lang="en-US" sz="1200" kern="1200" baseline="0" dirty="0" smtClean="0">
                <a:solidFill>
                  <a:schemeClr val="tx1"/>
                </a:solidFill>
                <a:latin typeface="+mn-lt"/>
                <a:ea typeface="+mn-ea"/>
                <a:cs typeface="+mn-cs"/>
              </a:rPr>
              <a:t>one blocked process is swapped out to make room for another process that</a:t>
            </a:r>
          </a:p>
          <a:p>
            <a:r>
              <a:rPr lang="en-US" sz="1200" kern="1200" baseline="0" dirty="0" smtClean="0">
                <a:solidFill>
                  <a:schemeClr val="tx1"/>
                </a:solidFill>
                <a:latin typeface="+mn-lt"/>
                <a:ea typeface="+mn-ea"/>
                <a:cs typeface="+mn-cs"/>
              </a:rPr>
              <a:t>is not blocked. This transition can be made even if there are ready processes</a:t>
            </a:r>
          </a:p>
          <a:p>
            <a:r>
              <a:rPr lang="en-US" sz="1200" kern="1200" baseline="0" dirty="0" smtClean="0">
                <a:solidFill>
                  <a:schemeClr val="tx1"/>
                </a:solidFill>
                <a:latin typeface="+mn-lt"/>
                <a:ea typeface="+mn-ea"/>
                <a:cs typeface="+mn-cs"/>
              </a:rPr>
              <a:t>available, if the OS determines that the currently running process or a ready</a:t>
            </a:r>
          </a:p>
          <a:p>
            <a:r>
              <a:rPr lang="en-US" sz="1200" kern="1200" baseline="0" dirty="0" smtClean="0">
                <a:solidFill>
                  <a:schemeClr val="tx1"/>
                </a:solidFill>
                <a:latin typeface="+mn-lt"/>
                <a:ea typeface="+mn-ea"/>
                <a:cs typeface="+mn-cs"/>
              </a:rPr>
              <a:t>process that it would like to dispatch requires more main memory to maintain</a:t>
            </a:r>
          </a:p>
          <a:p>
            <a:r>
              <a:rPr lang="en-US" sz="1200" kern="1200" baseline="0" dirty="0" smtClean="0">
                <a:solidFill>
                  <a:schemeClr val="tx1"/>
                </a:solidFill>
                <a:latin typeface="+mn-lt"/>
                <a:ea typeface="+mn-ea"/>
                <a:cs typeface="+mn-cs"/>
              </a:rPr>
              <a:t>adequate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Blocked/Suspend : Ready/Suspend: A process in the Blocked/Suspend state</a:t>
            </a:r>
          </a:p>
          <a:p>
            <a:r>
              <a:rPr lang="en-US" sz="1200" kern="1200" baseline="0" dirty="0" smtClean="0">
                <a:solidFill>
                  <a:schemeClr val="tx1"/>
                </a:solidFill>
                <a:latin typeface="+mn-lt"/>
                <a:ea typeface="+mn-ea"/>
                <a:cs typeface="+mn-cs"/>
              </a:rPr>
              <a:t>is moved to the Ready/Suspend state when the event for which it has been</a:t>
            </a:r>
          </a:p>
          <a:p>
            <a:r>
              <a:rPr lang="en-US" sz="1200" kern="1200" baseline="0" dirty="0" smtClean="0">
                <a:solidFill>
                  <a:schemeClr val="tx1"/>
                </a:solidFill>
                <a:latin typeface="+mn-lt"/>
                <a:ea typeface="+mn-ea"/>
                <a:cs typeface="+mn-cs"/>
              </a:rPr>
              <a:t>waiting occurs. Note that this requires that the state information concerning</a:t>
            </a:r>
          </a:p>
          <a:p>
            <a:r>
              <a:rPr lang="en-US" sz="1200" kern="1200" baseline="0" dirty="0" smtClean="0">
                <a:solidFill>
                  <a:schemeClr val="tx1"/>
                </a:solidFill>
                <a:latin typeface="+mn-lt"/>
                <a:ea typeface="+mn-ea"/>
                <a:cs typeface="+mn-cs"/>
              </a:rPr>
              <a:t>suspended processes must be accessible to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Ready/Suspend : Ready: When there are no ready processes in main memory,</a:t>
            </a:r>
          </a:p>
          <a:p>
            <a:r>
              <a:rPr lang="en-US" sz="1200" kern="1200" baseline="0" dirty="0" smtClean="0">
                <a:solidFill>
                  <a:schemeClr val="tx1"/>
                </a:solidFill>
                <a:latin typeface="+mn-lt"/>
                <a:ea typeface="+mn-ea"/>
                <a:cs typeface="+mn-cs"/>
              </a:rPr>
              <a:t>the OS will need to bring one in to continue execution. In addition, it</a:t>
            </a:r>
          </a:p>
          <a:p>
            <a:r>
              <a:rPr lang="en-US" sz="1200" kern="1200" baseline="0" dirty="0" smtClean="0">
                <a:solidFill>
                  <a:schemeClr val="tx1"/>
                </a:solidFill>
                <a:latin typeface="+mn-lt"/>
                <a:ea typeface="+mn-ea"/>
                <a:cs typeface="+mn-cs"/>
              </a:rPr>
              <a:t>might be the case that a process in the Ready/Suspend state has higher priority</a:t>
            </a:r>
          </a:p>
          <a:p>
            <a:r>
              <a:rPr lang="en-US" sz="1200" kern="1200" baseline="0" dirty="0" smtClean="0">
                <a:solidFill>
                  <a:schemeClr val="tx1"/>
                </a:solidFill>
                <a:latin typeface="+mn-lt"/>
                <a:ea typeface="+mn-ea"/>
                <a:cs typeface="+mn-cs"/>
              </a:rPr>
              <a:t>than any of the processes in the Ready state. In that case, the OS designer may</a:t>
            </a:r>
          </a:p>
          <a:p>
            <a:r>
              <a:rPr lang="en-US" sz="1200" kern="1200" baseline="0" dirty="0" smtClean="0">
                <a:solidFill>
                  <a:schemeClr val="tx1"/>
                </a:solidFill>
                <a:latin typeface="+mn-lt"/>
                <a:ea typeface="+mn-ea"/>
                <a:cs typeface="+mn-cs"/>
              </a:rPr>
              <a:t>dictate that it is more important to get at the higher-priority process than to</a:t>
            </a:r>
          </a:p>
          <a:p>
            <a:r>
              <a:rPr lang="en-US" sz="1200" kern="1200" baseline="0" dirty="0" smtClean="0">
                <a:solidFill>
                  <a:schemeClr val="tx1"/>
                </a:solidFill>
                <a:latin typeface="+mn-lt"/>
                <a:ea typeface="+mn-ea"/>
                <a:cs typeface="+mn-cs"/>
              </a:rPr>
              <a:t>minimize swapping.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 Ready/Suspend: Normally, the OS would prefer to suspend a</a:t>
            </a:r>
          </a:p>
          <a:p>
            <a:r>
              <a:rPr lang="en-US" sz="1200" kern="1200" baseline="0" dirty="0" smtClean="0">
                <a:solidFill>
                  <a:schemeClr val="tx1"/>
                </a:solidFill>
                <a:latin typeface="+mn-lt"/>
                <a:ea typeface="+mn-ea"/>
                <a:cs typeface="+mn-cs"/>
              </a:rPr>
              <a:t>blocked process rather than a ready one, because the ready process can now</a:t>
            </a:r>
          </a:p>
          <a:p>
            <a:r>
              <a:rPr lang="en-US" sz="1200" kern="1200" baseline="0" dirty="0" smtClean="0">
                <a:solidFill>
                  <a:schemeClr val="tx1"/>
                </a:solidFill>
                <a:latin typeface="+mn-lt"/>
                <a:ea typeface="+mn-ea"/>
                <a:cs typeface="+mn-cs"/>
              </a:rPr>
              <a:t>be executed, whereas the blocked process is taking up main memory space</a:t>
            </a:r>
          </a:p>
          <a:p>
            <a:r>
              <a:rPr lang="en-US" sz="1200" kern="1200" baseline="0" dirty="0" smtClean="0">
                <a:solidFill>
                  <a:schemeClr val="tx1"/>
                </a:solidFill>
                <a:latin typeface="+mn-lt"/>
                <a:ea typeface="+mn-ea"/>
                <a:cs typeface="+mn-cs"/>
              </a:rPr>
              <a:t>and cannot be executed. However, it may be necessary to suspend a ready</a:t>
            </a:r>
          </a:p>
          <a:p>
            <a:r>
              <a:rPr lang="en-US" sz="1200" kern="1200" baseline="0" dirty="0" smtClean="0">
                <a:solidFill>
                  <a:schemeClr val="tx1"/>
                </a:solidFill>
                <a:latin typeface="+mn-lt"/>
                <a:ea typeface="+mn-ea"/>
                <a:cs typeface="+mn-cs"/>
              </a:rPr>
              <a:t>process if that is the only way to free up a sufficiently large block of main</a:t>
            </a:r>
          </a:p>
          <a:p>
            <a:r>
              <a:rPr lang="en-US" sz="1200" kern="1200" baseline="0" dirty="0" smtClean="0">
                <a:solidFill>
                  <a:schemeClr val="tx1"/>
                </a:solidFill>
                <a:latin typeface="+mn-lt"/>
                <a:ea typeface="+mn-ea"/>
                <a:cs typeface="+mn-cs"/>
              </a:rPr>
              <a:t>memory. Also, the OS may choose to suspend a lower–priority ready process</a:t>
            </a:r>
          </a:p>
          <a:p>
            <a:r>
              <a:rPr lang="en-US" sz="1200" kern="1200" baseline="0" dirty="0" smtClean="0">
                <a:solidFill>
                  <a:schemeClr val="tx1"/>
                </a:solidFill>
                <a:latin typeface="+mn-lt"/>
                <a:ea typeface="+mn-ea"/>
                <a:cs typeface="+mn-cs"/>
              </a:rPr>
              <a:t>rather than a higher–priority blocked process if it believes that the blocked</a:t>
            </a:r>
          </a:p>
          <a:p>
            <a:r>
              <a:rPr lang="en-US" sz="1200" kern="1200" baseline="0" dirty="0" smtClean="0">
                <a:solidFill>
                  <a:schemeClr val="tx1"/>
                </a:solidFill>
                <a:latin typeface="+mn-lt"/>
                <a:ea typeface="+mn-ea"/>
                <a:cs typeface="+mn-cs"/>
              </a:rPr>
              <a:t>process will be ready soon.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any given point in time,</a:t>
            </a:r>
          </a:p>
          <a:p>
            <a:r>
              <a:rPr lang="en-US" sz="1200" i="1" kern="1200" baseline="0" dirty="0" smtClean="0">
                <a:solidFill>
                  <a:schemeClr val="tx1"/>
                </a:solidFill>
                <a:latin typeface="+mn-lt"/>
                <a:ea typeface="+mn-ea"/>
                <a:cs typeface="+mn-cs"/>
              </a:rPr>
              <a:t>while the program is executing , this process can be uniquely characterized by a</a:t>
            </a:r>
          </a:p>
          <a:p>
            <a:r>
              <a:rPr lang="en-US" sz="1200" kern="1200" baseline="0" dirty="0" smtClean="0">
                <a:solidFill>
                  <a:schemeClr val="tx1"/>
                </a:solidFill>
                <a:latin typeface="+mn-lt"/>
                <a:ea typeface="+mn-ea"/>
                <a:cs typeface="+mn-cs"/>
              </a:rPr>
              <a:t>number of elements, including the following:</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Identifier: A unique identifier associated with this process, to distinguish it</a:t>
            </a:r>
          </a:p>
          <a:p>
            <a:r>
              <a:rPr lang="en-US" sz="1200" kern="1200" baseline="0" dirty="0" smtClean="0">
                <a:solidFill>
                  <a:schemeClr val="tx1"/>
                </a:solidFill>
                <a:latin typeface="+mn-lt"/>
                <a:ea typeface="+mn-ea"/>
                <a:cs typeface="+mn-cs"/>
              </a:rPr>
              <a:t>from all other processes.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State: If the process is currently executing, it is in the running state.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Priority: Priority level relative to other processes.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 counter: The address of the next instruction in the program to be</a:t>
            </a:r>
          </a:p>
          <a:p>
            <a:r>
              <a:rPr lang="en-US" sz="1200" kern="1200" baseline="0" dirty="0" smtClean="0">
                <a:solidFill>
                  <a:schemeClr val="tx1"/>
                </a:solidFill>
                <a:latin typeface="+mn-lt"/>
                <a:ea typeface="+mn-ea"/>
                <a:cs typeface="+mn-cs"/>
              </a:rPr>
              <a:t>executed.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pointers: Includes pointers to the program code and data associated</a:t>
            </a:r>
          </a:p>
          <a:p>
            <a:r>
              <a:rPr lang="en-US" sz="1200" kern="1200" baseline="0" dirty="0" smtClean="0">
                <a:solidFill>
                  <a:schemeClr val="tx1"/>
                </a:solidFill>
                <a:latin typeface="+mn-lt"/>
                <a:ea typeface="+mn-ea"/>
                <a:cs typeface="+mn-cs"/>
              </a:rPr>
              <a:t>with this process, plus any memory blocks shared with other processes.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Context data: These are data that are present in registers in the processor</a:t>
            </a:r>
          </a:p>
          <a:p>
            <a:r>
              <a:rPr lang="en-US" sz="1200" kern="1200" baseline="0" dirty="0" smtClean="0">
                <a:solidFill>
                  <a:schemeClr val="tx1"/>
                </a:solidFill>
                <a:latin typeface="+mn-lt"/>
                <a:ea typeface="+mn-ea"/>
                <a:cs typeface="+mn-cs"/>
              </a:rPr>
              <a:t>while the process is executing.</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status information: Includes outstanding I/O requests, I/O devices (e.g.,</a:t>
            </a:r>
          </a:p>
          <a:p>
            <a:r>
              <a:rPr lang="en-US" sz="1200" kern="1200" baseline="0" dirty="0" smtClean="0">
                <a:solidFill>
                  <a:schemeClr val="tx1"/>
                </a:solidFill>
                <a:latin typeface="+mn-lt"/>
                <a:ea typeface="+mn-ea"/>
                <a:cs typeface="+mn-cs"/>
              </a:rPr>
              <a:t>disk drives) assigned to this process, a list of files in use by the process, and</a:t>
            </a:r>
          </a:p>
          <a:p>
            <a:r>
              <a:rPr lang="en-US" sz="1200" kern="1200" baseline="0" dirty="0" smtClean="0">
                <a:solidFill>
                  <a:schemeClr val="tx1"/>
                </a:solidFill>
                <a:latin typeface="+mn-lt"/>
                <a:ea typeface="+mn-ea"/>
                <a:cs typeface="+mn-cs"/>
              </a:rPr>
              <a:t>so on.</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Accounting information: May include the amount of processor time and clock</a:t>
            </a:r>
          </a:p>
          <a:p>
            <a:r>
              <a:rPr lang="en-US" sz="1200" kern="1200" baseline="0" dirty="0" smtClean="0">
                <a:solidFill>
                  <a:schemeClr val="tx1"/>
                </a:solidFill>
                <a:latin typeface="+mn-lt"/>
                <a:ea typeface="+mn-ea"/>
                <a:cs typeface="+mn-cs"/>
              </a:rPr>
              <a:t>time used, time limits, account numbers, and so 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can generalize the concept of a suspended process. Let us define a</a:t>
            </a:r>
          </a:p>
          <a:p>
            <a:r>
              <a:rPr lang="en-US" sz="1200" kern="1200" baseline="0" dirty="0" smtClean="0">
                <a:solidFill>
                  <a:schemeClr val="tx1"/>
                </a:solidFill>
                <a:latin typeface="+mn-lt"/>
                <a:ea typeface="+mn-ea"/>
                <a:cs typeface="+mn-cs"/>
              </a:rPr>
              <a:t>suspended process as having the following characteristics: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process is not immediately available for execution.</a:t>
            </a:r>
          </a:p>
          <a:p>
            <a:r>
              <a:rPr lang="en-US" sz="1200" b="1" kern="1200" baseline="0" dirty="0" smtClean="0">
                <a:solidFill>
                  <a:schemeClr val="tx1"/>
                </a:solidFill>
                <a:latin typeface="+mn-lt"/>
                <a:ea typeface="+mn-ea"/>
                <a:cs typeface="+mn-cs"/>
              </a:rPr>
              <a:t>2. The process may or may not be waiting on an event. If it is, this blocked condition</a:t>
            </a:r>
          </a:p>
          <a:p>
            <a:r>
              <a:rPr lang="en-US" sz="1200" kern="1200" baseline="0" dirty="0" smtClean="0">
                <a:solidFill>
                  <a:schemeClr val="tx1"/>
                </a:solidFill>
                <a:latin typeface="+mn-lt"/>
                <a:ea typeface="+mn-ea"/>
                <a:cs typeface="+mn-cs"/>
              </a:rPr>
              <a:t>is independent of the suspend condition, and occurrence of the blocking</a:t>
            </a:r>
          </a:p>
          <a:p>
            <a:r>
              <a:rPr lang="en-US" sz="1200" kern="1200" baseline="0" dirty="0" smtClean="0">
                <a:solidFill>
                  <a:schemeClr val="tx1"/>
                </a:solidFill>
                <a:latin typeface="+mn-lt"/>
                <a:ea typeface="+mn-ea"/>
                <a:cs typeface="+mn-cs"/>
              </a:rPr>
              <a:t>event does not enable the process to be executed immediately.</a:t>
            </a:r>
          </a:p>
          <a:p>
            <a:r>
              <a:rPr lang="en-US" sz="1200" kern="1200" baseline="0" dirty="0" smtClean="0">
                <a:solidFill>
                  <a:schemeClr val="tx1"/>
                </a:solidFill>
                <a:latin typeface="+mn-lt"/>
                <a:ea typeface="+mn-ea"/>
                <a:cs typeface="+mn-cs"/>
              </a:rPr>
              <a:t>The process was placed in a suspended state by an agent: either itself, a parent</a:t>
            </a:r>
          </a:p>
          <a:p>
            <a:r>
              <a:rPr lang="en-US" sz="1200" kern="1200" baseline="0" dirty="0" smtClean="0">
                <a:solidFill>
                  <a:schemeClr val="tx1"/>
                </a:solidFill>
                <a:latin typeface="+mn-lt"/>
                <a:ea typeface="+mn-ea"/>
                <a:cs typeface="+mn-cs"/>
              </a:rPr>
              <a:t>process, or the OS, for the purpose of preventing its execution.</a:t>
            </a:r>
          </a:p>
          <a:p>
            <a:r>
              <a:rPr lang="en-US" sz="1200" b="1" kern="1200" baseline="0" dirty="0" smtClean="0">
                <a:solidFill>
                  <a:schemeClr val="tx1"/>
                </a:solidFill>
                <a:latin typeface="+mn-lt"/>
                <a:ea typeface="+mn-ea"/>
                <a:cs typeface="+mn-cs"/>
              </a:rPr>
              <a:t>4. The process may not be removed from this state until the agent explicitly</a:t>
            </a:r>
          </a:p>
          <a:p>
            <a:r>
              <a:rPr lang="en-US" sz="1200" kern="1200" baseline="0" dirty="0" smtClean="0">
                <a:solidFill>
                  <a:schemeClr val="tx1"/>
                </a:solidFill>
                <a:latin typeface="+mn-lt"/>
                <a:ea typeface="+mn-ea"/>
                <a:cs typeface="+mn-cs"/>
              </a:rPr>
              <a:t>orders the removal.</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3.3 lists some reasons for the suspension of a process. One reason that</a:t>
            </a:r>
          </a:p>
          <a:p>
            <a:r>
              <a:rPr lang="en-US" sz="1200" kern="1200" baseline="0" dirty="0" smtClean="0">
                <a:solidFill>
                  <a:schemeClr val="tx1"/>
                </a:solidFill>
                <a:latin typeface="+mn-lt"/>
                <a:ea typeface="+mn-ea"/>
                <a:cs typeface="+mn-cs"/>
              </a:rPr>
              <a:t>we have discussed is to provide memory space either to bring in a Ready/Suspended</a:t>
            </a:r>
          </a:p>
          <a:p>
            <a:r>
              <a:rPr lang="en-US" sz="1200" kern="1200" baseline="0" dirty="0" smtClean="0">
                <a:solidFill>
                  <a:schemeClr val="tx1"/>
                </a:solidFill>
                <a:latin typeface="+mn-lt"/>
                <a:ea typeface="+mn-ea"/>
                <a:cs typeface="+mn-cs"/>
              </a:rPr>
              <a:t>process or to increase the memory allocated to other Ready processes. The OS may</a:t>
            </a:r>
          </a:p>
          <a:p>
            <a:r>
              <a:rPr lang="en-US" sz="1200" kern="1200" baseline="0" dirty="0" smtClean="0">
                <a:solidFill>
                  <a:schemeClr val="tx1"/>
                </a:solidFill>
                <a:latin typeface="+mn-lt"/>
                <a:ea typeface="+mn-ea"/>
                <a:cs typeface="+mn-cs"/>
              </a:rPr>
              <a:t>have other motivations for suspending a process. For example, an auditing or tracing</a:t>
            </a:r>
          </a:p>
          <a:p>
            <a:r>
              <a:rPr lang="en-US" sz="1200" kern="1200" baseline="0" dirty="0" smtClean="0">
                <a:solidFill>
                  <a:schemeClr val="tx1"/>
                </a:solidFill>
                <a:latin typeface="+mn-lt"/>
                <a:ea typeface="+mn-ea"/>
                <a:cs typeface="+mn-cs"/>
              </a:rPr>
              <a:t>process may be employed to monitor activity on the system; the process may</a:t>
            </a:r>
          </a:p>
          <a:p>
            <a:r>
              <a:rPr lang="en-US" sz="1200" kern="1200" baseline="0" dirty="0" smtClean="0">
                <a:solidFill>
                  <a:schemeClr val="tx1"/>
                </a:solidFill>
                <a:latin typeface="+mn-lt"/>
                <a:ea typeface="+mn-ea"/>
                <a:cs typeface="+mn-cs"/>
              </a:rPr>
              <a:t>be used to record the level of utilization of various resources (processor, memory,</a:t>
            </a:r>
          </a:p>
          <a:p>
            <a:r>
              <a:rPr lang="en-US" sz="1200" kern="1200" baseline="0" dirty="0" smtClean="0">
                <a:solidFill>
                  <a:schemeClr val="tx1"/>
                </a:solidFill>
                <a:latin typeface="+mn-lt"/>
                <a:ea typeface="+mn-ea"/>
                <a:cs typeface="+mn-cs"/>
              </a:rPr>
              <a:t>channels) and the rate of progress of the user processes in the system. The OS,</a:t>
            </a:r>
          </a:p>
          <a:p>
            <a:r>
              <a:rPr lang="en-US" sz="1200" kern="1200" baseline="0" dirty="0" smtClean="0">
                <a:solidFill>
                  <a:schemeClr val="tx1"/>
                </a:solidFill>
                <a:latin typeface="+mn-lt"/>
                <a:ea typeface="+mn-ea"/>
                <a:cs typeface="+mn-cs"/>
              </a:rPr>
              <a:t>under operator control, may turn this process on and off from time to time. If the</a:t>
            </a:r>
          </a:p>
          <a:p>
            <a:r>
              <a:rPr lang="en-US" sz="1200" kern="1200" baseline="0" dirty="0" smtClean="0">
                <a:solidFill>
                  <a:schemeClr val="tx1"/>
                </a:solidFill>
                <a:latin typeface="+mn-lt"/>
                <a:ea typeface="+mn-ea"/>
                <a:cs typeface="+mn-cs"/>
              </a:rPr>
              <a:t>OS detects or suspects a problem, it may suspend a process. One example of this</a:t>
            </a:r>
          </a:p>
          <a:p>
            <a:r>
              <a:rPr lang="en-US" sz="1200" kern="1200" baseline="0" dirty="0" smtClean="0">
                <a:solidFill>
                  <a:schemeClr val="tx1"/>
                </a:solidFill>
                <a:latin typeface="+mn-lt"/>
                <a:ea typeface="+mn-ea"/>
                <a:cs typeface="+mn-cs"/>
              </a:rPr>
              <a:t>is deadlock, which is discussed in Chapter 6 . As another example, a problem is</a:t>
            </a:r>
          </a:p>
          <a:p>
            <a:r>
              <a:rPr lang="en-US" sz="1200" kern="1200" baseline="0" dirty="0" smtClean="0">
                <a:solidFill>
                  <a:schemeClr val="tx1"/>
                </a:solidFill>
                <a:latin typeface="+mn-lt"/>
                <a:ea typeface="+mn-ea"/>
                <a:cs typeface="+mn-cs"/>
              </a:rPr>
              <a:t>detected on a communications line, and the operator has the OS suspend the process</a:t>
            </a:r>
          </a:p>
          <a:p>
            <a:r>
              <a:rPr lang="en-US" sz="1200" kern="1200" baseline="0" dirty="0" smtClean="0">
                <a:solidFill>
                  <a:schemeClr val="tx1"/>
                </a:solidFill>
                <a:latin typeface="+mn-lt"/>
                <a:ea typeface="+mn-ea"/>
                <a:cs typeface="+mn-cs"/>
              </a:rPr>
              <a:t>that is using the line while some tests are run.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set of reasons concerns the actions of an interactive user. For example, if</a:t>
            </a:r>
          </a:p>
          <a:p>
            <a:r>
              <a:rPr lang="en-US" sz="1200" kern="1200" baseline="0" dirty="0" smtClean="0">
                <a:solidFill>
                  <a:schemeClr val="tx1"/>
                </a:solidFill>
                <a:latin typeface="+mn-lt"/>
                <a:ea typeface="+mn-ea"/>
                <a:cs typeface="+mn-cs"/>
              </a:rPr>
              <a:t>a user suspects a bug in the program, he or she may debug the program by suspending</a:t>
            </a:r>
          </a:p>
          <a:p>
            <a:r>
              <a:rPr lang="en-US" sz="1200" kern="1200" baseline="0" dirty="0" smtClean="0">
                <a:solidFill>
                  <a:schemeClr val="tx1"/>
                </a:solidFill>
                <a:latin typeface="+mn-lt"/>
                <a:ea typeface="+mn-ea"/>
                <a:cs typeface="+mn-cs"/>
              </a:rPr>
              <a:t>its execution, examining and modifying the program or data, and resuming execution.</a:t>
            </a:r>
          </a:p>
          <a:p>
            <a:r>
              <a:rPr lang="en-US" sz="1200" kern="1200" baseline="0" dirty="0" smtClean="0">
                <a:solidFill>
                  <a:schemeClr val="tx1"/>
                </a:solidFill>
                <a:latin typeface="+mn-lt"/>
                <a:ea typeface="+mn-ea"/>
                <a:cs typeface="+mn-cs"/>
              </a:rPr>
              <a:t>Or there may be a background process that is collecting trace or accounting statistics,</a:t>
            </a:r>
          </a:p>
          <a:p>
            <a:r>
              <a:rPr lang="en-US" sz="1200" kern="1200" baseline="0" dirty="0" smtClean="0">
                <a:solidFill>
                  <a:schemeClr val="tx1"/>
                </a:solidFill>
                <a:latin typeface="+mn-lt"/>
                <a:ea typeface="+mn-ea"/>
                <a:cs typeface="+mn-cs"/>
              </a:rPr>
              <a:t>which the user may wish to be able to turn on and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Timing considerations may also lead to a swapping decision. For example, if a</a:t>
            </a:r>
          </a:p>
          <a:p>
            <a:r>
              <a:rPr lang="en-US" sz="1200" kern="1200" baseline="0" dirty="0" smtClean="0">
                <a:solidFill>
                  <a:schemeClr val="tx1"/>
                </a:solidFill>
                <a:latin typeface="+mn-lt"/>
                <a:ea typeface="+mn-ea"/>
                <a:cs typeface="+mn-cs"/>
              </a:rPr>
              <a:t>process is to be activated periodically but is idle most of the time, then it should be</a:t>
            </a:r>
          </a:p>
          <a:p>
            <a:r>
              <a:rPr lang="en-US" sz="1200" kern="1200" baseline="0" dirty="0" smtClean="0">
                <a:solidFill>
                  <a:schemeClr val="tx1"/>
                </a:solidFill>
                <a:latin typeface="+mn-lt"/>
                <a:ea typeface="+mn-ea"/>
                <a:cs typeface="+mn-cs"/>
              </a:rPr>
              <a:t>swapped out between uses. A program that monitors utilization or user activity is</a:t>
            </a:r>
          </a:p>
          <a:p>
            <a:r>
              <a:rPr lang="en-US" sz="1200" kern="1200" baseline="0" dirty="0" smtClean="0">
                <a:solidFill>
                  <a:schemeClr val="tx1"/>
                </a:solidFill>
                <a:latin typeface="+mn-lt"/>
                <a:ea typeface="+mn-ea"/>
                <a:cs typeface="+mn-cs"/>
              </a:rPr>
              <a:t>an example.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a parent process may wish to suspend a descendent process. For example,</a:t>
            </a:r>
          </a:p>
          <a:p>
            <a:r>
              <a:rPr lang="en-US" sz="1200" kern="1200" baseline="0" dirty="0" smtClean="0">
                <a:solidFill>
                  <a:schemeClr val="tx1"/>
                </a:solidFill>
                <a:latin typeface="+mn-lt"/>
                <a:ea typeface="+mn-ea"/>
                <a:cs typeface="+mn-cs"/>
              </a:rPr>
              <a:t>process A may spawn process B to perform a file read. Subsequently, process B</a:t>
            </a:r>
          </a:p>
          <a:p>
            <a:r>
              <a:rPr lang="en-US" sz="1200" kern="1200" baseline="0" dirty="0" smtClean="0">
                <a:solidFill>
                  <a:schemeClr val="tx1"/>
                </a:solidFill>
                <a:latin typeface="+mn-lt"/>
                <a:ea typeface="+mn-ea"/>
                <a:cs typeface="+mn-cs"/>
              </a:rPr>
              <a:t>encounters an error in the file read procedure and reports this to process A. Process</a:t>
            </a:r>
          </a:p>
          <a:p>
            <a:r>
              <a:rPr lang="en-US" sz="1200" kern="1200" baseline="0" dirty="0" smtClean="0">
                <a:solidFill>
                  <a:schemeClr val="tx1"/>
                </a:solidFill>
                <a:latin typeface="+mn-lt"/>
                <a:ea typeface="+mn-ea"/>
                <a:cs typeface="+mn-cs"/>
              </a:rPr>
              <a:t>A suspends process B to investigate the cause.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all of these cases, the activation of a suspended process is requested by the</a:t>
            </a:r>
          </a:p>
          <a:p>
            <a:r>
              <a:rPr lang="en-US" sz="1200" kern="1200" baseline="0" dirty="0" smtClean="0">
                <a:solidFill>
                  <a:schemeClr val="tx1"/>
                </a:solidFill>
                <a:latin typeface="+mn-lt"/>
                <a:ea typeface="+mn-ea"/>
                <a:cs typeface="+mn-cs"/>
              </a:rPr>
              <a:t>agent that initially requested the suspension.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OS controls events within the computer system. It schedules and dispatches</a:t>
            </a:r>
          </a:p>
          <a:p>
            <a:r>
              <a:rPr lang="en-US" sz="1200" kern="1200" baseline="0" dirty="0" smtClean="0">
                <a:solidFill>
                  <a:schemeClr val="tx1"/>
                </a:solidFill>
                <a:latin typeface="+mn-lt"/>
                <a:ea typeface="+mn-ea"/>
                <a:cs typeface="+mn-cs"/>
              </a:rPr>
              <a:t>processes for execution by the processor, allocates resources to processes, and</a:t>
            </a:r>
          </a:p>
          <a:p>
            <a:r>
              <a:rPr lang="en-US" sz="1200" kern="1200" baseline="0" dirty="0" smtClean="0">
                <a:solidFill>
                  <a:schemeClr val="tx1"/>
                </a:solidFill>
                <a:latin typeface="+mn-lt"/>
                <a:ea typeface="+mn-ea"/>
                <a:cs typeface="+mn-cs"/>
              </a:rPr>
              <a:t>responds to requests by user processes for basic services. Fundamentally, we can</a:t>
            </a:r>
          </a:p>
          <a:p>
            <a:r>
              <a:rPr lang="en-US" sz="1200" kern="1200" baseline="0" dirty="0" smtClean="0">
                <a:solidFill>
                  <a:schemeClr val="tx1"/>
                </a:solidFill>
                <a:latin typeface="+mn-lt"/>
                <a:ea typeface="+mn-ea"/>
                <a:cs typeface="+mn-cs"/>
              </a:rPr>
              <a:t>think of the OS as that entity that manages the use of system resources by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concept is illustrated in Figure 3.10 . In a multiprogramming environment,</a:t>
            </a:r>
          </a:p>
          <a:p>
            <a:r>
              <a:rPr lang="en-US" sz="1200" kern="1200" baseline="0" dirty="0" smtClean="0">
                <a:solidFill>
                  <a:schemeClr val="tx1"/>
                </a:solidFill>
                <a:latin typeface="+mn-lt"/>
                <a:ea typeface="+mn-ea"/>
                <a:cs typeface="+mn-cs"/>
              </a:rPr>
              <a:t>there are a number of processes (P 1 ,…, P </a:t>
            </a:r>
            <a:r>
              <a:rPr lang="en-US" sz="1200" i="1" kern="1200" baseline="0" dirty="0" smtClean="0">
                <a:solidFill>
                  <a:schemeClr val="tx1"/>
                </a:solidFill>
                <a:latin typeface="+mn-lt"/>
                <a:ea typeface="+mn-ea"/>
                <a:cs typeface="+mn-cs"/>
              </a:rPr>
              <a:t>n ) that have been created and exist in</a:t>
            </a:r>
          </a:p>
          <a:p>
            <a:r>
              <a:rPr lang="en-US" sz="1200" kern="1200" baseline="0" dirty="0" smtClean="0">
                <a:solidFill>
                  <a:schemeClr val="tx1"/>
                </a:solidFill>
                <a:latin typeface="+mn-lt"/>
                <a:ea typeface="+mn-ea"/>
                <a:cs typeface="+mn-cs"/>
              </a:rPr>
              <a:t>virtual memory. Each process, during the course of its execution, needs access to</a:t>
            </a:r>
          </a:p>
          <a:p>
            <a:r>
              <a:rPr lang="en-US" sz="1200" kern="1200" baseline="0" dirty="0" smtClean="0">
                <a:solidFill>
                  <a:schemeClr val="tx1"/>
                </a:solidFill>
                <a:latin typeface="+mn-lt"/>
                <a:ea typeface="+mn-ea"/>
                <a:cs typeface="+mn-cs"/>
              </a:rPr>
              <a:t>certain system resources, including the processor, I/O devices, and main memory. In</a:t>
            </a:r>
          </a:p>
          <a:p>
            <a:r>
              <a:rPr lang="en-US" sz="1200" kern="1200" baseline="0" dirty="0" smtClean="0">
                <a:solidFill>
                  <a:schemeClr val="tx1"/>
                </a:solidFill>
                <a:latin typeface="+mn-lt"/>
                <a:ea typeface="+mn-ea"/>
                <a:cs typeface="+mn-cs"/>
              </a:rPr>
              <a:t>the figure, process P 1 is running; at least part of the process is in main memory, and</a:t>
            </a:r>
          </a:p>
          <a:p>
            <a:r>
              <a:rPr lang="en-US" sz="1200" kern="1200" baseline="0" dirty="0" smtClean="0">
                <a:solidFill>
                  <a:schemeClr val="tx1"/>
                </a:solidFill>
                <a:latin typeface="+mn-lt"/>
                <a:ea typeface="+mn-ea"/>
                <a:cs typeface="+mn-cs"/>
              </a:rPr>
              <a:t>it has control of two I/O devices. Process P 2 is also in main memory but is blocked</a:t>
            </a:r>
          </a:p>
          <a:p>
            <a:r>
              <a:rPr lang="en-US" sz="1200" kern="1200" baseline="0" dirty="0" smtClean="0">
                <a:solidFill>
                  <a:schemeClr val="tx1"/>
                </a:solidFill>
                <a:latin typeface="+mn-lt"/>
                <a:ea typeface="+mn-ea"/>
                <a:cs typeface="+mn-cs"/>
              </a:rPr>
              <a:t>waiting for an I/O device allocated to P 1 . Process P </a:t>
            </a:r>
            <a:r>
              <a:rPr lang="en-US" sz="1200" i="1" kern="1200" baseline="0" dirty="0" smtClean="0">
                <a:solidFill>
                  <a:schemeClr val="tx1"/>
                </a:solidFill>
                <a:latin typeface="+mn-lt"/>
                <a:ea typeface="+mn-ea"/>
                <a:cs typeface="+mn-cs"/>
              </a:rPr>
              <a:t>n has been swapped out and is</a:t>
            </a:r>
          </a:p>
          <a:p>
            <a:r>
              <a:rPr lang="en-US" sz="1200" kern="1200" baseline="0" dirty="0" smtClean="0">
                <a:solidFill>
                  <a:schemeClr val="tx1"/>
                </a:solidFill>
                <a:latin typeface="+mn-lt"/>
                <a:ea typeface="+mn-ea"/>
                <a:cs typeface="+mn-cs"/>
              </a:rPr>
              <a:t>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OS is to manage processes and resources, it must have information about</a:t>
            </a:r>
          </a:p>
          <a:p>
            <a:r>
              <a:rPr lang="en-US" sz="1200" kern="1200" baseline="0" dirty="0" smtClean="0">
                <a:solidFill>
                  <a:schemeClr val="tx1"/>
                </a:solidFill>
                <a:latin typeface="+mn-lt"/>
                <a:ea typeface="+mn-ea"/>
                <a:cs typeface="+mn-cs"/>
              </a:rPr>
              <a:t>the current status of each process and resource. The universal approach to providing</a:t>
            </a:r>
          </a:p>
          <a:p>
            <a:r>
              <a:rPr lang="en-US" sz="1200" kern="1200" baseline="0" dirty="0" smtClean="0">
                <a:solidFill>
                  <a:schemeClr val="tx1"/>
                </a:solidFill>
                <a:latin typeface="+mn-lt"/>
                <a:ea typeface="+mn-ea"/>
                <a:cs typeface="+mn-cs"/>
              </a:rPr>
              <a:t>this information is straightforward: The OS constructs and maintains tables of</a:t>
            </a:r>
          </a:p>
          <a:p>
            <a:r>
              <a:rPr lang="en-US" sz="1200" kern="1200" baseline="0" dirty="0" smtClean="0">
                <a:solidFill>
                  <a:schemeClr val="tx1"/>
                </a:solidFill>
                <a:latin typeface="+mn-lt"/>
                <a:ea typeface="+mn-ea"/>
                <a:cs typeface="+mn-cs"/>
              </a:rPr>
              <a:t>information about each entity that it is managing. A general idea of the scope of this</a:t>
            </a:r>
          </a:p>
          <a:p>
            <a:r>
              <a:rPr lang="en-US" sz="1200" kern="1200" baseline="0" dirty="0" smtClean="0">
                <a:solidFill>
                  <a:schemeClr val="tx1"/>
                </a:solidFill>
                <a:latin typeface="+mn-lt"/>
                <a:ea typeface="+mn-ea"/>
                <a:cs typeface="+mn-cs"/>
              </a:rPr>
              <a:t>effort is indicated in Figure 3.11 , which shows four different types of tables maintained</a:t>
            </a:r>
          </a:p>
          <a:p>
            <a:r>
              <a:rPr lang="en-US" sz="1200" kern="1200" baseline="0" dirty="0" smtClean="0">
                <a:solidFill>
                  <a:schemeClr val="tx1"/>
                </a:solidFill>
                <a:latin typeface="+mn-lt"/>
                <a:ea typeface="+mn-ea"/>
                <a:cs typeface="+mn-cs"/>
              </a:rPr>
              <a:t>by the OS: memory, I/O, file, and process. Although the details will differ</a:t>
            </a:r>
          </a:p>
          <a:p>
            <a:r>
              <a:rPr lang="en-US" sz="1200" kern="1200" baseline="0" dirty="0" smtClean="0">
                <a:solidFill>
                  <a:schemeClr val="tx1"/>
                </a:solidFill>
                <a:latin typeface="+mn-lt"/>
                <a:ea typeface="+mn-ea"/>
                <a:cs typeface="+mn-cs"/>
              </a:rPr>
              <a:t>from one OS to another, fundamentally, all operating systems maintain information</a:t>
            </a:r>
          </a:p>
          <a:p>
            <a:r>
              <a:rPr lang="en-US" sz="1200" kern="1200" baseline="0" dirty="0" smtClean="0">
                <a:solidFill>
                  <a:schemeClr val="tx1"/>
                </a:solidFill>
                <a:latin typeface="+mn-lt"/>
                <a:ea typeface="+mn-ea"/>
                <a:cs typeface="+mn-cs"/>
              </a:rPr>
              <a:t>in these four categories.</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3.11 depicts the structure of the location information in the following</a:t>
            </a:r>
          </a:p>
          <a:p>
            <a:r>
              <a:rPr lang="en-US" sz="1200" kern="1200" baseline="0" dirty="0" smtClean="0">
                <a:solidFill>
                  <a:schemeClr val="tx1"/>
                </a:solidFill>
                <a:latin typeface="+mn-lt"/>
                <a:ea typeface="+mn-ea"/>
                <a:cs typeface="+mn-cs"/>
              </a:rPr>
              <a:t>way. There is a primary process table with one entry for each process. Each</a:t>
            </a:r>
          </a:p>
          <a:p>
            <a:r>
              <a:rPr lang="en-US" sz="1200" kern="1200" baseline="0" dirty="0" smtClean="0">
                <a:solidFill>
                  <a:schemeClr val="tx1"/>
                </a:solidFill>
                <a:latin typeface="+mn-lt"/>
                <a:ea typeface="+mn-ea"/>
                <a:cs typeface="+mn-cs"/>
              </a:rPr>
              <a:t>entry contains, at least, a pointer to a process image. If the process image contains</a:t>
            </a:r>
          </a:p>
          <a:p>
            <a:r>
              <a:rPr lang="en-US" sz="1200" kern="1200" baseline="0" dirty="0" smtClean="0">
                <a:solidFill>
                  <a:schemeClr val="tx1"/>
                </a:solidFill>
                <a:latin typeface="+mn-lt"/>
                <a:ea typeface="+mn-ea"/>
                <a:cs typeface="+mn-cs"/>
              </a:rPr>
              <a:t>multiple blocks, this information is contained directly in the primary process</a:t>
            </a:r>
          </a:p>
          <a:p>
            <a:r>
              <a:rPr lang="en-US" sz="1200" kern="1200" baseline="0" dirty="0" smtClean="0">
                <a:solidFill>
                  <a:schemeClr val="tx1"/>
                </a:solidFill>
                <a:latin typeface="+mn-lt"/>
                <a:ea typeface="+mn-ea"/>
                <a:cs typeface="+mn-cs"/>
              </a:rPr>
              <a:t>table or is available by cross-reference to entries in memory tables. Of course,</a:t>
            </a:r>
          </a:p>
          <a:p>
            <a:r>
              <a:rPr lang="en-US" sz="1200" kern="1200" baseline="0" dirty="0" smtClean="0">
                <a:solidFill>
                  <a:schemeClr val="tx1"/>
                </a:solidFill>
                <a:latin typeface="+mn-lt"/>
                <a:ea typeface="+mn-ea"/>
                <a:cs typeface="+mn-cs"/>
              </a:rPr>
              <a:t>this depiction is generic; a particular OS will have its own way of organizing the</a:t>
            </a:r>
          </a:p>
          <a:p>
            <a:r>
              <a:rPr lang="en-US" sz="1200" kern="1200" baseline="0" dirty="0" smtClean="0">
                <a:solidFill>
                  <a:schemeClr val="tx1"/>
                </a:solidFill>
                <a:latin typeface="+mn-lt"/>
                <a:ea typeface="+mn-ea"/>
                <a:cs typeface="+mn-cs"/>
              </a:rPr>
              <a:t>location information.</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Memory tables are used to keep track of both main (real) and secondary</a:t>
            </a:r>
          </a:p>
          <a:p>
            <a:r>
              <a:rPr lang="en-US" sz="1200" kern="1200" baseline="0" dirty="0" smtClean="0">
                <a:solidFill>
                  <a:schemeClr val="tx1"/>
                </a:solidFill>
                <a:latin typeface="+mn-lt"/>
                <a:ea typeface="+mn-ea"/>
                <a:cs typeface="+mn-cs"/>
              </a:rPr>
              <a:t>(virtual) memory. Some of main memory is reserved for use by the OS; the</a:t>
            </a:r>
          </a:p>
          <a:p>
            <a:r>
              <a:rPr lang="en-US" sz="1200" kern="1200" baseline="0" dirty="0" smtClean="0">
                <a:solidFill>
                  <a:schemeClr val="tx1"/>
                </a:solidFill>
                <a:latin typeface="+mn-lt"/>
                <a:ea typeface="+mn-ea"/>
                <a:cs typeface="+mn-cs"/>
              </a:rPr>
              <a:t>remainder is available for use by processes. Processes are maintained on secondary</a:t>
            </a:r>
          </a:p>
          <a:p>
            <a:r>
              <a:rPr lang="en-US" sz="1200" kern="1200" baseline="0" dirty="0" smtClean="0">
                <a:solidFill>
                  <a:schemeClr val="tx1"/>
                </a:solidFill>
                <a:latin typeface="+mn-lt"/>
                <a:ea typeface="+mn-ea"/>
                <a:cs typeface="+mn-cs"/>
              </a:rPr>
              <a:t>memory using some sort of virtual memory or simple swapping mechanism. The</a:t>
            </a:r>
          </a:p>
          <a:p>
            <a:r>
              <a:rPr lang="en-US" sz="1200" kern="1200" baseline="0" dirty="0" smtClean="0">
                <a:solidFill>
                  <a:schemeClr val="tx1"/>
                </a:solidFill>
                <a:latin typeface="+mn-lt"/>
                <a:ea typeface="+mn-ea"/>
                <a:cs typeface="+mn-cs"/>
              </a:rPr>
              <a:t>memory tables must include the following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allocation of main memory to processes</a:t>
            </a:r>
          </a:p>
          <a:p>
            <a:r>
              <a:rPr lang="en-US" sz="1200" kern="1200" baseline="0" dirty="0" smtClean="0">
                <a:solidFill>
                  <a:schemeClr val="tx1"/>
                </a:solidFill>
                <a:latin typeface="+mn-lt"/>
                <a:ea typeface="+mn-ea"/>
                <a:cs typeface="+mn-cs"/>
              </a:rPr>
              <a:t>• The allocation of secondary memory to processes</a:t>
            </a:r>
          </a:p>
          <a:p>
            <a:r>
              <a:rPr lang="en-US" sz="1200" kern="1200" baseline="0" dirty="0" smtClean="0">
                <a:solidFill>
                  <a:schemeClr val="tx1"/>
                </a:solidFill>
                <a:latin typeface="+mn-lt"/>
                <a:ea typeface="+mn-ea"/>
                <a:cs typeface="+mn-cs"/>
              </a:rPr>
              <a:t>Any protection attributes of blocks of main or virtual memory, such as which</a:t>
            </a:r>
          </a:p>
          <a:p>
            <a:r>
              <a:rPr lang="en-US" sz="1200" kern="1200" baseline="0" dirty="0" smtClean="0">
                <a:solidFill>
                  <a:schemeClr val="tx1"/>
                </a:solidFill>
                <a:latin typeface="+mn-lt"/>
                <a:ea typeface="+mn-ea"/>
                <a:cs typeface="+mn-cs"/>
              </a:rPr>
              <a:t>processes may access certain shared memory regions</a:t>
            </a:r>
          </a:p>
          <a:p>
            <a:r>
              <a:rPr lang="en-US" sz="1200" kern="1200" baseline="0" dirty="0" smtClean="0">
                <a:solidFill>
                  <a:schemeClr val="tx1"/>
                </a:solidFill>
                <a:latin typeface="+mn-lt"/>
                <a:ea typeface="+mn-ea"/>
                <a:cs typeface="+mn-cs"/>
              </a:rPr>
              <a:t>• Any information needed to manage virtual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examine the information structures for memory management in detail in Part</a:t>
            </a:r>
          </a:p>
          <a:p>
            <a:r>
              <a:rPr lang="en-US" sz="1200" kern="1200" baseline="0" dirty="0" smtClean="0">
                <a:solidFill>
                  <a:schemeClr val="tx1"/>
                </a:solidFill>
                <a:latin typeface="+mn-lt"/>
                <a:ea typeface="+mn-ea"/>
                <a:cs typeface="+mn-cs"/>
              </a:rPr>
              <a:t>Three.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I/O tables are used by the OS to manage the I/O devices and channels of the</a:t>
            </a:r>
          </a:p>
          <a:p>
            <a:r>
              <a:rPr lang="en-US" sz="1200" kern="1200" baseline="0" dirty="0" smtClean="0">
                <a:solidFill>
                  <a:schemeClr val="tx1"/>
                </a:solidFill>
                <a:latin typeface="+mn-lt"/>
                <a:ea typeface="+mn-ea"/>
                <a:cs typeface="+mn-cs"/>
              </a:rPr>
              <a:t>computer system. At any given time, an I/O device may be available or assigned to a</a:t>
            </a:r>
          </a:p>
          <a:p>
            <a:r>
              <a:rPr lang="en-US" sz="1200" kern="1200" baseline="0" dirty="0" smtClean="0">
                <a:solidFill>
                  <a:schemeClr val="tx1"/>
                </a:solidFill>
                <a:latin typeface="+mn-lt"/>
                <a:ea typeface="+mn-ea"/>
                <a:cs typeface="+mn-cs"/>
              </a:rPr>
              <a:t>particular process. If an I/O operation is in progress, the OS needs to know the status</a:t>
            </a:r>
          </a:p>
          <a:p>
            <a:r>
              <a:rPr lang="en-US" sz="1200" kern="1200" baseline="0" dirty="0" smtClean="0">
                <a:solidFill>
                  <a:schemeClr val="tx1"/>
                </a:solidFill>
                <a:latin typeface="+mn-lt"/>
                <a:ea typeface="+mn-ea"/>
                <a:cs typeface="+mn-cs"/>
              </a:rPr>
              <a:t>of the I/O operation and the location in main memory being used as the source or</a:t>
            </a:r>
          </a:p>
          <a:p>
            <a:r>
              <a:rPr lang="en-US" sz="1200" kern="1200" baseline="0" dirty="0" smtClean="0">
                <a:solidFill>
                  <a:schemeClr val="tx1"/>
                </a:solidFill>
                <a:latin typeface="+mn-lt"/>
                <a:ea typeface="+mn-ea"/>
                <a:cs typeface="+mn-cs"/>
              </a:rPr>
              <a:t>destination of the I/O transfer. I/O management is examined in Chapter 11 .</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NZ" dirty="0" smtClean="0"/>
              <a:t>The OS may also maintain file tables.</a:t>
            </a:r>
          </a:p>
          <a:p>
            <a:endParaRPr lang="en-NZ" dirty="0" smtClean="0"/>
          </a:p>
          <a:p>
            <a:r>
              <a:rPr lang="en-NZ" dirty="0" smtClean="0"/>
              <a:t>Much, if not all, of this information may be maintained and used by a file management system, in which case the OS has little or no knowledge of files.</a:t>
            </a:r>
          </a:p>
          <a:p>
            <a:endParaRPr lang="en-NZ" dirty="0" smtClean="0"/>
          </a:p>
          <a:p>
            <a:r>
              <a:rPr lang="en-NZ" dirty="0" smtClean="0"/>
              <a:t>In other operating systems, much of the detail of file management is managed by the OS itself.</a:t>
            </a:r>
          </a:p>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Finally, the OS must maintain </a:t>
            </a:r>
            <a:r>
              <a:rPr lang="en-US" sz="1200" b="1" kern="1200" baseline="0" dirty="0" smtClean="0">
                <a:solidFill>
                  <a:schemeClr val="tx1"/>
                </a:solidFill>
                <a:latin typeface="+mn-lt"/>
                <a:ea typeface="+mn-ea"/>
                <a:cs typeface="+mn-cs"/>
              </a:rPr>
              <a:t>process tables </a:t>
            </a:r>
            <a:r>
              <a:rPr lang="en-US" sz="1200" b="0" kern="1200" baseline="0" dirty="0" smtClean="0">
                <a:solidFill>
                  <a:schemeClr val="tx1"/>
                </a:solidFill>
                <a:latin typeface="+mn-lt"/>
                <a:ea typeface="+mn-ea"/>
                <a:cs typeface="+mn-cs"/>
              </a:rPr>
              <a:t>to manage processes. The</a:t>
            </a:r>
          </a:p>
          <a:p>
            <a:r>
              <a:rPr lang="en-US" sz="1200" kern="1200" baseline="0" dirty="0" smtClean="0">
                <a:solidFill>
                  <a:schemeClr val="tx1"/>
                </a:solidFill>
                <a:latin typeface="+mn-lt"/>
                <a:ea typeface="+mn-ea"/>
                <a:cs typeface="+mn-cs"/>
              </a:rPr>
              <a:t>remainder of this section is devoted to an examination of the required process</a:t>
            </a:r>
          </a:p>
          <a:p>
            <a:r>
              <a:rPr lang="en-US" sz="1200" kern="1200" baseline="0" dirty="0" smtClean="0">
                <a:solidFill>
                  <a:schemeClr val="tx1"/>
                </a:solidFill>
                <a:latin typeface="+mn-lt"/>
                <a:ea typeface="+mn-ea"/>
                <a:cs typeface="+mn-cs"/>
              </a:rPr>
              <a:t>tables. Before proceeding to this discussion, two additional points should be made.</a:t>
            </a:r>
          </a:p>
          <a:p>
            <a:r>
              <a:rPr lang="en-US" sz="1200" kern="1200" baseline="0" dirty="0" smtClean="0">
                <a:solidFill>
                  <a:schemeClr val="tx1"/>
                </a:solidFill>
                <a:latin typeface="+mn-lt"/>
                <a:ea typeface="+mn-ea"/>
                <a:cs typeface="+mn-cs"/>
              </a:rPr>
              <a:t>First, although Figure 3.11 shows four distinct sets of tables, it should be clear that</a:t>
            </a:r>
          </a:p>
          <a:p>
            <a:r>
              <a:rPr lang="en-US" sz="1200" kern="1200" baseline="0" dirty="0" smtClean="0">
                <a:solidFill>
                  <a:schemeClr val="tx1"/>
                </a:solidFill>
                <a:latin typeface="+mn-lt"/>
                <a:ea typeface="+mn-ea"/>
                <a:cs typeface="+mn-cs"/>
              </a:rPr>
              <a:t>these tables must be linked or cross-referenced in some fashion. Memory, I/O, and</a:t>
            </a:r>
          </a:p>
          <a:p>
            <a:r>
              <a:rPr lang="en-US" sz="1200" kern="1200" baseline="0" dirty="0" smtClean="0">
                <a:solidFill>
                  <a:schemeClr val="tx1"/>
                </a:solidFill>
                <a:latin typeface="+mn-lt"/>
                <a:ea typeface="+mn-ea"/>
                <a:cs typeface="+mn-cs"/>
              </a:rPr>
              <a:t>files are managed on behalf of processes, so there must be some reference to these</a:t>
            </a:r>
          </a:p>
          <a:p>
            <a:r>
              <a:rPr lang="en-US" sz="1200" kern="1200" baseline="0" dirty="0" smtClean="0">
                <a:solidFill>
                  <a:schemeClr val="tx1"/>
                </a:solidFill>
                <a:latin typeface="+mn-lt"/>
                <a:ea typeface="+mn-ea"/>
                <a:cs typeface="+mn-cs"/>
              </a:rPr>
              <a:t>resources, directly or indirectly, in the process tables. The files referred to in the file</a:t>
            </a:r>
          </a:p>
          <a:p>
            <a:r>
              <a:rPr lang="en-US" sz="1200" kern="1200" baseline="0" dirty="0" smtClean="0">
                <a:solidFill>
                  <a:schemeClr val="tx1"/>
                </a:solidFill>
                <a:latin typeface="+mn-lt"/>
                <a:ea typeface="+mn-ea"/>
                <a:cs typeface="+mn-cs"/>
              </a:rPr>
              <a:t>tables are accessible via an I/O device and will, at some times, be in main or virtual</a:t>
            </a:r>
          </a:p>
          <a:p>
            <a:r>
              <a:rPr lang="en-US" sz="1200" kern="1200" baseline="0" dirty="0" smtClean="0">
                <a:solidFill>
                  <a:schemeClr val="tx1"/>
                </a:solidFill>
                <a:latin typeface="+mn-lt"/>
                <a:ea typeface="+mn-ea"/>
                <a:cs typeface="+mn-cs"/>
              </a:rPr>
              <a:t>memory. The tables themselves must be accessible by the OS and therefore are subject</a:t>
            </a:r>
          </a:p>
          <a:p>
            <a:r>
              <a:rPr lang="en-US" sz="1200" kern="1200" baseline="0" dirty="0" smtClean="0">
                <a:solidFill>
                  <a:schemeClr val="tx1"/>
                </a:solidFill>
                <a:latin typeface="+mn-lt"/>
                <a:ea typeface="+mn-ea"/>
                <a:cs typeface="+mn-cs"/>
              </a:rPr>
              <a:t>to memory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Second, how does the OS know to create the tables in the first place? Clearly,</a:t>
            </a:r>
          </a:p>
          <a:p>
            <a:r>
              <a:rPr lang="en-US" sz="1200" kern="1200" baseline="0" dirty="0" smtClean="0">
                <a:solidFill>
                  <a:schemeClr val="tx1"/>
                </a:solidFill>
                <a:latin typeface="+mn-lt"/>
                <a:ea typeface="+mn-ea"/>
                <a:cs typeface="+mn-cs"/>
              </a:rPr>
              <a:t>the OS must have some knowledge of the basic environment, such as how much main</a:t>
            </a:r>
          </a:p>
          <a:p>
            <a:r>
              <a:rPr lang="en-US" sz="1200" kern="1200" baseline="0" dirty="0" smtClean="0">
                <a:solidFill>
                  <a:schemeClr val="tx1"/>
                </a:solidFill>
                <a:latin typeface="+mn-lt"/>
                <a:ea typeface="+mn-ea"/>
                <a:cs typeface="+mn-cs"/>
              </a:rPr>
              <a:t>memory exists, what are the I/O devices and what are their identifiers, and so on. This</a:t>
            </a:r>
          </a:p>
          <a:p>
            <a:r>
              <a:rPr lang="en-US" sz="1200" kern="1200" baseline="0" dirty="0" smtClean="0">
                <a:solidFill>
                  <a:schemeClr val="tx1"/>
                </a:solidFill>
                <a:latin typeface="+mn-lt"/>
                <a:ea typeface="+mn-ea"/>
                <a:cs typeface="+mn-cs"/>
              </a:rPr>
              <a:t>is an issue of configuration. That is, when the OS is initialized, it must have access to</a:t>
            </a:r>
          </a:p>
          <a:p>
            <a:r>
              <a:rPr lang="en-US" sz="1200" kern="1200" baseline="0" dirty="0" smtClean="0">
                <a:solidFill>
                  <a:schemeClr val="tx1"/>
                </a:solidFill>
                <a:latin typeface="+mn-lt"/>
                <a:ea typeface="+mn-ea"/>
                <a:cs typeface="+mn-cs"/>
              </a:rPr>
              <a:t>some configuration data that define the basic environment, and these data must be</a:t>
            </a:r>
          </a:p>
          <a:p>
            <a:r>
              <a:rPr lang="en-US" sz="1200" kern="1200" baseline="0" dirty="0" smtClean="0">
                <a:solidFill>
                  <a:schemeClr val="tx1"/>
                </a:solidFill>
                <a:latin typeface="+mn-lt"/>
                <a:ea typeface="+mn-ea"/>
                <a:cs typeface="+mn-cs"/>
              </a:rPr>
              <a:t>created outside the OS, with human assistance or by some auto configuration software.</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what the OS must know if it is to manage and control a process. First, it</a:t>
            </a:r>
          </a:p>
          <a:p>
            <a:r>
              <a:rPr lang="en-US" sz="1200" kern="1200" baseline="0" dirty="0" smtClean="0">
                <a:solidFill>
                  <a:schemeClr val="tx1"/>
                </a:solidFill>
                <a:latin typeface="+mn-lt"/>
                <a:ea typeface="+mn-ea"/>
                <a:cs typeface="+mn-cs"/>
              </a:rPr>
              <a:t>must know where the process is located; second, it must know the attributes of the</a:t>
            </a:r>
          </a:p>
          <a:p>
            <a:r>
              <a:rPr lang="en-US" sz="1200" kern="1200" baseline="0" dirty="0" smtClean="0">
                <a:solidFill>
                  <a:schemeClr val="tx1"/>
                </a:solidFill>
                <a:latin typeface="+mn-lt"/>
                <a:ea typeface="+mn-ea"/>
                <a:cs typeface="+mn-cs"/>
              </a:rPr>
              <a:t>process that are necessary for its management (e.g., process ID and process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Before we can deal with the questions of where a process is</a:t>
            </a:r>
          </a:p>
          <a:p>
            <a:r>
              <a:rPr lang="en-US" sz="1200" kern="1200" baseline="0" dirty="0" smtClean="0">
                <a:solidFill>
                  <a:schemeClr val="tx1"/>
                </a:solidFill>
                <a:latin typeface="+mn-lt"/>
                <a:ea typeface="+mn-ea"/>
                <a:cs typeface="+mn-cs"/>
              </a:rPr>
              <a:t>located or what its attributes are, we need to address an even more fundamental</a:t>
            </a:r>
          </a:p>
          <a:p>
            <a:r>
              <a:rPr lang="en-US" sz="1200" kern="1200" baseline="0" dirty="0" smtClean="0">
                <a:solidFill>
                  <a:schemeClr val="tx1"/>
                </a:solidFill>
                <a:latin typeface="+mn-lt"/>
                <a:ea typeface="+mn-ea"/>
                <a:cs typeface="+mn-cs"/>
              </a:rPr>
              <a:t>question: What is the physical manifestation of a process? At a minimum, a process</a:t>
            </a:r>
          </a:p>
          <a:p>
            <a:r>
              <a:rPr lang="en-US" sz="1200" kern="1200" baseline="0" dirty="0" smtClean="0">
                <a:solidFill>
                  <a:schemeClr val="tx1"/>
                </a:solidFill>
                <a:latin typeface="+mn-lt"/>
                <a:ea typeface="+mn-ea"/>
                <a:cs typeface="+mn-cs"/>
              </a:rPr>
              <a:t>must include a program or set of programs to be executed. Associated with these</a:t>
            </a:r>
          </a:p>
          <a:p>
            <a:r>
              <a:rPr lang="en-US" sz="1200" kern="1200" baseline="0" dirty="0" smtClean="0">
                <a:solidFill>
                  <a:schemeClr val="tx1"/>
                </a:solidFill>
                <a:latin typeface="+mn-lt"/>
                <a:ea typeface="+mn-ea"/>
                <a:cs typeface="+mn-cs"/>
              </a:rPr>
              <a:t>programs is a set of data locations for local and global variables and any defined</a:t>
            </a:r>
          </a:p>
          <a:p>
            <a:r>
              <a:rPr lang="en-US" sz="1200" kern="1200" baseline="0" dirty="0" smtClean="0">
                <a:solidFill>
                  <a:schemeClr val="tx1"/>
                </a:solidFill>
                <a:latin typeface="+mn-lt"/>
                <a:ea typeface="+mn-ea"/>
                <a:cs typeface="+mn-cs"/>
              </a:rPr>
              <a:t>constants. Thus, a process will consist of at least sufficient memory to hold the</a:t>
            </a:r>
          </a:p>
          <a:p>
            <a:r>
              <a:rPr lang="en-US" sz="1200" kern="1200" baseline="0" dirty="0" smtClean="0">
                <a:solidFill>
                  <a:schemeClr val="tx1"/>
                </a:solidFill>
                <a:latin typeface="+mn-lt"/>
                <a:ea typeface="+mn-ea"/>
                <a:cs typeface="+mn-cs"/>
              </a:rPr>
              <a:t>programs and data of that process. In addition, the execution of a program typically</a:t>
            </a:r>
          </a:p>
          <a:p>
            <a:r>
              <a:rPr lang="en-US" sz="1200" kern="1200" baseline="0" dirty="0" smtClean="0">
                <a:solidFill>
                  <a:schemeClr val="tx1"/>
                </a:solidFill>
                <a:latin typeface="+mn-lt"/>
                <a:ea typeface="+mn-ea"/>
                <a:cs typeface="+mn-cs"/>
              </a:rPr>
              <a:t>involves a stack (see Appendix P) that is used to keep track of procedure calls and</a:t>
            </a:r>
          </a:p>
          <a:p>
            <a:r>
              <a:rPr lang="en-US" sz="1200" kern="1200" baseline="0" dirty="0" smtClean="0">
                <a:solidFill>
                  <a:schemeClr val="tx1"/>
                </a:solidFill>
                <a:latin typeface="+mn-lt"/>
                <a:ea typeface="+mn-ea"/>
                <a:cs typeface="+mn-cs"/>
              </a:rPr>
              <a:t>parameter passing between procedures. Finally, each process has associated with it</a:t>
            </a:r>
          </a:p>
          <a:p>
            <a:r>
              <a:rPr lang="en-US" sz="1200" kern="1200" baseline="0" dirty="0" smtClean="0">
                <a:solidFill>
                  <a:schemeClr val="tx1"/>
                </a:solidFill>
                <a:latin typeface="+mn-lt"/>
                <a:ea typeface="+mn-ea"/>
                <a:cs typeface="+mn-cs"/>
              </a:rPr>
              <a:t>a number of attributes that are used by the OS for process control.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location of a process image will depend on the memory management</a:t>
            </a:r>
          </a:p>
          <a:p>
            <a:r>
              <a:rPr lang="en-US" sz="1200" kern="1200" baseline="0" dirty="0" smtClean="0">
                <a:solidFill>
                  <a:schemeClr val="tx1"/>
                </a:solidFill>
                <a:latin typeface="+mn-lt"/>
                <a:ea typeface="+mn-ea"/>
                <a:cs typeface="+mn-cs"/>
              </a:rPr>
              <a:t>scheme being used. In the simplest case, the process image is maintained as a</a:t>
            </a:r>
          </a:p>
          <a:p>
            <a:r>
              <a:rPr lang="en-US" sz="1200" kern="1200" baseline="0" dirty="0" smtClean="0">
                <a:solidFill>
                  <a:schemeClr val="tx1"/>
                </a:solidFill>
                <a:latin typeface="+mn-lt"/>
                <a:ea typeface="+mn-ea"/>
                <a:cs typeface="+mn-cs"/>
              </a:rPr>
              <a:t>contiguous, or continuous, block of memory. This block is maintained in secondary</a:t>
            </a:r>
          </a:p>
          <a:p>
            <a:r>
              <a:rPr lang="en-US" sz="1200" kern="1200" baseline="0" dirty="0" smtClean="0">
                <a:solidFill>
                  <a:schemeClr val="tx1"/>
                </a:solidFill>
                <a:latin typeface="+mn-lt"/>
                <a:ea typeface="+mn-ea"/>
                <a:cs typeface="+mn-cs"/>
              </a:rPr>
              <a:t>memory, usually disk. So that the OS can manage the process, at least a small portion</a:t>
            </a:r>
          </a:p>
          <a:p>
            <a:r>
              <a:rPr lang="en-US" sz="1200" kern="1200" baseline="0" dirty="0" smtClean="0">
                <a:solidFill>
                  <a:schemeClr val="tx1"/>
                </a:solidFill>
                <a:latin typeface="+mn-lt"/>
                <a:ea typeface="+mn-ea"/>
                <a:cs typeface="+mn-cs"/>
              </a:rPr>
              <a:t>of its image must be maintained in main memory. To execute the process, the entire</a:t>
            </a:r>
          </a:p>
          <a:p>
            <a:r>
              <a:rPr lang="en-US" sz="1200" kern="1200" baseline="0" dirty="0" smtClean="0">
                <a:solidFill>
                  <a:schemeClr val="tx1"/>
                </a:solidFill>
                <a:latin typeface="+mn-lt"/>
                <a:ea typeface="+mn-ea"/>
                <a:cs typeface="+mn-cs"/>
              </a:rPr>
              <a:t>process image must be loaded into main memory or at least virtual memory. Thus,</a:t>
            </a:r>
          </a:p>
          <a:p>
            <a:r>
              <a:rPr lang="en-US" sz="1200" kern="1200" baseline="0" dirty="0" smtClean="0">
                <a:solidFill>
                  <a:schemeClr val="tx1"/>
                </a:solidFill>
                <a:latin typeface="+mn-lt"/>
                <a:ea typeface="+mn-ea"/>
                <a:cs typeface="+mn-cs"/>
              </a:rPr>
              <a:t>the OS needs to know the location of each process on disk and, for each such process</a:t>
            </a:r>
          </a:p>
          <a:p>
            <a:r>
              <a:rPr lang="en-US" sz="1200" kern="1200" baseline="0" dirty="0" smtClean="0">
                <a:solidFill>
                  <a:schemeClr val="tx1"/>
                </a:solidFill>
                <a:latin typeface="+mn-lt"/>
                <a:ea typeface="+mn-ea"/>
                <a:cs typeface="+mn-cs"/>
              </a:rPr>
              <a:t>that is in main memory, the location of that process in main memory. We saw</a:t>
            </a:r>
          </a:p>
          <a:p>
            <a:r>
              <a:rPr lang="en-US" sz="1200" kern="1200" baseline="0" dirty="0" smtClean="0">
                <a:solidFill>
                  <a:schemeClr val="tx1"/>
                </a:solidFill>
                <a:latin typeface="+mn-lt"/>
                <a:ea typeface="+mn-ea"/>
                <a:cs typeface="+mn-cs"/>
              </a:rPr>
              <a:t>a slightly more complex variation on this scheme with the CTSS OS, in Chapter 2 .</a:t>
            </a:r>
          </a:p>
          <a:p>
            <a:r>
              <a:rPr lang="en-US" sz="1200" kern="1200" baseline="0" dirty="0" smtClean="0">
                <a:solidFill>
                  <a:schemeClr val="tx1"/>
                </a:solidFill>
                <a:latin typeface="+mn-lt"/>
                <a:ea typeface="+mn-ea"/>
                <a:cs typeface="+mn-cs"/>
              </a:rPr>
              <a:t>With CTSS, when a process is swapped out, part of the process image may remain in</a:t>
            </a:r>
          </a:p>
          <a:p>
            <a:r>
              <a:rPr lang="en-US" sz="1200" kern="1200" baseline="0" dirty="0" smtClean="0">
                <a:solidFill>
                  <a:schemeClr val="tx1"/>
                </a:solidFill>
                <a:latin typeface="+mn-lt"/>
                <a:ea typeface="+mn-ea"/>
                <a:cs typeface="+mn-cs"/>
              </a:rPr>
              <a:t>main memory. Thus, the OS must keep track of which portions of the image of each</a:t>
            </a:r>
          </a:p>
          <a:p>
            <a:r>
              <a:rPr lang="en-US" sz="1200" kern="1200" baseline="0" dirty="0" smtClean="0">
                <a:solidFill>
                  <a:schemeClr val="tx1"/>
                </a:solidFill>
                <a:latin typeface="+mn-lt"/>
                <a:ea typeface="+mn-ea"/>
                <a:cs typeface="+mn-cs"/>
              </a:rPr>
              <a:t>process are still in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Modern operating systems presume paging hardware that allows noncontiguous</a:t>
            </a:r>
          </a:p>
          <a:p>
            <a:r>
              <a:rPr lang="en-US" sz="1200" kern="1200" baseline="0" dirty="0" smtClean="0">
                <a:solidFill>
                  <a:schemeClr val="tx1"/>
                </a:solidFill>
                <a:latin typeface="+mn-lt"/>
                <a:ea typeface="+mn-ea"/>
                <a:cs typeface="+mn-cs"/>
              </a:rPr>
              <a:t>physical memory to support partially resident processes. 8 At any given time, a</a:t>
            </a:r>
          </a:p>
          <a:p>
            <a:r>
              <a:rPr lang="en-US" sz="1200" kern="1200" baseline="0" dirty="0" smtClean="0">
                <a:solidFill>
                  <a:schemeClr val="tx1"/>
                </a:solidFill>
                <a:latin typeface="+mn-lt"/>
                <a:ea typeface="+mn-ea"/>
                <a:cs typeface="+mn-cs"/>
              </a:rPr>
              <a:t>portion of a process image may be in main memory, with the remainder in secondary</a:t>
            </a:r>
          </a:p>
          <a:p>
            <a:r>
              <a:rPr lang="en-US" sz="1200" kern="1200" baseline="0" dirty="0" smtClean="0">
                <a:solidFill>
                  <a:schemeClr val="tx1"/>
                </a:solidFill>
                <a:latin typeface="+mn-lt"/>
                <a:ea typeface="+mn-ea"/>
                <a:cs typeface="+mn-cs"/>
              </a:rPr>
              <a:t>memory. 9 Therefore, process tables maintained by the OS must show the location</a:t>
            </a:r>
          </a:p>
          <a:p>
            <a:r>
              <a:rPr lang="en-US" sz="1200" kern="1200" baseline="0" dirty="0" smtClean="0">
                <a:solidFill>
                  <a:schemeClr val="tx1"/>
                </a:solidFill>
                <a:latin typeface="+mn-lt"/>
                <a:ea typeface="+mn-ea"/>
                <a:cs typeface="+mn-cs"/>
              </a:rPr>
              <a:t>of each page of each process image.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information in the preceding list is stored in a data structure, typically</a:t>
            </a:r>
          </a:p>
          <a:p>
            <a:r>
              <a:rPr lang="en-US" sz="1200" kern="1200" baseline="0" dirty="0" smtClean="0">
                <a:solidFill>
                  <a:schemeClr val="tx1"/>
                </a:solidFill>
                <a:latin typeface="+mn-lt"/>
                <a:ea typeface="+mn-ea"/>
                <a:cs typeface="+mn-cs"/>
              </a:rPr>
              <a:t>called a </a:t>
            </a:r>
            <a:r>
              <a:rPr lang="en-US" sz="1200" b="1" kern="1200" baseline="0" dirty="0" smtClean="0">
                <a:solidFill>
                  <a:schemeClr val="tx1"/>
                </a:solidFill>
                <a:latin typeface="+mn-lt"/>
                <a:ea typeface="+mn-ea"/>
                <a:cs typeface="+mn-cs"/>
              </a:rPr>
              <a:t>process control block ( Figure 3.1 ), that is created and managed by the OS.</a:t>
            </a:r>
          </a:p>
          <a:p>
            <a:r>
              <a:rPr lang="en-US" sz="1200" kern="1200" baseline="0" dirty="0" smtClean="0">
                <a:solidFill>
                  <a:schemeClr val="tx1"/>
                </a:solidFill>
                <a:latin typeface="+mn-lt"/>
                <a:ea typeface="+mn-ea"/>
                <a:cs typeface="+mn-cs"/>
              </a:rPr>
              <a:t>The significant point about the process control block is that it contains sufficient</a:t>
            </a:r>
          </a:p>
          <a:p>
            <a:r>
              <a:rPr lang="en-US" sz="1200" kern="1200" baseline="0" dirty="0" smtClean="0">
                <a:solidFill>
                  <a:schemeClr val="tx1"/>
                </a:solidFill>
                <a:latin typeface="+mn-lt"/>
                <a:ea typeface="+mn-ea"/>
                <a:cs typeface="+mn-cs"/>
              </a:rPr>
              <a:t>information so that it is possible to interrupt a running process and later resume</a:t>
            </a:r>
          </a:p>
          <a:p>
            <a:r>
              <a:rPr lang="en-US" sz="1200" kern="1200" baseline="0" dirty="0" smtClean="0">
                <a:solidFill>
                  <a:schemeClr val="tx1"/>
                </a:solidFill>
                <a:latin typeface="+mn-lt"/>
                <a:ea typeface="+mn-ea"/>
                <a:cs typeface="+mn-cs"/>
              </a:rPr>
              <a:t>execution as if the interruption had not occurred. The process control block is</a:t>
            </a:r>
          </a:p>
          <a:p>
            <a:r>
              <a:rPr lang="en-US" sz="1200" kern="1200" baseline="0" dirty="0" smtClean="0">
                <a:solidFill>
                  <a:schemeClr val="tx1"/>
                </a:solidFill>
                <a:latin typeface="+mn-lt"/>
                <a:ea typeface="+mn-ea"/>
                <a:cs typeface="+mn-cs"/>
              </a:rPr>
              <a:t>the key tool that enables the OS to support multiple processes and to provide for</a:t>
            </a:r>
          </a:p>
          <a:p>
            <a:r>
              <a:rPr lang="en-US" sz="1200" kern="1200" baseline="0" dirty="0" smtClean="0">
                <a:solidFill>
                  <a:schemeClr val="tx1"/>
                </a:solidFill>
                <a:latin typeface="+mn-lt"/>
                <a:ea typeface="+mn-ea"/>
                <a:cs typeface="+mn-cs"/>
              </a:rPr>
              <a:t>multiprocessing. When a process is interrupted, the current values of the program</a:t>
            </a:r>
          </a:p>
          <a:p>
            <a:r>
              <a:rPr lang="en-US" sz="1200" kern="1200" baseline="0" dirty="0" smtClean="0">
                <a:solidFill>
                  <a:schemeClr val="tx1"/>
                </a:solidFill>
                <a:latin typeface="+mn-lt"/>
                <a:ea typeface="+mn-ea"/>
                <a:cs typeface="+mn-cs"/>
              </a:rPr>
              <a:t>counter and the processor registers (context data) are saved in the appropriate fields</a:t>
            </a:r>
          </a:p>
          <a:p>
            <a:r>
              <a:rPr lang="en-US" sz="1200" kern="1200" baseline="0" dirty="0" smtClean="0">
                <a:solidFill>
                  <a:schemeClr val="tx1"/>
                </a:solidFill>
                <a:latin typeface="+mn-lt"/>
                <a:ea typeface="+mn-ea"/>
                <a:cs typeface="+mn-cs"/>
              </a:rPr>
              <a:t>of the corresponding process control block, and the state of the process is changed</a:t>
            </a:r>
          </a:p>
          <a:p>
            <a:r>
              <a:rPr lang="en-US" sz="1200" kern="1200" baseline="0" dirty="0" smtClean="0">
                <a:solidFill>
                  <a:schemeClr val="tx1"/>
                </a:solidFill>
                <a:latin typeface="+mn-lt"/>
                <a:ea typeface="+mn-ea"/>
                <a:cs typeface="+mn-cs"/>
              </a:rPr>
              <a:t>to some other value, such as </a:t>
            </a:r>
            <a:r>
              <a:rPr lang="en-US" sz="1200" i="1" kern="1200" baseline="0" dirty="0" smtClean="0">
                <a:solidFill>
                  <a:schemeClr val="tx1"/>
                </a:solidFill>
                <a:latin typeface="+mn-lt"/>
                <a:ea typeface="+mn-ea"/>
                <a:cs typeface="+mn-cs"/>
              </a:rPr>
              <a:t>blocked or ready . The OS is</a:t>
            </a:r>
          </a:p>
          <a:p>
            <a:r>
              <a:rPr lang="en-US" sz="1200" kern="1200" baseline="0" dirty="0" smtClean="0">
                <a:solidFill>
                  <a:schemeClr val="tx1"/>
                </a:solidFill>
                <a:latin typeface="+mn-lt"/>
                <a:ea typeface="+mn-ea"/>
                <a:cs typeface="+mn-cs"/>
              </a:rPr>
              <a:t>now free to put some other process in the running state. The program counter and</a:t>
            </a:r>
          </a:p>
          <a:p>
            <a:r>
              <a:rPr lang="en-US" sz="1200" kern="1200" baseline="0" dirty="0" smtClean="0">
                <a:solidFill>
                  <a:schemeClr val="tx1"/>
                </a:solidFill>
                <a:latin typeface="+mn-lt"/>
                <a:ea typeface="+mn-ea"/>
                <a:cs typeface="+mn-cs"/>
              </a:rPr>
              <a:t>context data for this process are loaded into the processor registers and this process</a:t>
            </a:r>
          </a:p>
          <a:p>
            <a:r>
              <a:rPr lang="en-US" sz="1200" kern="1200" baseline="0" dirty="0" smtClean="0">
                <a:solidFill>
                  <a:schemeClr val="tx1"/>
                </a:solidFill>
                <a:latin typeface="+mn-lt"/>
                <a:ea typeface="+mn-ea"/>
                <a:cs typeface="+mn-cs"/>
              </a:rPr>
              <a:t>now begins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can say that a process consists of program code and associated data</a:t>
            </a:r>
          </a:p>
          <a:p>
            <a:r>
              <a:rPr lang="en-US" sz="1200" kern="1200" baseline="0" dirty="0" smtClean="0">
                <a:solidFill>
                  <a:schemeClr val="tx1"/>
                </a:solidFill>
                <a:latin typeface="+mn-lt"/>
                <a:ea typeface="+mn-ea"/>
                <a:cs typeface="+mn-cs"/>
              </a:rPr>
              <a:t>plus a process control block. For a single-processor computer, at any given time, at</a:t>
            </a:r>
          </a:p>
          <a:p>
            <a:r>
              <a:rPr lang="en-US" sz="1200" kern="1200" baseline="0" dirty="0" smtClean="0">
                <a:solidFill>
                  <a:schemeClr val="tx1"/>
                </a:solidFill>
                <a:latin typeface="+mn-lt"/>
                <a:ea typeface="+mn-ea"/>
                <a:cs typeface="+mn-cs"/>
              </a:rPr>
              <a:t>most one process is executing and that process is in the </a:t>
            </a:r>
            <a:r>
              <a:rPr lang="en-US" sz="1200" i="1" kern="1200" baseline="0" dirty="0" smtClean="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Typically, the collection of attributes is referred to as a </a:t>
            </a:r>
            <a:r>
              <a:rPr lang="en-US" sz="1200" i="1" kern="1200" baseline="0" dirty="0" smtClean="0">
                <a:solidFill>
                  <a:schemeClr val="tx1"/>
                </a:solidFill>
                <a:latin typeface="+mn-lt"/>
                <a:ea typeface="+mn-ea"/>
                <a:cs typeface="+mn-cs"/>
              </a:rPr>
              <a:t>process control block. 7 We can refer to this</a:t>
            </a:r>
          </a:p>
          <a:p>
            <a:r>
              <a:rPr lang="en-US" sz="1200" kern="1200" baseline="0" dirty="0" smtClean="0">
                <a:solidFill>
                  <a:schemeClr val="tx1"/>
                </a:solidFill>
                <a:latin typeface="+mn-lt"/>
                <a:ea typeface="+mn-ea"/>
                <a:cs typeface="+mn-cs"/>
              </a:rPr>
              <a:t>collection of program, data, stack, and attributes as the </a:t>
            </a:r>
            <a:r>
              <a:rPr lang="en-US" sz="1200" b="1" kern="1200" baseline="0" dirty="0" smtClean="0">
                <a:solidFill>
                  <a:schemeClr val="tx1"/>
                </a:solidFill>
                <a:latin typeface="+mn-lt"/>
                <a:ea typeface="+mn-ea"/>
                <a:cs typeface="+mn-cs"/>
              </a:rPr>
              <a:t>process image ( Table 3.4 ).</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 sophisticated multiprogramming system requires a great</a:t>
            </a:r>
          </a:p>
          <a:p>
            <a:r>
              <a:rPr lang="en-US" sz="1200" kern="1200" baseline="0" dirty="0" smtClean="0">
                <a:solidFill>
                  <a:schemeClr val="tx1"/>
                </a:solidFill>
                <a:latin typeface="+mn-lt"/>
                <a:ea typeface="+mn-ea"/>
                <a:cs typeface="+mn-cs"/>
              </a:rPr>
              <a:t>deal of information about each process. As was explained, this information can be</a:t>
            </a:r>
          </a:p>
          <a:p>
            <a:r>
              <a:rPr lang="en-US" sz="1200" kern="1200" baseline="0" dirty="0" smtClean="0">
                <a:solidFill>
                  <a:schemeClr val="tx1"/>
                </a:solidFill>
                <a:latin typeface="+mn-lt"/>
                <a:ea typeface="+mn-ea"/>
                <a:cs typeface="+mn-cs"/>
              </a:rPr>
              <a:t>considered to reside in a process control block. Different systems will organize this</a:t>
            </a:r>
          </a:p>
          <a:p>
            <a:r>
              <a:rPr lang="en-US" sz="1200" kern="1200" baseline="0" dirty="0" smtClean="0">
                <a:solidFill>
                  <a:schemeClr val="tx1"/>
                </a:solidFill>
                <a:latin typeface="+mn-lt"/>
                <a:ea typeface="+mn-ea"/>
                <a:cs typeface="+mn-cs"/>
              </a:rPr>
              <a:t>information in different ways, and several examples of this appear at the end of this</a:t>
            </a:r>
          </a:p>
          <a:p>
            <a:r>
              <a:rPr lang="en-US" sz="1200" kern="1200" baseline="0" dirty="0" smtClean="0">
                <a:solidFill>
                  <a:schemeClr val="tx1"/>
                </a:solidFill>
                <a:latin typeface="+mn-lt"/>
                <a:ea typeface="+mn-ea"/>
                <a:cs typeface="+mn-cs"/>
              </a:rPr>
              <a:t>chapter and the next. For now, let us simply explore the type of information that</a:t>
            </a:r>
          </a:p>
          <a:p>
            <a:r>
              <a:rPr lang="en-US" sz="1200" kern="1200" baseline="0" dirty="0" smtClean="0">
                <a:solidFill>
                  <a:schemeClr val="tx1"/>
                </a:solidFill>
                <a:latin typeface="+mn-lt"/>
                <a:ea typeface="+mn-ea"/>
                <a:cs typeface="+mn-cs"/>
              </a:rPr>
              <a:t>might be of use to an OS without considering in any detail how that information is</a:t>
            </a:r>
          </a:p>
          <a:p>
            <a:r>
              <a:rPr lang="en-US" sz="1200" kern="1200" baseline="0" dirty="0" smtClean="0">
                <a:solidFill>
                  <a:schemeClr val="tx1"/>
                </a:solidFill>
                <a:latin typeface="+mn-lt"/>
                <a:ea typeface="+mn-ea"/>
                <a:cs typeface="+mn-cs"/>
              </a:rPr>
              <a:t>organized.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3.5 lists the typical categories of information required by the OS for each</a:t>
            </a:r>
          </a:p>
          <a:p>
            <a:r>
              <a:rPr lang="en-US" sz="1200" kern="1200" baseline="0" dirty="0" smtClean="0">
                <a:solidFill>
                  <a:schemeClr val="tx1"/>
                </a:solidFill>
                <a:latin typeface="+mn-lt"/>
                <a:ea typeface="+mn-ea"/>
                <a:cs typeface="+mn-cs"/>
              </a:rPr>
              <a:t>process. You may be somewhat surprised at the quantity of information required.</a:t>
            </a:r>
          </a:p>
          <a:p>
            <a:r>
              <a:rPr lang="en-US" sz="1200" kern="1200" baseline="0" dirty="0" smtClean="0">
                <a:solidFill>
                  <a:schemeClr val="tx1"/>
                </a:solidFill>
                <a:latin typeface="+mn-lt"/>
                <a:ea typeface="+mn-ea"/>
                <a:cs typeface="+mn-cs"/>
              </a:rPr>
              <a:t>As you gain a greater appreciation of the responsibilities of the OS, this list should</a:t>
            </a:r>
          </a:p>
          <a:p>
            <a:r>
              <a:rPr lang="en-US" sz="1200" kern="1200" baseline="0" dirty="0" smtClean="0">
                <a:solidFill>
                  <a:schemeClr val="tx1"/>
                </a:solidFill>
                <a:latin typeface="+mn-lt"/>
                <a:ea typeface="+mn-ea"/>
                <a:cs typeface="+mn-cs"/>
              </a:rPr>
              <a:t>appear more reasonable.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group the process control block information into three general</a:t>
            </a:r>
          </a:p>
          <a:p>
            <a:r>
              <a:rPr lang="en-US" sz="1200" kern="1200" baseline="0" dirty="0" smtClean="0">
                <a:solidFill>
                  <a:schemeClr val="tx1"/>
                </a:solidFill>
                <a:latin typeface="+mn-lt"/>
                <a:ea typeface="+mn-ea"/>
                <a:cs typeface="+mn-cs"/>
              </a:rPr>
              <a:t>categories:</a:t>
            </a:r>
          </a:p>
          <a:p>
            <a:r>
              <a:rPr lang="en-US" sz="1200" kern="1200" baseline="0" dirty="0" smtClean="0">
                <a:solidFill>
                  <a:schemeClr val="tx1"/>
                </a:solidFill>
                <a:latin typeface="+mn-lt"/>
                <a:ea typeface="+mn-ea"/>
                <a:cs typeface="+mn-cs"/>
              </a:rPr>
              <a:t>• Process identification</a:t>
            </a:r>
          </a:p>
          <a:p>
            <a:r>
              <a:rPr lang="en-US" sz="1200" kern="1200" baseline="0" dirty="0" smtClean="0">
                <a:solidFill>
                  <a:schemeClr val="tx1"/>
                </a:solidFill>
                <a:latin typeface="+mn-lt"/>
                <a:ea typeface="+mn-ea"/>
                <a:cs typeface="+mn-cs"/>
              </a:rPr>
              <a:t>• Processor state information</a:t>
            </a:r>
          </a:p>
          <a:p>
            <a:r>
              <a:rPr lang="en-US" sz="1200" kern="1200" baseline="0" dirty="0" smtClean="0">
                <a:solidFill>
                  <a:schemeClr val="tx1"/>
                </a:solidFill>
                <a:latin typeface="+mn-lt"/>
                <a:ea typeface="+mn-ea"/>
                <a:cs typeface="+mn-cs"/>
              </a:rPr>
              <a:t>• Process control information</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With respect to </a:t>
            </a:r>
            <a:r>
              <a:rPr lang="en-US" sz="1200" b="1" kern="1200" baseline="0" dirty="0" smtClean="0">
                <a:solidFill>
                  <a:schemeClr val="tx1"/>
                </a:solidFill>
                <a:latin typeface="+mn-lt"/>
                <a:ea typeface="+mn-ea"/>
                <a:cs typeface="+mn-cs"/>
              </a:rPr>
              <a:t>process identification , </a:t>
            </a:r>
            <a:r>
              <a:rPr lang="en-US" sz="1200" b="0" kern="1200" baseline="0" dirty="0" smtClean="0">
                <a:solidFill>
                  <a:schemeClr val="tx1"/>
                </a:solidFill>
                <a:latin typeface="+mn-lt"/>
                <a:ea typeface="+mn-ea"/>
                <a:cs typeface="+mn-cs"/>
              </a:rPr>
              <a:t>in virtually all operating systems, each</a:t>
            </a:r>
          </a:p>
          <a:p>
            <a:r>
              <a:rPr lang="en-US" sz="1200" kern="1200" baseline="0" dirty="0" smtClean="0">
                <a:solidFill>
                  <a:schemeClr val="tx1"/>
                </a:solidFill>
                <a:latin typeface="+mn-lt"/>
                <a:ea typeface="+mn-ea"/>
                <a:cs typeface="+mn-cs"/>
              </a:rPr>
              <a:t>process is assigned a unique numeric identifier, which may simply be an index into</a:t>
            </a:r>
          </a:p>
          <a:p>
            <a:r>
              <a:rPr lang="en-US" sz="1200" kern="1200" baseline="0" dirty="0" smtClean="0">
                <a:solidFill>
                  <a:schemeClr val="tx1"/>
                </a:solidFill>
                <a:latin typeface="+mn-lt"/>
                <a:ea typeface="+mn-ea"/>
                <a:cs typeface="+mn-cs"/>
              </a:rPr>
              <a:t>the primary process table ( Figure 3.11 ); otherwise there must be a mapping that</a:t>
            </a:r>
          </a:p>
          <a:p>
            <a:r>
              <a:rPr lang="en-US" sz="1200" kern="1200" baseline="0" dirty="0" smtClean="0">
                <a:solidFill>
                  <a:schemeClr val="tx1"/>
                </a:solidFill>
                <a:latin typeface="+mn-lt"/>
                <a:ea typeface="+mn-ea"/>
                <a:cs typeface="+mn-cs"/>
              </a:rPr>
              <a:t>allows the OS to locate the appropriate tables based on the process identifier. This</a:t>
            </a:r>
          </a:p>
          <a:p>
            <a:r>
              <a:rPr lang="en-US" sz="1200" kern="1200" baseline="0" dirty="0" smtClean="0">
                <a:solidFill>
                  <a:schemeClr val="tx1"/>
                </a:solidFill>
                <a:latin typeface="+mn-lt"/>
                <a:ea typeface="+mn-ea"/>
                <a:cs typeface="+mn-cs"/>
              </a:rPr>
              <a:t>identifier is useful in several ways. Many of the other tables controlled by the OS</a:t>
            </a:r>
          </a:p>
          <a:p>
            <a:r>
              <a:rPr lang="en-US" sz="1200" kern="1200" baseline="0" dirty="0" smtClean="0">
                <a:solidFill>
                  <a:schemeClr val="tx1"/>
                </a:solidFill>
                <a:latin typeface="+mn-lt"/>
                <a:ea typeface="+mn-ea"/>
                <a:cs typeface="+mn-cs"/>
              </a:rPr>
              <a:t>may use process identifiers to cross-reference process tables. For example, the</a:t>
            </a:r>
          </a:p>
          <a:p>
            <a:r>
              <a:rPr lang="en-US" sz="1200" kern="1200" baseline="0" dirty="0" smtClean="0">
                <a:solidFill>
                  <a:schemeClr val="tx1"/>
                </a:solidFill>
                <a:latin typeface="+mn-lt"/>
                <a:ea typeface="+mn-ea"/>
                <a:cs typeface="+mn-cs"/>
              </a:rPr>
              <a:t>memory tables may be organized so as to provide a map of main memory with an</a:t>
            </a:r>
          </a:p>
          <a:p>
            <a:r>
              <a:rPr lang="en-US" sz="1200" kern="1200" baseline="0" dirty="0" smtClean="0">
                <a:solidFill>
                  <a:schemeClr val="tx1"/>
                </a:solidFill>
                <a:latin typeface="+mn-lt"/>
                <a:ea typeface="+mn-ea"/>
                <a:cs typeface="+mn-cs"/>
              </a:rPr>
              <a:t>indication of which process is assigned to each region. Similar references will appear</a:t>
            </a:r>
          </a:p>
          <a:p>
            <a:r>
              <a:rPr lang="en-US" sz="1200" kern="1200" baseline="0" dirty="0" smtClean="0">
                <a:solidFill>
                  <a:schemeClr val="tx1"/>
                </a:solidFill>
                <a:latin typeface="+mn-lt"/>
                <a:ea typeface="+mn-ea"/>
                <a:cs typeface="+mn-cs"/>
              </a:rPr>
              <a:t>in I/O and file tables. When processes communicate with one another, the process</a:t>
            </a:r>
          </a:p>
          <a:p>
            <a:r>
              <a:rPr lang="en-US" sz="1200" kern="1200" baseline="0" dirty="0" smtClean="0">
                <a:solidFill>
                  <a:schemeClr val="tx1"/>
                </a:solidFill>
                <a:latin typeface="+mn-lt"/>
                <a:ea typeface="+mn-ea"/>
                <a:cs typeface="+mn-cs"/>
              </a:rPr>
              <a:t>identifier informs the OS of the destination of a particular communication. When</a:t>
            </a:r>
          </a:p>
          <a:p>
            <a:r>
              <a:rPr lang="en-US" sz="1200" kern="1200" baseline="0" dirty="0" smtClean="0">
                <a:solidFill>
                  <a:schemeClr val="tx1"/>
                </a:solidFill>
                <a:latin typeface="+mn-lt"/>
                <a:ea typeface="+mn-ea"/>
                <a:cs typeface="+mn-cs"/>
              </a:rPr>
              <a:t>processes are allowed to create other processes, identifiers indicate the parent and</a:t>
            </a:r>
          </a:p>
          <a:p>
            <a:r>
              <a:rPr lang="en-US" sz="1200" kern="1200" baseline="0" dirty="0" smtClean="0">
                <a:solidFill>
                  <a:schemeClr val="tx1"/>
                </a:solidFill>
                <a:latin typeface="+mn-lt"/>
                <a:ea typeface="+mn-ea"/>
                <a:cs typeface="+mn-cs"/>
              </a:rPr>
              <a:t>descendents of each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these process identifiers, a process may be assigned a user identifier</a:t>
            </a:r>
          </a:p>
          <a:p>
            <a:r>
              <a:rPr lang="en-US" sz="1200" kern="1200" baseline="0" dirty="0" smtClean="0">
                <a:solidFill>
                  <a:schemeClr val="tx1"/>
                </a:solidFill>
                <a:latin typeface="+mn-lt"/>
                <a:ea typeface="+mn-ea"/>
                <a:cs typeface="+mn-cs"/>
              </a:rPr>
              <a:t>that indicates the user responsible for the job.</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Processor state information </a:t>
            </a:r>
            <a:r>
              <a:rPr lang="en-US" sz="1200" b="0" kern="1200" baseline="0" dirty="0" smtClean="0">
                <a:solidFill>
                  <a:schemeClr val="tx1"/>
                </a:solidFill>
                <a:latin typeface="+mn-lt"/>
                <a:ea typeface="+mn-ea"/>
                <a:cs typeface="+mn-cs"/>
              </a:rPr>
              <a:t>consists of the contents of processor registers.</a:t>
            </a:r>
          </a:p>
          <a:p>
            <a:r>
              <a:rPr lang="en-US" sz="1200" kern="1200" baseline="0" dirty="0" smtClean="0">
                <a:solidFill>
                  <a:schemeClr val="tx1"/>
                </a:solidFill>
                <a:latin typeface="+mn-lt"/>
                <a:ea typeface="+mn-ea"/>
                <a:cs typeface="+mn-cs"/>
              </a:rPr>
              <a:t>While a process is running, of course, the information is in the registers. When a</a:t>
            </a:r>
          </a:p>
          <a:p>
            <a:r>
              <a:rPr lang="en-US" sz="1200" kern="1200" baseline="0" dirty="0" smtClean="0">
                <a:solidFill>
                  <a:schemeClr val="tx1"/>
                </a:solidFill>
                <a:latin typeface="+mn-lt"/>
                <a:ea typeface="+mn-ea"/>
                <a:cs typeface="+mn-cs"/>
              </a:rPr>
              <a:t>process is interrupted, all of this register information must be saved so that it can</a:t>
            </a:r>
          </a:p>
          <a:p>
            <a:r>
              <a:rPr lang="en-US" sz="1200" kern="1200" baseline="0" dirty="0" smtClean="0">
                <a:solidFill>
                  <a:schemeClr val="tx1"/>
                </a:solidFill>
                <a:latin typeface="+mn-lt"/>
                <a:ea typeface="+mn-ea"/>
                <a:cs typeface="+mn-cs"/>
              </a:rPr>
              <a:t>be restored when the process resumes execution. The nature and number of registers</a:t>
            </a:r>
          </a:p>
          <a:p>
            <a:r>
              <a:rPr lang="en-US" sz="1200" kern="1200" baseline="0" dirty="0" smtClean="0">
                <a:solidFill>
                  <a:schemeClr val="tx1"/>
                </a:solidFill>
                <a:latin typeface="+mn-lt"/>
                <a:ea typeface="+mn-ea"/>
                <a:cs typeface="+mn-cs"/>
              </a:rPr>
              <a:t>involved depend on the design of the processor. Typically, the register set will</a:t>
            </a:r>
          </a:p>
          <a:p>
            <a:r>
              <a:rPr lang="en-US" sz="1200" kern="1200" baseline="0" dirty="0" smtClean="0">
                <a:solidFill>
                  <a:schemeClr val="tx1"/>
                </a:solidFill>
                <a:latin typeface="+mn-lt"/>
                <a:ea typeface="+mn-ea"/>
                <a:cs typeface="+mn-cs"/>
              </a:rPr>
              <a:t>include user-visible registers, control and status registers, and stack pointers. These</a:t>
            </a:r>
          </a:p>
          <a:p>
            <a:r>
              <a:rPr lang="en-US" sz="1200" kern="1200" baseline="0" dirty="0" smtClean="0">
                <a:solidFill>
                  <a:schemeClr val="tx1"/>
                </a:solidFill>
                <a:latin typeface="+mn-lt"/>
                <a:ea typeface="+mn-ea"/>
                <a:cs typeface="+mn-cs"/>
              </a:rPr>
              <a:t>are described in Chapter 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particular note, all processor designs include a register or set of registers,</a:t>
            </a:r>
          </a:p>
          <a:p>
            <a:r>
              <a:rPr lang="en-US" sz="1200" kern="1200" baseline="0" dirty="0" smtClean="0">
                <a:solidFill>
                  <a:schemeClr val="tx1"/>
                </a:solidFill>
                <a:latin typeface="+mn-lt"/>
                <a:ea typeface="+mn-ea"/>
                <a:cs typeface="+mn-cs"/>
              </a:rPr>
              <a:t>often known as the program status word (PSW), that contains status information.</a:t>
            </a:r>
          </a:p>
          <a:p>
            <a:r>
              <a:rPr lang="en-US" sz="1200" kern="1200" baseline="0" dirty="0" smtClean="0">
                <a:solidFill>
                  <a:schemeClr val="tx1"/>
                </a:solidFill>
                <a:latin typeface="+mn-lt"/>
                <a:ea typeface="+mn-ea"/>
                <a:cs typeface="+mn-cs"/>
              </a:rPr>
              <a:t>The PSW typically contain condition codes plus other status information. A good</a:t>
            </a:r>
          </a:p>
          <a:p>
            <a:r>
              <a:rPr lang="en-US" sz="1200" kern="1200" baseline="0" dirty="0" smtClean="0">
                <a:solidFill>
                  <a:schemeClr val="tx1"/>
                </a:solidFill>
                <a:latin typeface="+mn-lt"/>
                <a:ea typeface="+mn-ea"/>
                <a:cs typeface="+mn-cs"/>
              </a:rPr>
              <a:t>example of a processor status word is that on Intel x86 processors, referred to as the</a:t>
            </a:r>
          </a:p>
          <a:p>
            <a:r>
              <a:rPr lang="en-US" sz="1200" kern="1200" baseline="0" dirty="0" smtClean="0">
                <a:solidFill>
                  <a:schemeClr val="tx1"/>
                </a:solidFill>
                <a:latin typeface="+mn-lt"/>
                <a:ea typeface="+mn-ea"/>
                <a:cs typeface="+mn-cs"/>
              </a:rPr>
              <a:t>EFLAGS register (shown in Figure 3.12 and Table 3.6 ). This structure is used by</a:t>
            </a:r>
          </a:p>
          <a:p>
            <a:r>
              <a:rPr lang="en-US" sz="1200" kern="1200" baseline="0" dirty="0" smtClean="0">
                <a:solidFill>
                  <a:schemeClr val="tx1"/>
                </a:solidFill>
                <a:latin typeface="+mn-lt"/>
                <a:ea typeface="+mn-ea"/>
                <a:cs typeface="+mn-cs"/>
              </a:rPr>
              <a:t>any OS (including UNIX and Windows) running on an x86 processor.</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third major category of information in the process control block can be</a:t>
            </a:r>
          </a:p>
          <a:p>
            <a:r>
              <a:rPr lang="en-US" sz="1200" kern="1200" baseline="0" dirty="0" smtClean="0">
                <a:solidFill>
                  <a:schemeClr val="tx1"/>
                </a:solidFill>
                <a:latin typeface="+mn-lt"/>
                <a:ea typeface="+mn-ea"/>
                <a:cs typeface="+mn-cs"/>
              </a:rPr>
              <a:t>called, for want of a better name, </a:t>
            </a:r>
            <a:r>
              <a:rPr lang="en-US" sz="1200" b="1" kern="1200" baseline="0" dirty="0" smtClean="0">
                <a:solidFill>
                  <a:schemeClr val="tx1"/>
                </a:solidFill>
                <a:latin typeface="+mn-lt"/>
                <a:ea typeface="+mn-ea"/>
                <a:cs typeface="+mn-cs"/>
              </a:rPr>
              <a:t>process control information . This is the additional</a:t>
            </a:r>
          </a:p>
          <a:p>
            <a:r>
              <a:rPr lang="en-US" sz="1200" kern="1200" baseline="0" dirty="0" smtClean="0">
                <a:solidFill>
                  <a:schemeClr val="tx1"/>
                </a:solidFill>
                <a:latin typeface="+mn-lt"/>
                <a:ea typeface="+mn-ea"/>
                <a:cs typeface="+mn-cs"/>
              </a:rPr>
              <a:t>information needed by the OS to control and coordinate the various active</a:t>
            </a:r>
          </a:p>
          <a:p>
            <a:r>
              <a:rPr lang="en-US" sz="1200" kern="1200" baseline="0" dirty="0" smtClean="0">
                <a:solidFill>
                  <a:schemeClr val="tx1"/>
                </a:solidFill>
                <a:latin typeface="+mn-lt"/>
                <a:ea typeface="+mn-ea"/>
                <a:cs typeface="+mn-cs"/>
              </a:rPr>
              <a:t>processes. The last part of Table 3.5 indicates the scope of this information. As</a:t>
            </a:r>
          </a:p>
          <a:p>
            <a:r>
              <a:rPr lang="en-US" sz="1200" kern="1200" baseline="0" dirty="0" smtClean="0">
                <a:solidFill>
                  <a:schemeClr val="tx1"/>
                </a:solidFill>
                <a:latin typeface="+mn-lt"/>
                <a:ea typeface="+mn-ea"/>
                <a:cs typeface="+mn-cs"/>
              </a:rPr>
              <a:t>we examine the details of operating system functionality in succeeding chapters,</a:t>
            </a:r>
          </a:p>
          <a:p>
            <a:r>
              <a:rPr lang="en-US" sz="1200" kern="1200" baseline="0" dirty="0" smtClean="0">
                <a:solidFill>
                  <a:schemeClr val="tx1"/>
                </a:solidFill>
                <a:latin typeface="+mn-lt"/>
                <a:ea typeface="+mn-ea"/>
                <a:cs typeface="+mn-cs"/>
              </a:rPr>
              <a:t>the need for the various items on this list should become clear.</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dirty="0" smtClean="0"/>
              <a:t>Table 3.5 (continued)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Figure 3.13 suggests the structure of process images in virtual memory. Each</a:t>
            </a:r>
          </a:p>
          <a:p>
            <a:r>
              <a:rPr lang="en-US" sz="1200" kern="1200" baseline="0" dirty="0" smtClean="0">
                <a:solidFill>
                  <a:schemeClr val="tx1"/>
                </a:solidFill>
                <a:latin typeface="+mn-lt"/>
                <a:ea typeface="+mn-ea"/>
                <a:cs typeface="+mn-cs"/>
              </a:rPr>
              <a:t>process image consists of a process control block, a user stack, the private address</a:t>
            </a:r>
          </a:p>
          <a:p>
            <a:r>
              <a:rPr lang="en-US" sz="1200" kern="1200" baseline="0" dirty="0" smtClean="0">
                <a:solidFill>
                  <a:schemeClr val="tx1"/>
                </a:solidFill>
                <a:latin typeface="+mn-lt"/>
                <a:ea typeface="+mn-ea"/>
                <a:cs typeface="+mn-cs"/>
              </a:rPr>
              <a:t>space of the process, and any other address space that the process shares with</a:t>
            </a:r>
          </a:p>
          <a:p>
            <a:r>
              <a:rPr lang="en-US" sz="1200" kern="1200" baseline="0" dirty="0" smtClean="0">
                <a:solidFill>
                  <a:schemeClr val="tx1"/>
                </a:solidFill>
                <a:latin typeface="+mn-lt"/>
                <a:ea typeface="+mn-ea"/>
                <a:cs typeface="+mn-cs"/>
              </a:rPr>
              <a:t>other processes. In the figure, each process image appears as a contiguous range</a:t>
            </a:r>
          </a:p>
          <a:p>
            <a:r>
              <a:rPr lang="en-US" sz="1200" kern="1200" baseline="0" dirty="0" smtClean="0">
                <a:solidFill>
                  <a:schemeClr val="tx1"/>
                </a:solidFill>
                <a:latin typeface="+mn-lt"/>
                <a:ea typeface="+mn-ea"/>
                <a:cs typeface="+mn-cs"/>
              </a:rPr>
              <a:t>of addresses. In an actual implementation, this may not be the case; it will depend</a:t>
            </a:r>
          </a:p>
          <a:p>
            <a:r>
              <a:rPr lang="en-US" sz="1200" kern="1200" baseline="0" dirty="0" smtClean="0">
                <a:solidFill>
                  <a:schemeClr val="tx1"/>
                </a:solidFill>
                <a:latin typeface="+mn-lt"/>
                <a:ea typeface="+mn-ea"/>
                <a:cs typeface="+mn-cs"/>
              </a:rPr>
              <a:t>on the memory management scheme and the way in which control structures are</a:t>
            </a:r>
          </a:p>
          <a:p>
            <a:r>
              <a:rPr lang="en-US" sz="1200" kern="1200" baseline="0" dirty="0" smtClean="0">
                <a:solidFill>
                  <a:schemeClr val="tx1"/>
                </a:solidFill>
                <a:latin typeface="+mn-lt"/>
                <a:ea typeface="+mn-ea"/>
                <a:cs typeface="+mn-cs"/>
              </a:rPr>
              <a:t>organized by the OS.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process control block is the</a:t>
            </a:r>
          </a:p>
          <a:p>
            <a:r>
              <a:rPr lang="en-US" sz="1200" kern="1200" baseline="0" dirty="0" smtClean="0">
                <a:solidFill>
                  <a:schemeClr val="tx1"/>
                </a:solidFill>
                <a:latin typeface="+mn-lt"/>
                <a:ea typeface="+mn-ea"/>
                <a:cs typeface="+mn-cs"/>
              </a:rPr>
              <a:t>most important data structure in an OS. Each process control block contains all</a:t>
            </a:r>
          </a:p>
          <a:p>
            <a:r>
              <a:rPr lang="en-US" sz="1200" kern="1200" baseline="0" dirty="0" smtClean="0">
                <a:solidFill>
                  <a:schemeClr val="tx1"/>
                </a:solidFill>
                <a:latin typeface="+mn-lt"/>
                <a:ea typeface="+mn-ea"/>
                <a:cs typeface="+mn-cs"/>
              </a:rPr>
              <a:t>of the information about a process that is needed by the OS. The blocks are read</a:t>
            </a:r>
          </a:p>
          <a:p>
            <a:r>
              <a:rPr lang="en-US" sz="1200" kern="1200" baseline="0" dirty="0" smtClean="0">
                <a:solidFill>
                  <a:schemeClr val="tx1"/>
                </a:solidFill>
                <a:latin typeface="+mn-lt"/>
                <a:ea typeface="+mn-ea"/>
                <a:cs typeface="+mn-cs"/>
              </a:rPr>
              <a:t>and/or modified by virtually every module in the OS, including those involved with</a:t>
            </a:r>
          </a:p>
          <a:p>
            <a:r>
              <a:rPr lang="en-US" sz="1200" kern="1200" baseline="0" dirty="0" smtClean="0">
                <a:solidFill>
                  <a:schemeClr val="tx1"/>
                </a:solidFill>
                <a:latin typeface="+mn-lt"/>
                <a:ea typeface="+mn-ea"/>
                <a:cs typeface="+mn-cs"/>
              </a:rPr>
              <a:t>scheduling, resource allocation, interrupt processing, and performance monitoring</a:t>
            </a:r>
          </a:p>
          <a:p>
            <a:r>
              <a:rPr lang="en-US" sz="1200" kern="1200" baseline="0" dirty="0" smtClean="0">
                <a:solidFill>
                  <a:schemeClr val="tx1"/>
                </a:solidFill>
                <a:latin typeface="+mn-lt"/>
                <a:ea typeface="+mn-ea"/>
                <a:cs typeface="+mn-cs"/>
              </a:rPr>
              <a:t>and analysis. One can say that the set of process control blocks defines the state of</a:t>
            </a:r>
          </a:p>
          <a:p>
            <a:r>
              <a:rPr lang="en-US" sz="1200" kern="1200" baseline="0" dirty="0" smtClean="0">
                <a:solidFill>
                  <a:schemeClr val="tx1"/>
                </a:solidFill>
                <a:latin typeface="+mn-lt"/>
                <a:ea typeface="+mn-ea"/>
                <a:cs typeface="+mn-cs"/>
              </a:rPr>
              <a:t>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brings up an important design issue. A number of routines within the OS</a:t>
            </a:r>
          </a:p>
          <a:p>
            <a:r>
              <a:rPr lang="en-US" sz="1200" kern="1200" baseline="0" dirty="0" smtClean="0">
                <a:solidFill>
                  <a:schemeClr val="tx1"/>
                </a:solidFill>
                <a:latin typeface="+mn-lt"/>
                <a:ea typeface="+mn-ea"/>
                <a:cs typeface="+mn-cs"/>
              </a:rPr>
              <a:t>will need access to information in process control blocks. The provision of direct</a:t>
            </a:r>
          </a:p>
          <a:p>
            <a:r>
              <a:rPr lang="en-US" sz="1200" kern="1200" baseline="0" dirty="0" smtClean="0">
                <a:solidFill>
                  <a:schemeClr val="tx1"/>
                </a:solidFill>
                <a:latin typeface="+mn-lt"/>
                <a:ea typeface="+mn-ea"/>
                <a:cs typeface="+mn-cs"/>
              </a:rPr>
              <a:t>access to these tables is not difficult. Each process is equipped with a unique ID, and</a:t>
            </a:r>
          </a:p>
          <a:p>
            <a:r>
              <a:rPr lang="en-US" sz="1200" kern="1200" baseline="0" dirty="0" smtClean="0">
                <a:solidFill>
                  <a:schemeClr val="tx1"/>
                </a:solidFill>
                <a:latin typeface="+mn-lt"/>
                <a:ea typeface="+mn-ea"/>
                <a:cs typeface="+mn-cs"/>
              </a:rPr>
              <a:t>this can be used as an index into a table of pointers to the process control blocks.</a:t>
            </a:r>
          </a:p>
          <a:p>
            <a:r>
              <a:rPr lang="en-US" sz="1200" kern="1200" baseline="0" dirty="0" smtClean="0">
                <a:solidFill>
                  <a:schemeClr val="tx1"/>
                </a:solidFill>
                <a:latin typeface="+mn-lt"/>
                <a:ea typeface="+mn-ea"/>
                <a:cs typeface="+mn-cs"/>
              </a:rPr>
              <a:t>The difficulty is not access but rather protection. Two problems present themselves:</a:t>
            </a:r>
          </a:p>
          <a:p>
            <a:r>
              <a:rPr lang="en-US" sz="1200" kern="1200" baseline="0" dirty="0" smtClean="0">
                <a:solidFill>
                  <a:schemeClr val="tx1"/>
                </a:solidFill>
                <a:latin typeface="+mn-lt"/>
                <a:ea typeface="+mn-ea"/>
                <a:cs typeface="+mn-cs"/>
              </a:rPr>
              <a:t>• A bug in a single routine, such as an interrupt handler, could damage process</a:t>
            </a:r>
          </a:p>
          <a:p>
            <a:r>
              <a:rPr lang="en-US" sz="1200" kern="1200" baseline="0" dirty="0" smtClean="0">
                <a:solidFill>
                  <a:schemeClr val="tx1"/>
                </a:solidFill>
                <a:latin typeface="+mn-lt"/>
                <a:ea typeface="+mn-ea"/>
                <a:cs typeface="+mn-cs"/>
              </a:rPr>
              <a:t>control blocks, which could destroy the system’s ability to manage the affected</a:t>
            </a:r>
          </a:p>
          <a:p>
            <a:r>
              <a:rPr lang="en-US" sz="1200" kern="1200" baseline="0" dirty="0" smtClean="0">
                <a:solidFill>
                  <a:schemeClr val="tx1"/>
                </a:solidFill>
                <a:latin typeface="+mn-lt"/>
                <a:ea typeface="+mn-ea"/>
                <a:cs typeface="+mn-cs"/>
              </a:rPr>
              <a:t>processes.</a:t>
            </a:r>
          </a:p>
          <a:p>
            <a:r>
              <a:rPr lang="en-US" sz="1200" kern="1200" baseline="0" dirty="0" smtClean="0">
                <a:solidFill>
                  <a:schemeClr val="tx1"/>
                </a:solidFill>
                <a:latin typeface="+mn-lt"/>
                <a:ea typeface="+mn-ea"/>
                <a:cs typeface="+mn-cs"/>
              </a:rPr>
              <a:t>• A design change in the structure or semantics of the process control block</a:t>
            </a:r>
          </a:p>
          <a:p>
            <a:r>
              <a:rPr lang="en-US" sz="1200" kern="1200" baseline="0" dirty="0" smtClean="0">
                <a:solidFill>
                  <a:schemeClr val="tx1"/>
                </a:solidFill>
                <a:latin typeface="+mn-lt"/>
                <a:ea typeface="+mn-ea"/>
                <a:cs typeface="+mn-cs"/>
              </a:rPr>
              <a:t>could affect a number of modules in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problems can be addressed by requiring all routines in the OS to go</a:t>
            </a:r>
          </a:p>
          <a:p>
            <a:r>
              <a:rPr lang="en-US" sz="1200" kern="1200" baseline="0" dirty="0" smtClean="0">
                <a:solidFill>
                  <a:schemeClr val="tx1"/>
                </a:solidFill>
                <a:latin typeface="+mn-lt"/>
                <a:ea typeface="+mn-ea"/>
                <a:cs typeface="+mn-cs"/>
              </a:rPr>
              <a:t>through a handler routine, the only job of which is to protect process control blocks,</a:t>
            </a:r>
          </a:p>
          <a:p>
            <a:r>
              <a:rPr lang="en-US" sz="1200" kern="1200" baseline="0" dirty="0" smtClean="0">
                <a:solidFill>
                  <a:schemeClr val="tx1"/>
                </a:solidFill>
                <a:latin typeface="+mn-lt"/>
                <a:ea typeface="+mn-ea"/>
                <a:cs typeface="+mn-cs"/>
              </a:rPr>
              <a:t>and which is the sole arbiter for reading and writing these blocks. The trade-off in</a:t>
            </a:r>
          </a:p>
          <a:p>
            <a:r>
              <a:rPr lang="en-US" sz="1200" kern="1200" baseline="0" dirty="0" smtClean="0">
                <a:solidFill>
                  <a:schemeClr val="tx1"/>
                </a:solidFill>
                <a:latin typeface="+mn-lt"/>
                <a:ea typeface="+mn-ea"/>
                <a:cs typeface="+mn-cs"/>
              </a:rPr>
              <a:t>the use of such a routine involves performance issues and the degree to which the</a:t>
            </a:r>
          </a:p>
          <a:p>
            <a:r>
              <a:rPr lang="en-US" sz="1200" kern="1200" baseline="0" dirty="0" smtClean="0">
                <a:solidFill>
                  <a:schemeClr val="tx1"/>
                </a:solidFill>
                <a:latin typeface="+mn-lt"/>
                <a:ea typeface="+mn-ea"/>
                <a:cs typeface="+mn-cs"/>
              </a:rPr>
              <a:t>remainder of the system software can be trusted to be correct.</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continuing with our discussion of the way in which the OS manages processes,</a:t>
            </a:r>
          </a:p>
          <a:p>
            <a:r>
              <a:rPr lang="en-US" sz="1200" kern="1200" baseline="0" dirty="0" smtClean="0">
                <a:solidFill>
                  <a:schemeClr val="tx1"/>
                </a:solidFill>
                <a:latin typeface="+mn-lt"/>
                <a:ea typeface="+mn-ea"/>
                <a:cs typeface="+mn-cs"/>
              </a:rPr>
              <a:t>we need to distinguish between the mode of processor execution normally</a:t>
            </a:r>
          </a:p>
          <a:p>
            <a:r>
              <a:rPr lang="en-US" sz="1200" kern="1200" baseline="0" dirty="0" smtClean="0">
                <a:solidFill>
                  <a:schemeClr val="tx1"/>
                </a:solidFill>
                <a:latin typeface="+mn-lt"/>
                <a:ea typeface="+mn-ea"/>
                <a:cs typeface="+mn-cs"/>
              </a:rPr>
              <a:t>associated with the OS and that normally associated with user programs. Most</a:t>
            </a:r>
          </a:p>
          <a:p>
            <a:r>
              <a:rPr lang="en-US" sz="1200" kern="1200" baseline="0" dirty="0" smtClean="0">
                <a:solidFill>
                  <a:schemeClr val="tx1"/>
                </a:solidFill>
                <a:latin typeface="+mn-lt"/>
                <a:ea typeface="+mn-ea"/>
                <a:cs typeface="+mn-cs"/>
              </a:rPr>
              <a:t>processors support at least two modes of execution. Certain instructions can only</a:t>
            </a:r>
          </a:p>
          <a:p>
            <a:r>
              <a:rPr lang="en-US" sz="1200" kern="1200" baseline="0" dirty="0" smtClean="0">
                <a:solidFill>
                  <a:schemeClr val="tx1"/>
                </a:solidFill>
                <a:latin typeface="+mn-lt"/>
                <a:ea typeface="+mn-ea"/>
                <a:cs typeface="+mn-cs"/>
              </a:rPr>
              <a:t>be executed in the more-privileged mode. These would include reading or altering</a:t>
            </a:r>
          </a:p>
          <a:p>
            <a:r>
              <a:rPr lang="en-US" sz="1200" kern="1200" baseline="0" dirty="0" smtClean="0">
                <a:solidFill>
                  <a:schemeClr val="tx1"/>
                </a:solidFill>
                <a:latin typeface="+mn-lt"/>
                <a:ea typeface="+mn-ea"/>
                <a:cs typeface="+mn-cs"/>
              </a:rPr>
              <a:t>a control register, such as the program status word; primitive I/O instructions;</a:t>
            </a:r>
          </a:p>
          <a:p>
            <a:r>
              <a:rPr lang="en-US" sz="1200" kern="1200" baseline="0" dirty="0" smtClean="0">
                <a:solidFill>
                  <a:schemeClr val="tx1"/>
                </a:solidFill>
                <a:latin typeface="+mn-lt"/>
                <a:ea typeface="+mn-ea"/>
                <a:cs typeface="+mn-cs"/>
              </a:rPr>
              <a:t>and instructions that relate to memory management. In addition, certain regions of</a:t>
            </a:r>
          </a:p>
          <a:p>
            <a:r>
              <a:rPr lang="en-US" sz="1200" kern="1200" baseline="0" dirty="0" smtClean="0">
                <a:solidFill>
                  <a:schemeClr val="tx1"/>
                </a:solidFill>
                <a:latin typeface="+mn-lt"/>
                <a:ea typeface="+mn-ea"/>
                <a:cs typeface="+mn-cs"/>
              </a:rPr>
              <a:t>memory can only be accessed in the more-privileged mode.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less-privileged mode is often referred to as the </a:t>
            </a:r>
            <a:r>
              <a:rPr lang="en-US" sz="1200" b="1" kern="1200" baseline="0" dirty="0" smtClean="0">
                <a:solidFill>
                  <a:schemeClr val="tx1"/>
                </a:solidFill>
                <a:latin typeface="+mn-lt"/>
                <a:ea typeface="+mn-ea"/>
                <a:cs typeface="+mn-cs"/>
              </a:rPr>
              <a:t>user mode , because user</a:t>
            </a:r>
          </a:p>
          <a:p>
            <a:r>
              <a:rPr lang="en-US" sz="1200" kern="1200" baseline="0" dirty="0" smtClean="0">
                <a:solidFill>
                  <a:schemeClr val="tx1"/>
                </a:solidFill>
                <a:latin typeface="+mn-lt"/>
                <a:ea typeface="+mn-ea"/>
                <a:cs typeface="+mn-cs"/>
              </a:rPr>
              <a:t>programs typically would execute in this mode. The more-privileged mode is referred</a:t>
            </a:r>
          </a:p>
          <a:p>
            <a:r>
              <a:rPr lang="en-US" sz="1200" kern="1200" baseline="0" dirty="0" smtClean="0">
                <a:solidFill>
                  <a:schemeClr val="tx1"/>
                </a:solidFill>
                <a:latin typeface="+mn-lt"/>
                <a:ea typeface="+mn-ea"/>
                <a:cs typeface="+mn-cs"/>
              </a:rPr>
              <a:t>to as the </a:t>
            </a:r>
            <a:r>
              <a:rPr lang="en-US" sz="1200" b="1" kern="1200" baseline="0" dirty="0" smtClean="0">
                <a:solidFill>
                  <a:schemeClr val="tx1"/>
                </a:solidFill>
                <a:latin typeface="+mn-lt"/>
                <a:ea typeface="+mn-ea"/>
                <a:cs typeface="+mn-cs"/>
              </a:rPr>
              <a:t>system mode , control mode , or kernel mode . This last term refers to the</a:t>
            </a:r>
          </a:p>
          <a:p>
            <a:r>
              <a:rPr lang="en-US" sz="1200" kern="1200" baseline="0" dirty="0" smtClean="0">
                <a:solidFill>
                  <a:schemeClr val="tx1"/>
                </a:solidFill>
                <a:latin typeface="+mn-lt"/>
                <a:ea typeface="+mn-ea"/>
                <a:cs typeface="+mn-cs"/>
              </a:rPr>
              <a:t>kernel of the OS, which is that portion of the OS that encompasses the important</a:t>
            </a:r>
          </a:p>
          <a:p>
            <a:r>
              <a:rPr lang="en-US" sz="1200" kern="1200" baseline="0" dirty="0" smtClean="0">
                <a:solidFill>
                  <a:schemeClr val="tx1"/>
                </a:solidFill>
                <a:latin typeface="+mn-lt"/>
                <a:ea typeface="+mn-ea"/>
                <a:cs typeface="+mn-cs"/>
              </a:rPr>
              <a:t>system functions.</a:t>
            </a:r>
          </a:p>
          <a:p>
            <a:endParaRPr lang="en-US" sz="1200" kern="1200" baseline="0" dirty="0" smtClean="0">
              <a:solidFill>
                <a:schemeClr val="tx1"/>
              </a:solidFill>
              <a:latin typeface="+mn-lt"/>
              <a:ea typeface="+mn-ea"/>
              <a:cs typeface="+mn-cs"/>
            </a:endParaRPr>
          </a:p>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3.7 lists the functions typically found in the kernel of an OS.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just discussed, for a program to be executed, a process, or task, is created for</a:t>
            </a:r>
          </a:p>
          <a:p>
            <a:r>
              <a:rPr lang="en-US" sz="1200" kern="1200" baseline="0" dirty="0" smtClean="0">
                <a:solidFill>
                  <a:schemeClr val="tx1"/>
                </a:solidFill>
                <a:latin typeface="+mn-lt"/>
                <a:ea typeface="+mn-ea"/>
                <a:cs typeface="+mn-cs"/>
              </a:rPr>
              <a:t>that program. From the processor’s point of view, it executes instructions from its</a:t>
            </a:r>
          </a:p>
          <a:p>
            <a:r>
              <a:rPr lang="en-US" sz="1200" kern="1200" baseline="0" dirty="0" smtClean="0">
                <a:solidFill>
                  <a:schemeClr val="tx1"/>
                </a:solidFill>
                <a:latin typeface="+mn-lt"/>
                <a:ea typeface="+mn-ea"/>
                <a:cs typeface="+mn-cs"/>
              </a:rPr>
              <a:t>repertoire in some sequence dictated by the changing values in the program counter</a:t>
            </a:r>
          </a:p>
          <a:p>
            <a:r>
              <a:rPr lang="en-US" sz="1200" kern="1200" baseline="0" dirty="0" smtClean="0">
                <a:solidFill>
                  <a:schemeClr val="tx1"/>
                </a:solidFill>
                <a:latin typeface="+mn-lt"/>
                <a:ea typeface="+mn-ea"/>
                <a:cs typeface="+mn-cs"/>
              </a:rPr>
              <a:t>register. Over time, the program counter may refer to code in different programs</a:t>
            </a:r>
          </a:p>
          <a:p>
            <a:r>
              <a:rPr lang="en-US" sz="1200" kern="1200" baseline="0" dirty="0" smtClean="0">
                <a:solidFill>
                  <a:schemeClr val="tx1"/>
                </a:solidFill>
                <a:latin typeface="+mn-lt"/>
                <a:ea typeface="+mn-ea"/>
                <a:cs typeface="+mn-cs"/>
              </a:rPr>
              <a:t>that are part of different processes. From the point of view of an individual program,</a:t>
            </a:r>
          </a:p>
          <a:p>
            <a:r>
              <a:rPr lang="en-US" sz="1200" kern="1200" baseline="0" dirty="0" smtClean="0">
                <a:solidFill>
                  <a:schemeClr val="tx1"/>
                </a:solidFill>
                <a:latin typeface="+mn-lt"/>
                <a:ea typeface="+mn-ea"/>
                <a:cs typeface="+mn-cs"/>
              </a:rPr>
              <a:t>its execution involves a sequence of instructions within that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characterize the behavior of an individual process by listing the</a:t>
            </a:r>
          </a:p>
          <a:p>
            <a:r>
              <a:rPr lang="en-US" sz="1200" kern="1200" baseline="0" dirty="0" smtClean="0">
                <a:solidFill>
                  <a:schemeClr val="tx1"/>
                </a:solidFill>
                <a:latin typeface="+mn-lt"/>
                <a:ea typeface="+mn-ea"/>
                <a:cs typeface="+mn-cs"/>
              </a:rPr>
              <a:t>sequence of instructions that execute for that process. Such a listing is referred to</a:t>
            </a:r>
          </a:p>
          <a:p>
            <a:r>
              <a:rPr lang="en-US" sz="1200" kern="1200" baseline="0" dirty="0" smtClean="0">
                <a:solidFill>
                  <a:schemeClr val="tx1"/>
                </a:solidFill>
                <a:latin typeface="+mn-lt"/>
                <a:ea typeface="+mn-ea"/>
                <a:cs typeface="+mn-cs"/>
              </a:rPr>
              <a:t>as a </a:t>
            </a:r>
            <a:r>
              <a:rPr lang="en-US" sz="1200" b="1" kern="1200" baseline="0" dirty="0" smtClean="0">
                <a:solidFill>
                  <a:schemeClr val="tx1"/>
                </a:solidFill>
                <a:latin typeface="+mn-lt"/>
                <a:ea typeface="+mn-ea"/>
                <a:cs typeface="+mn-cs"/>
              </a:rPr>
              <a:t>trace </a:t>
            </a:r>
            <a:r>
              <a:rPr lang="en-US" sz="1200" b="0" kern="1200" baseline="0" dirty="0" smtClean="0">
                <a:solidFill>
                  <a:schemeClr val="tx1"/>
                </a:solidFill>
                <a:latin typeface="+mn-lt"/>
                <a:ea typeface="+mn-ea"/>
                <a:cs typeface="+mn-cs"/>
              </a:rPr>
              <a:t>of the process. We can characterize behavior of the processor by showing</a:t>
            </a:r>
          </a:p>
          <a:p>
            <a:r>
              <a:rPr lang="en-US" sz="1200" kern="1200" baseline="0" dirty="0" smtClean="0">
                <a:solidFill>
                  <a:schemeClr val="tx1"/>
                </a:solidFill>
                <a:latin typeface="+mn-lt"/>
                <a:ea typeface="+mn-ea"/>
                <a:cs typeface="+mn-cs"/>
              </a:rPr>
              <a:t>how the traces of the various processes are interleaved.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To distinguish the two characteristics, the unit of dispatching is usually referred to as a thread or </a:t>
            </a:r>
            <a:r>
              <a:rPr lang="en-US" b="1" smtClean="0"/>
              <a:t>lightweight process , </a:t>
            </a:r>
            <a:r>
              <a:rPr lang="en-US" smtClean="0"/>
              <a:t>while the unit of resource ownership is usually referred to as a </a:t>
            </a:r>
            <a:r>
              <a:rPr lang="en-US" b="1" smtClean="0"/>
              <a:t>process or task .</a:t>
            </a:r>
            <a:endParaRPr lang="en-US" smtClean="0"/>
          </a:p>
          <a:p>
            <a:endParaRPr lang="en-US" smtClean="0"/>
          </a:p>
          <a:p>
            <a:r>
              <a:rPr lang="en-US" i="1" smtClean="0"/>
              <a:t>Multithreading </a:t>
            </a:r>
            <a:r>
              <a:rPr lang="en-US" smtClean="0"/>
              <a:t>refers to the ability of an OS to support multiple, concurrent paths of execution within a single process. </a:t>
            </a:r>
            <a:endParaRPr lang="en-NZ" smtClean="0"/>
          </a:p>
          <a:p>
            <a:endParaRPr lang="en-US" smtClean="0"/>
          </a:p>
        </p:txBody>
      </p:sp>
      <p:sp>
        <p:nvSpPr>
          <p:cNvPr id="4" name="Slide Number Placeholder 3"/>
          <p:cNvSpPr>
            <a:spLocks noGrp="1"/>
          </p:cNvSpPr>
          <p:nvPr>
            <p:ph type="sldNum" sz="quarter" idx="5"/>
          </p:nvPr>
        </p:nvSpPr>
        <p:spPr/>
        <p:txBody>
          <a:bodyPr/>
          <a:lstStyle/>
          <a:p>
            <a:pPr>
              <a:defRPr/>
            </a:pPr>
            <a:fld id="{09015F70-7FC1-432A-8F56-9FD7A2E9852A}" type="slidenum">
              <a:rPr lang="en-US" smtClean="0"/>
              <a:pPr>
                <a:defRPr/>
              </a:pPr>
              <a:t>82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US" dirty="0" smtClean="0"/>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dirty="0" smtClean="0"/>
          </a:p>
        </p:txBody>
      </p:sp>
      <p:sp>
        <p:nvSpPr>
          <p:cNvPr id="4" name="Slide Number Placeholder 3"/>
          <p:cNvSpPr>
            <a:spLocks noGrp="1"/>
          </p:cNvSpPr>
          <p:nvPr>
            <p:ph type="sldNum" sz="quarter" idx="5"/>
          </p:nvPr>
        </p:nvSpPr>
        <p:spPr/>
        <p:txBody>
          <a:bodyPr/>
          <a:lstStyle/>
          <a:p>
            <a:pPr>
              <a:defRPr/>
            </a:pPr>
            <a:fld id="{A6624056-09B4-4D79-A117-5AD12E5C67E4}" type="slidenum">
              <a:rPr lang="en-US" smtClean="0"/>
              <a:pPr>
                <a:defRPr/>
              </a:pPr>
              <a:t>84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smtClean="0"/>
          </a:p>
        </p:txBody>
      </p:sp>
      <p:sp>
        <p:nvSpPr>
          <p:cNvPr id="4" name="Slide Number Placeholder 3"/>
          <p:cNvSpPr>
            <a:spLocks noGrp="1"/>
          </p:cNvSpPr>
          <p:nvPr>
            <p:ph type="sldNum" sz="quarter" idx="5"/>
          </p:nvPr>
        </p:nvSpPr>
        <p:spPr/>
        <p:txBody>
          <a:bodyPr/>
          <a:lstStyle/>
          <a:p>
            <a:pPr>
              <a:defRPr/>
            </a:pPr>
            <a:fld id="{ABE1E560-BE49-4A6D-96EC-D827CB5D2A38}" type="slidenum">
              <a:rPr lang="en-US" smtClean="0"/>
              <a:pPr>
                <a:defRPr/>
              </a:pPr>
              <a:t>85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Within a process, there may be one or more threads, each with the following:</a:t>
            </a:r>
          </a:p>
          <a:p>
            <a:endParaRPr lang="en-US" smtClean="0"/>
          </a:p>
          <a:p>
            <a:r>
              <a:rPr lang="en-US" smtClean="0"/>
              <a:t>• A thread execution state (Running, Ready, etc.)</a:t>
            </a:r>
          </a:p>
          <a:p>
            <a:r>
              <a:rPr lang="en-US" smtClean="0"/>
              <a:t>• A saved thread context when not running; one way to view a thread is as an independent program counter operating within a process</a:t>
            </a:r>
          </a:p>
          <a:p>
            <a:r>
              <a:rPr lang="en-US" smtClean="0"/>
              <a:t>• An execution stack</a:t>
            </a:r>
          </a:p>
          <a:p>
            <a:r>
              <a:rPr lang="en-US" smtClean="0"/>
              <a:t>• Some per-thread static storage for local variables</a:t>
            </a:r>
          </a:p>
          <a:p>
            <a:r>
              <a:rPr lang="en-US" smtClean="0"/>
              <a:t>• Access to the memory and resources of its process, shared with all other threads in that process</a:t>
            </a:r>
          </a:p>
        </p:txBody>
      </p:sp>
      <p:sp>
        <p:nvSpPr>
          <p:cNvPr id="4" name="Slide Number Placeholder 3"/>
          <p:cNvSpPr>
            <a:spLocks noGrp="1"/>
          </p:cNvSpPr>
          <p:nvPr>
            <p:ph type="sldNum" sz="quarter" idx="5"/>
          </p:nvPr>
        </p:nvSpPr>
        <p:spPr/>
        <p:txBody>
          <a:bodyPr/>
          <a:lstStyle/>
          <a:p>
            <a:pPr>
              <a:defRPr/>
            </a:pPr>
            <a:fld id="{879A5302-E25E-426D-8C5C-CD8F1BAB7977}" type="slidenum">
              <a:rPr lang="en-US" smtClean="0"/>
              <a:pPr>
                <a:defRPr/>
              </a:pPr>
              <a:t>86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b="1" i="1" dirty="0" smtClean="0"/>
              <a:t>THREAD STATES</a:t>
            </a:r>
          </a:p>
          <a:p>
            <a:pPr>
              <a:defRPr/>
            </a:pPr>
            <a:r>
              <a:rPr lang="en-US" b="1" i="1" dirty="0" smtClean="0"/>
              <a:t> </a:t>
            </a:r>
            <a:r>
              <a:rPr lang="en-US" i="1" dirty="0" smtClean="0"/>
              <a:t>As with processes, the key states for a thread are Running, Ready, </a:t>
            </a:r>
            <a:r>
              <a:rPr lang="en-US" dirty="0" smtClean="0"/>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pPr>
              <a:defRPr/>
            </a:pPr>
            <a:endParaRPr lang="en-US" dirty="0" smtClean="0"/>
          </a:p>
          <a:p>
            <a:pPr>
              <a:defRPr/>
            </a:pPr>
            <a:r>
              <a:rPr lang="en-US" dirty="0" smtClean="0"/>
              <a:t>• </a:t>
            </a:r>
            <a:r>
              <a:rPr lang="en-US" b="1" dirty="0" smtClean="0"/>
              <a:t>Spawn: </a:t>
            </a:r>
            <a:r>
              <a:rPr lang="en-US" dirty="0" smtClean="0"/>
              <a:t>Typically, when a new process is spawned, a thread for that process 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pPr>
              <a:defRPr/>
            </a:pPr>
            <a:endParaRPr lang="en-US" dirty="0" smtClean="0"/>
          </a:p>
          <a:p>
            <a:pPr>
              <a:defRPr/>
            </a:pPr>
            <a:r>
              <a:rPr lang="en-US" dirty="0" smtClean="0"/>
              <a:t>• </a:t>
            </a:r>
            <a:r>
              <a:rPr lang="en-US" b="1" dirty="0" smtClean="0"/>
              <a:t>Block: </a:t>
            </a:r>
            <a:r>
              <a:rPr lang="en-US" dirty="0" smtClean="0"/>
              <a:t>When a thread needs to wait for an event, it will block (saving its user registers, program counter, and stack pointers). The processor may now turn to the execution of another ready thread in the same or a different process.</a:t>
            </a:r>
          </a:p>
          <a:p>
            <a:pPr>
              <a:defRPr/>
            </a:pPr>
            <a:endParaRPr lang="en-US" dirty="0" smtClean="0"/>
          </a:p>
          <a:p>
            <a:pPr>
              <a:defRPr/>
            </a:pPr>
            <a:r>
              <a:rPr lang="en-US" dirty="0" smtClean="0"/>
              <a:t>• </a:t>
            </a:r>
            <a:r>
              <a:rPr lang="en-US" b="1" dirty="0" smtClean="0"/>
              <a:t>Unblock: </a:t>
            </a:r>
            <a:r>
              <a:rPr lang="en-US" dirty="0" smtClean="0"/>
              <a:t>When the event for which a thread is blocked occurs, the thread is moved to the Ready queue.</a:t>
            </a:r>
          </a:p>
          <a:p>
            <a:pPr>
              <a:defRPr/>
            </a:pPr>
            <a:endParaRPr lang="en-US" dirty="0" smtClean="0"/>
          </a:p>
          <a:p>
            <a:pPr>
              <a:defRPr/>
            </a:pPr>
            <a:r>
              <a:rPr lang="en-US" dirty="0" smtClean="0"/>
              <a:t>• </a:t>
            </a:r>
            <a:r>
              <a:rPr lang="en-US" b="1" dirty="0" smtClean="0"/>
              <a:t>Finish: </a:t>
            </a:r>
            <a:r>
              <a:rPr lang="en-US" dirty="0" smtClean="0"/>
              <a:t>When a thread completes, its register context and stacks are deallocated.</a:t>
            </a:r>
            <a:endParaRPr lang="en-US" dirty="0"/>
          </a:p>
        </p:txBody>
      </p:sp>
      <p:sp>
        <p:nvSpPr>
          <p:cNvPr id="4" name="Slide Number Placeholder 3"/>
          <p:cNvSpPr>
            <a:spLocks noGrp="1"/>
          </p:cNvSpPr>
          <p:nvPr>
            <p:ph type="sldNum" sz="quarter" idx="5"/>
          </p:nvPr>
        </p:nvSpPr>
        <p:spPr/>
        <p:txBody>
          <a:bodyPr/>
          <a:lstStyle/>
          <a:p>
            <a:pPr>
              <a:defRPr/>
            </a:pPr>
            <a:fld id="{A5963874-4EFE-4AFA-8842-FB4B2D18019F}" type="slidenum">
              <a:rPr lang="en-US" smtClean="0"/>
              <a:pPr>
                <a:defRPr/>
              </a:pPr>
              <a:t>87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b="1" i="1" dirty="0" smtClean="0"/>
              <a:t>THREAD STATES</a:t>
            </a:r>
          </a:p>
          <a:p>
            <a:pPr>
              <a:defRPr/>
            </a:pPr>
            <a:r>
              <a:rPr lang="en-US" b="1" i="1" dirty="0" smtClean="0"/>
              <a:t> </a:t>
            </a:r>
            <a:r>
              <a:rPr lang="en-US" i="1" dirty="0" smtClean="0"/>
              <a:t>As with processes, the key states for a thread are Running, Ready, </a:t>
            </a:r>
            <a:r>
              <a:rPr lang="en-US" dirty="0" smtClean="0"/>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pPr>
              <a:defRPr/>
            </a:pPr>
            <a:endParaRPr lang="en-US" dirty="0" smtClean="0"/>
          </a:p>
          <a:p>
            <a:pPr>
              <a:defRPr/>
            </a:pPr>
            <a:r>
              <a:rPr lang="en-US" dirty="0" smtClean="0"/>
              <a:t>• </a:t>
            </a:r>
            <a:r>
              <a:rPr lang="en-US" b="1" dirty="0" smtClean="0"/>
              <a:t>Spawn: </a:t>
            </a:r>
            <a:r>
              <a:rPr lang="en-US" dirty="0" smtClean="0"/>
              <a:t>Typically, when a new process is spawned, a thread for that process 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pPr>
              <a:defRPr/>
            </a:pPr>
            <a:endParaRPr lang="en-US" dirty="0" smtClean="0"/>
          </a:p>
          <a:p>
            <a:pPr>
              <a:defRPr/>
            </a:pPr>
            <a:r>
              <a:rPr lang="en-US" dirty="0" smtClean="0"/>
              <a:t>• </a:t>
            </a:r>
            <a:r>
              <a:rPr lang="en-US" b="1" dirty="0" smtClean="0"/>
              <a:t>Block: </a:t>
            </a:r>
            <a:r>
              <a:rPr lang="en-US" dirty="0" smtClean="0"/>
              <a:t>When a thread needs to wait for an event, it will block (saving its user registers, program counter, and stack pointers). The processor may now turn to the execution of another ready thread in the same or a different process.</a:t>
            </a:r>
          </a:p>
          <a:p>
            <a:pPr>
              <a:defRPr/>
            </a:pPr>
            <a:endParaRPr lang="en-US" dirty="0" smtClean="0"/>
          </a:p>
          <a:p>
            <a:pPr>
              <a:defRPr/>
            </a:pPr>
            <a:r>
              <a:rPr lang="en-US" dirty="0" smtClean="0"/>
              <a:t>• </a:t>
            </a:r>
            <a:r>
              <a:rPr lang="en-US" b="1" dirty="0" smtClean="0"/>
              <a:t>Unblock: </a:t>
            </a:r>
            <a:r>
              <a:rPr lang="en-US" dirty="0" smtClean="0"/>
              <a:t>When the event for which a thread is blocked occurs, the thread is moved to the Ready queue.</a:t>
            </a:r>
          </a:p>
          <a:p>
            <a:pPr>
              <a:defRPr/>
            </a:pPr>
            <a:endParaRPr lang="en-US" dirty="0" smtClean="0"/>
          </a:p>
          <a:p>
            <a:pPr>
              <a:defRPr/>
            </a:pPr>
            <a:r>
              <a:rPr lang="en-US" dirty="0" smtClean="0"/>
              <a:t>• </a:t>
            </a:r>
            <a:r>
              <a:rPr lang="en-US" b="1" dirty="0" smtClean="0"/>
              <a:t>Finish: </a:t>
            </a:r>
            <a:r>
              <a:rPr lang="en-US" dirty="0" smtClean="0"/>
              <a:t>When a thread completes, its register context and stacks are deallocated.</a:t>
            </a:r>
            <a:endParaRPr lang="en-US" dirty="0"/>
          </a:p>
        </p:txBody>
      </p:sp>
      <p:sp>
        <p:nvSpPr>
          <p:cNvPr id="4" name="Slide Number Placeholder 3"/>
          <p:cNvSpPr>
            <a:spLocks noGrp="1"/>
          </p:cNvSpPr>
          <p:nvPr>
            <p:ph type="sldNum" sz="quarter" idx="5"/>
          </p:nvPr>
        </p:nvSpPr>
        <p:spPr/>
        <p:txBody>
          <a:bodyPr/>
          <a:lstStyle/>
          <a:p>
            <a:pPr>
              <a:defRPr/>
            </a:pPr>
            <a:fld id="{A5963874-4EFE-4AFA-8842-FB4B2D18019F}" type="slidenum">
              <a:rPr lang="en-US" smtClean="0"/>
              <a:pPr>
                <a:defRPr/>
              </a:pPr>
              <a:t>88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b="1" i="1" dirty="0" smtClean="0"/>
              <a:t>THREAD STATES</a:t>
            </a:r>
          </a:p>
          <a:p>
            <a:pPr>
              <a:defRPr/>
            </a:pPr>
            <a:r>
              <a:rPr lang="en-US" b="1" i="1" dirty="0" smtClean="0"/>
              <a:t> </a:t>
            </a:r>
            <a:r>
              <a:rPr lang="en-US" i="1" dirty="0" smtClean="0"/>
              <a:t>As with processes, the key states for a thread are Running, Ready, </a:t>
            </a:r>
            <a:r>
              <a:rPr lang="en-US" dirty="0" smtClean="0"/>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pPr>
              <a:defRPr/>
            </a:pPr>
            <a:endParaRPr lang="en-US" dirty="0" smtClean="0"/>
          </a:p>
          <a:p>
            <a:pPr>
              <a:defRPr/>
            </a:pPr>
            <a:r>
              <a:rPr lang="en-US" dirty="0" smtClean="0"/>
              <a:t>• </a:t>
            </a:r>
            <a:r>
              <a:rPr lang="en-US" b="1" dirty="0" smtClean="0"/>
              <a:t>Spawn: </a:t>
            </a:r>
            <a:r>
              <a:rPr lang="en-US" dirty="0" smtClean="0"/>
              <a:t>Typically, when a new process is spawned, a thread for that process 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pPr>
              <a:defRPr/>
            </a:pPr>
            <a:endParaRPr lang="en-US" dirty="0" smtClean="0"/>
          </a:p>
          <a:p>
            <a:pPr>
              <a:defRPr/>
            </a:pPr>
            <a:r>
              <a:rPr lang="en-US" dirty="0" smtClean="0"/>
              <a:t>• </a:t>
            </a:r>
            <a:r>
              <a:rPr lang="en-US" b="1" dirty="0" smtClean="0"/>
              <a:t>Block: </a:t>
            </a:r>
            <a:r>
              <a:rPr lang="en-US" dirty="0" smtClean="0"/>
              <a:t>When a thread needs to wait for an event, it will block (saving its user registers, program counter, and stack pointers). The processor may now turn to the execution of another ready thread in the same or a different process.</a:t>
            </a:r>
          </a:p>
          <a:p>
            <a:pPr>
              <a:defRPr/>
            </a:pPr>
            <a:endParaRPr lang="en-US" dirty="0" smtClean="0"/>
          </a:p>
          <a:p>
            <a:pPr>
              <a:defRPr/>
            </a:pPr>
            <a:r>
              <a:rPr lang="en-US" dirty="0" smtClean="0"/>
              <a:t>• </a:t>
            </a:r>
            <a:r>
              <a:rPr lang="en-US" b="1" dirty="0" smtClean="0"/>
              <a:t>Unblock: </a:t>
            </a:r>
            <a:r>
              <a:rPr lang="en-US" dirty="0" smtClean="0"/>
              <a:t>When the event for which a thread is blocked occurs, the thread is moved to the Ready queue.</a:t>
            </a:r>
          </a:p>
          <a:p>
            <a:pPr>
              <a:defRPr/>
            </a:pPr>
            <a:endParaRPr lang="en-US" dirty="0" smtClean="0"/>
          </a:p>
          <a:p>
            <a:pPr>
              <a:defRPr/>
            </a:pPr>
            <a:r>
              <a:rPr lang="en-US" dirty="0" smtClean="0"/>
              <a:t>• </a:t>
            </a:r>
            <a:r>
              <a:rPr lang="en-US" b="1" dirty="0" smtClean="0"/>
              <a:t>Finish: </a:t>
            </a:r>
            <a:r>
              <a:rPr lang="en-US" dirty="0" smtClean="0"/>
              <a:t>When a thread completes, its register context and stacks are deallocated.</a:t>
            </a:r>
            <a:endParaRPr lang="en-US" dirty="0"/>
          </a:p>
        </p:txBody>
      </p:sp>
      <p:sp>
        <p:nvSpPr>
          <p:cNvPr id="4" name="Slide Number Placeholder 3"/>
          <p:cNvSpPr>
            <a:spLocks noGrp="1"/>
          </p:cNvSpPr>
          <p:nvPr>
            <p:ph type="sldNum" sz="quarter" idx="5"/>
          </p:nvPr>
        </p:nvSpPr>
        <p:spPr/>
        <p:txBody>
          <a:bodyPr/>
          <a:lstStyle/>
          <a:p>
            <a:pPr>
              <a:defRPr/>
            </a:pPr>
            <a:fld id="{A5963874-4EFE-4AFA-8842-FB4B2D18019F}" type="slidenum">
              <a:rPr lang="en-US" smtClean="0"/>
              <a:pPr>
                <a:defRPr/>
              </a:pPr>
              <a:t>89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mtClean="0"/>
          </a:p>
          <a:p>
            <a:r>
              <a:rPr lang="en-US" smtClean="0"/>
              <a:t>The key benefits of threads derive from the performance implications:</a:t>
            </a:r>
          </a:p>
          <a:p>
            <a:r>
              <a:rPr lang="en-US" b="1" smtClean="0"/>
              <a:t>1. </a:t>
            </a:r>
            <a:r>
              <a:rPr lang="en-US" smtClean="0"/>
              <a:t>It takes far less time to create a new thread in an existing process than to</a:t>
            </a:r>
          </a:p>
          <a:p>
            <a:r>
              <a:rPr lang="en-US" smtClean="0"/>
              <a:t>create a brand-new process. Studies done by the Mach developers show that</a:t>
            </a:r>
          </a:p>
          <a:p>
            <a:r>
              <a:rPr lang="en-US" smtClean="0"/>
              <a:t>thread creation is ten times faster than process creation in UNIX [TEVA87].</a:t>
            </a:r>
          </a:p>
          <a:p>
            <a:r>
              <a:rPr lang="en-US" b="1" smtClean="0"/>
              <a:t>2. </a:t>
            </a:r>
            <a:r>
              <a:rPr lang="en-US" smtClean="0"/>
              <a:t>It takes less time to terminate a thread than a process.</a:t>
            </a:r>
          </a:p>
          <a:p>
            <a:r>
              <a:rPr lang="en-US" b="1" smtClean="0"/>
              <a:t>3. </a:t>
            </a:r>
            <a:r>
              <a:rPr lang="en-US" smtClean="0"/>
              <a:t>It takes less time to switch between two threads within the same process than to switch between processes.</a:t>
            </a:r>
          </a:p>
          <a:p>
            <a:r>
              <a:rPr lang="en-US" b="1" smtClean="0"/>
              <a:t>4. </a:t>
            </a:r>
            <a:r>
              <a:rPr lang="en-US" smtClean="0"/>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mtClean="0"/>
          </a:p>
          <a:p>
            <a:r>
              <a:rPr lang="en-US" smtClean="0"/>
              <a:t>Thus, if there is an application or function that should be implemented as a set of related units of execution, it is far more efficient to do so as a collection of threads rather than a collection of separate processes.</a:t>
            </a:r>
          </a:p>
        </p:txBody>
      </p:sp>
      <p:sp>
        <p:nvSpPr>
          <p:cNvPr id="4" name="Slide Number Placeholder 3"/>
          <p:cNvSpPr>
            <a:spLocks noGrp="1"/>
          </p:cNvSpPr>
          <p:nvPr>
            <p:ph type="sldNum" sz="quarter" idx="5"/>
          </p:nvPr>
        </p:nvSpPr>
        <p:spPr/>
        <p:txBody>
          <a:bodyPr/>
          <a:lstStyle/>
          <a:p>
            <a:pPr>
              <a:defRPr/>
            </a:pPr>
            <a:fld id="{3DD00CA4-12FE-4D72-A113-C1F2AE00F4D4}" type="slidenum">
              <a:rPr lang="en-US" smtClean="0"/>
              <a:pPr>
                <a:defRPr/>
              </a:pPr>
              <a:t>90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mtClean="0"/>
          </a:p>
          <a:p>
            <a:r>
              <a:rPr lang="en-US" smtClean="0"/>
              <a:t>The key benefits of threads derive from the performance implications:</a:t>
            </a:r>
          </a:p>
          <a:p>
            <a:r>
              <a:rPr lang="en-US" b="1" smtClean="0"/>
              <a:t>1. </a:t>
            </a:r>
            <a:r>
              <a:rPr lang="en-US" smtClean="0"/>
              <a:t>It takes far less time to create a new thread in an existing process than to</a:t>
            </a:r>
          </a:p>
          <a:p>
            <a:r>
              <a:rPr lang="en-US" smtClean="0"/>
              <a:t>create a brand-new process. Studies done by the Mach developers show that</a:t>
            </a:r>
          </a:p>
          <a:p>
            <a:r>
              <a:rPr lang="en-US" smtClean="0"/>
              <a:t>thread creation is ten times faster than process creation in UNIX [TEVA87].</a:t>
            </a:r>
          </a:p>
          <a:p>
            <a:r>
              <a:rPr lang="en-US" b="1" smtClean="0"/>
              <a:t>2. </a:t>
            </a:r>
            <a:r>
              <a:rPr lang="en-US" smtClean="0"/>
              <a:t>It takes less time to terminate a thread than a process.</a:t>
            </a:r>
          </a:p>
          <a:p>
            <a:r>
              <a:rPr lang="en-US" b="1" smtClean="0"/>
              <a:t>3. </a:t>
            </a:r>
            <a:r>
              <a:rPr lang="en-US" smtClean="0"/>
              <a:t>It takes less time to switch between two threads within the same process than to switch between processes.</a:t>
            </a:r>
          </a:p>
          <a:p>
            <a:r>
              <a:rPr lang="en-US" b="1" smtClean="0"/>
              <a:t>4. </a:t>
            </a:r>
            <a:r>
              <a:rPr lang="en-US" smtClean="0"/>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mtClean="0"/>
          </a:p>
          <a:p>
            <a:r>
              <a:rPr lang="en-US" smtClean="0"/>
              <a:t>Thus, if there is an application or function that should be implemented as a set of related units of execution, it is far more efficient to do so as a collection of threads rather than a collection of separate processes.</a:t>
            </a:r>
          </a:p>
        </p:txBody>
      </p:sp>
      <p:sp>
        <p:nvSpPr>
          <p:cNvPr id="4" name="Slide Number Placeholder 3"/>
          <p:cNvSpPr>
            <a:spLocks noGrp="1"/>
          </p:cNvSpPr>
          <p:nvPr>
            <p:ph type="sldNum" sz="quarter" idx="5"/>
          </p:nvPr>
        </p:nvSpPr>
        <p:spPr/>
        <p:txBody>
          <a:bodyPr/>
          <a:lstStyle/>
          <a:p>
            <a:pPr>
              <a:defRPr/>
            </a:pPr>
            <a:fld id="{3DD00CA4-12FE-4D72-A113-C1F2AE00F4D4}" type="slidenum">
              <a:rPr lang="en-US" smtClean="0"/>
              <a:pPr>
                <a:defRPr/>
              </a:pPr>
              <a:t>91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a:defRPr/>
            </a:pPr>
            <a:r>
              <a:rPr lang="en-US" b="1" dirty="0" smtClean="0"/>
              <a:t>User-Level and Kernel-Level Threads</a:t>
            </a:r>
          </a:p>
          <a:p>
            <a:pPr>
              <a:defRPr/>
            </a:pPr>
            <a:r>
              <a:rPr lang="en-US" dirty="0" smtClean="0"/>
              <a:t>There are two broad categories of thread implementation: user-level threads (ULTs) and kernel-level threads (KLTs). The latter are also referred to in the literature as </a:t>
            </a:r>
            <a:r>
              <a:rPr lang="en-US" i="1" dirty="0" smtClean="0"/>
              <a:t>kernel-supported threads or lightweight processes.</a:t>
            </a:r>
          </a:p>
        </p:txBody>
      </p:sp>
      <p:sp>
        <p:nvSpPr>
          <p:cNvPr id="4" name="Slide Number Placeholder 3"/>
          <p:cNvSpPr>
            <a:spLocks noGrp="1"/>
          </p:cNvSpPr>
          <p:nvPr>
            <p:ph type="sldNum" sz="quarter" idx="5"/>
          </p:nvPr>
        </p:nvSpPr>
        <p:spPr/>
        <p:txBody>
          <a:bodyPr/>
          <a:lstStyle/>
          <a:p>
            <a:pPr>
              <a:defRPr/>
            </a:pPr>
            <a:fld id="{38A47725-2FF8-49DD-BB07-6822B97AC158}" type="slidenum">
              <a:rPr lang="en-US" smtClean="0"/>
              <a:pPr>
                <a:defRPr/>
              </a:pPr>
              <a:t>92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3.3 shows the traces of each</a:t>
            </a:r>
          </a:p>
          <a:p>
            <a:r>
              <a:rPr lang="en-US" sz="1200" kern="1200" baseline="0" dirty="0" smtClean="0">
                <a:solidFill>
                  <a:schemeClr val="tx1"/>
                </a:solidFill>
                <a:latin typeface="+mn-lt"/>
                <a:ea typeface="+mn-ea"/>
                <a:cs typeface="+mn-cs"/>
              </a:rPr>
              <a:t>of the processes during the early part of their execution. The first 12 instructions</a:t>
            </a:r>
          </a:p>
          <a:p>
            <a:r>
              <a:rPr lang="en-US" sz="1200" kern="1200" baseline="0" dirty="0" smtClean="0">
                <a:solidFill>
                  <a:schemeClr val="tx1"/>
                </a:solidFill>
                <a:latin typeface="+mn-lt"/>
                <a:ea typeface="+mn-ea"/>
                <a:cs typeface="+mn-cs"/>
              </a:rPr>
              <a:t>executed in processes A and C are shown. Process B executes four instructions,</a:t>
            </a:r>
          </a:p>
          <a:p>
            <a:r>
              <a:rPr lang="en-US" sz="1200" kern="1200" baseline="0" dirty="0" smtClean="0">
                <a:solidFill>
                  <a:schemeClr val="tx1"/>
                </a:solidFill>
                <a:latin typeface="+mn-lt"/>
                <a:ea typeface="+mn-ea"/>
                <a:cs typeface="+mn-cs"/>
              </a:rPr>
              <a:t>and we assume that the fourth instruction invokes an I/O operation for which the</a:t>
            </a:r>
          </a:p>
          <a:p>
            <a:r>
              <a:rPr lang="en-US" sz="1200" kern="1200" baseline="0" dirty="0" smtClean="0">
                <a:solidFill>
                  <a:schemeClr val="tx1"/>
                </a:solidFill>
                <a:latin typeface="+mn-lt"/>
                <a:ea typeface="+mn-ea"/>
                <a:cs typeface="+mn-cs"/>
              </a:rPr>
              <a:t>process must wait.</a:t>
            </a:r>
            <a:endParaRPr lang="en-NZ"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i="1" smtClean="0"/>
              <a:t>USER-LEVEL THREADS </a:t>
            </a:r>
          </a:p>
          <a:p>
            <a:r>
              <a:rPr lang="en-US" i="1" smtClean="0"/>
              <a:t>In a pure ULT facility, all of the work of thread </a:t>
            </a:r>
            <a:r>
              <a:rPr lang="en-US" smtClean="0"/>
              <a:t>management is done by the application and the kernel is not aware of the existence of threads. Figure 4.5a illustrates 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smtClean="0"/>
          </a:p>
          <a:p>
            <a:r>
              <a:rPr lang="en-US" smtClean="0"/>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p>
        </p:txBody>
      </p:sp>
      <p:sp>
        <p:nvSpPr>
          <p:cNvPr id="4" name="Slide Number Placeholder 3"/>
          <p:cNvSpPr>
            <a:spLocks noGrp="1"/>
          </p:cNvSpPr>
          <p:nvPr>
            <p:ph type="sldNum" sz="quarter" idx="5"/>
          </p:nvPr>
        </p:nvSpPr>
        <p:spPr/>
        <p:txBody>
          <a:bodyPr/>
          <a:lstStyle/>
          <a:p>
            <a:pPr>
              <a:defRPr/>
            </a:pPr>
            <a:fld id="{DA670F63-EFFE-461C-973C-647968CB39E2}" type="slidenum">
              <a:rPr lang="en-US" smtClean="0"/>
              <a:pPr>
                <a:defRPr/>
              </a:pPr>
              <a:t>93</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dirty="0" smtClean="0"/>
              <a:t>There are a number of advantages to the use of ULTs instead of KLTs, including the following:</a:t>
            </a:r>
          </a:p>
          <a:p>
            <a:pPr>
              <a:defRPr/>
            </a:pPr>
            <a:r>
              <a:rPr lang="en-US" b="1" dirty="0" smtClean="0"/>
              <a:t>1. Thread switching does not require kernel mode privileges because all of the</a:t>
            </a:r>
          </a:p>
          <a:p>
            <a:pPr>
              <a:defRPr/>
            </a:pPr>
            <a:r>
              <a:rPr lang="en-US" dirty="0" smtClean="0"/>
              <a:t>thread management data structures are within the user address space of a single process. Therefore, the process does not switch to the kernel mode to do thread management. This saves the overhead of two mode switches (user to kernel; kernel back to user).</a:t>
            </a:r>
          </a:p>
          <a:p>
            <a:pPr>
              <a:defRPr/>
            </a:pPr>
            <a:r>
              <a:rPr lang="en-US" b="1" dirty="0" smtClean="0"/>
              <a:t>2. Scheduling can be application specific. One application may benefit most</a:t>
            </a:r>
          </a:p>
          <a:p>
            <a:pPr>
              <a:defRPr/>
            </a:pPr>
            <a:r>
              <a:rPr lang="en-US" dirty="0" smtClean="0"/>
              <a:t>from a simple round-robin scheduling algorithm, while another might benefit from a priority-based scheduling algorithm. The scheduling algorithm can be tailored to the application without disturbing the underlying OS scheduler.</a:t>
            </a:r>
          </a:p>
          <a:p>
            <a:pPr>
              <a:defRPr/>
            </a:pPr>
            <a:r>
              <a:rPr lang="en-US" b="1" dirty="0" smtClean="0"/>
              <a:t>3. ULTs can run on any OS. No changes are required to the underlying kernel</a:t>
            </a:r>
          </a:p>
          <a:p>
            <a:pPr>
              <a:defRPr/>
            </a:pPr>
            <a:r>
              <a:rPr lang="en-US" dirty="0" smtClean="0"/>
              <a:t>to support ULTs. The threads library is a set of application-level functions shared by all applications. </a:t>
            </a:r>
            <a:endParaRPr lang="en-US" dirty="0"/>
          </a:p>
        </p:txBody>
      </p:sp>
      <p:sp>
        <p:nvSpPr>
          <p:cNvPr id="4" name="Slide Number Placeholder 3"/>
          <p:cNvSpPr>
            <a:spLocks noGrp="1"/>
          </p:cNvSpPr>
          <p:nvPr>
            <p:ph type="sldNum" sz="quarter" idx="5"/>
          </p:nvPr>
        </p:nvSpPr>
        <p:spPr/>
        <p:txBody>
          <a:bodyPr/>
          <a:lstStyle/>
          <a:p>
            <a:pPr>
              <a:defRPr/>
            </a:pPr>
            <a:fld id="{7B51BAD3-BA6B-489F-AC29-D61ACEFBB085}" type="slidenum">
              <a:rPr lang="en-US" smtClean="0"/>
              <a:pPr>
                <a:defRPr/>
              </a:pPr>
              <a:t>94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There are two distinct disadvantages of ULTs compared to KLTs:</a:t>
            </a:r>
          </a:p>
          <a:p>
            <a:r>
              <a:rPr lang="en-US" b="1" smtClean="0"/>
              <a:t>1. In a typical OS, many system calls are blocking. As a result, when a ULT</a:t>
            </a:r>
          </a:p>
          <a:p>
            <a:r>
              <a:rPr lang="en-US" smtClean="0"/>
              <a:t>executes a system call, not only is that thread blocked, but also all of the threads within the process are blocked.</a:t>
            </a:r>
          </a:p>
          <a:p>
            <a:r>
              <a:rPr lang="en-US" b="1" smtClean="0"/>
              <a:t>2. In a pure ULT strategy, a multithreaded application cannot take advantage</a:t>
            </a:r>
          </a:p>
          <a:p>
            <a:r>
              <a:rPr lang="en-US" smtClean="0"/>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p>
        </p:txBody>
      </p:sp>
      <p:sp>
        <p:nvSpPr>
          <p:cNvPr id="4" name="Slide Number Placeholder 3"/>
          <p:cNvSpPr>
            <a:spLocks noGrp="1"/>
          </p:cNvSpPr>
          <p:nvPr>
            <p:ph type="sldNum" sz="quarter" idx="5"/>
          </p:nvPr>
        </p:nvSpPr>
        <p:spPr/>
        <p:txBody>
          <a:bodyPr/>
          <a:lstStyle/>
          <a:p>
            <a:pPr>
              <a:defRPr/>
            </a:pPr>
            <a:fld id="{BBD1AEC5-5F92-494C-8C5C-7936C87205A6}" type="slidenum">
              <a:rPr lang="en-US" smtClean="0"/>
              <a:pPr>
                <a:defRPr/>
              </a:pPr>
              <a:t>95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There are ways to work around these two problems. For example, both problems can be overcome by writing an application as multiple processes rather than multiple threads. But this approach eliminates the main advantage of threads: Each switch becomes a process switch rather than a thread switch, resulting in much</a:t>
            </a:r>
          </a:p>
          <a:p>
            <a:r>
              <a:rPr lang="en-US" smtClean="0"/>
              <a:t>greater overhead. Another way to overcome the problem of blocking threads is to use a technique referred to as </a:t>
            </a:r>
            <a:r>
              <a:rPr lang="en-US" b="1" smtClean="0"/>
              <a:t>jacketing . </a:t>
            </a:r>
            <a:r>
              <a:rPr lang="en-US" smtClean="0"/>
              <a:t>The purpose of jacketing is to convert a blocking</a:t>
            </a:r>
          </a:p>
          <a:p>
            <a:r>
              <a:rPr lang="en-US" smtClean="0"/>
              <a:t>system call into a non-blocking system call. For example, instead of directly calling a system I/O routine, a thread calls an application-level I/O jacket routine. Within this jacket routine is code that checks to determine if the I/O device is busy. If it is, the thread enters the Blocked state and passes control (through the threads library) to another thread. When this thread later is given control again, the jacket routine checks the I/O device again.</a:t>
            </a:r>
          </a:p>
        </p:txBody>
      </p:sp>
      <p:sp>
        <p:nvSpPr>
          <p:cNvPr id="4" name="Slide Number Placeholder 3"/>
          <p:cNvSpPr>
            <a:spLocks noGrp="1"/>
          </p:cNvSpPr>
          <p:nvPr>
            <p:ph type="sldNum" sz="quarter" idx="5"/>
          </p:nvPr>
        </p:nvSpPr>
        <p:spPr/>
        <p:txBody>
          <a:bodyPr/>
          <a:lstStyle/>
          <a:p>
            <a:pPr>
              <a:defRPr/>
            </a:pPr>
            <a:fld id="{0C61B2C6-7FCA-4446-9D39-BD907CCB085A}" type="slidenum">
              <a:rPr lang="en-US" smtClean="0"/>
              <a:pPr>
                <a:defRPr/>
              </a:pPr>
              <a:t>96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i="1" smtClean="0"/>
              <a:t>K</a:t>
            </a:r>
            <a:r>
              <a:rPr lang="en-US" sz="800" b="1" i="1" smtClean="0"/>
              <a:t>ERNEL</a:t>
            </a:r>
            <a:r>
              <a:rPr lang="en-US" b="1" i="1" smtClean="0"/>
              <a:t>-L</a:t>
            </a:r>
            <a:r>
              <a:rPr lang="en-US" sz="800" b="1" i="1" smtClean="0"/>
              <a:t>EVEL </a:t>
            </a:r>
            <a:r>
              <a:rPr lang="en-US" b="1" i="1" smtClean="0"/>
              <a:t>T</a:t>
            </a:r>
            <a:r>
              <a:rPr lang="en-US" sz="800" b="1" i="1" smtClean="0"/>
              <a:t>HREADS</a:t>
            </a:r>
          </a:p>
          <a:p>
            <a:r>
              <a:rPr lang="en-US" sz="800" i="1" smtClean="0"/>
              <a:t> </a:t>
            </a:r>
            <a:r>
              <a:rPr lang="en-US" i="1" smtClean="0"/>
              <a:t>In a pure KLT facility, all of the work of thread </a:t>
            </a:r>
            <a:r>
              <a:rPr lang="en-US" smtClean="0"/>
              <a:t>management is done by the kernel. There is no thread management code in the application level, simply an application programming interface (API) to the kernel thread facility. Windows is an example of this approach. Figure 4.5b depicts the pure KLT approach. The kernel maintains context</a:t>
            </a:r>
          </a:p>
          <a:p>
            <a:r>
              <a:rPr lang="en-US" smtClean="0"/>
              <a:t>information for the process as a whole and for individual threads within the process.</a:t>
            </a:r>
          </a:p>
        </p:txBody>
      </p:sp>
      <p:sp>
        <p:nvSpPr>
          <p:cNvPr id="4" name="Slide Number Placeholder 3"/>
          <p:cNvSpPr>
            <a:spLocks noGrp="1"/>
          </p:cNvSpPr>
          <p:nvPr>
            <p:ph type="sldNum" sz="quarter" idx="5"/>
          </p:nvPr>
        </p:nvSpPr>
        <p:spPr/>
        <p:txBody>
          <a:bodyPr/>
          <a:lstStyle/>
          <a:p>
            <a:pPr>
              <a:defRPr/>
            </a:pPr>
            <a:fld id="{50C11D69-A40E-4A04-8AD6-0D1F04217C05}" type="slidenum">
              <a:rPr lang="en-US" smtClean="0"/>
              <a:pPr>
                <a:defRPr/>
              </a:pPr>
              <a:t>97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p>
        </p:txBody>
      </p:sp>
      <p:sp>
        <p:nvSpPr>
          <p:cNvPr id="4" name="Slide Number Placeholder 3"/>
          <p:cNvSpPr>
            <a:spLocks noGrp="1"/>
          </p:cNvSpPr>
          <p:nvPr>
            <p:ph type="sldNum" sz="quarter" idx="5"/>
          </p:nvPr>
        </p:nvSpPr>
        <p:spPr/>
        <p:txBody>
          <a:bodyPr/>
          <a:lstStyle/>
          <a:p>
            <a:pPr>
              <a:defRPr/>
            </a:pPr>
            <a:fld id="{9CCEDE49-23B5-4B32-B1A5-9D3563FAAFE1}" type="slidenum">
              <a:rPr lang="en-US" smtClean="0"/>
              <a:pPr>
                <a:defRPr/>
              </a:pPr>
              <a:t>98</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Signal-Wait, the time for a process/thread to signal a waiting process/thread and then wait on a condition (i.e., the overhead of synchronizing two processes/threads together). We see that there is</a:t>
            </a:r>
          </a:p>
          <a:p>
            <a:r>
              <a:rPr lang="en-US" smtClean="0"/>
              <a:t>an order of magnitude or more of difference between ULTs and KLTs and similarly between KLTs and processes.</a:t>
            </a:r>
          </a:p>
        </p:txBody>
      </p:sp>
      <p:sp>
        <p:nvSpPr>
          <p:cNvPr id="4" name="Slide Number Placeholder 3"/>
          <p:cNvSpPr>
            <a:spLocks noGrp="1"/>
          </p:cNvSpPr>
          <p:nvPr>
            <p:ph type="sldNum" sz="quarter" idx="5"/>
          </p:nvPr>
        </p:nvSpPr>
        <p:spPr/>
        <p:txBody>
          <a:bodyPr/>
          <a:lstStyle/>
          <a:p>
            <a:pPr>
              <a:defRPr/>
            </a:pPr>
            <a:fld id="{AE469EB1-4A7C-4349-AA9F-40E69A2428D7}" type="slidenum">
              <a:rPr lang="en-US" smtClean="0"/>
              <a:pPr>
                <a:defRPr/>
              </a:pPr>
              <a:t>99</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mtClean="0"/>
          </a:p>
          <a:p>
            <a:r>
              <a:rPr lang="en-US" smtClean="0"/>
              <a:t>The key benefits of threads derive from the performance implications:</a:t>
            </a:r>
          </a:p>
          <a:p>
            <a:r>
              <a:rPr lang="en-US" b="1" smtClean="0"/>
              <a:t>1. </a:t>
            </a:r>
            <a:r>
              <a:rPr lang="en-US" smtClean="0"/>
              <a:t>It takes far less time to create a new thread in an existing process than to</a:t>
            </a:r>
          </a:p>
          <a:p>
            <a:r>
              <a:rPr lang="en-US" smtClean="0"/>
              <a:t>create a brand-new process. Studies done by the Mach developers show that</a:t>
            </a:r>
          </a:p>
          <a:p>
            <a:r>
              <a:rPr lang="en-US" smtClean="0"/>
              <a:t>thread creation is ten times faster than process creation in UNIX [TEVA87].</a:t>
            </a:r>
          </a:p>
          <a:p>
            <a:r>
              <a:rPr lang="en-US" b="1" smtClean="0"/>
              <a:t>2. </a:t>
            </a:r>
            <a:r>
              <a:rPr lang="en-US" smtClean="0"/>
              <a:t>It takes less time to terminate a thread than a process.</a:t>
            </a:r>
          </a:p>
          <a:p>
            <a:r>
              <a:rPr lang="en-US" b="1" smtClean="0"/>
              <a:t>3. </a:t>
            </a:r>
            <a:r>
              <a:rPr lang="en-US" smtClean="0"/>
              <a:t>It takes less time to switch between two threads within the same process than to switch between processes.</a:t>
            </a:r>
          </a:p>
          <a:p>
            <a:r>
              <a:rPr lang="en-US" b="1" smtClean="0"/>
              <a:t>4. </a:t>
            </a:r>
            <a:r>
              <a:rPr lang="en-US" smtClean="0"/>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mtClean="0"/>
          </a:p>
          <a:p>
            <a:r>
              <a:rPr lang="en-US" smtClean="0"/>
              <a:t>Thus, if there is an application or function that should be implemented as a set of related units of execution, it is far more efficient to do so as a collection of threads rather than a collection of separate processes.</a:t>
            </a:r>
          </a:p>
        </p:txBody>
      </p:sp>
      <p:sp>
        <p:nvSpPr>
          <p:cNvPr id="4" name="Slide Number Placeholder 3"/>
          <p:cNvSpPr>
            <a:spLocks noGrp="1"/>
          </p:cNvSpPr>
          <p:nvPr>
            <p:ph type="sldNum" sz="quarter" idx="5"/>
          </p:nvPr>
        </p:nvSpPr>
        <p:spPr/>
        <p:txBody>
          <a:bodyPr/>
          <a:lstStyle/>
          <a:p>
            <a:pPr>
              <a:defRPr/>
            </a:pPr>
            <a:fld id="{3DD00CA4-12FE-4D72-A113-C1F2AE00F4D4}" type="slidenum">
              <a:rPr lang="en-US" smtClean="0"/>
              <a:pPr>
                <a:defRPr/>
              </a:pPr>
              <a:t>100</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mtClean="0"/>
          </a:p>
          <a:p>
            <a:r>
              <a:rPr lang="en-US" smtClean="0"/>
              <a:t>The key benefits of threads derive from the performance implications:</a:t>
            </a:r>
          </a:p>
          <a:p>
            <a:r>
              <a:rPr lang="en-US" b="1" smtClean="0"/>
              <a:t>1. </a:t>
            </a:r>
            <a:r>
              <a:rPr lang="en-US" smtClean="0"/>
              <a:t>It takes far less time to create a new thread in an existing process than to</a:t>
            </a:r>
          </a:p>
          <a:p>
            <a:r>
              <a:rPr lang="en-US" smtClean="0"/>
              <a:t>create a brand-new process. Studies done by the Mach developers show that</a:t>
            </a:r>
          </a:p>
          <a:p>
            <a:r>
              <a:rPr lang="en-US" smtClean="0"/>
              <a:t>thread creation is ten times faster than process creation in UNIX [TEVA87].</a:t>
            </a:r>
          </a:p>
          <a:p>
            <a:r>
              <a:rPr lang="en-US" b="1" smtClean="0"/>
              <a:t>2. </a:t>
            </a:r>
            <a:r>
              <a:rPr lang="en-US" smtClean="0"/>
              <a:t>It takes less time to terminate a thread than a process.</a:t>
            </a:r>
          </a:p>
          <a:p>
            <a:r>
              <a:rPr lang="en-US" b="1" smtClean="0"/>
              <a:t>3. </a:t>
            </a:r>
            <a:r>
              <a:rPr lang="en-US" smtClean="0"/>
              <a:t>It takes less time to switch between two threads within the same process than to switch between processes.</a:t>
            </a:r>
          </a:p>
          <a:p>
            <a:r>
              <a:rPr lang="en-US" b="1" smtClean="0"/>
              <a:t>4. </a:t>
            </a:r>
            <a:r>
              <a:rPr lang="en-US" smtClean="0"/>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mtClean="0"/>
          </a:p>
          <a:p>
            <a:r>
              <a:rPr lang="en-US" smtClean="0"/>
              <a:t>Thus, if there is an application or function that should be implemented as a set of related units of execution, it is far more efficient to do so as a collection of threads rather than a collection of separate processes.</a:t>
            </a:r>
          </a:p>
        </p:txBody>
      </p:sp>
      <p:sp>
        <p:nvSpPr>
          <p:cNvPr id="4" name="Slide Number Placeholder 3"/>
          <p:cNvSpPr>
            <a:spLocks noGrp="1"/>
          </p:cNvSpPr>
          <p:nvPr>
            <p:ph type="sldNum" sz="quarter" idx="5"/>
          </p:nvPr>
        </p:nvSpPr>
        <p:spPr/>
        <p:txBody>
          <a:bodyPr/>
          <a:lstStyle/>
          <a:p>
            <a:pPr>
              <a:defRPr/>
            </a:pPr>
            <a:fld id="{3DD00CA4-12FE-4D72-A113-C1F2AE00F4D4}" type="slidenum">
              <a:rPr lang="en-US" smtClean="0"/>
              <a:pPr>
                <a:defRPr/>
              </a:pPr>
              <a:t>101</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mtClean="0"/>
          </a:p>
          <a:p>
            <a:r>
              <a:rPr lang="en-US" smtClean="0"/>
              <a:t>The key benefits of threads derive from the performance implications:</a:t>
            </a:r>
          </a:p>
          <a:p>
            <a:r>
              <a:rPr lang="en-US" b="1" smtClean="0"/>
              <a:t>1. </a:t>
            </a:r>
            <a:r>
              <a:rPr lang="en-US" smtClean="0"/>
              <a:t>It takes far less time to create a new thread in an existing process than to</a:t>
            </a:r>
          </a:p>
          <a:p>
            <a:r>
              <a:rPr lang="en-US" smtClean="0"/>
              <a:t>create a brand-new process. Studies done by the Mach developers show that</a:t>
            </a:r>
          </a:p>
          <a:p>
            <a:r>
              <a:rPr lang="en-US" smtClean="0"/>
              <a:t>thread creation is ten times faster than process creation in UNIX [TEVA87].</a:t>
            </a:r>
          </a:p>
          <a:p>
            <a:r>
              <a:rPr lang="en-US" b="1" smtClean="0"/>
              <a:t>2. </a:t>
            </a:r>
            <a:r>
              <a:rPr lang="en-US" smtClean="0"/>
              <a:t>It takes less time to terminate a thread than a process.</a:t>
            </a:r>
          </a:p>
          <a:p>
            <a:r>
              <a:rPr lang="en-US" b="1" smtClean="0"/>
              <a:t>3. </a:t>
            </a:r>
            <a:r>
              <a:rPr lang="en-US" smtClean="0"/>
              <a:t>It takes less time to switch between two threads within the same process than to switch between processes.</a:t>
            </a:r>
          </a:p>
          <a:p>
            <a:r>
              <a:rPr lang="en-US" b="1" smtClean="0"/>
              <a:t>4. </a:t>
            </a:r>
            <a:r>
              <a:rPr lang="en-US" smtClean="0"/>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mtClean="0"/>
          </a:p>
          <a:p>
            <a:r>
              <a:rPr lang="en-US" smtClean="0"/>
              <a:t>Thus, if there is an application or function that should be implemented as a set of related units of execution, it is far more efficient to do so as a collection of threads rather than a collection of separate processes.</a:t>
            </a:r>
          </a:p>
        </p:txBody>
      </p:sp>
      <p:sp>
        <p:nvSpPr>
          <p:cNvPr id="4" name="Slide Number Placeholder 3"/>
          <p:cNvSpPr>
            <a:spLocks noGrp="1"/>
          </p:cNvSpPr>
          <p:nvPr>
            <p:ph type="sldNum" sz="quarter" idx="5"/>
          </p:nvPr>
        </p:nvSpPr>
        <p:spPr/>
        <p:txBody>
          <a:bodyPr/>
          <a:lstStyle/>
          <a:p>
            <a:pPr>
              <a:defRPr/>
            </a:pPr>
            <a:fld id="{3DD00CA4-12FE-4D72-A113-C1F2AE00F4D4}" type="slidenum">
              <a:rPr lang="en-US" smtClean="0"/>
              <a:pPr>
                <a:defRPr/>
              </a:pPr>
              <a:t>102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let us view these traces from the processor’s point of view. Figure 3.4</a:t>
            </a:r>
          </a:p>
          <a:p>
            <a:r>
              <a:rPr lang="en-US" sz="1200" kern="1200" baseline="0" dirty="0" smtClean="0">
                <a:solidFill>
                  <a:schemeClr val="tx1"/>
                </a:solidFill>
                <a:latin typeface="+mn-lt"/>
                <a:ea typeface="+mn-ea"/>
                <a:cs typeface="+mn-cs"/>
              </a:rPr>
              <a:t>shows the interleaved traces resulting from the first 52 instruction cycles (for convenience,</a:t>
            </a:r>
          </a:p>
          <a:p>
            <a:r>
              <a:rPr lang="en-US" sz="1200" kern="1200" baseline="0" dirty="0" smtClean="0">
                <a:solidFill>
                  <a:schemeClr val="tx1"/>
                </a:solidFill>
                <a:latin typeface="+mn-lt"/>
                <a:ea typeface="+mn-ea"/>
                <a:cs typeface="+mn-cs"/>
              </a:rPr>
              <a:t>the instruction cycles are numbered). In this figure, the shaded areas</a:t>
            </a:r>
          </a:p>
          <a:p>
            <a:r>
              <a:rPr lang="en-US" sz="1200" kern="1200" baseline="0" dirty="0" smtClean="0">
                <a:solidFill>
                  <a:schemeClr val="tx1"/>
                </a:solidFill>
                <a:latin typeface="+mn-lt"/>
                <a:ea typeface="+mn-ea"/>
                <a:cs typeface="+mn-cs"/>
              </a:rPr>
              <a:t>represent code executed by the dispatcher. The same sequence of instructions is</a:t>
            </a:r>
          </a:p>
          <a:p>
            <a:r>
              <a:rPr lang="en-US" sz="1200" kern="1200" baseline="0" dirty="0" smtClean="0">
                <a:solidFill>
                  <a:schemeClr val="tx1"/>
                </a:solidFill>
                <a:latin typeface="+mn-lt"/>
                <a:ea typeface="+mn-ea"/>
                <a:cs typeface="+mn-cs"/>
              </a:rPr>
              <a:t>executed by the dispatcher in each instance because the same functionality of the</a:t>
            </a:r>
          </a:p>
          <a:p>
            <a:r>
              <a:rPr lang="en-US" sz="1200" kern="1200" baseline="0" dirty="0" smtClean="0">
                <a:solidFill>
                  <a:schemeClr val="tx1"/>
                </a:solidFill>
                <a:latin typeface="+mn-lt"/>
                <a:ea typeface="+mn-ea"/>
                <a:cs typeface="+mn-cs"/>
              </a:rPr>
              <a:t>dispatcher is being executed. We assume that the OS only allows a process to continue</a:t>
            </a:r>
          </a:p>
          <a:p>
            <a:r>
              <a:rPr lang="en-US" sz="1200" kern="1200" baseline="0" dirty="0" smtClean="0">
                <a:solidFill>
                  <a:schemeClr val="tx1"/>
                </a:solidFill>
                <a:latin typeface="+mn-lt"/>
                <a:ea typeface="+mn-ea"/>
                <a:cs typeface="+mn-cs"/>
              </a:rPr>
              <a:t>execution for a maximum of six instruction cycles, after which it is interrupted;</a:t>
            </a:r>
          </a:p>
          <a:p>
            <a:r>
              <a:rPr lang="en-US" sz="1200" kern="1200" baseline="0" dirty="0" smtClean="0">
                <a:solidFill>
                  <a:schemeClr val="tx1"/>
                </a:solidFill>
                <a:latin typeface="+mn-lt"/>
                <a:ea typeface="+mn-ea"/>
                <a:cs typeface="+mn-cs"/>
              </a:rPr>
              <a:t>this prevents any single process from monopolizing processor time. As Figure 3.4</a:t>
            </a:r>
          </a:p>
          <a:p>
            <a:r>
              <a:rPr lang="en-US" sz="1200" kern="1200" baseline="0" dirty="0" smtClean="0">
                <a:solidFill>
                  <a:schemeClr val="tx1"/>
                </a:solidFill>
                <a:latin typeface="+mn-lt"/>
                <a:ea typeface="+mn-ea"/>
                <a:cs typeface="+mn-cs"/>
              </a:rPr>
              <a:t>shows, the first six instructions of process A are executed, followed by a time-out</a:t>
            </a:r>
          </a:p>
          <a:p>
            <a:r>
              <a:rPr lang="en-US" sz="1200" kern="1200" baseline="0" dirty="0" smtClean="0">
                <a:solidFill>
                  <a:schemeClr val="tx1"/>
                </a:solidFill>
                <a:latin typeface="+mn-lt"/>
                <a:ea typeface="+mn-ea"/>
                <a:cs typeface="+mn-cs"/>
              </a:rPr>
              <a:t>and the execution of some code in the dispatcher, which executes six instructions</a:t>
            </a:r>
          </a:p>
          <a:p>
            <a:r>
              <a:rPr lang="en-US" sz="1200" kern="1200" baseline="0" dirty="0" smtClean="0">
                <a:solidFill>
                  <a:schemeClr val="tx1"/>
                </a:solidFill>
                <a:latin typeface="+mn-lt"/>
                <a:ea typeface="+mn-ea"/>
                <a:cs typeface="+mn-cs"/>
              </a:rPr>
              <a:t>before turning control to process B. 2 After four instructions are executed, process</a:t>
            </a:r>
          </a:p>
          <a:p>
            <a:r>
              <a:rPr lang="en-US" sz="1200" kern="1200" baseline="0" dirty="0" smtClean="0">
                <a:solidFill>
                  <a:schemeClr val="tx1"/>
                </a:solidFill>
                <a:latin typeface="+mn-lt"/>
                <a:ea typeface="+mn-ea"/>
                <a:cs typeface="+mn-cs"/>
              </a:rPr>
              <a:t>B requests an I/O action for which it must wait. Therefore, the processor stops</a:t>
            </a:r>
          </a:p>
          <a:p>
            <a:r>
              <a:rPr lang="en-US" sz="1200" kern="1200" baseline="0" dirty="0" smtClean="0">
                <a:solidFill>
                  <a:schemeClr val="tx1"/>
                </a:solidFill>
                <a:latin typeface="+mn-lt"/>
                <a:ea typeface="+mn-ea"/>
                <a:cs typeface="+mn-cs"/>
              </a:rPr>
              <a:t>executing process B and moves on, via the dispatcher, to process C. After a timeout,</a:t>
            </a:r>
          </a:p>
          <a:p>
            <a:r>
              <a:rPr lang="en-US" sz="1200" kern="1200" baseline="0" dirty="0" smtClean="0">
                <a:solidFill>
                  <a:schemeClr val="tx1"/>
                </a:solidFill>
                <a:latin typeface="+mn-lt"/>
                <a:ea typeface="+mn-ea"/>
                <a:cs typeface="+mn-cs"/>
              </a:rPr>
              <a:t>the processor moves back to process A. When this process times out, process</a:t>
            </a:r>
          </a:p>
          <a:p>
            <a:r>
              <a:rPr lang="en-US" sz="1200" kern="1200" baseline="0" dirty="0" smtClean="0">
                <a:solidFill>
                  <a:schemeClr val="tx1"/>
                </a:solidFill>
                <a:latin typeface="+mn-lt"/>
                <a:ea typeface="+mn-ea"/>
                <a:cs typeface="+mn-cs"/>
              </a:rPr>
              <a:t>B is still waiting for the I/O operation to complete, so the dispatcher moves on to</a:t>
            </a:r>
          </a:p>
          <a:p>
            <a:r>
              <a:rPr lang="en-US" sz="1200" kern="1200" baseline="0" dirty="0" smtClean="0">
                <a:solidFill>
                  <a:schemeClr val="tx1"/>
                </a:solidFill>
                <a:latin typeface="+mn-lt"/>
                <a:ea typeface="+mn-ea"/>
                <a:cs typeface="+mn-cs"/>
              </a:rPr>
              <a:t>process C again.</a:t>
            </a:r>
            <a:endParaRPr lang="en-NZ"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mtClean="0"/>
          </a:p>
          <a:p>
            <a:r>
              <a:rPr lang="en-US" smtClean="0"/>
              <a:t>The key benefits of threads derive from the performance implications:</a:t>
            </a:r>
          </a:p>
          <a:p>
            <a:r>
              <a:rPr lang="en-US" b="1" smtClean="0"/>
              <a:t>1. </a:t>
            </a:r>
            <a:r>
              <a:rPr lang="en-US" smtClean="0"/>
              <a:t>It takes far less time to create a new thread in an existing process than to</a:t>
            </a:r>
          </a:p>
          <a:p>
            <a:r>
              <a:rPr lang="en-US" smtClean="0"/>
              <a:t>create a brand-new process. Studies done by the Mach developers show that</a:t>
            </a:r>
          </a:p>
          <a:p>
            <a:r>
              <a:rPr lang="en-US" smtClean="0"/>
              <a:t>thread creation is ten times faster than process creation in UNIX [TEVA87].</a:t>
            </a:r>
          </a:p>
          <a:p>
            <a:r>
              <a:rPr lang="en-US" b="1" smtClean="0"/>
              <a:t>2. </a:t>
            </a:r>
            <a:r>
              <a:rPr lang="en-US" smtClean="0"/>
              <a:t>It takes less time to terminate a thread than a process.</a:t>
            </a:r>
          </a:p>
          <a:p>
            <a:r>
              <a:rPr lang="en-US" b="1" smtClean="0"/>
              <a:t>3. </a:t>
            </a:r>
            <a:r>
              <a:rPr lang="en-US" smtClean="0"/>
              <a:t>It takes less time to switch between two threads within the same process than to switch between processes.</a:t>
            </a:r>
          </a:p>
          <a:p>
            <a:r>
              <a:rPr lang="en-US" b="1" smtClean="0"/>
              <a:t>4. </a:t>
            </a:r>
            <a:r>
              <a:rPr lang="en-US" smtClean="0"/>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mtClean="0"/>
          </a:p>
          <a:p>
            <a:r>
              <a:rPr lang="en-US" smtClean="0"/>
              <a:t>Thus, if there is an application or function that should be implemented as a set of related units of execution, it is far more efficient to do so as a collection of threads rather than a collection of separate processes.</a:t>
            </a:r>
          </a:p>
        </p:txBody>
      </p:sp>
      <p:sp>
        <p:nvSpPr>
          <p:cNvPr id="4" name="Slide Number Placeholder 3"/>
          <p:cNvSpPr>
            <a:spLocks noGrp="1"/>
          </p:cNvSpPr>
          <p:nvPr>
            <p:ph type="sldNum" sz="quarter" idx="5"/>
          </p:nvPr>
        </p:nvSpPr>
        <p:spPr/>
        <p:txBody>
          <a:bodyPr/>
          <a:lstStyle/>
          <a:p>
            <a:pPr>
              <a:defRPr/>
            </a:pPr>
            <a:fld id="{3DD00CA4-12FE-4D72-A113-C1F2AE00F4D4}" type="slidenum">
              <a:rPr lang="en-US" smtClean="0"/>
              <a:pPr>
                <a:defRPr/>
              </a:pPr>
              <a:t>103</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728663" y="685800"/>
            <a:ext cx="5400675" cy="3429000"/>
          </a:xfrm>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mtClean="0"/>
          </a:p>
          <a:p>
            <a:r>
              <a:rPr lang="en-US" smtClean="0"/>
              <a:t>The key benefits of threads derive from the performance implications:</a:t>
            </a:r>
          </a:p>
          <a:p>
            <a:r>
              <a:rPr lang="en-US" b="1" smtClean="0"/>
              <a:t>1. </a:t>
            </a:r>
            <a:r>
              <a:rPr lang="en-US" smtClean="0"/>
              <a:t>It takes far less time to create a new thread in an existing process than to</a:t>
            </a:r>
          </a:p>
          <a:p>
            <a:r>
              <a:rPr lang="en-US" smtClean="0"/>
              <a:t>create a brand-new process. Studies done by the Mach developers show that</a:t>
            </a:r>
          </a:p>
          <a:p>
            <a:r>
              <a:rPr lang="en-US" smtClean="0"/>
              <a:t>thread creation is ten times faster than process creation in UNIX [TEVA87].</a:t>
            </a:r>
          </a:p>
          <a:p>
            <a:r>
              <a:rPr lang="en-US" b="1" smtClean="0"/>
              <a:t>2. </a:t>
            </a:r>
            <a:r>
              <a:rPr lang="en-US" smtClean="0"/>
              <a:t>It takes less time to terminate a thread than a process.</a:t>
            </a:r>
          </a:p>
          <a:p>
            <a:r>
              <a:rPr lang="en-US" b="1" smtClean="0"/>
              <a:t>3. </a:t>
            </a:r>
            <a:r>
              <a:rPr lang="en-US" smtClean="0"/>
              <a:t>It takes less time to switch between two threads within the same process than to switch between processes.</a:t>
            </a:r>
          </a:p>
          <a:p>
            <a:r>
              <a:rPr lang="en-US" b="1" smtClean="0"/>
              <a:t>4. </a:t>
            </a:r>
            <a:r>
              <a:rPr lang="en-US" smtClean="0"/>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mtClean="0"/>
          </a:p>
          <a:p>
            <a:r>
              <a:rPr lang="en-US" smtClean="0"/>
              <a:t>Thus, if there is an application or function that should be implemented as a set of related units of execution, it is far more efficient to do so as a collection of threads rather than a collection of separate processes.</a:t>
            </a:r>
          </a:p>
        </p:txBody>
      </p:sp>
      <p:sp>
        <p:nvSpPr>
          <p:cNvPr id="4" name="Slide Number Placeholder 3"/>
          <p:cNvSpPr>
            <a:spLocks noGrp="1"/>
          </p:cNvSpPr>
          <p:nvPr>
            <p:ph type="sldNum" sz="quarter" idx="5"/>
          </p:nvPr>
        </p:nvSpPr>
        <p:spPr/>
        <p:txBody>
          <a:bodyPr/>
          <a:lstStyle/>
          <a:p>
            <a:pPr>
              <a:defRPr/>
            </a:pPr>
            <a:fld id="{3DD00CA4-12FE-4D72-A113-C1F2AE00F4D4}" type="slidenum">
              <a:rPr lang="en-US" smtClean="0"/>
              <a:pPr>
                <a:defRPr/>
              </a:pPr>
              <a:t>104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operating system’s principal responsibility is controlling the execution of</a:t>
            </a:r>
          </a:p>
          <a:p>
            <a:r>
              <a:rPr lang="en-US" sz="1200" kern="1200" baseline="0" dirty="0" smtClean="0">
                <a:solidFill>
                  <a:schemeClr val="tx1"/>
                </a:solidFill>
                <a:latin typeface="+mn-lt"/>
                <a:ea typeface="+mn-ea"/>
                <a:cs typeface="+mn-cs"/>
              </a:rPr>
              <a:t>processes; this includes determining the interleaving pattern for execution and allocating</a:t>
            </a:r>
          </a:p>
          <a:p>
            <a:r>
              <a:rPr lang="en-US" sz="1200" kern="1200" baseline="0" dirty="0" smtClean="0">
                <a:solidFill>
                  <a:schemeClr val="tx1"/>
                </a:solidFill>
                <a:latin typeface="+mn-lt"/>
                <a:ea typeface="+mn-ea"/>
                <a:cs typeface="+mn-cs"/>
              </a:rPr>
              <a:t>resources to processes. The first step in designing an OS to control processes</a:t>
            </a:r>
          </a:p>
          <a:p>
            <a:r>
              <a:rPr lang="en-US" sz="1200" kern="1200" baseline="0" dirty="0" smtClean="0">
                <a:solidFill>
                  <a:schemeClr val="tx1"/>
                </a:solidFill>
                <a:latin typeface="+mn-lt"/>
                <a:ea typeface="+mn-ea"/>
                <a:cs typeface="+mn-cs"/>
              </a:rPr>
              <a:t>is to describe the behavior that we would like the processes to exhibit.</a:t>
            </a:r>
          </a:p>
          <a:p>
            <a:r>
              <a:rPr lang="en-US" sz="1200" kern="1200" baseline="0" dirty="0" smtClean="0">
                <a:solidFill>
                  <a:schemeClr val="tx1"/>
                </a:solidFill>
                <a:latin typeface="+mn-lt"/>
                <a:ea typeface="+mn-ea"/>
                <a:cs typeface="+mn-cs"/>
              </a:rPr>
              <a:t>We can construct the simplest possible model by observing that, at any time, a</a:t>
            </a:r>
          </a:p>
          <a:p>
            <a:r>
              <a:rPr lang="en-US" sz="1200" kern="1200" baseline="0" dirty="0" smtClean="0">
                <a:solidFill>
                  <a:schemeClr val="tx1"/>
                </a:solidFill>
                <a:latin typeface="+mn-lt"/>
                <a:ea typeface="+mn-ea"/>
                <a:cs typeface="+mn-cs"/>
              </a:rPr>
              <a:t>process is either being executed by a processor or not. In this model, a process may</a:t>
            </a:r>
          </a:p>
          <a:p>
            <a:r>
              <a:rPr lang="en-US" sz="1200" kern="1200" baseline="0" dirty="0" smtClean="0">
                <a:solidFill>
                  <a:schemeClr val="tx1"/>
                </a:solidFill>
                <a:latin typeface="+mn-lt"/>
                <a:ea typeface="+mn-ea"/>
                <a:cs typeface="+mn-cs"/>
              </a:rPr>
              <a:t>be in one of two states: Running or Not Running, as shown in Figure 3.5a . When</a:t>
            </a:r>
          </a:p>
          <a:p>
            <a:r>
              <a:rPr lang="en-US" sz="1200" kern="1200" baseline="0" dirty="0" smtClean="0">
                <a:solidFill>
                  <a:schemeClr val="tx1"/>
                </a:solidFill>
                <a:latin typeface="+mn-lt"/>
                <a:ea typeface="+mn-ea"/>
                <a:cs typeface="+mn-cs"/>
              </a:rPr>
              <a:t>the OS creates a new process, it creates a process control block for the process and</a:t>
            </a:r>
          </a:p>
          <a:p>
            <a:r>
              <a:rPr lang="en-US" sz="1200" kern="1200" baseline="0" dirty="0" smtClean="0">
                <a:solidFill>
                  <a:schemeClr val="tx1"/>
                </a:solidFill>
                <a:latin typeface="+mn-lt"/>
                <a:ea typeface="+mn-ea"/>
                <a:cs typeface="+mn-cs"/>
              </a:rPr>
              <a:t>enters that process into the system in the Not Running state. The process exists,</a:t>
            </a:r>
          </a:p>
          <a:p>
            <a:r>
              <a:rPr lang="en-US" sz="1200" kern="1200" baseline="0" dirty="0" smtClean="0">
                <a:solidFill>
                  <a:schemeClr val="tx1"/>
                </a:solidFill>
                <a:latin typeface="+mn-lt"/>
                <a:ea typeface="+mn-ea"/>
                <a:cs typeface="+mn-cs"/>
              </a:rPr>
              <a:t>is known to the OS, and is waiting for an opportunity to execute. From time to</a:t>
            </a:r>
          </a:p>
          <a:p>
            <a:r>
              <a:rPr lang="en-US" sz="1200" kern="1200" baseline="0" dirty="0" smtClean="0">
                <a:solidFill>
                  <a:schemeClr val="tx1"/>
                </a:solidFill>
                <a:latin typeface="+mn-lt"/>
                <a:ea typeface="+mn-ea"/>
                <a:cs typeface="+mn-cs"/>
              </a:rPr>
              <a:t>time, the currently running process will be interrupted and the dispatcher portion</a:t>
            </a:r>
          </a:p>
          <a:p>
            <a:r>
              <a:rPr lang="en-US" sz="1200" kern="1200" baseline="0" dirty="0" smtClean="0">
                <a:solidFill>
                  <a:schemeClr val="tx1"/>
                </a:solidFill>
                <a:latin typeface="+mn-lt"/>
                <a:ea typeface="+mn-ea"/>
                <a:cs typeface="+mn-cs"/>
              </a:rPr>
              <a:t>of the OS will select some other process to run. The former process moves from the</a:t>
            </a:r>
          </a:p>
          <a:p>
            <a:r>
              <a:rPr lang="en-US" sz="1200" kern="1200" baseline="0" dirty="0" smtClean="0">
                <a:solidFill>
                  <a:schemeClr val="tx1"/>
                </a:solidFill>
                <a:latin typeface="+mn-lt"/>
                <a:ea typeface="+mn-ea"/>
                <a:cs typeface="+mn-cs"/>
              </a:rPr>
              <a:t>Running state to the Not Running state, and one of the other processes moves to</a:t>
            </a:r>
          </a:p>
          <a:p>
            <a:r>
              <a:rPr lang="en-US" sz="1200" kern="1200" baseline="0" dirty="0" smtClean="0">
                <a:solidFill>
                  <a:schemeClr val="tx1"/>
                </a:solidFill>
                <a:latin typeface="+mn-lt"/>
                <a:ea typeface="+mn-ea"/>
                <a:cs typeface="+mn-cs"/>
              </a:rPr>
              <a:t>the Running state.</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685800"/>
            <a:ext cx="5400675" cy="3429000"/>
          </a:xfrm>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If all processes were always ready to execute, then the queuing discipline suggested</a:t>
            </a:r>
          </a:p>
          <a:p>
            <a:r>
              <a:rPr lang="en-US" sz="1200" kern="1200" baseline="0" dirty="0" smtClean="0">
                <a:solidFill>
                  <a:schemeClr val="tx1"/>
                </a:solidFill>
                <a:latin typeface="+mn-lt"/>
                <a:ea typeface="+mn-ea"/>
                <a:cs typeface="+mn-cs"/>
              </a:rPr>
              <a:t>by Figure 3.5b would be effective. The queue is a first-in-first-out list and the processor</a:t>
            </a:r>
          </a:p>
          <a:p>
            <a:r>
              <a:rPr lang="en-US" sz="1200" kern="1200" baseline="0" dirty="0" smtClean="0">
                <a:solidFill>
                  <a:schemeClr val="tx1"/>
                </a:solidFill>
                <a:latin typeface="+mn-lt"/>
                <a:ea typeface="+mn-ea"/>
                <a:cs typeface="+mn-cs"/>
              </a:rPr>
              <a:t>operates in </a:t>
            </a:r>
            <a:r>
              <a:rPr lang="en-US" sz="1200" b="1" kern="1200" baseline="0" dirty="0" smtClean="0">
                <a:solidFill>
                  <a:schemeClr val="tx1"/>
                </a:solidFill>
                <a:latin typeface="+mn-lt"/>
                <a:ea typeface="+mn-ea"/>
                <a:cs typeface="+mn-cs"/>
              </a:rPr>
              <a:t>round-robin </a:t>
            </a:r>
            <a:r>
              <a:rPr lang="en-US" sz="1200" b="0" kern="1200" baseline="0" dirty="0" smtClean="0">
                <a:solidFill>
                  <a:schemeClr val="tx1"/>
                </a:solidFill>
                <a:latin typeface="+mn-lt"/>
                <a:ea typeface="+mn-ea"/>
                <a:cs typeface="+mn-cs"/>
              </a:rPr>
              <a:t>fashion on the available processes (each process in</a:t>
            </a:r>
          </a:p>
          <a:p>
            <a:r>
              <a:rPr lang="en-US" sz="1200" kern="1200" baseline="0" dirty="0" smtClean="0">
                <a:solidFill>
                  <a:schemeClr val="tx1"/>
                </a:solidFill>
                <a:latin typeface="+mn-lt"/>
                <a:ea typeface="+mn-ea"/>
                <a:cs typeface="+mn-cs"/>
              </a:rPr>
              <a:t>the queue is given a certain amount of time, in turn, to execute and then returned to</a:t>
            </a:r>
          </a:p>
          <a:p>
            <a:r>
              <a:rPr lang="en-US" sz="1200" kern="1200" baseline="0" dirty="0" smtClean="0">
                <a:solidFill>
                  <a:schemeClr val="tx1"/>
                </a:solidFill>
                <a:latin typeface="+mn-lt"/>
                <a:ea typeface="+mn-ea"/>
                <a:cs typeface="+mn-cs"/>
              </a:rPr>
              <a:t>the queue, unless blocked). However, even with the simple example that we have</a:t>
            </a:r>
          </a:p>
          <a:p>
            <a:r>
              <a:rPr lang="en-US" sz="1200" kern="1200" baseline="0" dirty="0" smtClean="0">
                <a:solidFill>
                  <a:schemeClr val="tx1"/>
                </a:solidFill>
                <a:latin typeface="+mn-lt"/>
                <a:ea typeface="+mn-ea"/>
                <a:cs typeface="+mn-cs"/>
              </a:rPr>
              <a:t>described, this implementation is inadequate: Some processes in the Not Running</a:t>
            </a:r>
          </a:p>
          <a:p>
            <a:r>
              <a:rPr lang="en-US" sz="1200" kern="1200" baseline="0" dirty="0" smtClean="0">
                <a:solidFill>
                  <a:schemeClr val="tx1"/>
                </a:solidFill>
                <a:latin typeface="+mn-lt"/>
                <a:ea typeface="+mn-ea"/>
                <a:cs typeface="+mn-cs"/>
              </a:rPr>
              <a:t>state are ready to execute, while others are blocked, waiting for an I/O operation</a:t>
            </a:r>
          </a:p>
          <a:p>
            <a:r>
              <a:rPr lang="en-US" sz="1200" kern="1200" baseline="0" dirty="0" smtClean="0">
                <a:solidFill>
                  <a:schemeClr val="tx1"/>
                </a:solidFill>
                <a:latin typeface="+mn-lt"/>
                <a:ea typeface="+mn-ea"/>
                <a:cs typeface="+mn-cs"/>
              </a:rPr>
              <a:t>to complete. Thus, using a single queue, the dispatcher could not just select the</a:t>
            </a:r>
          </a:p>
          <a:p>
            <a:r>
              <a:rPr lang="en-US" sz="1200" kern="1200" baseline="0" dirty="0" smtClean="0">
                <a:solidFill>
                  <a:schemeClr val="tx1"/>
                </a:solidFill>
                <a:latin typeface="+mn-lt"/>
                <a:ea typeface="+mn-ea"/>
                <a:cs typeface="+mn-cs"/>
              </a:rPr>
              <a:t>process at the oldest end of the queue. Rather, the dispatcher would have to scan</a:t>
            </a:r>
          </a:p>
          <a:p>
            <a:r>
              <a:rPr lang="en-US" sz="1200" kern="1200" baseline="0" dirty="0" smtClean="0">
                <a:solidFill>
                  <a:schemeClr val="tx1"/>
                </a:solidFill>
                <a:latin typeface="+mn-lt"/>
                <a:ea typeface="+mn-ea"/>
                <a:cs typeface="+mn-cs"/>
              </a:rPr>
              <a:t>the list looking for the process that is not blocked and that has been in the queue</a:t>
            </a:r>
          </a:p>
          <a:p>
            <a:r>
              <a:rPr lang="en-US" sz="1200" kern="1200" baseline="0" dirty="0" smtClean="0">
                <a:solidFill>
                  <a:schemeClr val="tx1"/>
                </a:solidFill>
                <a:latin typeface="+mn-lt"/>
                <a:ea typeface="+mn-ea"/>
                <a:cs typeface="+mn-cs"/>
              </a:rPr>
              <a:t>the longest.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more natural way to handle this situation is to split the Not Running state</a:t>
            </a:r>
          </a:p>
          <a:p>
            <a:r>
              <a:rPr lang="en-US" sz="1200" kern="1200" baseline="0" dirty="0" smtClean="0">
                <a:solidFill>
                  <a:schemeClr val="tx1"/>
                </a:solidFill>
                <a:latin typeface="+mn-lt"/>
                <a:ea typeface="+mn-ea"/>
                <a:cs typeface="+mn-cs"/>
              </a:rPr>
              <a:t>into two states: Ready and Blocked. This is shown in Figure 3.6 .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five states in this</a:t>
            </a:r>
          </a:p>
          <a:p>
            <a:r>
              <a:rPr lang="en-US" sz="1200" kern="1200" baseline="0" dirty="0" smtClean="0">
                <a:solidFill>
                  <a:schemeClr val="tx1"/>
                </a:solidFill>
                <a:latin typeface="+mn-lt"/>
                <a:ea typeface="+mn-ea"/>
                <a:cs typeface="+mn-cs"/>
              </a:rPr>
              <a:t>new diagram are: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The process that is currently being executed. For this chapter, we</a:t>
            </a:r>
          </a:p>
          <a:p>
            <a:r>
              <a:rPr lang="en-US" sz="1200" kern="1200" baseline="0" dirty="0" smtClean="0">
                <a:solidFill>
                  <a:schemeClr val="tx1"/>
                </a:solidFill>
                <a:latin typeface="+mn-lt"/>
                <a:ea typeface="+mn-ea"/>
                <a:cs typeface="+mn-cs"/>
              </a:rPr>
              <a:t>will assume a computer with a single processor, so at most one process at a</a:t>
            </a:r>
          </a:p>
          <a:p>
            <a:r>
              <a:rPr lang="en-US" sz="1200" kern="1200" baseline="0" dirty="0" smtClean="0">
                <a:solidFill>
                  <a:schemeClr val="tx1"/>
                </a:solidFill>
                <a:latin typeface="+mn-lt"/>
                <a:ea typeface="+mn-ea"/>
                <a:cs typeface="+mn-cs"/>
              </a:rPr>
              <a:t>time can be in this state.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A process that is prepared to execute when given the opportunity.</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Blocked/Waiting: 4 A process that cannot execute until some event occurs,</a:t>
            </a:r>
          </a:p>
          <a:p>
            <a:r>
              <a:rPr lang="en-US" sz="1200" kern="1200" baseline="0" dirty="0" smtClean="0">
                <a:solidFill>
                  <a:schemeClr val="tx1"/>
                </a:solidFill>
                <a:latin typeface="+mn-lt"/>
                <a:ea typeface="+mn-ea"/>
                <a:cs typeface="+mn-cs"/>
              </a:rPr>
              <a:t>such as the completion of an I/O operation.</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A process that has just been created but has not yet been admitted to the</a:t>
            </a:r>
          </a:p>
          <a:p>
            <a:r>
              <a:rPr lang="en-US" sz="1200" kern="1200" baseline="0" dirty="0" smtClean="0">
                <a:solidFill>
                  <a:schemeClr val="tx1"/>
                </a:solidFill>
                <a:latin typeface="+mn-lt"/>
                <a:ea typeface="+mn-ea"/>
                <a:cs typeface="+mn-cs"/>
              </a:rPr>
              <a:t>pool of executable processes by the OS. Typically, a new process has not yet</a:t>
            </a:r>
          </a:p>
          <a:p>
            <a:r>
              <a:rPr lang="en-US" sz="1200" kern="1200" baseline="0" dirty="0" smtClean="0">
                <a:solidFill>
                  <a:schemeClr val="tx1"/>
                </a:solidFill>
                <a:latin typeface="+mn-lt"/>
                <a:ea typeface="+mn-ea"/>
                <a:cs typeface="+mn-cs"/>
              </a:rPr>
              <a:t>been loaded into main memory, although its process control block has been</a:t>
            </a:r>
          </a:p>
          <a:p>
            <a:r>
              <a:rPr lang="en-US" sz="1200" kern="1200" baseline="0" dirty="0" smtClean="0">
                <a:solidFill>
                  <a:schemeClr val="tx1"/>
                </a:solidFill>
                <a:latin typeface="+mn-lt"/>
                <a:ea typeface="+mn-ea"/>
                <a:cs typeface="+mn-cs"/>
              </a:rPr>
              <a:t>created.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Exit: A process that has been released from the pool of executable processes</a:t>
            </a:r>
          </a:p>
          <a:p>
            <a:r>
              <a:rPr lang="en-US" sz="1200" kern="1200" baseline="0" dirty="0" smtClean="0">
                <a:solidFill>
                  <a:schemeClr val="tx1"/>
                </a:solidFill>
                <a:latin typeface="+mn-lt"/>
                <a:ea typeface="+mn-ea"/>
                <a:cs typeface="+mn-cs"/>
              </a:rPr>
              <a:t>by the OS, either because it halted or because it aborted for some reason.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3.6 indicates the types of events that lead to each state transition for a</a:t>
            </a:r>
          </a:p>
          <a:p>
            <a:r>
              <a:rPr lang="en-US" sz="1200" kern="1200" baseline="0" dirty="0" smtClean="0">
                <a:solidFill>
                  <a:schemeClr val="tx1"/>
                </a:solidFill>
                <a:latin typeface="+mn-lt"/>
                <a:ea typeface="+mn-ea"/>
                <a:cs typeface="+mn-cs"/>
              </a:rPr>
              <a:t>process; the possible transitions are as follows: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Null : New: A new process is created to execute a program. This event occurs</a:t>
            </a:r>
          </a:p>
          <a:p>
            <a:r>
              <a:rPr lang="en-US" sz="1200" kern="1200" baseline="0" dirty="0" smtClean="0">
                <a:solidFill>
                  <a:schemeClr val="tx1"/>
                </a:solidFill>
                <a:latin typeface="+mn-lt"/>
                <a:ea typeface="+mn-ea"/>
                <a:cs typeface="+mn-cs"/>
              </a:rPr>
              <a:t>for any of the reasons listed in Table 3.1 .</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 Ready: The OS will move a process from the New state to the Ready</a:t>
            </a:r>
          </a:p>
          <a:p>
            <a:r>
              <a:rPr lang="en-US" sz="1200" kern="1200" baseline="0" dirty="0" smtClean="0">
                <a:solidFill>
                  <a:schemeClr val="tx1"/>
                </a:solidFill>
                <a:latin typeface="+mn-lt"/>
                <a:ea typeface="+mn-ea"/>
                <a:cs typeface="+mn-cs"/>
              </a:rPr>
              <a:t>state when it is prepared to take on an additional process. Most systems set</a:t>
            </a:r>
          </a:p>
          <a:p>
            <a:r>
              <a:rPr lang="en-US" sz="1200" kern="1200" baseline="0" dirty="0" smtClean="0">
                <a:solidFill>
                  <a:schemeClr val="tx1"/>
                </a:solidFill>
                <a:latin typeface="+mn-lt"/>
                <a:ea typeface="+mn-ea"/>
                <a:cs typeface="+mn-cs"/>
              </a:rPr>
              <a:t>some limit based on the number of existing processes or the amount of virtual</a:t>
            </a:r>
          </a:p>
          <a:p>
            <a:r>
              <a:rPr lang="en-US" sz="1200" kern="1200" baseline="0" dirty="0" smtClean="0">
                <a:solidFill>
                  <a:schemeClr val="tx1"/>
                </a:solidFill>
                <a:latin typeface="+mn-lt"/>
                <a:ea typeface="+mn-ea"/>
                <a:cs typeface="+mn-cs"/>
              </a:rPr>
              <a:t>memory committed to existing processes. This limit assures that there are not</a:t>
            </a:r>
          </a:p>
          <a:p>
            <a:r>
              <a:rPr lang="en-US" sz="1200" kern="1200" baseline="0" dirty="0" smtClean="0">
                <a:solidFill>
                  <a:schemeClr val="tx1"/>
                </a:solidFill>
                <a:latin typeface="+mn-lt"/>
                <a:ea typeface="+mn-ea"/>
                <a:cs typeface="+mn-cs"/>
              </a:rPr>
              <a:t>so many active processes as to degrade performance.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 Running: When it is time to select a process to run, the OS chooses</a:t>
            </a:r>
          </a:p>
          <a:p>
            <a:r>
              <a:rPr lang="en-US" sz="1200" kern="1200" baseline="0" dirty="0" smtClean="0">
                <a:solidFill>
                  <a:schemeClr val="tx1"/>
                </a:solidFill>
                <a:latin typeface="+mn-lt"/>
                <a:ea typeface="+mn-ea"/>
                <a:cs typeface="+mn-cs"/>
              </a:rPr>
              <a:t>one of the processes in the Ready state. This is the job of the scheduler or</a:t>
            </a:r>
          </a:p>
          <a:p>
            <a:r>
              <a:rPr lang="en-US" sz="1200" kern="1200" baseline="0" dirty="0" smtClean="0">
                <a:solidFill>
                  <a:schemeClr val="tx1"/>
                </a:solidFill>
                <a:latin typeface="+mn-lt"/>
                <a:ea typeface="+mn-ea"/>
                <a:cs typeface="+mn-cs"/>
              </a:rPr>
              <a:t>dispatcher. Scheduling is explored in Part Four.</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 Exit: The currently running process is terminated by the OS if the</a:t>
            </a:r>
          </a:p>
          <a:p>
            <a:r>
              <a:rPr lang="en-US" sz="1200" kern="1200" baseline="0" dirty="0" smtClean="0">
                <a:solidFill>
                  <a:schemeClr val="tx1"/>
                </a:solidFill>
                <a:latin typeface="+mn-lt"/>
                <a:ea typeface="+mn-ea"/>
                <a:cs typeface="+mn-cs"/>
              </a:rPr>
              <a:t>process indicates that it has completed, or if it aborts. See Table 3.2 .</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 Ready: The most common reason for this transition is that the</a:t>
            </a:r>
          </a:p>
          <a:p>
            <a:r>
              <a:rPr lang="en-US" sz="1200" kern="1200" baseline="0" dirty="0" smtClean="0">
                <a:solidFill>
                  <a:schemeClr val="tx1"/>
                </a:solidFill>
                <a:latin typeface="+mn-lt"/>
                <a:ea typeface="+mn-ea"/>
                <a:cs typeface="+mn-cs"/>
              </a:rPr>
              <a:t>running process has reached the maximum allowable time for uninterrupted</a:t>
            </a:r>
          </a:p>
          <a:p>
            <a:r>
              <a:rPr lang="en-US" sz="1200" kern="1200" baseline="0" dirty="0" smtClean="0">
                <a:solidFill>
                  <a:schemeClr val="tx1"/>
                </a:solidFill>
                <a:latin typeface="+mn-lt"/>
                <a:ea typeface="+mn-ea"/>
                <a:cs typeface="+mn-cs"/>
              </a:rPr>
              <a:t>execution; virtually all multiprogramming operating systems impose this type</a:t>
            </a:r>
          </a:p>
          <a:p>
            <a:r>
              <a:rPr lang="en-US" sz="1200" kern="1200" baseline="0" dirty="0" smtClean="0">
                <a:solidFill>
                  <a:schemeClr val="tx1"/>
                </a:solidFill>
                <a:latin typeface="+mn-lt"/>
                <a:ea typeface="+mn-ea"/>
                <a:cs typeface="+mn-cs"/>
              </a:rPr>
              <a:t>of time discipline. There are several other alternative causes for this transition,</a:t>
            </a:r>
          </a:p>
          <a:p>
            <a:r>
              <a:rPr lang="en-US" sz="1200" kern="1200" baseline="0" dirty="0" smtClean="0">
                <a:solidFill>
                  <a:schemeClr val="tx1"/>
                </a:solidFill>
                <a:latin typeface="+mn-lt"/>
                <a:ea typeface="+mn-ea"/>
                <a:cs typeface="+mn-cs"/>
              </a:rPr>
              <a:t>which are not implemented in all operating systems. Of particular importance</a:t>
            </a:r>
          </a:p>
          <a:p>
            <a:r>
              <a:rPr lang="en-US" sz="1200" kern="1200" baseline="0" dirty="0" smtClean="0">
                <a:solidFill>
                  <a:schemeClr val="tx1"/>
                </a:solidFill>
                <a:latin typeface="+mn-lt"/>
                <a:ea typeface="+mn-ea"/>
                <a:cs typeface="+mn-cs"/>
              </a:rPr>
              <a:t>is the case in which the OS assigns different levels of priority to different</a:t>
            </a:r>
          </a:p>
          <a:p>
            <a:r>
              <a:rPr lang="en-US" sz="1200" kern="1200" baseline="0" dirty="0" smtClean="0">
                <a:solidFill>
                  <a:schemeClr val="tx1"/>
                </a:solidFill>
                <a:latin typeface="+mn-lt"/>
                <a:ea typeface="+mn-ea"/>
                <a:cs typeface="+mn-cs"/>
              </a:rPr>
              <a:t>processes.</a:t>
            </a:r>
          </a:p>
          <a:p>
            <a:r>
              <a:rPr lang="en-US" sz="1200" b="1" kern="1200" baseline="0" dirty="0" smtClean="0">
                <a:solidFill>
                  <a:schemeClr val="tx1"/>
                </a:solidFill>
                <a:latin typeface="+mn-lt"/>
                <a:ea typeface="+mn-ea"/>
                <a:cs typeface="+mn-cs"/>
              </a:rPr>
              <a:t>Running : Blocked: A process is put in the Blocked state if it requests something</a:t>
            </a:r>
          </a:p>
          <a:p>
            <a:r>
              <a:rPr lang="en-US" sz="1200" kern="1200" baseline="0" dirty="0" smtClean="0">
                <a:solidFill>
                  <a:schemeClr val="tx1"/>
                </a:solidFill>
                <a:latin typeface="+mn-lt"/>
                <a:ea typeface="+mn-ea"/>
                <a:cs typeface="+mn-cs"/>
              </a:rPr>
              <a:t>for which it must wait. A request to the OS is usually in the form of a</a:t>
            </a:r>
          </a:p>
          <a:p>
            <a:r>
              <a:rPr lang="en-US" sz="1200" kern="1200" baseline="0" dirty="0" smtClean="0">
                <a:solidFill>
                  <a:schemeClr val="tx1"/>
                </a:solidFill>
                <a:latin typeface="+mn-lt"/>
                <a:ea typeface="+mn-ea"/>
                <a:cs typeface="+mn-cs"/>
              </a:rPr>
              <a:t>system service call; that is, a call from the running program to a procedure</a:t>
            </a:r>
          </a:p>
          <a:p>
            <a:r>
              <a:rPr lang="en-US" sz="1200" kern="1200" baseline="0" dirty="0" smtClean="0">
                <a:solidFill>
                  <a:schemeClr val="tx1"/>
                </a:solidFill>
                <a:latin typeface="+mn-lt"/>
                <a:ea typeface="+mn-ea"/>
                <a:cs typeface="+mn-cs"/>
              </a:rPr>
              <a:t>that is part of the operating system code. For example, a process may request</a:t>
            </a:r>
          </a:p>
          <a:p>
            <a:r>
              <a:rPr lang="en-US" sz="1200" kern="1200" baseline="0" dirty="0" smtClean="0">
                <a:solidFill>
                  <a:schemeClr val="tx1"/>
                </a:solidFill>
                <a:latin typeface="+mn-lt"/>
                <a:ea typeface="+mn-ea"/>
                <a:cs typeface="+mn-cs"/>
              </a:rPr>
              <a:t>a service from the OS that the OS is not prepared to perform immediately. It</a:t>
            </a:r>
          </a:p>
          <a:p>
            <a:r>
              <a:rPr lang="en-US" sz="1200" kern="1200" baseline="0" dirty="0" smtClean="0">
                <a:solidFill>
                  <a:schemeClr val="tx1"/>
                </a:solidFill>
                <a:latin typeface="+mn-lt"/>
                <a:ea typeface="+mn-ea"/>
                <a:cs typeface="+mn-cs"/>
              </a:rPr>
              <a:t>can request a resource, such as a file or a shared section of virtual memory,</a:t>
            </a:r>
          </a:p>
          <a:p>
            <a:r>
              <a:rPr lang="en-US" sz="1200" kern="1200" baseline="0" dirty="0" smtClean="0">
                <a:solidFill>
                  <a:schemeClr val="tx1"/>
                </a:solidFill>
                <a:latin typeface="+mn-lt"/>
                <a:ea typeface="+mn-ea"/>
                <a:cs typeface="+mn-cs"/>
              </a:rPr>
              <a:t>that is not immediately available. Or the process may initiate an action, such</a:t>
            </a:r>
          </a:p>
          <a:p>
            <a:r>
              <a:rPr lang="en-US" sz="1200" kern="1200" baseline="0" dirty="0" smtClean="0">
                <a:solidFill>
                  <a:schemeClr val="tx1"/>
                </a:solidFill>
                <a:latin typeface="+mn-lt"/>
                <a:ea typeface="+mn-ea"/>
                <a:cs typeface="+mn-cs"/>
              </a:rPr>
              <a:t>as an I/O operation, that must be completed before the process can continue.</a:t>
            </a:r>
          </a:p>
          <a:p>
            <a:r>
              <a:rPr lang="en-US" sz="1200" kern="1200" baseline="0" dirty="0" smtClean="0">
                <a:solidFill>
                  <a:schemeClr val="tx1"/>
                </a:solidFill>
                <a:latin typeface="+mn-lt"/>
                <a:ea typeface="+mn-ea"/>
                <a:cs typeface="+mn-cs"/>
              </a:rPr>
              <a:t>When processes communicate with each other, a process may be blocked</a:t>
            </a:r>
          </a:p>
          <a:p>
            <a:r>
              <a:rPr lang="en-US" sz="1200" kern="1200" baseline="0" dirty="0" smtClean="0">
                <a:solidFill>
                  <a:schemeClr val="tx1"/>
                </a:solidFill>
                <a:latin typeface="+mn-lt"/>
                <a:ea typeface="+mn-ea"/>
                <a:cs typeface="+mn-cs"/>
              </a:rPr>
              <a:t>when it is waiting for another process to provide data or waiting for a message</a:t>
            </a:r>
          </a:p>
          <a:p>
            <a:r>
              <a:rPr lang="en-US" sz="1200" kern="1200" baseline="0" dirty="0" smtClean="0">
                <a:solidFill>
                  <a:schemeClr val="tx1"/>
                </a:solidFill>
                <a:latin typeface="+mn-lt"/>
                <a:ea typeface="+mn-ea"/>
                <a:cs typeface="+mn-cs"/>
              </a:rPr>
              <a:t>from another process.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Blocked : Ready: A process in the Blocked state is moved to the Ready state</a:t>
            </a:r>
          </a:p>
          <a:p>
            <a:r>
              <a:rPr lang="en-US" sz="1200" kern="1200" baseline="0" dirty="0" smtClean="0">
                <a:solidFill>
                  <a:schemeClr val="tx1"/>
                </a:solidFill>
                <a:latin typeface="+mn-lt"/>
                <a:ea typeface="+mn-ea"/>
                <a:cs typeface="+mn-cs"/>
              </a:rPr>
              <a:t>when the event for which it has been waiting occurs.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 Exit: For clarity, this transition is not shown on the state diagram. In</a:t>
            </a:r>
          </a:p>
          <a:p>
            <a:r>
              <a:rPr lang="en-US" sz="1200" kern="1200" baseline="0" dirty="0" smtClean="0">
                <a:solidFill>
                  <a:schemeClr val="tx1"/>
                </a:solidFill>
                <a:latin typeface="+mn-lt"/>
                <a:ea typeface="+mn-ea"/>
                <a:cs typeface="+mn-cs"/>
              </a:rPr>
              <a:t>some systems, a parent may terminate a child’ process at any time. Also, if a parent</a:t>
            </a:r>
          </a:p>
          <a:p>
            <a:r>
              <a:rPr lang="en-US" sz="1200" kern="1200" baseline="0" dirty="0" smtClean="0">
                <a:solidFill>
                  <a:schemeClr val="tx1"/>
                </a:solidFill>
                <a:latin typeface="+mn-lt"/>
                <a:ea typeface="+mn-ea"/>
                <a:cs typeface="+mn-cs"/>
              </a:rPr>
              <a:t>terminates, all child processes associated with that parent may be terminated.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Blocked : Exit: The comments under the preceding item apply.</a:t>
            </a:r>
            <a:endParaRPr lang="en-US" sz="1200" kern="1200" baseline="0" dirty="0" smtClean="0">
              <a:solidFill>
                <a:schemeClr val="tx1"/>
              </a:solidFill>
              <a:latin typeface="+mn-lt"/>
              <a:ea typeface="+mn-ea"/>
              <a:cs typeface="+mn-cs"/>
            </a:endParaRPr>
          </a:p>
          <a:p>
            <a:endParaRPr lang="en-US" b="1" i="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2130426"/>
            <a:ext cx="9181148"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9/18/2022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9/18/2022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274639"/>
            <a:ext cx="2430304"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0067" y="274639"/>
            <a:ext cx="7110889"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9/18/2022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2130426"/>
            <a:ext cx="9181148"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B8755DAD-523A-4D93-913A-309E85F914FE}" type="datetimeFigureOut">
              <a:rPr lang="en-US" smtClean="0"/>
              <a:pPr>
                <a:defRPr/>
              </a:pPr>
              <a:t>9/18/2022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0884869-B25C-4578-8BC2-8D4E9232F63C}" type="slidenum">
              <a:rPr lang="en-US" smtClean="0"/>
              <a:pPr>
                <a:defRPr/>
              </a:pPr>
              <a:t>‹#›</a:t>
            </a:fld>
            <a:endParaRPr lang="en-US" dirty="0"/>
          </a:p>
        </p:txBody>
      </p:sp>
    </p:spTree>
    <p:extLst>
      <p:ext uri="{BB962C8B-B14F-4D97-AF65-F5344CB8AC3E}">
        <p14:creationId xmlns:p14="http://schemas.microsoft.com/office/powerpoint/2010/main" val="2408264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20D744-A176-4DCB-9147-2AE7B7E87481}"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F1679-83E0-4571-98D7-4BB535B5F505}" type="slidenum">
              <a:rPr lang="en-IN" smtClean="0"/>
              <a:pPr/>
              <a:t>‹#›</a:t>
            </a:fld>
            <a:endParaRPr lang="en-IN"/>
          </a:p>
        </p:txBody>
      </p:sp>
      <p:pic>
        <p:nvPicPr>
          <p:cNvPr id="7" name="Picture 6" descr="green.gif"/>
          <p:cNvPicPr>
            <a:picLocks noChangeAspect="1"/>
          </p:cNvPicPr>
          <p:nvPr userDrawn="1"/>
        </p:nvPicPr>
        <p:blipFill>
          <a:blip r:embed="rId2"/>
          <a:srcRect/>
          <a:stretch>
            <a:fillRect/>
          </a:stretch>
        </p:blipFill>
        <p:spPr bwMode="auto">
          <a:xfrm>
            <a:off x="9957495" y="5562600"/>
            <a:ext cx="84385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406426" cy="742950"/>
          </a:xfrm>
          <a:prstGeom prst="rect">
            <a:avLst/>
          </a:prstGeom>
          <a:noFill/>
          <a:ln w="9525">
            <a:noFill/>
            <a:miter lim="800000"/>
            <a:headEnd/>
            <a:tailEnd/>
          </a:ln>
        </p:spPr>
      </p:pic>
      <p:sp>
        <p:nvSpPr>
          <p:cNvPr id="9" name="Freeform 8"/>
          <p:cNvSpPr/>
          <p:nvPr userDrawn="1"/>
        </p:nvSpPr>
        <p:spPr>
          <a:xfrm>
            <a:off x="1383923" y="6124576"/>
            <a:ext cx="8607326"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2500" y="235248"/>
            <a:ext cx="2000250" cy="1237655"/>
          </a:xfrm>
          <a:prstGeom prst="rect">
            <a:avLst/>
          </a:prstGeom>
          <a:noFill/>
          <a:ln w="9525">
            <a:noFill/>
            <a:miter lim="800000"/>
            <a:headEnd/>
            <a:tailEnd/>
          </a:ln>
        </p:spPr>
      </p:pic>
    </p:spTree>
    <p:extLst>
      <p:ext uri="{BB962C8B-B14F-4D97-AF65-F5344CB8AC3E}">
        <p14:creationId xmlns:p14="http://schemas.microsoft.com/office/powerpoint/2010/main" val="3098825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4406901"/>
            <a:ext cx="9181148"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45EF95E-8170-4B8F-9F2B-868618BF1688}" type="datetimeFigureOut">
              <a:rPr lang="en-US" smtClean="0"/>
              <a:pPr>
                <a:defRPr/>
              </a:pPr>
              <a:t>9/18/2022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3FF1C51-8566-4549-A1BC-4215581B4BEE}" type="slidenum">
              <a:rPr lang="en-US" smtClean="0"/>
              <a:pPr>
                <a:defRPr/>
              </a:pPr>
              <a:t>‹#›</a:t>
            </a:fld>
            <a:endParaRPr lang="en-US" dirty="0"/>
          </a:p>
        </p:txBody>
      </p:sp>
    </p:spTree>
    <p:extLst>
      <p:ext uri="{BB962C8B-B14F-4D97-AF65-F5344CB8AC3E}">
        <p14:creationId xmlns:p14="http://schemas.microsoft.com/office/powerpoint/2010/main" val="269506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40068" y="1600201"/>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490686" y="1600201"/>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fld id="{335577D5-CE87-409F-B11E-E4AAFA458694}" type="datetimeFigureOut">
              <a:rPr lang="en-US" smtClean="0"/>
              <a:pPr>
                <a:defRPr/>
              </a:pPr>
              <a:t>9/18/2022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5B382D0-6287-4D06-8660-66459861A2E9}" type="slidenum">
              <a:rPr lang="en-US" smtClean="0"/>
              <a:pPr>
                <a:defRPr/>
              </a:pPr>
              <a:t>‹#›</a:t>
            </a:fld>
            <a:endParaRPr lang="en-US" dirty="0"/>
          </a:p>
        </p:txBody>
      </p:sp>
    </p:spTree>
    <p:extLst>
      <p:ext uri="{BB962C8B-B14F-4D97-AF65-F5344CB8AC3E}">
        <p14:creationId xmlns:p14="http://schemas.microsoft.com/office/powerpoint/2010/main" val="1209602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40068"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068"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486936"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86936"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08AB541C-39E2-4ABD-8F26-B054FDDF66A4}" type="datetimeFigureOut">
              <a:rPr lang="en-US" smtClean="0"/>
              <a:pPr>
                <a:defRPr/>
              </a:pPr>
              <a:t>9/18/2022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13C966AC-1F3B-4B3D-973B-B23837B04496}" type="slidenum">
              <a:rPr lang="en-US" smtClean="0"/>
              <a:pPr>
                <a:defRPr/>
              </a:pPr>
              <a:t>‹#›</a:t>
            </a:fld>
            <a:endParaRPr lang="en-US" dirty="0"/>
          </a:p>
        </p:txBody>
      </p:sp>
    </p:spTree>
    <p:extLst>
      <p:ext uri="{BB962C8B-B14F-4D97-AF65-F5344CB8AC3E}">
        <p14:creationId xmlns:p14="http://schemas.microsoft.com/office/powerpoint/2010/main" val="3762801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1CEE1D48-728D-4D8C-A393-20E76C4AE54B}" type="datetimeFigureOut">
              <a:rPr lang="en-US" smtClean="0"/>
              <a:pPr>
                <a:defRPr/>
              </a:pPr>
              <a:t>9/18/2022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3341592-6554-482E-89C6-70009B565581}" type="slidenum">
              <a:rPr lang="en-US" smtClean="0"/>
              <a:pPr>
                <a:defRPr/>
              </a:pPr>
              <a:t>‹#›</a:t>
            </a:fld>
            <a:endParaRPr lang="en-US" dirty="0"/>
          </a:p>
        </p:txBody>
      </p:sp>
    </p:spTree>
    <p:extLst>
      <p:ext uri="{BB962C8B-B14F-4D97-AF65-F5344CB8AC3E}">
        <p14:creationId xmlns:p14="http://schemas.microsoft.com/office/powerpoint/2010/main" val="3159398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636BC3C-719B-42BE-BB90-45DEAD4A49BF}" type="datetimeFigureOut">
              <a:rPr lang="en-US" smtClean="0"/>
              <a:pPr>
                <a:defRPr/>
              </a:pPr>
              <a:t>9/18/2022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691A038-A212-40E3-97EA-B3C2AAB29878}" type="slidenum">
              <a:rPr lang="en-US" smtClean="0"/>
              <a:pPr>
                <a:defRPr/>
              </a:pPr>
              <a:t>‹#›</a:t>
            </a:fld>
            <a:endParaRPr lang="en-US" dirty="0"/>
          </a:p>
        </p:txBody>
      </p:sp>
    </p:spTree>
    <p:extLst>
      <p:ext uri="{BB962C8B-B14F-4D97-AF65-F5344CB8AC3E}">
        <p14:creationId xmlns:p14="http://schemas.microsoft.com/office/powerpoint/2010/main" val="1288216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273050"/>
            <a:ext cx="3553570"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223028" y="273051"/>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40068" y="1435101"/>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27D828D-3325-4AE7-B947-FD6CE0C77806}" type="datetimeFigureOut">
              <a:rPr lang="en-US" smtClean="0"/>
              <a:pPr>
                <a:defRPr/>
              </a:pPr>
              <a:t>9/18/2022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DFFDD09-5401-43DD-9D21-39E6F6F5F899}" type="slidenum">
              <a:rPr lang="en-US" smtClean="0"/>
              <a:pPr>
                <a:defRPr/>
              </a:pPr>
              <a:t>‹#›</a:t>
            </a:fld>
            <a:endParaRPr lang="en-US" dirty="0"/>
          </a:p>
        </p:txBody>
      </p:sp>
    </p:spTree>
    <p:extLst>
      <p:ext uri="{BB962C8B-B14F-4D97-AF65-F5344CB8AC3E}">
        <p14:creationId xmlns:p14="http://schemas.microsoft.com/office/powerpoint/2010/main" val="40246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9/18/2022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4800600"/>
            <a:ext cx="648081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A48362F-C984-499B-A5AD-CCC7A2DF7F3D}" type="datetimeFigureOut">
              <a:rPr lang="en-US" smtClean="0"/>
              <a:pPr>
                <a:defRPr/>
              </a:pPr>
              <a:t>9/18/2022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A50F2F0-C1E0-4407-97E8-C859ED725D26}" type="slidenum">
              <a:rPr lang="en-US" smtClean="0"/>
              <a:pPr>
                <a:defRPr/>
              </a:pPr>
              <a:t>‹#›</a:t>
            </a:fld>
            <a:endParaRPr lang="en-US" dirty="0"/>
          </a:p>
        </p:txBody>
      </p:sp>
    </p:spTree>
    <p:extLst>
      <p:ext uri="{BB962C8B-B14F-4D97-AF65-F5344CB8AC3E}">
        <p14:creationId xmlns:p14="http://schemas.microsoft.com/office/powerpoint/2010/main" val="370123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90744AA8-12BA-404B-91B1-5792E60D08F7}" type="datetimeFigureOut">
              <a:rPr lang="en-US" smtClean="0"/>
              <a:pPr>
                <a:defRPr/>
              </a:pPr>
              <a:t>9/18/2022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D320D82-ADCE-4DF0-BB8C-D438A455B46F}" type="slidenum">
              <a:rPr lang="en-US" smtClean="0"/>
              <a:pPr>
                <a:defRPr/>
              </a:pPr>
              <a:t>‹#›</a:t>
            </a:fld>
            <a:endParaRPr lang="en-US" dirty="0"/>
          </a:p>
        </p:txBody>
      </p:sp>
    </p:spTree>
    <p:extLst>
      <p:ext uri="{BB962C8B-B14F-4D97-AF65-F5344CB8AC3E}">
        <p14:creationId xmlns:p14="http://schemas.microsoft.com/office/powerpoint/2010/main" val="2025930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274639"/>
            <a:ext cx="2430304"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40067" y="274639"/>
            <a:ext cx="7110889"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3B68F0ED-C657-4D15-8B18-3D7673C71715}" type="datetimeFigureOut">
              <a:rPr lang="en-US" smtClean="0"/>
              <a:pPr>
                <a:defRPr/>
              </a:pPr>
              <a:t>9/18/2022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DDC7F0D-6920-4708-9B29-4BBAA354F139}" type="slidenum">
              <a:rPr lang="en-US" smtClean="0"/>
              <a:pPr>
                <a:defRPr/>
              </a:pPr>
              <a:t>‹#›</a:t>
            </a:fld>
            <a:endParaRPr lang="en-US" dirty="0"/>
          </a:p>
        </p:txBody>
      </p:sp>
    </p:spTree>
    <p:extLst>
      <p:ext uri="{BB962C8B-B14F-4D97-AF65-F5344CB8AC3E}">
        <p14:creationId xmlns:p14="http://schemas.microsoft.com/office/powerpoint/2010/main" val="1427881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2596" y="2286001"/>
            <a:ext cx="9271159"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C66A413-49FB-4888-9F11-441202D20B06}" type="datetimeFigureOut">
              <a:rPr lang="en-US" smtClean="0"/>
              <a:pPr>
                <a:defRPr/>
              </a:pPr>
              <a:t>9/18/2022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772596" y="4302966"/>
            <a:ext cx="9271159"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5703113" y="2286001"/>
            <a:ext cx="432054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C66A413-49FB-4888-9F11-441202D20B06}" type="datetimeFigureOut">
              <a:rPr lang="en-US" smtClean="0"/>
              <a:pPr>
                <a:defRPr/>
              </a:pPr>
              <a:t>9/18/2022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5703113" y="4302966"/>
            <a:ext cx="432054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778333" y="2286001"/>
            <a:ext cx="432054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778333" y="4302966"/>
            <a:ext cx="432054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4406901"/>
            <a:ext cx="9181148"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9/18/2022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0068" y="1600201"/>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90686" y="1600201"/>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9/18/2022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0068"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068"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86936"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86936"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9/18/2022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9/18/2022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9/18/2022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273050"/>
            <a:ext cx="355357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23028" y="273051"/>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0068" y="1435101"/>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9/18/2022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4800600"/>
            <a:ext cx="648081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17140" y="612775"/>
            <a:ext cx="648081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9/18/2022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540068" y="274638"/>
            <a:ext cx="972121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540068" y="1600201"/>
            <a:ext cx="972121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068" y="6356351"/>
            <a:ext cx="2520315"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9/18/2022</a:t>
            </a:fld>
            <a:endParaRPr lang="en-US" dirty="0"/>
          </a:p>
        </p:txBody>
      </p:sp>
      <p:sp>
        <p:nvSpPr>
          <p:cNvPr id="5" name="Footer Placeholder 4"/>
          <p:cNvSpPr>
            <a:spLocks noGrp="1"/>
          </p:cNvSpPr>
          <p:nvPr>
            <p:ph type="ftr" sz="quarter" idx="3"/>
          </p:nvPr>
        </p:nvSpPr>
        <p:spPr>
          <a:xfrm>
            <a:off x="3690461" y="6356351"/>
            <a:ext cx="3420428"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7740968" y="6356351"/>
            <a:ext cx="2520315"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40068" y="1600201"/>
            <a:ext cx="972121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40068" y="6356351"/>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0BE7AC0-50A6-4DB1-AE0D-F4A2731C8663}" type="datetimeFigureOut">
              <a:rPr lang="en-US" smtClean="0"/>
              <a:pPr>
                <a:defRPr/>
              </a:pPr>
              <a:t>9/18/2022</a:t>
            </a:fld>
            <a:endParaRPr lang="en-US" dirty="0"/>
          </a:p>
        </p:txBody>
      </p:sp>
      <p:sp>
        <p:nvSpPr>
          <p:cNvPr id="5" name="Footer Placeholder 4"/>
          <p:cNvSpPr>
            <a:spLocks noGrp="1"/>
          </p:cNvSpPr>
          <p:nvPr>
            <p:ph type="ftr" sz="quarter" idx="3"/>
          </p:nvPr>
        </p:nvSpPr>
        <p:spPr>
          <a:xfrm>
            <a:off x="3690461" y="6356351"/>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7740968" y="6356351"/>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EBEA4FE-042C-4C31-965A-79D3153CB5D2}" type="slidenum">
              <a:rPr lang="en-US" smtClean="0"/>
              <a:pPr>
                <a:defRPr/>
              </a:pPr>
              <a:t>‹#›</a:t>
            </a:fld>
            <a:endParaRPr lang="en-US" dirty="0"/>
          </a:p>
        </p:txBody>
      </p:sp>
    </p:spTree>
    <p:extLst>
      <p:ext uri="{BB962C8B-B14F-4D97-AF65-F5344CB8AC3E}">
        <p14:creationId xmlns:p14="http://schemas.microsoft.com/office/powerpoint/2010/main" val="307615201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17.xml"/><Relationship Id="rId4" Type="http://schemas.openxmlformats.org/officeDocument/2006/relationships/hyperlink" Target="https://www.geeksforgeeks.org/multithreading-c-2/"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1.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package" Target="../embeddings/Microsoft_Word_Document1.docx"/></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7.png"/><Relationship Id="rId4" Type="http://schemas.openxmlformats.org/officeDocument/2006/relationships/package" Target="../embeddings/Microsoft_Word_Document2.docx"/></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19.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package" Target="../embeddings/Microsoft_Word_Document3.docx"/></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vmlDrawing" Target="../drawings/vmlDrawing4.vml"/><Relationship Id="rId5" Type="http://schemas.openxmlformats.org/officeDocument/2006/relationships/image" Target="../media/image27.png"/><Relationship Id="rId4" Type="http://schemas.openxmlformats.org/officeDocument/2006/relationships/package" Target="../embeddings/Microsoft_Word_Document4.docx"/></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8.xml"/><Relationship Id="rId4" Type="http://schemas.openxmlformats.org/officeDocument/2006/relationships/image" Target="../media/image30.wmf"/></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1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1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1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8.xml"/><Relationship Id="rId1" Type="http://schemas.openxmlformats.org/officeDocument/2006/relationships/slideLayout" Target="../slideLayouts/slideLayout1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jpeg"/><Relationship Id="rId5" Type="http://schemas.openxmlformats.org/officeDocument/2006/relationships/image" Target="../media/image31.png"/><Relationship Id="rId4" Type="http://schemas.openxmlformats.org/officeDocument/2006/relationships/package" Target="../embeddings/Microsoft_Word_Document5.docx"/></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1.jpeg"/><Relationship Id="rId5" Type="http://schemas.openxmlformats.org/officeDocument/2006/relationships/image" Target="../media/image32.png"/><Relationship Id="rId4" Type="http://schemas.openxmlformats.org/officeDocument/2006/relationships/package" Target="../embeddings/Microsoft_Word_Document6.docx"/></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43.xml"/><Relationship Id="rId1" Type="http://schemas.openxmlformats.org/officeDocument/2006/relationships/slideLayout" Target="../slideLayouts/slideLayout15.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45.xml"/><Relationship Id="rId1" Type="http://schemas.openxmlformats.org/officeDocument/2006/relationships/slideLayout" Target="../slideLayouts/slideLayout18.xml"/><Relationship Id="rId5" Type="http://schemas.openxmlformats.org/officeDocument/2006/relationships/image" Target="../media/image35.wmf"/><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16.xml"/><Relationship Id="rId4" Type="http://schemas.openxmlformats.org/officeDocument/2006/relationships/image" Target="../media/image35.w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1.jpeg"/><Relationship Id="rId5" Type="http://schemas.openxmlformats.org/officeDocument/2006/relationships/image" Target="../media/image38.png"/><Relationship Id="rId4" Type="http://schemas.openxmlformats.org/officeDocument/2006/relationships/package" Target="../embeddings/Microsoft_Word_Document7.docx"/></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47.png"/></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18.xml"/><Relationship Id="rId4" Type="http://schemas.openxmlformats.org/officeDocument/2006/relationships/image" Target="../media/image46.png"/></Relationships>
</file>

<file path=ppt/slides/_rels/slide8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3.xml"/><Relationship Id="rId1" Type="http://schemas.openxmlformats.org/officeDocument/2006/relationships/slideLayout" Target="../slideLayouts/slideLayout1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7.xml"/><Relationship Id="rId1" Type="http://schemas.openxmlformats.org/officeDocument/2006/relationships/slideLayout" Target="../slideLayouts/slideLayout1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9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9.xml"/><Relationship Id="rId1" Type="http://schemas.openxmlformats.org/officeDocument/2006/relationships/slideLayout" Target="../slideLayouts/slideLayout1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9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60.xml"/><Relationship Id="rId1" Type="http://schemas.openxmlformats.org/officeDocument/2006/relationships/slideLayout" Target="../slideLayouts/slideLayout18.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1.xml"/><Relationship Id="rId1" Type="http://schemas.openxmlformats.org/officeDocument/2006/relationships/slideLayout" Target="../slideLayouts/slideLayout1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9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3.xml"/><Relationship Id="rId1" Type="http://schemas.openxmlformats.org/officeDocument/2006/relationships/slideLayout" Target="../slideLayouts/slideLayout1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18.xml"/><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solidFill>
                  <a:srgbClr val="FF0000"/>
                </a:solidFill>
              </a:rPr>
              <a:t>Syllabus</a:t>
            </a:r>
            <a:endParaRPr lang="en-IN" dirty="0">
              <a:solidFill>
                <a:srgbClr val="FF0000"/>
              </a:solidFill>
            </a:endParaRPr>
          </a:p>
        </p:txBody>
      </p:sp>
      <p:sp>
        <p:nvSpPr>
          <p:cNvPr id="8" name="Content Placeholder 7"/>
          <p:cNvSpPr>
            <a:spLocks noGrp="1"/>
          </p:cNvSpPr>
          <p:nvPr>
            <p:ph idx="1"/>
          </p:nvPr>
        </p:nvSpPr>
        <p:spPr>
          <a:xfrm>
            <a:off x="450056" y="1981201"/>
            <a:ext cx="9901238" cy="4144963"/>
          </a:xfrm>
        </p:spPr>
        <p:txBody>
          <a:bodyPr>
            <a:normAutofit/>
          </a:bodyPr>
          <a:lstStyle/>
          <a:p>
            <a:r>
              <a:rPr lang="en-US" sz="2400" b="1" dirty="0" smtClean="0"/>
              <a:t>Unit </a:t>
            </a:r>
            <a:r>
              <a:rPr lang="en-US" sz="2400" b="1" dirty="0"/>
              <a:t>II - Process Description and Control </a:t>
            </a:r>
            <a:r>
              <a:rPr lang="en-US" sz="2400" dirty="0"/>
              <a:t>	</a:t>
            </a:r>
          </a:p>
          <a:p>
            <a:r>
              <a:rPr lang="en-US" sz="2400" dirty="0"/>
              <a:t>Process: Concept of a Process, Process States, Process Description, Process Control (Process creation, Waiting for the process/processes, Loading programs into processes and Process Termination), Execution of the Operating System. Threads: Processes and Threads, Concept of Multithreading, Types of Threads, Thread programming Using </a:t>
            </a:r>
            <a:r>
              <a:rPr lang="en-US" sz="2400" dirty="0" err="1"/>
              <a:t>Pthreads</a:t>
            </a:r>
            <a:r>
              <a:rPr lang="en-US" sz="2400" dirty="0"/>
              <a:t>. Scheduling: Types of Scheduling, Scheduling Algorithms, and Thread Scheduling 	</a:t>
            </a:r>
            <a:endParaRPr lang="en-US" sz="2400" dirty="0" smtClean="0"/>
          </a:p>
          <a:p>
            <a:endParaRPr lang="en-US" sz="2400" dirty="0"/>
          </a:p>
          <a:p>
            <a:endParaRPr lang="en-IN" sz="2400" dirty="0"/>
          </a:p>
        </p:txBody>
      </p:sp>
    </p:spTree>
    <p:extLst>
      <p:ext uri="{BB962C8B-B14F-4D97-AF65-F5344CB8AC3E}">
        <p14:creationId xmlns:p14="http://schemas.microsoft.com/office/powerpoint/2010/main" val="202637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0" y="1219200"/>
            <a:ext cx="3330416" cy="3733800"/>
          </a:xfrm>
        </p:spPr>
        <p:txBody>
          <a:bodyPr/>
          <a:lstStyle/>
          <a:p>
            <a:pPr algn="ctr"/>
            <a:r>
              <a:rPr lang="en-US" sz="4000" b="1" dirty="0" smtClean="0">
                <a:ln w="1905"/>
                <a:solidFill>
                  <a:schemeClr val="accent1">
                    <a:lumMod val="75000"/>
                  </a:schemeClr>
                </a:solidFill>
                <a:effectLst>
                  <a:innerShdw blurRad="69850" dist="43180" dir="5400000">
                    <a:srgbClr val="000000">
                      <a:alpha val="65000"/>
                    </a:srgbClr>
                  </a:innerShdw>
                </a:effectLst>
              </a:rPr>
              <a:t>Combined Trace of Processes of       Figure 3.2</a:t>
            </a:r>
          </a:p>
        </p:txBody>
      </p:sp>
      <p:pic>
        <p:nvPicPr>
          <p:cNvPr id="17411" name="Content Placeholder 3" descr="Fig03_04.gif"/>
          <p:cNvPicPr>
            <a:picLocks noGrp="1" noChangeAspect="1"/>
          </p:cNvPicPr>
          <p:nvPr>
            <p:ph idx="4294967295"/>
          </p:nvPr>
        </p:nvPicPr>
        <p:blipFill>
          <a:blip r:embed="rId3"/>
          <a:srcRect l="-71409" r="-71409"/>
          <a:stretch>
            <a:fillRect/>
          </a:stretch>
        </p:blipFill>
        <p:spPr>
          <a:xfrm>
            <a:off x="-720090" y="685801"/>
            <a:ext cx="13231654" cy="5681663"/>
          </a:xfrm>
        </p:spPr>
      </p:pic>
    </p:spTree>
  </p:cSld>
  <p:clrMapOvr>
    <a:masterClrMapping/>
  </p:clrMapOvr>
  <p:transition spd="slow">
    <p:wheel spokes="3"/>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9" name="Title 1"/>
          <p:cNvSpPr>
            <a:spLocks noGrp="1"/>
          </p:cNvSpPr>
          <p:nvPr>
            <p:ph type="title"/>
          </p:nvPr>
        </p:nvSpPr>
        <p:spPr>
          <a:xfrm>
            <a:off x="540068" y="274638"/>
            <a:ext cx="9721215" cy="1143000"/>
          </a:xfrm>
        </p:spPr>
        <p:txBody>
          <a:bodyPr vert="horz" lIns="91440" tIns="45720" rIns="91440" bIns="45720" rtlCol="0" anchor="ctr">
            <a:normAutofit/>
          </a:bodyPr>
          <a:lstStyle/>
          <a:p>
            <a:r>
              <a:rPr lang="en-I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ULT </a:t>
            </a:r>
            <a:r>
              <a:rPr lang="en-IN" sz="3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vs</a:t>
            </a:r>
            <a:r>
              <a:rPr lang="en-I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KLT</a:t>
            </a:r>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0" name="Content Placeholder 3"/>
          <p:cNvGraphicFramePr>
            <a:graphicFrameLocks/>
          </p:cNvGraphicFramePr>
          <p:nvPr>
            <p:extLst>
              <p:ext uri="{D42A27DB-BD31-4B8C-83A1-F6EECF244321}">
                <p14:modId xmlns:p14="http://schemas.microsoft.com/office/powerpoint/2010/main" val="3491641618"/>
              </p:ext>
            </p:extLst>
          </p:nvPr>
        </p:nvGraphicFramePr>
        <p:xfrm>
          <a:off x="630079" y="1828799"/>
          <a:ext cx="9391174" cy="3726253"/>
        </p:xfrm>
        <a:graphic>
          <a:graphicData uri="http://schemas.openxmlformats.org/drawingml/2006/table">
            <a:tbl>
              <a:tblPr firstRow="1" bandRow="1">
                <a:tableStyleId>{5C22544A-7EE6-4342-B048-85BDC9FD1C3A}</a:tableStyleId>
              </a:tblPr>
              <a:tblGrid>
                <a:gridCol w="4695587"/>
                <a:gridCol w="4695587"/>
              </a:tblGrid>
              <a:tr h="434413">
                <a:tc>
                  <a:txBody>
                    <a:bodyPr/>
                    <a:lstStyle/>
                    <a:p>
                      <a:r>
                        <a:rPr lang="en-US" dirty="0" smtClean="0"/>
                        <a:t>User Level Threads</a:t>
                      </a:r>
                      <a:endParaRPr lang="en-IN" dirty="0"/>
                    </a:p>
                  </a:txBody>
                  <a:tcPr marL="108013" marR="108013"/>
                </a:tc>
                <a:tc>
                  <a:txBody>
                    <a:bodyPr/>
                    <a:lstStyle/>
                    <a:p>
                      <a:r>
                        <a:rPr lang="en-US" dirty="0" smtClean="0"/>
                        <a:t>Kernel Level Threads</a:t>
                      </a:r>
                      <a:endParaRPr lang="en-IN" dirty="0"/>
                    </a:p>
                  </a:txBody>
                  <a:tcPr marL="108013" marR="108013"/>
                </a:tc>
              </a:tr>
              <a:tr h="434413">
                <a:tc>
                  <a:txBody>
                    <a:bodyPr/>
                    <a:lstStyle/>
                    <a:p>
                      <a:r>
                        <a:rPr lang="en-US" sz="2400" dirty="0" smtClean="0"/>
                        <a:t>ULTs are managed by user level libraries</a:t>
                      </a:r>
                      <a:endParaRPr lang="en-IN" sz="2400" dirty="0"/>
                    </a:p>
                  </a:txBody>
                  <a:tcPr marL="108013" marR="108013"/>
                </a:tc>
                <a:tc>
                  <a:txBody>
                    <a:bodyPr/>
                    <a:lstStyle/>
                    <a:p>
                      <a:r>
                        <a:rPr lang="en-US" sz="2400" dirty="0" smtClean="0"/>
                        <a:t>KLTs are managed by OS</a:t>
                      </a:r>
                      <a:endParaRPr lang="en-IN" sz="2400" dirty="0"/>
                    </a:p>
                  </a:txBody>
                  <a:tcPr marL="108013" marR="108013"/>
                </a:tc>
              </a:tr>
              <a:tr h="434413">
                <a:tc>
                  <a:txBody>
                    <a:bodyPr/>
                    <a:lstStyle/>
                    <a:p>
                      <a:r>
                        <a:rPr lang="en-US" sz="2400" dirty="0" smtClean="0"/>
                        <a:t>ULTs are typically fast</a:t>
                      </a:r>
                      <a:endParaRPr lang="en-IN" sz="2400" dirty="0"/>
                    </a:p>
                  </a:txBody>
                  <a:tcPr marL="108013" marR="108013"/>
                </a:tc>
                <a:tc>
                  <a:txBody>
                    <a:bodyPr/>
                    <a:lstStyle/>
                    <a:p>
                      <a:r>
                        <a:rPr lang="en-US" sz="2400" dirty="0" smtClean="0"/>
                        <a:t>KLTs are typically slower</a:t>
                      </a:r>
                      <a:endParaRPr lang="en-IN" sz="2400" dirty="0"/>
                    </a:p>
                  </a:txBody>
                  <a:tcPr marL="108013" marR="108013"/>
                </a:tc>
              </a:tr>
              <a:tr h="749808">
                <a:tc>
                  <a:txBody>
                    <a:bodyPr/>
                    <a:lstStyle/>
                    <a:p>
                      <a:r>
                        <a:rPr lang="en-US" sz="2400" dirty="0" smtClean="0"/>
                        <a:t>Context switching is faster</a:t>
                      </a:r>
                      <a:endParaRPr lang="en-IN" sz="2400" dirty="0"/>
                    </a:p>
                  </a:txBody>
                  <a:tcPr marL="108013" marR="1080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Context switching is slower</a:t>
                      </a:r>
                      <a:endParaRPr lang="en-IN" sz="2400" dirty="0" smtClean="0"/>
                    </a:p>
                    <a:p>
                      <a:endParaRPr lang="en-IN" sz="2400" dirty="0"/>
                    </a:p>
                  </a:txBody>
                  <a:tcPr marL="108013" marR="108013"/>
                </a:tc>
              </a:tr>
              <a:tr h="1071154">
                <a:tc>
                  <a:txBody>
                    <a:bodyPr/>
                    <a:lstStyle/>
                    <a:p>
                      <a:r>
                        <a:rPr lang="en-US" sz="2400" dirty="0" smtClean="0"/>
                        <a:t>If one ULT is blocked, the entire process gets blocked</a:t>
                      </a:r>
                      <a:endParaRPr lang="en-IN" sz="2400" dirty="0"/>
                    </a:p>
                  </a:txBody>
                  <a:tcPr marL="108013" marR="1080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If one KLT is blocked, it has no effect on other threads and process.</a:t>
                      </a:r>
                      <a:endParaRPr lang="en-IN" sz="2400" dirty="0" smtClean="0"/>
                    </a:p>
                    <a:p>
                      <a:endParaRPr lang="en-IN" sz="2400" dirty="0"/>
                    </a:p>
                  </a:txBody>
                  <a:tcPr marL="108013" marR="108013"/>
                </a:tc>
              </a:tr>
            </a:tbl>
          </a:graphicData>
        </a:graphic>
      </p:graphicFrame>
    </p:spTree>
    <p:extLst>
      <p:ext uri="{BB962C8B-B14F-4D97-AF65-F5344CB8AC3E}">
        <p14:creationId xmlns:p14="http://schemas.microsoft.com/office/powerpoint/2010/main" val="251556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9" name="Title 1"/>
          <p:cNvSpPr>
            <a:spLocks noGrp="1"/>
          </p:cNvSpPr>
          <p:nvPr>
            <p:ph type="title"/>
          </p:nvPr>
        </p:nvSpPr>
        <p:spPr>
          <a:xfrm>
            <a:off x="540068" y="274638"/>
            <a:ext cx="9721215" cy="1143000"/>
          </a:xfrm>
        </p:spPr>
        <p:txBody>
          <a:bodyPr vert="horz" lIns="91440" tIns="45720" rIns="91440" bIns="45720" rtlCol="0" anchor="ctr">
            <a:normAutofit/>
          </a:bodyPr>
          <a:lstStyle/>
          <a:p>
            <a:r>
              <a:rPr lang="en-I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Rectangle 1"/>
          <p:cNvSpPr/>
          <p:nvPr/>
        </p:nvSpPr>
        <p:spPr>
          <a:xfrm>
            <a:off x="981075" y="2274838"/>
            <a:ext cx="9448799" cy="3551742"/>
          </a:xfrm>
          <a:prstGeom prst="rect">
            <a:avLst/>
          </a:prstGeom>
        </p:spPr>
        <p:txBody>
          <a:bodyPr wrap="square">
            <a:spAutoFit/>
          </a:bodyPr>
          <a:lstStyle/>
          <a:p>
            <a:pPr lvl="1">
              <a:lnSpc>
                <a:spcPct val="120000"/>
              </a:lnSpc>
              <a:spcBef>
                <a:spcPts val="0"/>
              </a:spcBef>
              <a:buFont typeface="Wingdings" pitchFamily="2" charset="2"/>
              <a:buChar char="Ø"/>
            </a:pPr>
            <a:r>
              <a:rPr lang="en-US" sz="2800" dirty="0"/>
              <a:t>Round Robin Scheduling (RR), </a:t>
            </a:r>
          </a:p>
          <a:p>
            <a:pPr lvl="1">
              <a:lnSpc>
                <a:spcPct val="120000"/>
              </a:lnSpc>
              <a:spcBef>
                <a:spcPts val="0"/>
              </a:spcBef>
              <a:buFont typeface="Wingdings" pitchFamily="2" charset="2"/>
              <a:buChar char="Ø"/>
            </a:pPr>
            <a:r>
              <a:rPr lang="en-US" sz="2800" dirty="0"/>
              <a:t>Shortest Remaining Time First (SRTF), </a:t>
            </a:r>
          </a:p>
          <a:p>
            <a:pPr lvl="1">
              <a:lnSpc>
                <a:spcPct val="120000"/>
              </a:lnSpc>
              <a:spcBef>
                <a:spcPts val="0"/>
              </a:spcBef>
              <a:buFont typeface="Wingdings" pitchFamily="2" charset="2"/>
              <a:buChar char="Ø"/>
            </a:pPr>
            <a:r>
              <a:rPr lang="en-US" sz="2800" dirty="0"/>
              <a:t>Priority Scheduling (preemptive version) </a:t>
            </a:r>
            <a:endParaRPr lang="en-US" sz="2800" dirty="0" smtClean="0"/>
          </a:p>
          <a:p>
            <a:pPr lvl="1">
              <a:lnSpc>
                <a:spcPct val="120000"/>
              </a:lnSpc>
              <a:spcBef>
                <a:spcPts val="0"/>
              </a:spcBef>
              <a:buFont typeface="Wingdings" pitchFamily="2" charset="2"/>
              <a:buChar char="Ø"/>
            </a:pPr>
            <a:r>
              <a:rPr lang="en-US" sz="2800" dirty="0" smtClean="0"/>
              <a:t>Shortest job First ( Non Preemptive version)</a:t>
            </a:r>
          </a:p>
          <a:p>
            <a:pPr lvl="1">
              <a:lnSpc>
                <a:spcPct val="120000"/>
              </a:lnSpc>
              <a:spcBef>
                <a:spcPts val="0"/>
              </a:spcBef>
              <a:buFont typeface="Wingdings" pitchFamily="2" charset="2"/>
              <a:buChar char="Ø"/>
            </a:pPr>
            <a:r>
              <a:rPr lang="en-US" sz="2800" dirty="0" smtClean="0"/>
              <a:t>Priority Scheduling(Non </a:t>
            </a:r>
            <a:r>
              <a:rPr lang="en-US" sz="2800" dirty="0" err="1"/>
              <a:t>P</a:t>
            </a:r>
            <a:r>
              <a:rPr lang="en-US" sz="2800" dirty="0" err="1" smtClean="0"/>
              <a:t>reemtive</a:t>
            </a:r>
            <a:r>
              <a:rPr lang="en-US" sz="2800" dirty="0" smtClean="0"/>
              <a:t> version)</a:t>
            </a:r>
          </a:p>
          <a:p>
            <a:endParaRPr lang="en-US" sz="2800" dirty="0">
              <a:solidFill>
                <a:srgbClr val="FF0000"/>
              </a:solidFill>
            </a:endParaRPr>
          </a:p>
          <a:p>
            <a:pPr lvl="1">
              <a:lnSpc>
                <a:spcPct val="120000"/>
              </a:lnSpc>
              <a:spcBef>
                <a:spcPts val="0"/>
              </a:spcBef>
              <a:buFont typeface="Wingdings" pitchFamily="2" charset="2"/>
              <a:buChar char="Ø"/>
            </a:pPr>
            <a:endParaRPr lang="en-IN" sz="2400" dirty="0">
              <a:solidFill>
                <a:srgbClr val="FF0000"/>
              </a:solidFill>
            </a:endParaRPr>
          </a:p>
        </p:txBody>
      </p:sp>
    </p:spTree>
    <p:extLst>
      <p:ext uri="{BB962C8B-B14F-4D97-AF65-F5344CB8AC3E}">
        <p14:creationId xmlns:p14="http://schemas.microsoft.com/office/powerpoint/2010/main" val="196949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7" name="Content Placeholder 2"/>
          <p:cNvSpPr txBox="1">
            <a:spLocks/>
          </p:cNvSpPr>
          <p:nvPr/>
        </p:nvSpPr>
        <p:spPr>
          <a:xfrm>
            <a:off x="540068" y="1371601"/>
            <a:ext cx="9721215" cy="47545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In a </a:t>
            </a:r>
            <a:r>
              <a:rPr lang="en-US" sz="2400" b="1" dirty="0"/>
              <a:t>Unix/Linux operating system</a:t>
            </a:r>
            <a:r>
              <a:rPr lang="en-US" sz="2400" dirty="0"/>
              <a:t>, the </a:t>
            </a:r>
            <a:r>
              <a:rPr lang="en-US" sz="2400" b="1" dirty="0"/>
              <a:t>C/C++ languages</a:t>
            </a:r>
            <a:r>
              <a:rPr lang="en-US" sz="2400" dirty="0"/>
              <a:t> provide the </a:t>
            </a:r>
            <a:r>
              <a:rPr lang="en-US" sz="2400" u="sng" dirty="0">
                <a:hlinkClick r:id="rId4"/>
              </a:rPr>
              <a:t>POSIX thread(</a:t>
            </a:r>
            <a:r>
              <a:rPr lang="en-US" sz="2400" u="sng" dirty="0" err="1">
                <a:hlinkClick r:id="rId4"/>
              </a:rPr>
              <a:t>pthread</a:t>
            </a:r>
            <a:r>
              <a:rPr lang="en-US" sz="2400" u="sng" dirty="0">
                <a:hlinkClick r:id="rId4"/>
              </a:rPr>
              <a:t>)</a:t>
            </a:r>
            <a:r>
              <a:rPr lang="en-US" sz="2400" dirty="0"/>
              <a:t> standard API(Application program Interface) for all thread related functions. </a:t>
            </a:r>
            <a:endParaRPr lang="en-US" sz="2400" dirty="0" smtClean="0"/>
          </a:p>
          <a:p>
            <a:r>
              <a:rPr lang="en-US" sz="2400" dirty="0" smtClean="0"/>
              <a:t>It </a:t>
            </a:r>
            <a:r>
              <a:rPr lang="en-US" sz="2400" dirty="0"/>
              <a:t>allows us to create </a:t>
            </a:r>
            <a:r>
              <a:rPr lang="en-US" sz="2400" dirty="0" smtClean="0"/>
              <a:t>and manage the threads.</a:t>
            </a:r>
            <a:endParaRPr lang="en-US" sz="2400" dirty="0"/>
          </a:p>
          <a:p>
            <a:r>
              <a:rPr lang="en-US" sz="2400" dirty="0"/>
              <a:t>We must include the </a:t>
            </a:r>
            <a:r>
              <a:rPr lang="en-US" sz="2400" dirty="0" err="1"/>
              <a:t>pthread.h</a:t>
            </a:r>
            <a:r>
              <a:rPr lang="en-US" sz="2400" dirty="0"/>
              <a:t> header file at the beginning of the script to use all the functions of the </a:t>
            </a:r>
            <a:r>
              <a:rPr lang="en-US" sz="2400" dirty="0" err="1"/>
              <a:t>pthreads</a:t>
            </a:r>
            <a:r>
              <a:rPr lang="en-US" sz="2400" dirty="0"/>
              <a:t> library. </a:t>
            </a:r>
            <a:endParaRPr lang="en-US" sz="2400" dirty="0" smtClean="0"/>
          </a:p>
          <a:p>
            <a:r>
              <a:rPr lang="en-US" sz="2400" dirty="0" smtClean="0"/>
              <a:t>To </a:t>
            </a:r>
            <a:r>
              <a:rPr lang="en-US" sz="2400" dirty="0"/>
              <a:t>execute the c file, we have to use the -</a:t>
            </a:r>
            <a:r>
              <a:rPr lang="en-US" sz="2400" dirty="0" err="1"/>
              <a:t>pthread</a:t>
            </a:r>
            <a:r>
              <a:rPr lang="en-US" sz="2400" dirty="0"/>
              <a:t> or -</a:t>
            </a:r>
            <a:r>
              <a:rPr lang="en-US" sz="2400" dirty="0" err="1"/>
              <a:t>lpthread</a:t>
            </a:r>
            <a:r>
              <a:rPr lang="en-US" sz="2400" dirty="0"/>
              <a:t> in the command line while compiling the file.</a:t>
            </a:r>
            <a:endParaRPr lang="en-IN" sz="2400" dirty="0"/>
          </a:p>
          <a:p>
            <a:pPr marL="0" indent="0">
              <a:buFont typeface="Arial" pitchFamily="34" charset="0"/>
              <a:buNone/>
            </a:pPr>
            <a:endParaRPr lang="en-IN" sz="1800" dirty="0"/>
          </a:p>
        </p:txBody>
      </p:sp>
      <p:sp>
        <p:nvSpPr>
          <p:cNvPr id="11" name="Title 1"/>
          <p:cNvSpPr>
            <a:spLocks noGrp="1"/>
          </p:cNvSpPr>
          <p:nvPr>
            <p:ph type="title"/>
          </p:nvPr>
        </p:nvSpPr>
        <p:spPr>
          <a:xfrm>
            <a:off x="540068" y="274638"/>
            <a:ext cx="9721215" cy="1143000"/>
          </a:xfrm>
        </p:spPr>
        <p:txBody>
          <a:bodyPr vert="horz" lIns="91440" tIns="45720" rIns="91440" bIns="45720" rtlCol="0" anchor="ctr">
            <a:normAutofit fontScale="90000"/>
          </a:bodyPr>
          <a:lstStyle/>
          <a:p>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programming Using </a:t>
            </a:r>
            <a:r>
              <a:rPr lang="en-IN" sz="3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Pthreads</a:t>
            </a:r>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22816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7" name="Content Placeholder 2"/>
          <p:cNvSpPr txBox="1">
            <a:spLocks/>
          </p:cNvSpPr>
          <p:nvPr/>
        </p:nvSpPr>
        <p:spPr>
          <a:xfrm>
            <a:off x="540068" y="1371601"/>
            <a:ext cx="9721215" cy="47545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mtClean="0"/>
              <a:t>#include &lt;pthread.h&gt; </a:t>
            </a:r>
          </a:p>
          <a:p>
            <a:pPr marL="0" indent="0">
              <a:buFont typeface="Arial" pitchFamily="34" charset="0"/>
              <a:buNone/>
            </a:pPr>
            <a:r>
              <a:rPr lang="en-US" smtClean="0"/>
              <a:t>pthread_create (thread, attr, start_routine, arg)</a:t>
            </a:r>
          </a:p>
          <a:p>
            <a:pPr marL="0" indent="0">
              <a:buFont typeface="Arial" pitchFamily="34" charset="0"/>
              <a:buNone/>
            </a:pP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845167426"/>
              </p:ext>
            </p:extLst>
          </p:nvPr>
        </p:nvGraphicFramePr>
        <p:xfrm>
          <a:off x="295275" y="2743199"/>
          <a:ext cx="9966008" cy="3377166"/>
        </p:xfrm>
        <a:graphic>
          <a:graphicData uri="http://schemas.openxmlformats.org/drawingml/2006/table">
            <a:tbl>
              <a:tblPr/>
              <a:tblGrid>
                <a:gridCol w="1467082"/>
                <a:gridCol w="8498926"/>
              </a:tblGrid>
              <a:tr h="376360">
                <a:tc>
                  <a:txBody>
                    <a:bodyPr/>
                    <a:lstStyle/>
                    <a:p>
                      <a:pPr algn="l" fontAlgn="t"/>
                      <a:r>
                        <a:rPr lang="en-IN" sz="2000" dirty="0">
                          <a:effectLst/>
                        </a:rPr>
                        <a:t>Parameter</a:t>
                      </a: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2000">
                          <a:effectLst/>
                        </a:rPr>
                        <a:t>Description</a:t>
                      </a: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76360">
                <a:tc>
                  <a:txBody>
                    <a:bodyPr/>
                    <a:lstStyle/>
                    <a:p>
                      <a:pPr fontAlgn="t"/>
                      <a:r>
                        <a:rPr lang="en-IN" sz="2000" dirty="0">
                          <a:effectLst/>
                        </a:rPr>
                        <a:t>thread</a:t>
                      </a: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smtClean="0">
                          <a:effectLst/>
                        </a:rPr>
                        <a:t>unique </a:t>
                      </a:r>
                      <a:r>
                        <a:rPr lang="en-US" sz="2000" dirty="0">
                          <a:effectLst/>
                        </a:rPr>
                        <a:t>identifier for the new thread returned by the subroutine</a:t>
                      </a:r>
                      <a:r>
                        <a:rPr lang="en-US" sz="2000" dirty="0" smtClean="0">
                          <a:effectLst/>
                        </a:rPr>
                        <a:t>.(</a:t>
                      </a:r>
                      <a:r>
                        <a:rPr lang="en-US" sz="2000" dirty="0" err="1" smtClean="0">
                          <a:effectLst/>
                        </a:rPr>
                        <a:t>addr</a:t>
                      </a:r>
                      <a:r>
                        <a:rPr lang="en-US" sz="2000" baseline="0" dirty="0" smtClean="0">
                          <a:effectLst/>
                        </a:rPr>
                        <a:t>  of</a:t>
                      </a:r>
                      <a:r>
                        <a:rPr lang="en-US" sz="2000" dirty="0" smtClean="0">
                          <a:effectLst/>
                        </a:rPr>
                        <a:t> thread variable)</a:t>
                      </a:r>
                      <a:endParaRPr lang="en-US" sz="2000" dirty="0">
                        <a:effectLst/>
                      </a:endParaRP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77927">
                <a:tc>
                  <a:txBody>
                    <a:bodyPr/>
                    <a:lstStyle/>
                    <a:p>
                      <a:pPr fontAlgn="t"/>
                      <a:r>
                        <a:rPr lang="en-IN" sz="2000">
                          <a:effectLst/>
                        </a:rPr>
                        <a:t>attr</a:t>
                      </a: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smtClean="0">
                          <a:effectLst/>
                        </a:rPr>
                        <a:t>attribute </a:t>
                      </a:r>
                      <a:r>
                        <a:rPr lang="en-US" sz="2000" dirty="0">
                          <a:effectLst/>
                        </a:rPr>
                        <a:t>object that may be used to set thread attributes. You can specify a thread attributes object, or NULL for the default values.</a:t>
                      </a: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77927">
                <a:tc>
                  <a:txBody>
                    <a:bodyPr/>
                    <a:lstStyle/>
                    <a:p>
                      <a:pPr fontAlgn="t"/>
                      <a:r>
                        <a:rPr lang="en-IN" sz="2000">
                          <a:effectLst/>
                        </a:rPr>
                        <a:t>start_routine</a:t>
                      </a: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rPr>
                        <a:t>The C routine that the thread will execute once it is created</a:t>
                      </a:r>
                      <a:r>
                        <a:rPr lang="en-US" sz="2000" dirty="0" smtClean="0">
                          <a:effectLst/>
                        </a:rPr>
                        <a:t>.(name of the function, thread will execute)</a:t>
                      </a:r>
                      <a:endParaRPr lang="en-US" sz="2000" dirty="0">
                        <a:effectLst/>
                      </a:endParaRP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77927">
                <a:tc>
                  <a:txBody>
                    <a:bodyPr/>
                    <a:lstStyle/>
                    <a:p>
                      <a:pPr fontAlgn="t"/>
                      <a:r>
                        <a:rPr lang="en-IN" sz="2000">
                          <a:effectLst/>
                        </a:rPr>
                        <a:t>arg</a:t>
                      </a: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rPr>
                        <a:t>A single argument that may be passed to </a:t>
                      </a:r>
                      <a:r>
                        <a:rPr lang="en-US" sz="2000" dirty="0" err="1">
                          <a:effectLst/>
                        </a:rPr>
                        <a:t>start_routine</a:t>
                      </a:r>
                      <a:r>
                        <a:rPr lang="en-US" sz="2000" dirty="0">
                          <a:effectLst/>
                        </a:rPr>
                        <a:t>. It must be passed by reference as a pointer cast of type void. NULL may be used if no argument is to be passed</a:t>
                      </a:r>
                      <a:r>
                        <a:rPr lang="en-US" sz="2000" dirty="0" smtClean="0">
                          <a:effectLst/>
                        </a:rPr>
                        <a:t>.(data passed to the function)</a:t>
                      </a:r>
                      <a:endParaRPr lang="en-US" sz="2000" dirty="0">
                        <a:effectLst/>
                      </a:endParaRPr>
                    </a:p>
                  </a:txBody>
                  <a:tcPr marL="35719" marR="35719" marT="30238" marB="3023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
        <p:nvSpPr>
          <p:cNvPr id="11" name="Title 1"/>
          <p:cNvSpPr>
            <a:spLocks noGrp="1"/>
          </p:cNvSpPr>
          <p:nvPr>
            <p:ph type="title"/>
          </p:nvPr>
        </p:nvSpPr>
        <p:spPr>
          <a:xfrm>
            <a:off x="540068" y="274638"/>
            <a:ext cx="9721215" cy="1143000"/>
          </a:xfrm>
        </p:spPr>
        <p:txBody>
          <a:bodyPr vert="horz" lIns="91440" tIns="45720" rIns="91440" bIns="45720" rtlCol="0" anchor="ctr">
            <a:normAutofit fontScale="90000"/>
          </a:bodyPr>
          <a:lstStyle/>
          <a:p>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programming Using </a:t>
            </a:r>
            <a:r>
              <a:rPr lang="en-IN" sz="3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Pthreads</a:t>
            </a:r>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0786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7" name="Content Placeholder 2"/>
          <p:cNvSpPr txBox="1">
            <a:spLocks/>
          </p:cNvSpPr>
          <p:nvPr/>
        </p:nvSpPr>
        <p:spPr>
          <a:xfrm>
            <a:off x="540068" y="1371601"/>
            <a:ext cx="9721215" cy="47545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b="1" i="1" dirty="0" err="1" smtClean="0"/>
              <a:t>PThread_join</a:t>
            </a:r>
            <a:endParaRPr lang="en-IN" b="1" i="1" dirty="0" smtClean="0"/>
          </a:p>
          <a:p>
            <a:pPr marL="0" indent="0">
              <a:buNone/>
            </a:pPr>
            <a:r>
              <a:rPr lang="en-US" dirty="0" smtClean="0"/>
              <a:t>The</a:t>
            </a:r>
            <a:r>
              <a:rPr lang="en-US" dirty="0"/>
              <a:t> </a:t>
            </a:r>
            <a:r>
              <a:rPr lang="en-US" i="1" dirty="0" err="1"/>
              <a:t>pthread_join</a:t>
            </a:r>
            <a:r>
              <a:rPr lang="en-US" dirty="0"/>
              <a:t>() function </a:t>
            </a:r>
            <a:r>
              <a:rPr lang="en-US" dirty="0" smtClean="0"/>
              <a:t>suspends the </a:t>
            </a:r>
            <a:r>
              <a:rPr lang="en-US" dirty="0"/>
              <a:t>execution of the calling thread until the target </a:t>
            </a:r>
            <a:r>
              <a:rPr lang="en-US" i="1" dirty="0"/>
              <a:t>thread</a:t>
            </a:r>
            <a:r>
              <a:rPr lang="en-US" dirty="0"/>
              <a:t> </a:t>
            </a:r>
            <a:r>
              <a:rPr lang="en-US" dirty="0" smtClean="0"/>
              <a:t>terminates.</a:t>
            </a:r>
          </a:p>
          <a:p>
            <a:pPr marL="0" indent="0">
              <a:buNone/>
            </a:pPr>
            <a:endParaRPr lang="en-US" dirty="0"/>
          </a:p>
          <a:p>
            <a:pPr marL="0" indent="0">
              <a:buNone/>
            </a:pPr>
            <a:r>
              <a:rPr lang="en-IN" b="1" i="1" dirty="0" err="1"/>
              <a:t>PThread_exit</a:t>
            </a:r>
            <a:endParaRPr lang="en-IN" b="1" i="1" dirty="0"/>
          </a:p>
          <a:p>
            <a:pPr marL="0" indent="0">
              <a:buNone/>
            </a:pPr>
            <a:r>
              <a:rPr lang="en-US" dirty="0"/>
              <a:t>The </a:t>
            </a:r>
            <a:r>
              <a:rPr lang="en-US" b="1" dirty="0" err="1"/>
              <a:t>pthread_exit</a:t>
            </a:r>
            <a:r>
              <a:rPr lang="en-US" dirty="0"/>
              <a:t>() function terminates the calling thread</a:t>
            </a:r>
            <a:endParaRPr lang="en-IN" dirty="0"/>
          </a:p>
        </p:txBody>
      </p:sp>
      <p:sp>
        <p:nvSpPr>
          <p:cNvPr id="11" name="Title 1"/>
          <p:cNvSpPr>
            <a:spLocks noGrp="1"/>
          </p:cNvSpPr>
          <p:nvPr>
            <p:ph type="title"/>
          </p:nvPr>
        </p:nvSpPr>
        <p:spPr>
          <a:xfrm>
            <a:off x="540068" y="274638"/>
            <a:ext cx="9721215" cy="1143000"/>
          </a:xfrm>
        </p:spPr>
        <p:txBody>
          <a:bodyPr vert="horz" lIns="91440" tIns="45720" rIns="91440" bIns="45720" rtlCol="0" anchor="ctr">
            <a:normAutofit fontScale="90000"/>
          </a:bodyPr>
          <a:lstStyle/>
          <a:p>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programming Using </a:t>
            </a:r>
            <a:r>
              <a:rPr lang="en-IN" sz="3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Pthreads</a:t>
            </a:r>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49864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78223" y="456253"/>
            <a:ext cx="9243031" cy="1143948"/>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Two-State Process Model</a:t>
            </a:r>
          </a:p>
        </p:txBody>
      </p:sp>
      <p:sp>
        <p:nvSpPr>
          <p:cNvPr id="18435" name="Content Placeholder 2"/>
          <p:cNvSpPr>
            <a:spLocks noGrp="1"/>
          </p:cNvSpPr>
          <p:nvPr>
            <p:ph sz="half" idx="1"/>
          </p:nvPr>
        </p:nvSpPr>
        <p:spPr/>
        <p:txBody>
          <a:bodyPr/>
          <a:lstStyle/>
          <a:p>
            <a:r>
              <a:rPr lang="en-US" sz="2800" dirty="0" smtClean="0"/>
              <a:t>A process may be in one of the two states:</a:t>
            </a:r>
          </a:p>
          <a:p>
            <a:pPr lvl="1"/>
            <a:r>
              <a:rPr lang="en-US" sz="2400" dirty="0" smtClean="0"/>
              <a:t>running</a:t>
            </a:r>
          </a:p>
          <a:p>
            <a:pPr lvl="1"/>
            <a:r>
              <a:rPr lang="en-US" sz="2400" dirty="0" smtClean="0"/>
              <a:t>not-running</a:t>
            </a:r>
          </a:p>
          <a:p>
            <a:endParaRPr lang="en-US" dirty="0" smtClean="0"/>
          </a:p>
        </p:txBody>
      </p:sp>
      <p:pic>
        <p:nvPicPr>
          <p:cNvPr id="18436" name="Picture 3" descr="Fig03_05a.gif"/>
          <p:cNvPicPr>
            <a:picLocks noChangeAspect="1"/>
          </p:cNvPicPr>
          <p:nvPr/>
        </p:nvPicPr>
        <p:blipFill>
          <a:blip r:embed="rId3"/>
          <a:srcRect/>
          <a:stretch>
            <a:fillRect/>
          </a:stretch>
        </p:blipFill>
        <p:spPr bwMode="auto">
          <a:xfrm>
            <a:off x="1710214" y="3962400"/>
            <a:ext cx="7322790" cy="2343150"/>
          </a:xfrm>
          <a:prstGeom prst="rect">
            <a:avLst/>
          </a:prstGeom>
          <a:noFill/>
          <a:ln w="9525">
            <a:noFill/>
            <a:miter lim="800000"/>
            <a:headEnd/>
            <a:tailEnd/>
          </a:ln>
        </p:spPr>
      </p:pic>
    </p:spTree>
  </p:cSld>
  <p:clrMapOvr>
    <a:masterClrMapping/>
  </p:clrMapOvr>
  <p:transition spd="slow">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40067" y="762000"/>
            <a:ext cx="9631204" cy="762000"/>
          </a:xfrm>
        </p:spPr>
        <p:txBody>
          <a:bodyPr>
            <a:normAutofit fontScale="90000"/>
          </a:bodyPr>
          <a:lstStyle/>
          <a:p>
            <a:pPr algn="ctr"/>
            <a:r>
              <a:rPr lang="en-US" sz="5400" dirty="0" smtClean="0"/>
              <a:t>Five-State Process Model</a:t>
            </a:r>
          </a:p>
        </p:txBody>
      </p:sp>
      <p:pic>
        <p:nvPicPr>
          <p:cNvPr id="25603" name="Content Placeholder 3" descr="Fig03_06.gif"/>
          <p:cNvPicPr>
            <a:picLocks noGrp="1" noChangeAspect="1"/>
          </p:cNvPicPr>
          <p:nvPr>
            <p:ph idx="1"/>
          </p:nvPr>
        </p:nvPicPr>
        <p:blipFill>
          <a:blip r:embed="rId3"/>
          <a:srcRect t="-81830" b="-81830"/>
          <a:stretch>
            <a:fillRect/>
          </a:stretch>
        </p:blipFill>
        <p:spPr>
          <a:xfrm>
            <a:off x="720090" y="-1905000"/>
            <a:ext cx="9361170" cy="11887200"/>
          </a:xfrm>
        </p:spPr>
      </p:pic>
    </p:spTree>
    <p:extLst>
      <p:ext uri="{BB962C8B-B14F-4D97-AF65-F5344CB8AC3E}">
        <p14:creationId xmlns:p14="http://schemas.microsoft.com/office/powerpoint/2010/main" val="490931682"/>
      </p:ext>
    </p:extLst>
  </p:cSld>
  <p:clrMapOvr>
    <a:masterClrMapping/>
  </p:clrMapOvr>
  <p:transition spd="slow">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25028" y="152400"/>
            <a:ext cx="10486311" cy="1295400"/>
          </a:xfrm>
        </p:spPr>
        <p:txBody>
          <a:bodyPr vert="horz" lIns="91440" tIns="45720" rIns="91440" bIns="45720" rtlCol="0" anchor="ctr">
            <a:normAutofit/>
          </a:bodyPr>
          <a:lstStyle/>
          <a:p>
            <a:pPr algn="ctr"/>
            <a:r>
              <a:rPr 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Queuing Diagram</a:t>
            </a:r>
          </a:p>
        </p:txBody>
      </p:sp>
      <p:pic>
        <p:nvPicPr>
          <p:cNvPr id="19459" name="Content Placeholder 3" descr="Fig03_05b.gif"/>
          <p:cNvPicPr>
            <a:picLocks noGrp="1" noChangeAspect="1"/>
          </p:cNvPicPr>
          <p:nvPr>
            <p:ph idx="1"/>
          </p:nvPr>
        </p:nvPicPr>
        <p:blipFill>
          <a:blip r:embed="rId3"/>
          <a:srcRect t="-151984" b="-151984"/>
          <a:stretch>
            <a:fillRect/>
          </a:stretch>
        </p:blipFill>
        <p:spPr>
          <a:xfrm>
            <a:off x="1440180" y="-762000"/>
            <a:ext cx="8698687" cy="11045952"/>
          </a:xfrm>
        </p:spPr>
      </p:pic>
      <p:sp>
        <p:nvSpPr>
          <p:cNvPr id="4" name="Rectangle 3"/>
          <p:cNvSpPr/>
          <p:nvPr/>
        </p:nvSpPr>
        <p:spPr>
          <a:xfrm>
            <a:off x="3150394" y="3886200"/>
            <a:ext cx="31524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510439" y="3886200"/>
            <a:ext cx="360045"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870484" y="3886200"/>
            <a:ext cx="270034"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4140518" y="3886200"/>
            <a:ext cx="45005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4500562" y="3886200"/>
            <a:ext cx="270034"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4770596" y="3886200"/>
            <a:ext cx="270034"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5040630" y="3886200"/>
            <a:ext cx="360045"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0" y="609600"/>
            <a:ext cx="10081260" cy="914400"/>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Using Two Queues</a:t>
            </a:r>
          </a:p>
        </p:txBody>
      </p:sp>
      <p:pic>
        <p:nvPicPr>
          <p:cNvPr id="27651" name="Content Placeholder 3" descr="Fig03_08a.gif"/>
          <p:cNvPicPr>
            <a:picLocks noGrp="1" noChangeAspect="1"/>
          </p:cNvPicPr>
          <p:nvPr>
            <p:ph idx="4294967295"/>
          </p:nvPr>
        </p:nvPicPr>
        <p:blipFill>
          <a:blip r:embed="rId3"/>
          <a:srcRect t="-135069" b="-135069"/>
          <a:stretch>
            <a:fillRect/>
          </a:stretch>
        </p:blipFill>
        <p:spPr>
          <a:xfrm>
            <a:off x="1350169" y="-2286000"/>
            <a:ext cx="9451181" cy="12992100"/>
          </a:xfrm>
        </p:spPr>
      </p:pic>
    </p:spTree>
    <p:extLst>
      <p:ext uri="{BB962C8B-B14F-4D97-AF65-F5344CB8AC3E}">
        <p14:creationId xmlns:p14="http://schemas.microsoft.com/office/powerpoint/2010/main" val="394393163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40068" y="1066800"/>
            <a:ext cx="1890236" cy="1981200"/>
          </a:xfrm>
        </p:spPr>
        <p:txBody>
          <a:bodyPr/>
          <a:lstStyle/>
          <a:p>
            <a:r>
              <a:rPr lang="en-US" sz="3000" dirty="0" smtClean="0"/>
              <a:t>Multiple Blocked Queues</a:t>
            </a:r>
          </a:p>
        </p:txBody>
      </p:sp>
      <p:pic>
        <p:nvPicPr>
          <p:cNvPr id="28675" name="Content Placeholder 3" descr="Fig03_08b.gif"/>
          <p:cNvPicPr>
            <a:picLocks noGrp="1" noChangeAspect="1"/>
          </p:cNvPicPr>
          <p:nvPr>
            <p:ph idx="1"/>
          </p:nvPr>
        </p:nvPicPr>
        <p:blipFill>
          <a:blip r:embed="rId3"/>
          <a:srcRect t="-45803" b="-45803"/>
          <a:stretch>
            <a:fillRect/>
          </a:stretch>
        </p:blipFill>
        <p:spPr>
          <a:xfrm>
            <a:off x="2610326" y="-914400"/>
            <a:ext cx="7560945" cy="9601200"/>
          </a:xfrm>
        </p:spPr>
      </p:pic>
      <p:pic>
        <p:nvPicPr>
          <p:cNvPr id="4" name="Picture 3"/>
          <p:cNvPicPr>
            <a:picLocks noChangeAspect="1"/>
          </p:cNvPicPr>
          <p:nvPr/>
        </p:nvPicPr>
        <p:blipFill>
          <a:blip r:embed="rId4"/>
          <a:stretch>
            <a:fillRect/>
          </a:stretch>
        </p:blipFill>
        <p:spPr>
          <a:xfrm>
            <a:off x="720090" y="3886200"/>
            <a:ext cx="1350169" cy="1143000"/>
          </a:xfrm>
          <a:prstGeom prst="rect">
            <a:avLst/>
          </a:prstGeom>
        </p:spPr>
      </p:pic>
    </p:spTree>
    <p:extLst>
      <p:ext uri="{BB962C8B-B14F-4D97-AF65-F5344CB8AC3E}">
        <p14:creationId xmlns:p14="http://schemas.microsoft.com/office/powerpoint/2010/main" val="3883120693"/>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23" y="456253"/>
            <a:ext cx="9243031" cy="1220148"/>
          </a:xfrm>
        </p:spPr>
        <p:txBody>
          <a:bodyPr vert="horz" lIns="91440" tIns="45720" rIns="91440" bIns="45720" rtlCol="0" anchor="ctr">
            <a:normAutofit/>
          </a:bodyPr>
          <a:lstStyle/>
          <a:p>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66216946"/>
              </p:ext>
            </p:extLst>
          </p:nvPr>
        </p:nvGraphicFramePr>
        <p:xfrm>
          <a:off x="1080135" y="1752600"/>
          <a:ext cx="9451181"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540067" y="2590800"/>
          <a:ext cx="9631204" cy="3702050"/>
        </p:xfrm>
        <a:graphic>
          <a:graphicData uri="http://schemas.openxmlformats.org/presentationml/2006/ole">
            <mc:AlternateContent xmlns:mc="http://schemas.openxmlformats.org/markup-compatibility/2006">
              <mc:Choice xmlns:v="urn:schemas-microsoft-com:vml" Requires="v">
                <p:oleObj spid="_x0000_s61538" name="Document" r:id="rId4" imgW="6019800" imgH="2679700" progId="Word.Document.12">
                  <p:embed/>
                </p:oleObj>
              </mc:Choice>
              <mc:Fallback>
                <p:oleObj name="Document" r:id="rId4" imgW="6019800" imgH="26797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067" y="2590800"/>
                        <a:ext cx="9631204" cy="370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Title 12"/>
          <p:cNvSpPr>
            <a:spLocks noGrp="1"/>
          </p:cNvSpPr>
          <p:nvPr>
            <p:ph type="title"/>
          </p:nvPr>
        </p:nvSpPr>
        <p:spPr>
          <a:xfrm>
            <a:off x="540067" y="685800"/>
            <a:ext cx="9541193" cy="1371600"/>
          </a:xfrm>
        </p:spPr>
        <p:txBody>
          <a:bodyPr vert="horz" lIns="91440" tIns="45720" rIns="91440" bIns="45720" rtlCol="0" anchor="ctr">
            <a:normAutofit/>
          </a:bodyPr>
          <a:lstStyle/>
          <a:p>
            <a:r>
              <a:rPr 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Table 3.1   Reasons for Process Creation</a:t>
            </a: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752475" y="76200"/>
            <a:ext cx="9243031" cy="1220148"/>
          </a:xfrm>
        </p:spPr>
        <p:txBody>
          <a:bodyP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p>
        </p:txBody>
      </p:sp>
      <p:sp>
        <p:nvSpPr>
          <p:cNvPr id="48131" name="Content Placeholder 2"/>
          <p:cNvSpPr>
            <a:spLocks noGrp="1"/>
          </p:cNvSpPr>
          <p:nvPr>
            <p:ph sz="half" idx="1"/>
          </p:nvPr>
        </p:nvSpPr>
        <p:spPr>
          <a:xfrm>
            <a:off x="630079" y="1447801"/>
            <a:ext cx="9271159" cy="3962399"/>
          </a:xfrm>
        </p:spPr>
        <p:txBody>
          <a:bodyPr>
            <a:normAutofit/>
          </a:bodyPr>
          <a:lstStyle/>
          <a:p>
            <a:r>
              <a:rPr lang="en-NZ" sz="2800" dirty="0" smtClean="0"/>
              <a:t>Once the OS decides to create a new process it:</a:t>
            </a:r>
          </a:p>
        </p:txBody>
      </p:sp>
      <p:graphicFrame>
        <p:nvGraphicFramePr>
          <p:cNvPr id="4" name="Diagram 3"/>
          <p:cNvGraphicFramePr/>
          <p:nvPr/>
        </p:nvGraphicFramePr>
        <p:xfrm>
          <a:off x="1890236" y="2438400"/>
          <a:ext cx="72009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512905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52475" y="152400"/>
            <a:ext cx="9243031" cy="838200"/>
          </a:xfrm>
        </p:spPr>
        <p:txBody>
          <a:bodyP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p>
        </p:txBody>
      </p:sp>
      <p:sp>
        <p:nvSpPr>
          <p:cNvPr id="3" name="Content Placeholder 2"/>
          <p:cNvSpPr>
            <a:spLocks noGrp="1"/>
          </p:cNvSpPr>
          <p:nvPr>
            <p:ph sz="half" idx="1"/>
          </p:nvPr>
        </p:nvSpPr>
        <p:spPr>
          <a:xfrm>
            <a:off x="142875" y="914400"/>
            <a:ext cx="10515599" cy="5791200"/>
          </a:xfrm>
        </p:spPr>
        <p:txBody>
          <a:bodyPr>
            <a:noAutofit/>
          </a:bodyPr>
          <a:lstStyle/>
          <a:p>
            <a:pPr algn="just" fontAlgn="base"/>
            <a:r>
              <a:rPr lang="en-US" sz="2400" dirty="0" smtClean="0"/>
              <a:t>When </a:t>
            </a:r>
            <a:r>
              <a:rPr lang="en-US" sz="2400" dirty="0"/>
              <a:t>a new process is created, the operating system assigns a unique Process Identifier (PID) to it and inserts a new entry in the </a:t>
            </a:r>
            <a:r>
              <a:rPr lang="en-US" sz="2400" dirty="0" smtClean="0"/>
              <a:t>process </a:t>
            </a:r>
            <a:r>
              <a:rPr lang="en-US" sz="2400" dirty="0"/>
              <a:t>table. </a:t>
            </a:r>
            <a:endParaRPr lang="en-US" sz="2400" dirty="0" smtClean="0"/>
          </a:p>
          <a:p>
            <a:pPr algn="just" fontAlgn="base"/>
            <a:r>
              <a:rPr lang="en-US" sz="2400" dirty="0" smtClean="0"/>
              <a:t>The required </a:t>
            </a:r>
            <a:r>
              <a:rPr lang="en-US" sz="2400" dirty="0"/>
              <a:t>memory space for all the elements of the process such as program, data, and stack is allocated including space for its </a:t>
            </a:r>
            <a:r>
              <a:rPr lang="en-US" sz="2400" u="sng" dirty="0"/>
              <a:t> </a:t>
            </a:r>
            <a:r>
              <a:rPr lang="en-US" sz="2400" dirty="0" smtClean="0"/>
              <a:t>PCB.</a:t>
            </a:r>
            <a:r>
              <a:rPr lang="en-US" sz="2400" dirty="0"/>
              <a:t> </a:t>
            </a:r>
          </a:p>
          <a:p>
            <a:pPr algn="just" fontAlgn="base"/>
            <a:r>
              <a:rPr lang="en-US" sz="2400" dirty="0" smtClean="0"/>
              <a:t>various </a:t>
            </a:r>
            <a:r>
              <a:rPr lang="en-US" sz="2400" dirty="0"/>
              <a:t>values in PCB are initialized such as, </a:t>
            </a:r>
            <a:r>
              <a:rPr lang="en-US" sz="2400" dirty="0" smtClean="0"/>
              <a:t>The </a:t>
            </a:r>
            <a:r>
              <a:rPr lang="en-US" sz="2400" dirty="0"/>
              <a:t>process identification part is filled with PID assigned to it in step (1) and also its parent’s PID.</a:t>
            </a:r>
          </a:p>
          <a:p>
            <a:pPr algn="just" fontAlgn="base"/>
            <a:r>
              <a:rPr lang="en-US" sz="2400" dirty="0" smtClean="0"/>
              <a:t>The </a:t>
            </a:r>
            <a:r>
              <a:rPr lang="en-US" sz="2400" dirty="0"/>
              <a:t>process state information would be set to ‘New’.</a:t>
            </a:r>
          </a:p>
          <a:p>
            <a:pPr algn="just" fontAlgn="base"/>
            <a:r>
              <a:rPr lang="en-US" sz="2400" dirty="0"/>
              <a:t>Priority would be lowest by default, but the user can specify any priority during creation.</a:t>
            </a:r>
          </a:p>
          <a:p>
            <a:pPr algn="just" fontAlgn="base"/>
            <a:r>
              <a:rPr lang="en-US" sz="2400" dirty="0" smtClean="0"/>
              <a:t>Then </a:t>
            </a:r>
            <a:r>
              <a:rPr lang="en-US" sz="2400" dirty="0"/>
              <a:t>the operating system will link this process to the scheduling queue and the process state would be changed from ‘New’ to ‘Ready’. Now the process is competing for the CPU. </a:t>
            </a:r>
          </a:p>
          <a:p>
            <a:pPr algn="just" fontAlgn="base"/>
            <a:r>
              <a:rPr lang="en-US" sz="2400" dirty="0" smtClean="0"/>
              <a:t>Additionally</a:t>
            </a:r>
            <a:r>
              <a:rPr lang="en-US" sz="2400" dirty="0"/>
              <a:t>, the operating system will create some other data structures such as log files or accounting files to keep track of processes activity. </a:t>
            </a:r>
          </a:p>
          <a:p>
            <a:pPr algn="just"/>
            <a:endParaRPr lang="en-IN" sz="2400" dirty="0"/>
          </a:p>
        </p:txBody>
      </p:sp>
    </p:spTree>
    <p:extLst>
      <p:ext uri="{BB962C8B-B14F-4D97-AF65-F5344CB8AC3E}">
        <p14:creationId xmlns:p14="http://schemas.microsoft.com/office/powerpoint/2010/main" val="14137761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OS Management of Application Execution</a:t>
            </a:r>
          </a:p>
        </p:txBody>
      </p:sp>
      <p:sp>
        <p:nvSpPr>
          <p:cNvPr id="8195" name="Content Placeholder 2"/>
          <p:cNvSpPr>
            <a:spLocks noGrp="1"/>
          </p:cNvSpPr>
          <p:nvPr>
            <p:ph sz="half" idx="1"/>
          </p:nvPr>
        </p:nvSpPr>
        <p:spPr>
          <a:xfrm>
            <a:off x="720090" y="1371601"/>
            <a:ext cx="9271159" cy="4724400"/>
          </a:xfrm>
        </p:spPr>
        <p:txBody>
          <a:bodyPr>
            <a:normAutofit/>
          </a:bodyPr>
          <a:lstStyle/>
          <a:p>
            <a:r>
              <a:rPr lang="en-US" sz="3200" dirty="0" smtClean="0"/>
              <a:t>Resources are made available to multiple applications</a:t>
            </a:r>
          </a:p>
          <a:p>
            <a:r>
              <a:rPr lang="en-US" sz="3200" dirty="0" smtClean="0"/>
              <a:t>The processor is switched among multiple applications so all will appear to be progressing</a:t>
            </a:r>
          </a:p>
          <a:p>
            <a:r>
              <a:rPr lang="en-US" sz="3200" dirty="0" smtClean="0"/>
              <a:t>The processor and I/O devices can be used efficiently</a:t>
            </a:r>
          </a:p>
          <a:p>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59" y="76200"/>
            <a:ext cx="10928509" cy="914400"/>
          </a:xfrm>
        </p:spPr>
        <p:txBody>
          <a:bodyPr>
            <a:normAutofit/>
          </a:bodyPr>
          <a:lstStyle/>
          <a:p>
            <a:r>
              <a:rPr lang="en-NZ"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endPar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133600"/>
            <a:ext cx="2520315" cy="4191000"/>
          </a:xfrm>
        </p:spPr>
        <p:txBody>
          <a:bodyPr>
            <a:normAutofit fontScale="92500" lnSpcReduction="20000"/>
          </a:bodyPr>
          <a:lstStyle/>
          <a:p>
            <a:r>
              <a:rPr lang="en-NZ" dirty="0" smtClean="0"/>
              <a:t>Process creation is by means of the kernel system call, fork(  )</a:t>
            </a:r>
          </a:p>
          <a:p>
            <a:r>
              <a:rPr lang="en-NZ" dirty="0" smtClean="0"/>
              <a:t>This causes the OS, in Kernel Mode, to:</a:t>
            </a:r>
          </a:p>
        </p:txBody>
      </p:sp>
      <p:graphicFrame>
        <p:nvGraphicFramePr>
          <p:cNvPr id="5" name="Diagram 4"/>
          <p:cNvGraphicFramePr/>
          <p:nvPr>
            <p:extLst>
              <p:ext uri="{D42A27DB-BD31-4B8C-83A1-F6EECF244321}">
                <p14:modId xmlns:p14="http://schemas.microsoft.com/office/powerpoint/2010/main" val="2537882942"/>
              </p:ext>
            </p:extLst>
          </p:nvPr>
        </p:nvGraphicFramePr>
        <p:xfrm>
          <a:off x="2581275" y="990600"/>
          <a:ext cx="8001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3221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After Creation</a:t>
            </a:r>
            <a:endParaRPr lang="en-NZ" sz="3200" dirty="0"/>
          </a:p>
        </p:txBody>
      </p:sp>
      <p:sp>
        <p:nvSpPr>
          <p:cNvPr id="3" name="Content Placeholder 2"/>
          <p:cNvSpPr>
            <a:spLocks noGrp="1"/>
          </p:cNvSpPr>
          <p:nvPr>
            <p:ph idx="4294967295"/>
          </p:nvPr>
        </p:nvSpPr>
        <p:spPr>
          <a:xfrm>
            <a:off x="904875" y="1524000"/>
            <a:ext cx="9451181" cy="4114800"/>
          </a:xfrm>
        </p:spPr>
        <p:txBody>
          <a:bodyPr/>
          <a:lstStyle/>
          <a:p>
            <a:r>
              <a:rPr lang="en-NZ" sz="2400" dirty="0" smtClean="0"/>
              <a:t>After creating the process the Kernel can do one of the following, as part of the dispatcher routine:</a:t>
            </a:r>
          </a:p>
          <a:p>
            <a:pPr marL="914400" lvl="1" indent="-341313"/>
            <a:r>
              <a:rPr lang="en-NZ" sz="2400" dirty="0" smtClean="0"/>
              <a:t>stay in the parent process</a:t>
            </a:r>
          </a:p>
          <a:p>
            <a:pPr marL="914400" lvl="1" indent="-341313"/>
            <a:r>
              <a:rPr lang="en-NZ" sz="2400" dirty="0" smtClean="0"/>
              <a:t>transfer control to the child process</a:t>
            </a:r>
          </a:p>
          <a:p>
            <a:pPr marL="914400" lvl="1" indent="-341313"/>
            <a:r>
              <a:rPr lang="en-NZ" sz="2400" dirty="0" smtClean="0"/>
              <a:t>transfer control to another process</a:t>
            </a:r>
          </a:p>
          <a:p>
            <a:pPr lvl="1"/>
            <a:endParaRPr lang="en-NZ" dirty="0" smtClean="0"/>
          </a:p>
          <a:p>
            <a:pPr lvl="1"/>
            <a:endParaRPr lang="en-NZ" dirty="0" smtClean="0"/>
          </a:p>
          <a:p>
            <a:endParaRPr lang="en-NZ" dirty="0"/>
          </a:p>
        </p:txBody>
      </p:sp>
    </p:spTree>
    <p:extLst>
      <p:ext uri="{BB962C8B-B14F-4D97-AF65-F5344CB8AC3E}">
        <p14:creationId xmlns:p14="http://schemas.microsoft.com/office/powerpoint/2010/main" val="2957037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30079" y="152400"/>
            <a:ext cx="9721215" cy="884238"/>
          </a:xfrm>
          <a:effectLst/>
        </p:spPr>
        <p:txBody>
          <a:bodyPr vert="horz" lIns="91440" tIns="0" rIns="91440" bIns="0" rtlCol="0" anchor="b" anchorCtr="0">
            <a:no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Fork</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System Call</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Content Placeholder 5"/>
          <p:cNvSpPr>
            <a:spLocks noGrp="1"/>
          </p:cNvSpPr>
          <p:nvPr>
            <p:ph idx="1"/>
          </p:nvPr>
        </p:nvSpPr>
        <p:spPr>
          <a:xfrm>
            <a:off x="630079" y="1219200"/>
            <a:ext cx="9901238" cy="4678363"/>
          </a:xfrm>
        </p:spPr>
        <p:txBody>
          <a:bodyPr>
            <a:noAutofit/>
          </a:bodyPr>
          <a:lstStyle/>
          <a:p>
            <a:r>
              <a:rPr lang="en-US" sz="2600" dirty="0"/>
              <a:t>The </a:t>
            </a:r>
            <a:r>
              <a:rPr lang="en-US" sz="2600" b="1" dirty="0"/>
              <a:t>fork ()</a:t>
            </a:r>
            <a:r>
              <a:rPr lang="en-US" sz="2600" dirty="0"/>
              <a:t> system calls </a:t>
            </a:r>
            <a:r>
              <a:rPr lang="en-US" sz="2600" dirty="0" smtClean="0"/>
              <a:t>creates new process. </a:t>
            </a:r>
          </a:p>
          <a:p>
            <a:r>
              <a:rPr lang="en-US" sz="2600" dirty="0" smtClean="0"/>
              <a:t>When </a:t>
            </a:r>
            <a:r>
              <a:rPr lang="en-US" sz="2600" dirty="0"/>
              <a:t>a process uses the fork() system call, it creates a replicate of itself. </a:t>
            </a:r>
            <a:endParaRPr lang="en-US" sz="2600" dirty="0" smtClean="0"/>
          </a:p>
          <a:p>
            <a:r>
              <a:rPr lang="en-US" sz="2600" dirty="0" smtClean="0"/>
              <a:t>The </a:t>
            </a:r>
            <a:r>
              <a:rPr lang="en-US" sz="2600" dirty="0"/>
              <a:t>parent process is the existing process, and the child process is the new process. </a:t>
            </a:r>
            <a:endParaRPr lang="en-US" sz="2600" dirty="0" smtClean="0"/>
          </a:p>
          <a:p>
            <a:r>
              <a:rPr lang="en-US" sz="2600" dirty="0" smtClean="0"/>
              <a:t>When </a:t>
            </a:r>
            <a:r>
              <a:rPr lang="en-US" sz="2600" dirty="0"/>
              <a:t>creating the child process, the parent </a:t>
            </a:r>
            <a:r>
              <a:rPr lang="en-US" sz="2600" dirty="0" smtClean="0"/>
              <a:t>states </a:t>
            </a:r>
            <a:r>
              <a:rPr lang="en-US" sz="2600" dirty="0"/>
              <a:t>like open files, address space, and variables are copied to the child process. </a:t>
            </a:r>
            <a:endParaRPr lang="en-US" sz="2600" dirty="0" smtClean="0"/>
          </a:p>
          <a:p>
            <a:r>
              <a:rPr lang="en-US" sz="2600" dirty="0"/>
              <a:t>T</a:t>
            </a:r>
            <a:r>
              <a:rPr lang="en-US" sz="2600" dirty="0" smtClean="0"/>
              <a:t>he </a:t>
            </a:r>
            <a:r>
              <a:rPr lang="en-US" sz="2600" dirty="0"/>
              <a:t>child and parent processes are located in separate physical address spaces. As a result, the modification in the parent process doesn't appear in the child process.</a:t>
            </a:r>
            <a:endParaRPr lang="en-IN" sz="2600" dirty="0"/>
          </a:p>
        </p:txBody>
      </p:sp>
    </p:spTree>
    <p:extLst>
      <p:ext uri="{BB962C8B-B14F-4D97-AF65-F5344CB8AC3E}">
        <p14:creationId xmlns:p14="http://schemas.microsoft.com/office/powerpoint/2010/main" val="265430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vert="horz" lIns="91440" tIns="0" rIns="91440" bIns="0" rtlCol="0" anchor="b" anchorCtr="0">
            <a:no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Fork() System Call</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37570" name="Picture 2" descr="https://www.cs.uic.edu/~jbell/CourseNotes/OperatingSystems/images/Chapter3/3_10_ProcessCre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01" y="2286000"/>
            <a:ext cx="9271159"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2831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40068" y="228600"/>
            <a:ext cx="9721215" cy="731838"/>
          </a:xfrm>
          <a:effectLst/>
        </p:spPr>
        <p:txBody>
          <a:bodyPr vert="horz" lIns="91440" tIns="0" rIns="91440" bIns="0" rtlCol="0" anchor="b" anchorCtr="0">
            <a:no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Exec() </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Call</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Content Placeholder 5"/>
          <p:cNvSpPr>
            <a:spLocks noGrp="1"/>
          </p:cNvSpPr>
          <p:nvPr>
            <p:ph idx="1"/>
          </p:nvPr>
        </p:nvSpPr>
        <p:spPr>
          <a:xfrm>
            <a:off x="180022" y="1524001"/>
            <a:ext cx="10261283" cy="4373563"/>
          </a:xfrm>
        </p:spPr>
        <p:txBody>
          <a:bodyPr>
            <a:normAutofit/>
          </a:bodyPr>
          <a:lstStyle/>
          <a:p>
            <a:r>
              <a:rPr lang="en-US" sz="2400" dirty="0"/>
              <a:t>The </a:t>
            </a:r>
            <a:r>
              <a:rPr lang="en-US" sz="2400" b="1" dirty="0"/>
              <a:t>exec()</a:t>
            </a:r>
            <a:r>
              <a:rPr lang="en-US" sz="2400" dirty="0"/>
              <a:t> system call is used to make the </a:t>
            </a:r>
            <a:r>
              <a:rPr lang="en-US" sz="2400" dirty="0" smtClean="0"/>
              <a:t>new processes</a:t>
            </a:r>
            <a:r>
              <a:rPr lang="en-US" sz="2400" dirty="0"/>
              <a:t>. </a:t>
            </a:r>
            <a:endParaRPr lang="en-US" sz="2400" dirty="0" smtClean="0"/>
          </a:p>
          <a:p>
            <a:r>
              <a:rPr lang="en-US" sz="2400" dirty="0" smtClean="0"/>
              <a:t>When </a:t>
            </a:r>
            <a:r>
              <a:rPr lang="en-US" sz="2400" dirty="0"/>
              <a:t>the exec() function is used, the currently running process is terminated and replaced with the newly formed process. </a:t>
            </a:r>
            <a:endParaRPr lang="en-US" sz="2400" dirty="0" smtClean="0"/>
          </a:p>
          <a:p>
            <a:r>
              <a:rPr lang="en-US" sz="2400" dirty="0" smtClean="0"/>
              <a:t>In </a:t>
            </a:r>
            <a:r>
              <a:rPr lang="en-US" sz="2400" dirty="0"/>
              <a:t>other words, only the new process persists after calling exec(). </a:t>
            </a:r>
            <a:endParaRPr lang="en-US" sz="2400" dirty="0" smtClean="0"/>
          </a:p>
          <a:p>
            <a:r>
              <a:rPr lang="en-US" sz="2400" dirty="0" smtClean="0"/>
              <a:t>The </a:t>
            </a:r>
            <a:r>
              <a:rPr lang="en-US" sz="2400" dirty="0"/>
              <a:t>parent process is shut down. </a:t>
            </a:r>
            <a:endParaRPr lang="en-US" sz="2400" dirty="0" smtClean="0"/>
          </a:p>
          <a:p>
            <a:r>
              <a:rPr lang="en-US" sz="2400" dirty="0" smtClean="0"/>
              <a:t>This </a:t>
            </a:r>
            <a:r>
              <a:rPr lang="en-US" sz="2400" dirty="0"/>
              <a:t>system call also substitutes the parent process's text segment, address space, and data segment with the child process.</a:t>
            </a:r>
            <a:endParaRPr lang="en-US" sz="2400" dirty="0" smtClean="0"/>
          </a:p>
        </p:txBody>
      </p:sp>
    </p:spTree>
    <p:extLst>
      <p:ext uri="{BB962C8B-B14F-4D97-AF65-F5344CB8AC3E}">
        <p14:creationId xmlns:p14="http://schemas.microsoft.com/office/powerpoint/2010/main" val="1506208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30079" y="228600"/>
            <a:ext cx="9721215" cy="731838"/>
          </a:xfrm>
          <a:effectLst/>
        </p:spPr>
        <p:txBody>
          <a:bodyPr vert="horz" lIns="91440" tIns="0" rIns="91440" bIns="0" rtlCol="0" anchor="b" anchorCtr="0">
            <a:no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Exec() </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Call</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8248806"/>
              </p:ext>
            </p:extLst>
          </p:nvPr>
        </p:nvGraphicFramePr>
        <p:xfrm>
          <a:off x="540068" y="1524002"/>
          <a:ext cx="10081260" cy="3814448"/>
        </p:xfrm>
        <a:graphic>
          <a:graphicData uri="http://schemas.openxmlformats.org/drawingml/2006/table">
            <a:tbl>
              <a:tblPr/>
              <a:tblGrid>
                <a:gridCol w="1601696"/>
                <a:gridCol w="4051347"/>
                <a:gridCol w="4428217"/>
              </a:tblGrid>
              <a:tr h="396029">
                <a:tc>
                  <a:txBody>
                    <a:bodyPr/>
                    <a:lstStyle/>
                    <a:p>
                      <a:pPr algn="l" fontAlgn="t"/>
                      <a:r>
                        <a:rPr lang="en-IN" sz="1600" dirty="0">
                          <a:solidFill>
                            <a:srgbClr val="000000"/>
                          </a:solidFill>
                          <a:effectLst/>
                          <a:latin typeface="times new roman"/>
                        </a:rPr>
                        <a:t>Features</a:t>
                      </a:r>
                    </a:p>
                  </a:txBody>
                  <a:tcPr marL="57178" marR="57178" marT="48405" marB="48405">
                    <a:lnL w="7620" cap="flat" cmpd="sng" algn="ctr">
                      <a:solidFill>
                        <a:srgbClr val="500F09"/>
                      </a:solidFill>
                      <a:prstDash val="solid"/>
                      <a:round/>
                      <a:headEnd type="none" w="med" len="med"/>
                      <a:tailEnd type="none" w="med" len="med"/>
                    </a:lnL>
                    <a:lnR w="7620" cap="flat" cmpd="sng" algn="ctr">
                      <a:solidFill>
                        <a:srgbClr val="500F09"/>
                      </a:solidFill>
                      <a:prstDash val="solid"/>
                      <a:round/>
                      <a:headEnd type="none" w="med" len="med"/>
                      <a:tailEnd type="none" w="med" len="med"/>
                    </a:lnR>
                    <a:lnT w="7620" cap="flat" cmpd="sng" algn="ctr">
                      <a:solidFill>
                        <a:srgbClr val="500F0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a:rPr>
                        <a:t>Fork()</a:t>
                      </a:r>
                    </a:p>
                  </a:txBody>
                  <a:tcPr marL="57178" marR="57178" marT="48405" marB="48405">
                    <a:lnL w="7620" cap="flat" cmpd="sng" algn="ctr">
                      <a:solidFill>
                        <a:srgbClr val="500F09"/>
                      </a:solidFill>
                      <a:prstDash val="solid"/>
                      <a:round/>
                      <a:headEnd type="none" w="med" len="med"/>
                      <a:tailEnd type="none" w="med" len="med"/>
                    </a:lnL>
                    <a:lnR w="7620" cap="flat" cmpd="sng" algn="ctr">
                      <a:solidFill>
                        <a:srgbClr val="500F09"/>
                      </a:solidFill>
                      <a:prstDash val="solid"/>
                      <a:round/>
                      <a:headEnd type="none" w="med" len="med"/>
                      <a:tailEnd type="none" w="med" len="med"/>
                    </a:lnR>
                    <a:lnT w="7620" cap="flat" cmpd="sng" algn="ctr">
                      <a:solidFill>
                        <a:srgbClr val="500F0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a:rPr>
                        <a:t>Exec()</a:t>
                      </a:r>
                    </a:p>
                  </a:txBody>
                  <a:tcPr marL="57178" marR="57178" marT="48405" marB="48405">
                    <a:lnL w="7620" cap="flat" cmpd="sng" algn="ctr">
                      <a:solidFill>
                        <a:srgbClr val="500F09"/>
                      </a:solidFill>
                      <a:prstDash val="solid"/>
                      <a:round/>
                      <a:headEnd type="none" w="med" len="med"/>
                      <a:tailEnd type="none" w="med" len="med"/>
                    </a:lnL>
                    <a:lnR w="7620" cap="flat" cmpd="sng" algn="ctr">
                      <a:solidFill>
                        <a:srgbClr val="500F09"/>
                      </a:solidFill>
                      <a:prstDash val="solid"/>
                      <a:round/>
                      <a:headEnd type="none" w="med" len="med"/>
                      <a:tailEnd type="none" w="med" len="med"/>
                    </a:lnR>
                    <a:lnT w="7620" cap="flat" cmpd="sng" algn="ctr">
                      <a:solidFill>
                        <a:srgbClr val="500F0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925475">
                <a:tc>
                  <a:txBody>
                    <a:bodyPr/>
                    <a:lstStyle/>
                    <a:p>
                      <a:pPr algn="just" fontAlgn="t"/>
                      <a:r>
                        <a:rPr lang="en-IN" sz="1600" b="1">
                          <a:solidFill>
                            <a:srgbClr val="333333"/>
                          </a:solidFill>
                          <a:effectLst/>
                          <a:latin typeface="inter-bold"/>
                        </a:rPr>
                        <a:t>Definition</a:t>
                      </a:r>
                      <a:endParaRPr lang="en-IN" sz="1600">
                        <a:solidFill>
                          <a:srgbClr val="333333"/>
                        </a:solidFill>
                        <a:effectLst/>
                        <a:latin typeface="inter-regular"/>
                      </a:endParaRP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a command that allows a process to copy itself.</a:t>
                      </a: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a command that makes a new process by replacing the existing process.</a:t>
                      </a: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925475">
                <a:tc>
                  <a:txBody>
                    <a:bodyPr/>
                    <a:lstStyle/>
                    <a:p>
                      <a:pPr algn="just" fontAlgn="t"/>
                      <a:r>
                        <a:rPr lang="en-IN" sz="1600" b="1">
                          <a:solidFill>
                            <a:srgbClr val="333333"/>
                          </a:solidFill>
                          <a:effectLst/>
                          <a:latin typeface="inter-bold"/>
                        </a:rPr>
                        <a:t>Address Space</a:t>
                      </a:r>
                      <a:endParaRPr lang="en-IN" sz="1600">
                        <a:solidFill>
                          <a:srgbClr val="333333"/>
                        </a:solidFill>
                        <a:effectLst/>
                        <a:latin typeface="inter-regular"/>
                      </a:endParaRP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The parent and child processes are in separate address spaces in the fork().</a:t>
                      </a: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The child address space replaces the parent address space in the exec().</a:t>
                      </a: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925475">
                <a:tc>
                  <a:txBody>
                    <a:bodyPr/>
                    <a:lstStyle/>
                    <a:p>
                      <a:pPr algn="just" fontAlgn="t"/>
                      <a:r>
                        <a:rPr lang="en-IN" sz="1600" b="1">
                          <a:solidFill>
                            <a:srgbClr val="333333"/>
                          </a:solidFill>
                          <a:effectLst/>
                          <a:latin typeface="inter-bold"/>
                        </a:rPr>
                        <a:t>Parent Process</a:t>
                      </a:r>
                      <a:endParaRPr lang="en-IN" sz="1600">
                        <a:solidFill>
                          <a:srgbClr val="333333"/>
                        </a:solidFill>
                        <a:effectLst/>
                        <a:latin typeface="inter-regular"/>
                      </a:endParaRP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There is a child process and a parent process after calling the fork() function.</a:t>
                      </a: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There is only a child process after calling the exec().</a:t>
                      </a: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41994">
                <a:tc>
                  <a:txBody>
                    <a:bodyPr/>
                    <a:lstStyle/>
                    <a:p>
                      <a:pPr algn="just" fontAlgn="t"/>
                      <a:r>
                        <a:rPr lang="en-IN" sz="1600" b="1">
                          <a:solidFill>
                            <a:srgbClr val="333333"/>
                          </a:solidFill>
                          <a:effectLst/>
                          <a:latin typeface="inter-bold"/>
                        </a:rPr>
                        <a:t>Result</a:t>
                      </a:r>
                      <a:endParaRPr lang="en-IN" sz="1600">
                        <a:solidFill>
                          <a:srgbClr val="333333"/>
                        </a:solidFill>
                        <a:effectLst/>
                        <a:latin typeface="inter-regular"/>
                      </a:endParaRP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The fork() makes a child's process equal to the parent's process.</a:t>
                      </a: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The exec() makes a child process and replaces it with the parent process.</a:t>
                      </a:r>
                    </a:p>
                  </a:txBody>
                  <a:tcPr marL="38119" marR="38119" marT="32270" marB="3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029238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68" y="685800"/>
            <a:ext cx="8731091" cy="609600"/>
          </a:xfrm>
        </p:spPr>
        <p:txBody>
          <a:bodyPr vert="horz" lIns="91440" tIns="45720" rIns="91440" bIns="45720" rtlCol="0" anchor="ctr">
            <a:normAutofit/>
          </a:bodyPr>
          <a:lstStyle/>
          <a:p>
            <a:pPr algn="ctr"/>
            <a:r>
              <a:rPr lang="en-NZ"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Switching</a:t>
            </a:r>
          </a:p>
        </p:txBody>
      </p:sp>
      <p:sp>
        <p:nvSpPr>
          <p:cNvPr id="10" name="Rectangle 9"/>
          <p:cNvSpPr/>
          <p:nvPr/>
        </p:nvSpPr>
        <p:spPr>
          <a:xfrm>
            <a:off x="540067" y="1752600"/>
            <a:ext cx="9541193" cy="646331"/>
          </a:xfrm>
          <a:prstGeom prst="rect">
            <a:avLst/>
          </a:prstGeom>
        </p:spPr>
        <p:txBody>
          <a:bodyPr wrap="square">
            <a:spAutoFit/>
          </a:bodyPr>
          <a:lstStyle/>
          <a:p>
            <a:r>
              <a:rPr lang="en-NZ" dirty="0" smtClean="0">
                <a:latin typeface="+mn-lt"/>
              </a:rPr>
              <a:t>A process switch may occur any time that the OS has gained control from the currently running process. Possible events giving OS control are: </a:t>
            </a:r>
          </a:p>
        </p:txBody>
      </p:sp>
      <p:graphicFrame>
        <p:nvGraphicFramePr>
          <p:cNvPr id="118786" name="Object 2"/>
          <p:cNvGraphicFramePr>
            <a:graphicFrameLocks noChangeAspect="1"/>
          </p:cNvGraphicFramePr>
          <p:nvPr/>
        </p:nvGraphicFramePr>
        <p:xfrm>
          <a:off x="540068" y="2590800"/>
          <a:ext cx="9721215" cy="3810000"/>
        </p:xfrm>
        <a:graphic>
          <a:graphicData uri="http://schemas.openxmlformats.org/presentationml/2006/ole">
            <mc:AlternateContent xmlns:mc="http://schemas.openxmlformats.org/markup-compatibility/2006">
              <mc:Choice xmlns:v="urn:schemas-microsoft-com:vml" Requires="v">
                <p:oleObj spid="_x0000_s240670" name="Document" r:id="rId4" imgW="5969000" imgH="2743200" progId="Word.Document.12">
                  <p:embed/>
                </p:oleObj>
              </mc:Choice>
              <mc:Fallback>
                <p:oleObj name="Document" r:id="rId4" imgW="5969000" imgH="27432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068" y="2590800"/>
                        <a:ext cx="972121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2296048"/>
      </p:ext>
    </p:extLst>
  </p:cSld>
  <p:clrMapOvr>
    <a:masterClrMapping/>
  </p:clrMapOvr>
  <p:transition spd="slow">
    <p:pull dir="l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78222" y="456253"/>
            <a:ext cx="9483060" cy="1143947"/>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Interrupts</a:t>
            </a:r>
          </a:p>
        </p:txBody>
      </p:sp>
      <p:sp>
        <p:nvSpPr>
          <p:cNvPr id="11" name="Text Placeholder 10"/>
          <p:cNvSpPr>
            <a:spLocks noGrp="1"/>
          </p:cNvSpPr>
          <p:nvPr>
            <p:ph type="body" idx="1"/>
          </p:nvPr>
        </p:nvSpPr>
        <p:spPr/>
        <p:txBody>
          <a:bodyPr/>
          <a:lstStyle/>
          <a:p>
            <a:r>
              <a:rPr lang="en-US" sz="3000" dirty="0" smtClean="0"/>
              <a:t>Interrupt</a:t>
            </a:r>
            <a:endParaRPr lang="en-US" sz="3000" dirty="0"/>
          </a:p>
        </p:txBody>
      </p:sp>
      <p:sp>
        <p:nvSpPr>
          <p:cNvPr id="9" name="Content Placeholder 8"/>
          <p:cNvSpPr>
            <a:spLocks noGrp="1"/>
          </p:cNvSpPr>
          <p:nvPr>
            <p:ph sz="half" idx="2"/>
          </p:nvPr>
        </p:nvSpPr>
        <p:spPr>
          <a:xfrm>
            <a:off x="360045" y="2743200"/>
            <a:ext cx="4320540" cy="3810000"/>
          </a:xfrm>
        </p:spPr>
        <p:txBody>
          <a:bodyPr>
            <a:normAutofit/>
          </a:bodyPr>
          <a:lstStyle/>
          <a:p>
            <a:pPr marL="465138" lvl="2" indent="-295275"/>
            <a:r>
              <a:rPr lang="en-US" sz="2000" dirty="0" smtClean="0"/>
              <a:t>Due to some sort of event that is external to and independent of the currently running process</a:t>
            </a:r>
          </a:p>
          <a:p>
            <a:pPr marL="914400" lvl="3" indent="-279400"/>
            <a:r>
              <a:rPr lang="en-US" sz="2000" dirty="0" smtClean="0"/>
              <a:t>clock interrupt</a:t>
            </a:r>
          </a:p>
          <a:p>
            <a:pPr marL="914400" lvl="3" indent="-279400"/>
            <a:r>
              <a:rPr lang="en-US" sz="2000" dirty="0" smtClean="0"/>
              <a:t>I/O interrupt</a:t>
            </a:r>
          </a:p>
          <a:p>
            <a:pPr marL="914400" lvl="3" indent="-279400"/>
            <a:r>
              <a:rPr lang="en-US" sz="2000" dirty="0" smtClean="0"/>
              <a:t>memory fault</a:t>
            </a:r>
          </a:p>
          <a:p>
            <a:pPr marL="465138" lvl="2" indent="-295275"/>
            <a:r>
              <a:rPr lang="en-US" sz="2000" dirty="0" smtClean="0"/>
              <a:t>Time slice</a:t>
            </a:r>
          </a:p>
          <a:p>
            <a:pPr marL="747713" lvl="3" indent="-295275"/>
            <a:r>
              <a:rPr lang="en-US" sz="2000" dirty="0" smtClean="0"/>
              <a:t>the maximum amount of time that a process can execute before being interrupted</a:t>
            </a:r>
          </a:p>
        </p:txBody>
      </p:sp>
      <p:sp>
        <p:nvSpPr>
          <p:cNvPr id="12" name="Text Placeholder 11"/>
          <p:cNvSpPr>
            <a:spLocks noGrp="1"/>
          </p:cNvSpPr>
          <p:nvPr>
            <p:ph type="body" sz="quarter" idx="3"/>
          </p:nvPr>
        </p:nvSpPr>
        <p:spPr/>
        <p:txBody>
          <a:bodyPr/>
          <a:lstStyle/>
          <a:p>
            <a:r>
              <a:rPr lang="en-US" sz="3000" dirty="0" smtClean="0"/>
              <a:t>Trap</a:t>
            </a:r>
          </a:p>
        </p:txBody>
      </p:sp>
      <p:sp>
        <p:nvSpPr>
          <p:cNvPr id="13" name="Content Placeholder 12"/>
          <p:cNvSpPr>
            <a:spLocks noGrp="1"/>
          </p:cNvSpPr>
          <p:nvPr>
            <p:ph sz="quarter" idx="4"/>
          </p:nvPr>
        </p:nvSpPr>
        <p:spPr>
          <a:xfrm>
            <a:off x="5580697" y="2743200"/>
            <a:ext cx="4590574" cy="3810000"/>
          </a:xfrm>
        </p:spPr>
        <p:txBody>
          <a:bodyPr>
            <a:normAutofit/>
          </a:bodyPr>
          <a:lstStyle/>
          <a:p>
            <a:pPr marL="465138" lvl="2" indent="-295275"/>
            <a:r>
              <a:rPr lang="en-US" sz="2000" dirty="0" smtClean="0"/>
              <a:t>An error or exception condition generated within the currently running process</a:t>
            </a:r>
          </a:p>
          <a:p>
            <a:pPr marL="465138" lvl="2" indent="-295275"/>
            <a:r>
              <a:rPr lang="en-US" sz="2000" dirty="0" smtClean="0"/>
              <a:t>OS determines if the condition is fatal</a:t>
            </a:r>
          </a:p>
          <a:p>
            <a:pPr marL="852488" lvl="3" indent="-279400"/>
            <a:r>
              <a:rPr lang="en-US" sz="2000" dirty="0" smtClean="0"/>
              <a:t>moved to the Exit state and a process switch occurs</a:t>
            </a:r>
          </a:p>
          <a:p>
            <a:pPr marL="852488" lvl="3" indent="-279400"/>
            <a:r>
              <a:rPr lang="en-US" sz="2000" dirty="0" smtClean="0"/>
              <a:t>action will depend on the nature of the error</a:t>
            </a:r>
          </a:p>
        </p:txBody>
      </p:sp>
    </p:spTree>
    <p:extLst>
      <p:ext uri="{BB962C8B-B14F-4D97-AF65-F5344CB8AC3E}">
        <p14:creationId xmlns:p14="http://schemas.microsoft.com/office/powerpoint/2010/main" val="2685589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9">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p:cTn id="11" dur="5000" fill="hold"/>
                                        <p:tgtEl>
                                          <p:spTgt spid="9">
                                            <p:txEl>
                                              <p:pRg st="1" end="1"/>
                                            </p:txEl>
                                          </p:spTgt>
                                        </p:tgtEl>
                                        <p:attrNameLst>
                                          <p:attrName>ppt_w</p:attrName>
                                        </p:attrNameLst>
                                      </p:cBhvr>
                                      <p:tavLst>
                                        <p:tav tm="0" fmla="#ppt_w*sin(2.5*pi*$)">
                                          <p:val>
                                            <p:fltVal val="0"/>
                                          </p:val>
                                        </p:tav>
                                        <p:tav tm="100000">
                                          <p:val>
                                            <p:fltVal val="1"/>
                                          </p:val>
                                        </p:tav>
                                      </p:tavLst>
                                    </p:anim>
                                    <p:anim calcmode="lin" valueType="num">
                                      <p:cBhvr>
                                        <p:cTn id="12" dur="5000" fill="hold"/>
                                        <p:tgtEl>
                                          <p:spTgt spid="9">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p:cTn id="15" dur="5000" fill="hold"/>
                                        <p:tgtEl>
                                          <p:spTgt spid="9">
                                            <p:txEl>
                                              <p:pRg st="2" end="2"/>
                                            </p:txEl>
                                          </p:spTgt>
                                        </p:tgtEl>
                                        <p:attrNameLst>
                                          <p:attrName>ppt_w</p:attrName>
                                        </p:attrNameLst>
                                      </p:cBhvr>
                                      <p:tavLst>
                                        <p:tav tm="0" fmla="#ppt_w*sin(2.5*pi*$)">
                                          <p:val>
                                            <p:fltVal val="0"/>
                                          </p:val>
                                        </p:tav>
                                        <p:tav tm="100000">
                                          <p:val>
                                            <p:fltVal val="1"/>
                                          </p:val>
                                        </p:tav>
                                      </p:tavLst>
                                    </p:anim>
                                    <p:anim calcmode="lin" valueType="num">
                                      <p:cBhvr>
                                        <p:cTn id="16" dur="5000" fill="hold"/>
                                        <p:tgtEl>
                                          <p:spTgt spid="9">
                                            <p:txEl>
                                              <p:pRg st="2" end="2"/>
                                            </p:txEl>
                                          </p:spTgt>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p:cTn id="19" dur="5000" fill="hold"/>
                                        <p:tgtEl>
                                          <p:spTgt spid="9">
                                            <p:txEl>
                                              <p:pRg st="3" end="3"/>
                                            </p:txEl>
                                          </p:spTgt>
                                        </p:tgtEl>
                                        <p:attrNameLst>
                                          <p:attrName>ppt_w</p:attrName>
                                        </p:attrNameLst>
                                      </p:cBhvr>
                                      <p:tavLst>
                                        <p:tav tm="0" fmla="#ppt_w*sin(2.5*pi*$)">
                                          <p:val>
                                            <p:fltVal val="0"/>
                                          </p:val>
                                        </p:tav>
                                        <p:tav tm="100000">
                                          <p:val>
                                            <p:fltVal val="1"/>
                                          </p:val>
                                        </p:tav>
                                      </p:tavLst>
                                    </p:anim>
                                    <p:anim calcmode="lin" valueType="num">
                                      <p:cBhvr>
                                        <p:cTn id="20" dur="5000" fill="hold"/>
                                        <p:tgtEl>
                                          <p:spTgt spid="9">
                                            <p:txEl>
                                              <p:pRg st="3" end="3"/>
                                            </p:txEl>
                                          </p:spTgt>
                                        </p:tgtEl>
                                        <p:attrNameLst>
                                          <p:attrName>ppt_h</p:attrName>
                                        </p:attrNameLst>
                                      </p:cBhvr>
                                      <p:tavLst>
                                        <p:tav tm="0">
                                          <p:val>
                                            <p:strVal val="#ppt_h"/>
                                          </p:val>
                                        </p:tav>
                                        <p:tav tm="100000">
                                          <p:val>
                                            <p:strVal val="#ppt_h"/>
                                          </p:val>
                                        </p:tav>
                                      </p:tavLst>
                                    </p:anim>
                                  </p:childTnLst>
                                </p:cTn>
                              </p:par>
                              <p:par>
                                <p:cTn id="21" presetID="19" presetClass="entr" presetSubtype="1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p:cTn id="23" dur="5000" fill="hold"/>
                                        <p:tgtEl>
                                          <p:spTgt spid="9">
                                            <p:txEl>
                                              <p:pRg st="4" end="4"/>
                                            </p:txEl>
                                          </p:spTgt>
                                        </p:tgtEl>
                                        <p:attrNameLst>
                                          <p:attrName>ppt_w</p:attrName>
                                        </p:attrNameLst>
                                      </p:cBhvr>
                                      <p:tavLst>
                                        <p:tav tm="0" fmla="#ppt_w*sin(2.5*pi*$)">
                                          <p:val>
                                            <p:fltVal val="0"/>
                                          </p:val>
                                        </p:tav>
                                        <p:tav tm="100000">
                                          <p:val>
                                            <p:fltVal val="1"/>
                                          </p:val>
                                        </p:tav>
                                      </p:tavLst>
                                    </p:anim>
                                    <p:anim calcmode="lin" valueType="num">
                                      <p:cBhvr>
                                        <p:cTn id="24" dur="5000" fill="hold"/>
                                        <p:tgtEl>
                                          <p:spTgt spid="9">
                                            <p:txEl>
                                              <p:pRg st="4" end="4"/>
                                            </p:txEl>
                                          </p:spTgt>
                                        </p:tgtEl>
                                        <p:attrNameLst>
                                          <p:attrName>ppt_h</p:attrName>
                                        </p:attrNameLst>
                                      </p:cBhvr>
                                      <p:tavLst>
                                        <p:tav tm="0">
                                          <p:val>
                                            <p:strVal val="#ppt_h"/>
                                          </p:val>
                                        </p:tav>
                                        <p:tav tm="100000">
                                          <p:val>
                                            <p:strVal val="#ppt_h"/>
                                          </p:val>
                                        </p:tav>
                                      </p:tavLst>
                                    </p:anim>
                                  </p:childTnLst>
                                </p:cTn>
                              </p:par>
                              <p:par>
                                <p:cTn id="25" presetID="19" presetClass="entr" presetSubtype="10"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p:cTn id="27" dur="5000" fill="hold"/>
                                        <p:tgtEl>
                                          <p:spTgt spid="9">
                                            <p:txEl>
                                              <p:pRg st="5" end="5"/>
                                            </p:txEl>
                                          </p:spTgt>
                                        </p:tgtEl>
                                        <p:attrNameLst>
                                          <p:attrName>ppt_w</p:attrName>
                                        </p:attrNameLst>
                                      </p:cBhvr>
                                      <p:tavLst>
                                        <p:tav tm="0" fmla="#ppt_w*sin(2.5*pi*$)">
                                          <p:val>
                                            <p:fltVal val="0"/>
                                          </p:val>
                                        </p:tav>
                                        <p:tav tm="100000">
                                          <p:val>
                                            <p:fltVal val="1"/>
                                          </p:val>
                                        </p:tav>
                                      </p:tavLst>
                                    </p:anim>
                                    <p:anim calcmode="lin" valueType="num">
                                      <p:cBhvr>
                                        <p:cTn id="28" dur="5000" fill="hold"/>
                                        <p:tgtEl>
                                          <p:spTgt spid="9">
                                            <p:txEl>
                                              <p:pRg st="5" end="5"/>
                                            </p:txEl>
                                          </p:spTgt>
                                        </p:tgtEl>
                                        <p:attrNameLst>
                                          <p:attrName>ppt_h</p:attrName>
                                        </p:attrNameLst>
                                      </p:cBhvr>
                                      <p:tavLst>
                                        <p:tav tm="0">
                                          <p:val>
                                            <p:strVal val="#ppt_h"/>
                                          </p:val>
                                        </p:tav>
                                        <p:tav tm="100000">
                                          <p:val>
                                            <p:strVal val="#ppt_h"/>
                                          </p:val>
                                        </p:tav>
                                      </p:tavLst>
                                    </p:anim>
                                  </p:childTnLst>
                                </p:cTn>
                              </p:par>
                              <p:par>
                                <p:cTn id="29" presetID="19" presetClass="entr" presetSubtype="1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p:cTn id="31" dur="5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32" dur="5000" fill="hold"/>
                                        <p:tgtEl>
                                          <p:spTgt spid="13">
                                            <p:txEl>
                                              <p:pRg st="0" end="0"/>
                                            </p:txEl>
                                          </p:spTgt>
                                        </p:tgtEl>
                                        <p:attrNameLst>
                                          <p:attrName>ppt_h</p:attrName>
                                        </p:attrNameLst>
                                      </p:cBhvr>
                                      <p:tavLst>
                                        <p:tav tm="0">
                                          <p:val>
                                            <p:strVal val="#ppt_h"/>
                                          </p:val>
                                        </p:tav>
                                        <p:tav tm="100000">
                                          <p:val>
                                            <p:strVal val="#ppt_h"/>
                                          </p:val>
                                        </p:tav>
                                      </p:tavLst>
                                    </p:anim>
                                  </p:childTnLst>
                                </p:cTn>
                              </p:par>
                              <p:par>
                                <p:cTn id="33" presetID="19" presetClass="entr" presetSubtype="10" fill="hold" grpId="0" nodeType="with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 calcmode="lin" valueType="num">
                                      <p:cBhvr>
                                        <p:cTn id="35" dur="5000" fill="hold"/>
                                        <p:tgtEl>
                                          <p:spTgt spid="13">
                                            <p:txEl>
                                              <p:pRg st="1" end="1"/>
                                            </p:txEl>
                                          </p:spTgt>
                                        </p:tgtEl>
                                        <p:attrNameLst>
                                          <p:attrName>ppt_w</p:attrName>
                                        </p:attrNameLst>
                                      </p:cBhvr>
                                      <p:tavLst>
                                        <p:tav tm="0" fmla="#ppt_w*sin(2.5*pi*$)">
                                          <p:val>
                                            <p:fltVal val="0"/>
                                          </p:val>
                                        </p:tav>
                                        <p:tav tm="100000">
                                          <p:val>
                                            <p:fltVal val="1"/>
                                          </p:val>
                                        </p:tav>
                                      </p:tavLst>
                                    </p:anim>
                                    <p:anim calcmode="lin" valueType="num">
                                      <p:cBhvr>
                                        <p:cTn id="36" dur="5000" fill="hold"/>
                                        <p:tgtEl>
                                          <p:spTgt spid="13">
                                            <p:txEl>
                                              <p:pRg st="1" end="1"/>
                                            </p:txEl>
                                          </p:spTgt>
                                        </p:tgtEl>
                                        <p:attrNameLst>
                                          <p:attrName>ppt_h</p:attrName>
                                        </p:attrNameLst>
                                      </p:cBhvr>
                                      <p:tavLst>
                                        <p:tav tm="0">
                                          <p:val>
                                            <p:strVal val="#ppt_h"/>
                                          </p:val>
                                        </p:tav>
                                        <p:tav tm="100000">
                                          <p:val>
                                            <p:strVal val="#ppt_h"/>
                                          </p:val>
                                        </p:tav>
                                      </p:tavLst>
                                    </p:anim>
                                  </p:childTnLst>
                                </p:cTn>
                              </p:par>
                              <p:par>
                                <p:cTn id="37" presetID="19" presetClass="entr" presetSubtype="10" fill="hold" grpId="0" nodeType="with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 calcmode="lin" valueType="num">
                                      <p:cBhvr>
                                        <p:cTn id="39" dur="5000" fill="hold"/>
                                        <p:tgtEl>
                                          <p:spTgt spid="13">
                                            <p:txEl>
                                              <p:pRg st="2" end="2"/>
                                            </p:txEl>
                                          </p:spTgt>
                                        </p:tgtEl>
                                        <p:attrNameLst>
                                          <p:attrName>ppt_w</p:attrName>
                                        </p:attrNameLst>
                                      </p:cBhvr>
                                      <p:tavLst>
                                        <p:tav tm="0" fmla="#ppt_w*sin(2.5*pi*$)">
                                          <p:val>
                                            <p:fltVal val="0"/>
                                          </p:val>
                                        </p:tav>
                                        <p:tav tm="100000">
                                          <p:val>
                                            <p:fltVal val="1"/>
                                          </p:val>
                                        </p:tav>
                                      </p:tavLst>
                                    </p:anim>
                                    <p:anim calcmode="lin" valueType="num">
                                      <p:cBhvr>
                                        <p:cTn id="40" dur="5000" fill="hold"/>
                                        <p:tgtEl>
                                          <p:spTgt spid="13">
                                            <p:txEl>
                                              <p:pRg st="2" end="2"/>
                                            </p:txEl>
                                          </p:spTgt>
                                        </p:tgtEl>
                                        <p:attrNameLst>
                                          <p:attrName>ppt_h</p:attrName>
                                        </p:attrNameLst>
                                      </p:cBhvr>
                                      <p:tavLst>
                                        <p:tav tm="0">
                                          <p:val>
                                            <p:strVal val="#ppt_h"/>
                                          </p:val>
                                        </p:tav>
                                        <p:tav tm="100000">
                                          <p:val>
                                            <p:strVal val="#ppt_h"/>
                                          </p:val>
                                        </p:tav>
                                      </p:tavLst>
                                    </p:anim>
                                  </p:childTnLst>
                                </p:cTn>
                              </p:par>
                              <p:par>
                                <p:cTn id="41" presetID="19" presetClass="entr" presetSubtype="10" fill="hold" grpId="0" nodeType="with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anim calcmode="lin" valueType="num">
                                      <p:cBhvr>
                                        <p:cTn id="43" dur="5000" fill="hold"/>
                                        <p:tgtEl>
                                          <p:spTgt spid="13">
                                            <p:txEl>
                                              <p:pRg st="3" end="3"/>
                                            </p:txEl>
                                          </p:spTgt>
                                        </p:tgtEl>
                                        <p:attrNameLst>
                                          <p:attrName>ppt_w</p:attrName>
                                        </p:attrNameLst>
                                      </p:cBhvr>
                                      <p:tavLst>
                                        <p:tav tm="0" fmla="#ppt_w*sin(2.5*pi*$)">
                                          <p:val>
                                            <p:fltVal val="0"/>
                                          </p:val>
                                        </p:tav>
                                        <p:tav tm="100000">
                                          <p:val>
                                            <p:fltVal val="1"/>
                                          </p:val>
                                        </p:tav>
                                      </p:tavLst>
                                    </p:anim>
                                    <p:anim calcmode="lin" valueType="num">
                                      <p:cBhvr>
                                        <p:cTn id="44" dur="5000" fill="hold"/>
                                        <p:tgtEl>
                                          <p:spTgt spid="1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78223" y="456253"/>
            <a:ext cx="9243031" cy="1220147"/>
          </a:xfrm>
        </p:spPr>
        <p:txBody>
          <a:bodyP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Mode Switching</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sz="half" idx="1"/>
          </p:nvPr>
        </p:nvGraphicFramePr>
        <p:xfrm>
          <a:off x="772596" y="2286001"/>
          <a:ext cx="9271159" cy="3962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76888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78223" y="456253"/>
            <a:ext cx="9243031" cy="1143948"/>
          </a:xfrm>
        </p:spPr>
        <p:txBody>
          <a:bodyPr>
            <a:norm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Change of Process State</a:t>
            </a:r>
          </a:p>
        </p:txBody>
      </p:sp>
      <p:sp>
        <p:nvSpPr>
          <p:cNvPr id="51203" name="Content Placeholder 2"/>
          <p:cNvSpPr>
            <a:spLocks noGrp="1"/>
          </p:cNvSpPr>
          <p:nvPr>
            <p:ph idx="4294967295"/>
          </p:nvPr>
        </p:nvSpPr>
        <p:spPr>
          <a:xfrm>
            <a:off x="0" y="2057400"/>
            <a:ext cx="2250281" cy="1066800"/>
          </a:xfrm>
        </p:spPr>
        <p:txBody>
          <a:bodyPr>
            <a:normAutofit fontScale="77500" lnSpcReduction="20000"/>
          </a:bodyPr>
          <a:lstStyle/>
          <a:p>
            <a:pPr>
              <a:lnSpc>
                <a:spcPct val="90000"/>
              </a:lnSpc>
              <a:spcBef>
                <a:spcPts val="1200"/>
              </a:spcBef>
            </a:pPr>
            <a:r>
              <a:rPr lang="en-US" dirty="0" smtClean="0"/>
              <a:t>The steps in a full process switch are:</a:t>
            </a:r>
          </a:p>
          <a:p>
            <a:pPr>
              <a:lnSpc>
                <a:spcPct val="90000"/>
              </a:lnSpc>
              <a:spcBef>
                <a:spcPts val="0"/>
              </a:spcBef>
              <a:buNone/>
            </a:pPr>
            <a:endParaRPr lang="en-US" dirty="0" smtClean="0"/>
          </a:p>
        </p:txBody>
      </p:sp>
      <p:graphicFrame>
        <p:nvGraphicFramePr>
          <p:cNvPr id="4" name="Diagram 3"/>
          <p:cNvGraphicFramePr/>
          <p:nvPr/>
        </p:nvGraphicFramePr>
        <p:xfrm>
          <a:off x="1530191" y="2057400"/>
          <a:ext cx="9901238"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530191" y="3657601"/>
            <a:ext cx="6660833" cy="844847"/>
          </a:xfrm>
          <a:prstGeom prst="rect">
            <a:avLst/>
          </a:prstGeom>
          <a:noFill/>
        </p:spPr>
        <p:txBody>
          <a:bodyPr wrap="square" rtlCol="0">
            <a:spAutoFit/>
          </a:bodyPr>
          <a:lstStyle/>
          <a:p>
            <a:pPr>
              <a:lnSpc>
                <a:spcPct val="90000"/>
              </a:lnSpc>
              <a:spcBef>
                <a:spcPts val="1200"/>
              </a:spcBef>
            </a:pPr>
            <a:r>
              <a:rPr lang="en-NZ" dirty="0" smtClean="0"/>
              <a:t>If the currently running process is to be moved to another state (Ready, Blocked, etc.), then the OS must make substantial changes in its environment</a:t>
            </a:r>
            <a:endParaRPr lang="en-US" dirty="0" smtClean="0"/>
          </a:p>
        </p:txBody>
      </p:sp>
    </p:spTree>
    <p:extLst>
      <p:ext uri="{BB962C8B-B14F-4D97-AF65-F5344CB8AC3E}">
        <p14:creationId xmlns:p14="http://schemas.microsoft.com/office/powerpoint/2010/main" val="281528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20090" y="457201"/>
            <a:ext cx="9243031" cy="1017293"/>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is a Process?</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Content Placeholder 8"/>
          <p:cNvSpPr>
            <a:spLocks noGrp="1"/>
          </p:cNvSpPr>
          <p:nvPr>
            <p:ph idx="1"/>
          </p:nvPr>
        </p:nvSpPr>
        <p:spPr>
          <a:xfrm>
            <a:off x="540067" y="1371601"/>
            <a:ext cx="9541193" cy="4754563"/>
          </a:xfrm>
        </p:spPr>
        <p:txBody>
          <a:bodyPr>
            <a:normAutofit/>
          </a:bodyPr>
          <a:lstStyle/>
          <a:p>
            <a:r>
              <a:rPr lang="en-US" sz="2400" dirty="0"/>
              <a:t>A process is basically a program </a:t>
            </a:r>
            <a:r>
              <a:rPr lang="en-US" sz="2400" dirty="0" smtClean="0"/>
              <a:t>under execution</a:t>
            </a:r>
            <a:r>
              <a:rPr lang="en-US" sz="2400" dirty="0"/>
              <a:t>. </a:t>
            </a:r>
            <a:endParaRPr lang="en-US" sz="2400" dirty="0" smtClean="0"/>
          </a:p>
          <a:p>
            <a:r>
              <a:rPr lang="en-US" sz="2400" dirty="0" smtClean="0"/>
              <a:t>The </a:t>
            </a:r>
            <a:r>
              <a:rPr lang="en-US" sz="2400" dirty="0"/>
              <a:t>execution of a process must progress in a sequential fashion</a:t>
            </a:r>
            <a:r>
              <a:rPr lang="en-US" sz="2400" dirty="0" smtClean="0"/>
              <a:t>.</a:t>
            </a:r>
          </a:p>
          <a:p>
            <a:r>
              <a:rPr lang="en-US" sz="2400" dirty="0"/>
              <a:t>we write our computer programs in a text file and when we execute this program, it becomes a process which performs all the tasks mentioned in the program</a:t>
            </a:r>
            <a:r>
              <a:rPr lang="en-US" sz="2400" dirty="0" smtClean="0"/>
              <a:t>.</a:t>
            </a:r>
          </a:p>
          <a:p>
            <a:r>
              <a:rPr lang="en-US" sz="2400" dirty="0" smtClean="0"/>
              <a:t>A process utilizes CPU time and I/o resources.</a:t>
            </a:r>
          </a:p>
          <a:p>
            <a:r>
              <a:rPr lang="en-US" sz="2400" dirty="0"/>
              <a:t>A</a:t>
            </a:r>
            <a:r>
              <a:rPr lang="en-US" sz="2400" dirty="0" smtClean="0"/>
              <a:t> process can </a:t>
            </a:r>
            <a:r>
              <a:rPr lang="en-US" sz="2400" dirty="0"/>
              <a:t>be divided into four sections ─ stack, heap, text and data.</a:t>
            </a:r>
            <a:endParaRPr lang="en-IN" sz="2400" dirty="0"/>
          </a:p>
        </p:txBody>
      </p:sp>
    </p:spTree>
    <p:extLst>
      <p:ext uri="{BB962C8B-B14F-4D97-AF65-F5344CB8AC3E}">
        <p14:creationId xmlns:p14="http://schemas.microsoft.com/office/powerpoint/2010/main" val="268012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0" y="914400"/>
            <a:ext cx="4860608" cy="2592388"/>
          </a:xfrm>
        </p:spPr>
        <p:txBody>
          <a:bodyPr/>
          <a:lstStyle/>
          <a:p>
            <a:pPr algn="ctr"/>
            <a:r>
              <a:rPr lang="en-US" sz="4200" dirty="0" smtClean="0">
                <a:solidFill>
                  <a:schemeClr val="accent1">
                    <a:lumMod val="75000"/>
                  </a:schemeClr>
                </a:solidFill>
              </a:rPr>
              <a:t>Execution </a:t>
            </a:r>
            <a:br>
              <a:rPr lang="en-US" sz="4200" dirty="0" smtClean="0">
                <a:solidFill>
                  <a:schemeClr val="accent1">
                    <a:lumMod val="75000"/>
                  </a:schemeClr>
                </a:solidFill>
              </a:rPr>
            </a:br>
            <a:r>
              <a:rPr lang="en-US" sz="4200" dirty="0" smtClean="0">
                <a:solidFill>
                  <a:schemeClr val="accent1">
                    <a:lumMod val="75000"/>
                  </a:schemeClr>
                </a:solidFill>
              </a:rPr>
              <a:t>of the </a:t>
            </a:r>
            <a:br>
              <a:rPr lang="en-US" sz="4200" dirty="0" smtClean="0">
                <a:solidFill>
                  <a:schemeClr val="accent1">
                    <a:lumMod val="75000"/>
                  </a:schemeClr>
                </a:solidFill>
              </a:rPr>
            </a:br>
            <a:r>
              <a:rPr lang="en-US" sz="4200" dirty="0" smtClean="0">
                <a:solidFill>
                  <a:schemeClr val="accent1">
                    <a:lumMod val="75000"/>
                  </a:schemeClr>
                </a:solidFill>
              </a:rPr>
              <a:t>Operating System</a:t>
            </a:r>
          </a:p>
        </p:txBody>
      </p:sp>
      <p:pic>
        <p:nvPicPr>
          <p:cNvPr id="55299" name="Content Placeholder 3" descr="Fig03_15.gif"/>
          <p:cNvPicPr>
            <a:picLocks noGrp="1" noChangeAspect="1"/>
          </p:cNvPicPr>
          <p:nvPr>
            <p:ph idx="4294967295"/>
          </p:nvPr>
        </p:nvPicPr>
        <p:blipFill>
          <a:blip r:embed="rId3"/>
          <a:srcRect l="-62362" r="-62362"/>
          <a:stretch>
            <a:fillRect/>
          </a:stretch>
        </p:blipFill>
        <p:spPr>
          <a:xfrm>
            <a:off x="1285875" y="609600"/>
            <a:ext cx="11891486" cy="5713413"/>
          </a:xfrm>
        </p:spPr>
      </p:pic>
      <p:pic>
        <p:nvPicPr>
          <p:cNvPr id="4" name="Picture 3"/>
          <p:cNvPicPr>
            <a:picLocks noChangeAspect="1"/>
          </p:cNvPicPr>
          <p:nvPr/>
        </p:nvPicPr>
        <p:blipFill>
          <a:blip r:embed="rId4"/>
          <a:stretch>
            <a:fillRect/>
          </a:stretch>
        </p:blipFill>
        <p:spPr>
          <a:xfrm>
            <a:off x="1620203" y="4267200"/>
            <a:ext cx="2195397" cy="1270000"/>
          </a:xfrm>
          <a:prstGeom prst="rect">
            <a:avLst/>
          </a:prstGeom>
        </p:spPr>
      </p:pic>
    </p:spTree>
    <p:extLst>
      <p:ext uri="{BB962C8B-B14F-4D97-AF65-F5344CB8AC3E}">
        <p14:creationId xmlns:p14="http://schemas.microsoft.com/office/powerpoint/2010/main" val="1888052777"/>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smtClean="0"/>
              <a:t>Execution </a:t>
            </a:r>
            <a:r>
              <a:rPr lang="en-US" i="1" dirty="0" smtClean="0"/>
              <a:t>Within</a:t>
            </a:r>
            <a:r>
              <a:rPr lang="en-US" dirty="0" smtClean="0"/>
              <a:t> </a:t>
            </a:r>
            <a:br>
              <a:rPr lang="en-US" dirty="0" smtClean="0"/>
            </a:br>
            <a:r>
              <a:rPr lang="en-US" dirty="0" smtClean="0"/>
              <a:t>User Processes</a:t>
            </a:r>
          </a:p>
        </p:txBody>
      </p:sp>
      <p:pic>
        <p:nvPicPr>
          <p:cNvPr id="2051" name="Picture 3"/>
          <p:cNvPicPr>
            <a:picLocks noChangeAspect="1" noChangeArrowheads="1"/>
          </p:cNvPicPr>
          <p:nvPr/>
        </p:nvPicPr>
        <p:blipFill>
          <a:blip r:embed="rId3"/>
          <a:srcRect/>
          <a:stretch>
            <a:fillRect/>
          </a:stretch>
        </p:blipFill>
        <p:spPr bwMode="auto">
          <a:xfrm>
            <a:off x="5580698" y="762001"/>
            <a:ext cx="4163020" cy="5682615"/>
          </a:xfrm>
          <a:prstGeom prst="rect">
            <a:avLst/>
          </a:prstGeom>
          <a:noFill/>
          <a:ln w="9525">
            <a:noFill/>
            <a:miter lim="800000"/>
            <a:headEnd/>
            <a:tailEnd/>
          </a:ln>
          <a:effectLst/>
        </p:spPr>
      </p:pic>
      <p:pic>
        <p:nvPicPr>
          <p:cNvPr id="4" name="Picture 3"/>
          <p:cNvPicPr>
            <a:picLocks noChangeAspect="1"/>
          </p:cNvPicPr>
          <p:nvPr/>
        </p:nvPicPr>
        <p:blipFill>
          <a:blip r:embed="rId4"/>
          <a:stretch>
            <a:fillRect/>
          </a:stretch>
        </p:blipFill>
        <p:spPr>
          <a:xfrm>
            <a:off x="1620203" y="4267200"/>
            <a:ext cx="2195397" cy="1270000"/>
          </a:xfrm>
          <a:prstGeom prst="rect">
            <a:avLst/>
          </a:prstGeom>
        </p:spPr>
      </p:pic>
    </p:spTree>
    <p:extLst>
      <p:ext uri="{BB962C8B-B14F-4D97-AF65-F5344CB8AC3E}">
        <p14:creationId xmlns:p14="http://schemas.microsoft.com/office/powerpoint/2010/main" val="2804139282"/>
      </p:ext>
    </p:extLst>
  </p:cSld>
  <p:clrMapOvr>
    <a:masterClrMapping/>
  </p:clrMapOvr>
  <p:transition spd="slow">
    <p:pull dir="l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75" y="76200"/>
            <a:ext cx="8610600" cy="838200"/>
          </a:xfrm>
        </p:spPr>
        <p:txBody>
          <a:bodyPr>
            <a:normAutofit/>
          </a:bodyPr>
          <a:lstStyle/>
          <a:p>
            <a:r>
              <a:rPr lang="en-NZ"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Security Issues</a:t>
            </a:r>
            <a:endPar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37987" y="1600200"/>
            <a:ext cx="10439400" cy="4114800"/>
          </a:xfrm>
        </p:spPr>
        <p:txBody>
          <a:bodyPr>
            <a:normAutofit/>
          </a:bodyPr>
          <a:lstStyle/>
          <a:p>
            <a:r>
              <a:rPr lang="en-NZ" sz="2400" dirty="0" smtClean="0"/>
              <a:t>An OS associates a set of privileges with each process</a:t>
            </a:r>
          </a:p>
          <a:p>
            <a:r>
              <a:rPr lang="en-NZ" sz="2400" dirty="0" smtClean="0"/>
              <a:t>Typically a process that executes on behalf of a user has the privileges that the OS recognizes for that user</a:t>
            </a:r>
          </a:p>
          <a:p>
            <a:r>
              <a:rPr lang="en-NZ" sz="2400" dirty="0" smtClean="0"/>
              <a:t>Highest level of privilege is referred to as adminstrator, supervisor, or root access</a:t>
            </a:r>
          </a:p>
          <a:p>
            <a:r>
              <a:rPr lang="en-NZ" sz="2400" dirty="0" smtClean="0"/>
              <a:t>A key security issue in the design of any OS is  </a:t>
            </a:r>
            <a:r>
              <a:rPr lang="en-NZ" sz="2400" dirty="0" smtClean="0"/>
              <a:t>to </a:t>
            </a:r>
            <a:r>
              <a:rPr lang="en-NZ" sz="2400" dirty="0" smtClean="0"/>
              <a:t>prevent, or at least detect, attempts by a user or </a:t>
            </a:r>
            <a:r>
              <a:rPr lang="en-NZ" sz="2400" dirty="0" smtClean="0"/>
              <a:t>a </a:t>
            </a:r>
            <a:r>
              <a:rPr lang="en-NZ" sz="2400" dirty="0" smtClean="0"/>
              <a:t>malware from gaining unauthorized privileges                                       on the system and from gaining root access</a:t>
            </a:r>
          </a:p>
          <a:p>
            <a:endParaRPr lang="en-NZ" sz="2400" dirty="0" smtClean="0"/>
          </a:p>
          <a:p>
            <a:endParaRPr lang="en-NZ" sz="2400" dirty="0"/>
          </a:p>
        </p:txBody>
      </p:sp>
    </p:spTree>
    <p:extLst>
      <p:ext uri="{BB962C8B-B14F-4D97-AF65-F5344CB8AC3E}">
        <p14:creationId xmlns:p14="http://schemas.microsoft.com/office/powerpoint/2010/main" val="175159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23" y="456253"/>
            <a:ext cx="9243031" cy="1143948"/>
          </a:xfrm>
        </p:spPr>
        <p:txBody>
          <a:bodyPr vert="horz" lIns="91440" tIns="45720" rIns="91440" bIns="45720" rtlCol="0" anchor="ctr">
            <a:normAutofit/>
          </a:bodyPr>
          <a:lstStyle/>
          <a:p>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Termination</a:t>
            </a:r>
          </a:p>
        </p:txBody>
      </p:sp>
      <p:sp>
        <p:nvSpPr>
          <p:cNvPr id="3" name="Content Placeholder 2"/>
          <p:cNvSpPr>
            <a:spLocks noGrp="1"/>
          </p:cNvSpPr>
          <p:nvPr>
            <p:ph sz="half" idx="1"/>
          </p:nvPr>
        </p:nvSpPr>
        <p:spPr>
          <a:xfrm>
            <a:off x="778330" y="2286001"/>
            <a:ext cx="9122907" cy="3840163"/>
          </a:xfrm>
        </p:spPr>
        <p:txBody>
          <a:bodyPr>
            <a:normAutofit/>
          </a:bodyPr>
          <a:lstStyle/>
          <a:p>
            <a:r>
              <a:rPr lang="en-NZ" sz="2400" dirty="0" smtClean="0"/>
              <a:t>There must be a means for a process to indicate its completion</a:t>
            </a:r>
          </a:p>
          <a:p>
            <a:r>
              <a:rPr lang="en-NZ" sz="2400" dirty="0" smtClean="0"/>
              <a:t>A batch job should include a HALT instruction or an explicit OS service call for termination</a:t>
            </a:r>
          </a:p>
          <a:p>
            <a:r>
              <a:rPr lang="en-NZ" sz="2400" dirty="0" smtClean="0"/>
              <a:t>For an interactive application, the action of the user will indicate when the process is completed  (e.g. log off, quitting an application)</a:t>
            </a:r>
          </a:p>
        </p:txBody>
      </p:sp>
      <p:pic>
        <p:nvPicPr>
          <p:cNvPr id="4" name="Picture 3"/>
          <p:cNvPicPr>
            <a:picLocks noChangeAspect="1"/>
          </p:cNvPicPr>
          <p:nvPr/>
        </p:nvPicPr>
        <p:blipFill>
          <a:blip r:embed="rId3"/>
          <a:stretch>
            <a:fillRect/>
          </a:stretch>
        </p:blipFill>
        <p:spPr>
          <a:xfrm>
            <a:off x="8731092" y="5105401"/>
            <a:ext cx="1799910" cy="15237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nvGraphicFramePr>
        <p:xfrm>
          <a:off x="3150394" y="609600"/>
          <a:ext cx="7065883" cy="5899237"/>
        </p:xfrm>
        <a:graphic>
          <a:graphicData uri="http://schemas.openxmlformats.org/presentationml/2006/ole">
            <mc:AlternateContent xmlns:mc="http://schemas.openxmlformats.org/markup-compatibility/2006">
              <mc:Choice xmlns:v="urn:schemas-microsoft-com:vml" Requires="v">
                <p:oleObj spid="_x0000_s181346" name="Document" r:id="rId4" imgW="5562600" imgH="6781800" progId="Word.Document.12">
                  <p:embed/>
                </p:oleObj>
              </mc:Choice>
              <mc:Fallback>
                <p:oleObj name="Document" r:id="rId4" imgW="5562600" imgH="67818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394" y="609600"/>
                        <a:ext cx="7065883" cy="589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540067" y="838200"/>
            <a:ext cx="2430304" cy="923330"/>
          </a:xfrm>
          <a:prstGeom prst="rect">
            <a:avLst/>
          </a:prstGeom>
          <a:noFill/>
        </p:spPr>
        <p:txBody>
          <a:bodyPr wrap="square" rtlCol="0">
            <a:spAutoFit/>
          </a:bodyPr>
          <a:lstStyle/>
          <a:p>
            <a:r>
              <a:rPr lang="en-US" sz="3600" b="1" dirty="0" smtClean="0">
                <a:solidFill>
                  <a:schemeClr val="accent1">
                    <a:lumMod val="75000"/>
                  </a:schemeClr>
                </a:solidFill>
                <a:latin typeface="+mj-lt"/>
                <a:ea typeface="+mj-ea"/>
                <a:cs typeface="+mj-cs"/>
              </a:rPr>
              <a:t>Table</a:t>
            </a:r>
            <a:r>
              <a:rPr lang="en-US" b="1" dirty="0" smtClean="0"/>
              <a:t> </a:t>
            </a:r>
            <a:r>
              <a:rPr lang="en-US" sz="3600" b="1" dirty="0" smtClean="0">
                <a:solidFill>
                  <a:schemeClr val="accent1">
                    <a:lumMod val="75000"/>
                  </a:schemeClr>
                </a:solidFill>
                <a:latin typeface="+mj-lt"/>
                <a:ea typeface="+mj-ea"/>
                <a:cs typeface="+mj-cs"/>
              </a:rPr>
              <a:t>3.2</a:t>
            </a:r>
          </a:p>
          <a:p>
            <a:endParaRPr lang="en-US" dirty="0"/>
          </a:p>
        </p:txBody>
      </p:sp>
      <p:sp>
        <p:nvSpPr>
          <p:cNvPr id="7" name="TextBox 6"/>
          <p:cNvSpPr txBox="1"/>
          <p:nvPr/>
        </p:nvSpPr>
        <p:spPr>
          <a:xfrm>
            <a:off x="630079" y="1752601"/>
            <a:ext cx="2340293" cy="1246495"/>
          </a:xfrm>
          <a:prstGeom prst="rect">
            <a:avLst/>
          </a:prstGeom>
          <a:noFill/>
        </p:spPr>
        <p:txBody>
          <a:bodyPr wrap="square" rtlCol="0">
            <a:spAutoFit/>
          </a:bodyPr>
          <a:lstStyle/>
          <a:p>
            <a:r>
              <a:rPr lang="en-US" sz="2500" b="1" dirty="0" smtClean="0">
                <a:solidFill>
                  <a:schemeClr val="accent1">
                    <a:lumMod val="75000"/>
                  </a:schemeClr>
                </a:solidFill>
              </a:rPr>
              <a:t>Reasons for Process Termination</a:t>
            </a:r>
            <a:endParaRPr lang="en-US" sz="2500" dirty="0"/>
          </a:p>
        </p:txBody>
      </p:sp>
      <p:pic>
        <p:nvPicPr>
          <p:cNvPr id="8" name="Picture 7"/>
          <p:cNvPicPr>
            <a:picLocks noChangeAspect="1"/>
          </p:cNvPicPr>
          <p:nvPr/>
        </p:nvPicPr>
        <p:blipFill>
          <a:blip r:embed="rId6"/>
          <a:stretch>
            <a:fillRect/>
          </a:stretch>
        </p:blipFill>
        <p:spPr>
          <a:xfrm>
            <a:off x="900113" y="4191001"/>
            <a:ext cx="1414442" cy="1221359"/>
          </a:xfrm>
          <a:prstGeom prst="rect">
            <a:avLst/>
          </a:prstGeom>
        </p:spPr>
      </p:pic>
    </p:spTree>
  </p:cSld>
  <p:clrMapOvr>
    <a:masterClrMapping/>
  </p:clrMapOvr>
  <p:transition spd="slow">
    <p:pull dir="l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process terminates when it finishes executing it’s final statement and ask the OS to delete it by using exit() system call.</a:t>
            </a:r>
          </a:p>
          <a:p>
            <a:r>
              <a:rPr lang="en-US" dirty="0" smtClean="0"/>
              <a:t>The process may return a status value (typically an integer) to it’s parent by using wait() system call.</a:t>
            </a:r>
          </a:p>
          <a:p>
            <a:r>
              <a:rPr lang="en-US" dirty="0" smtClean="0"/>
              <a:t>All the resources of the process including physical and virtual memory, open files, I/O buffers are </a:t>
            </a:r>
            <a:r>
              <a:rPr lang="en-US" dirty="0" err="1" smtClean="0"/>
              <a:t>deallocated</a:t>
            </a:r>
            <a:r>
              <a:rPr lang="en-US" dirty="0" smtClean="0"/>
              <a:t> by the OS.</a:t>
            </a:r>
          </a:p>
          <a:p>
            <a:endParaRPr lang="en-US" dirty="0" smtClean="0"/>
          </a:p>
          <a:p>
            <a:endParaRPr lang="en-IN" dirty="0"/>
          </a:p>
        </p:txBody>
      </p:sp>
      <p:sp>
        <p:nvSpPr>
          <p:cNvPr id="4" name="Title 1"/>
          <p:cNvSpPr>
            <a:spLocks noGrp="1"/>
          </p:cNvSpPr>
          <p:nvPr>
            <p:ph type="title"/>
          </p:nvPr>
        </p:nvSpPr>
        <p:spPr>
          <a:xfrm>
            <a:off x="810101" y="152400"/>
            <a:ext cx="9243031" cy="1143948"/>
          </a:xfrm>
        </p:spPr>
        <p:txBody>
          <a:bodyPr vert="horz" lIns="91440" tIns="45720" rIns="91440" bIns="45720" rtlCol="0" anchor="ctr">
            <a:normAutofit/>
          </a:bodyPr>
          <a:lstStyle/>
          <a:p>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Termination</a:t>
            </a:r>
          </a:p>
        </p:txBody>
      </p:sp>
    </p:spTree>
    <p:extLst>
      <p:ext uri="{BB962C8B-B14F-4D97-AF65-F5344CB8AC3E}">
        <p14:creationId xmlns:p14="http://schemas.microsoft.com/office/powerpoint/2010/main" val="1940742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Zombie Process</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540068" y="1447801"/>
            <a:ext cx="9721215" cy="4449764"/>
          </a:xfrm>
        </p:spPr>
        <p:txBody>
          <a:bodyPr>
            <a:normAutofit/>
          </a:bodyPr>
          <a:lstStyle/>
          <a:p>
            <a:r>
              <a:rPr lang="en-US" sz="2400" dirty="0"/>
              <a:t>A process </a:t>
            </a:r>
            <a:r>
              <a:rPr lang="en-US" sz="2400" dirty="0" smtClean="0"/>
              <a:t>becomes a zombie </a:t>
            </a:r>
            <a:r>
              <a:rPr lang="en-US" sz="2400" dirty="0"/>
              <a:t>process when it has completed execution but one or some of its entries are still in the process table. </a:t>
            </a:r>
            <a:endParaRPr lang="en-US" sz="2400" dirty="0" smtClean="0"/>
          </a:p>
          <a:p>
            <a:r>
              <a:rPr lang="en-US" sz="2400" dirty="0" smtClean="0"/>
              <a:t>If </a:t>
            </a:r>
            <a:r>
              <a:rPr lang="en-US" sz="2400" dirty="0"/>
              <a:t>a process is ended by an "exit" call, </a:t>
            </a:r>
            <a:r>
              <a:rPr lang="en-US" sz="2400" dirty="0" smtClean="0"/>
              <a:t>the </a:t>
            </a:r>
            <a:r>
              <a:rPr lang="en-US" sz="2400" dirty="0"/>
              <a:t>process’ entry in the process table remains until the parent process acknowledges its execution, after which it is removed. </a:t>
            </a:r>
            <a:endParaRPr lang="en-US" sz="2400" dirty="0" smtClean="0"/>
          </a:p>
          <a:p>
            <a:r>
              <a:rPr lang="en-US" sz="2400" dirty="0" smtClean="0"/>
              <a:t>The </a:t>
            </a:r>
            <a:r>
              <a:rPr lang="en-US" sz="2400" dirty="0"/>
              <a:t>time between the execution and the acknowledgment of the process is the period when the process is in a zombie </a:t>
            </a:r>
            <a:r>
              <a:rPr lang="en-US" sz="2400" dirty="0" smtClean="0"/>
              <a:t>state(defunct process).</a:t>
            </a:r>
          </a:p>
          <a:p>
            <a:endParaRPr lang="en-IN" sz="2400" dirty="0"/>
          </a:p>
        </p:txBody>
      </p:sp>
    </p:spTree>
    <p:extLst>
      <p:ext uri="{BB962C8B-B14F-4D97-AF65-F5344CB8AC3E}">
        <p14:creationId xmlns:p14="http://schemas.microsoft.com/office/powerpoint/2010/main" val="3893183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78223" y="456253"/>
            <a:ext cx="9243031" cy="1220148"/>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Suspended Processes</a:t>
            </a:r>
          </a:p>
        </p:txBody>
      </p:sp>
      <p:sp>
        <p:nvSpPr>
          <p:cNvPr id="29699" name="Content Placeholder 2"/>
          <p:cNvSpPr>
            <a:spLocks noGrp="1"/>
          </p:cNvSpPr>
          <p:nvPr>
            <p:ph sz="half" idx="1"/>
          </p:nvPr>
        </p:nvSpPr>
        <p:spPr>
          <a:xfrm>
            <a:off x="540068" y="2286001"/>
            <a:ext cx="9721215" cy="4038599"/>
          </a:xfrm>
        </p:spPr>
        <p:txBody>
          <a:bodyPr>
            <a:normAutofit/>
          </a:bodyPr>
          <a:lstStyle/>
          <a:p>
            <a:pPr marL="282575" lvl="1" indent="-282575">
              <a:lnSpc>
                <a:spcPct val="90000"/>
              </a:lnSpc>
              <a:spcBef>
                <a:spcPts val="1800"/>
              </a:spcBef>
            </a:pPr>
            <a:r>
              <a:rPr lang="en-US" sz="2800" dirty="0" smtClean="0"/>
              <a:t>Swapping</a:t>
            </a:r>
          </a:p>
          <a:p>
            <a:pPr marL="847725" lvl="3">
              <a:lnSpc>
                <a:spcPct val="90000"/>
              </a:lnSpc>
              <a:spcBef>
                <a:spcPts val="1800"/>
              </a:spcBef>
            </a:pPr>
            <a:r>
              <a:rPr lang="en-US" dirty="0" smtClean="0"/>
              <a:t>involves moving part of all of a process from main memory to disk</a:t>
            </a:r>
          </a:p>
          <a:p>
            <a:pPr marL="847725" lvl="3">
              <a:lnSpc>
                <a:spcPct val="90000"/>
              </a:lnSpc>
              <a:spcBef>
                <a:spcPts val="1800"/>
              </a:spcBef>
            </a:pPr>
            <a:r>
              <a:rPr lang="en-US" dirty="0" smtClean="0"/>
              <a:t>when none of the processes in main memory is in the Ready state, the OS swaps one of the blocked processes out on to the disk into a suspend queue</a:t>
            </a:r>
          </a:p>
        </p:txBody>
      </p:sp>
      <p:pic>
        <p:nvPicPr>
          <p:cNvPr id="7" name="Picture 6"/>
          <p:cNvPicPr>
            <a:picLocks noChangeAspect="1"/>
          </p:cNvPicPr>
          <p:nvPr/>
        </p:nvPicPr>
        <p:blipFill>
          <a:blip r:embed="rId3"/>
          <a:stretch>
            <a:fillRect/>
          </a:stretch>
        </p:blipFill>
        <p:spPr>
          <a:xfrm>
            <a:off x="5310664" y="4495800"/>
            <a:ext cx="2113813" cy="990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9699">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9699">
                                            <p:txEl>
                                              <p:pRg st="1" end="1"/>
                                            </p:txEl>
                                          </p:spTgt>
                                        </p:tgtEl>
                                        <p:attrNameLst>
                                          <p:attrName>ppt_w</p:attrName>
                                        </p:attrNameLst>
                                      </p:cBhvr>
                                    </p:anim>
                                    <p:anim by="(#ppt_w*0.50)" calcmode="lin" valueType="num">
                                      <p:cBhvr>
                                        <p:cTn id="8" dur="500" decel="50000" autoRev="1" fill="hold">
                                          <p:stCondLst>
                                            <p:cond delay="0"/>
                                          </p:stCondLst>
                                        </p:cTn>
                                        <p:tgtEl>
                                          <p:spTgt spid="29699">
                                            <p:txEl>
                                              <p:pRg st="1" end="1"/>
                                            </p:txEl>
                                          </p:spTgt>
                                        </p:tgtEl>
                                        <p:attrNameLst>
                                          <p:attrName>ppt_x</p:attrName>
                                        </p:attrNameLst>
                                      </p:cBhvr>
                                    </p:anim>
                                    <p:anim from="(-#ppt_h/2)" to="(#ppt_y)" calcmode="lin" valueType="num">
                                      <p:cBhvr>
                                        <p:cTn id="9" dur="1000" fill="hold">
                                          <p:stCondLst>
                                            <p:cond delay="0"/>
                                          </p:stCondLst>
                                        </p:cTn>
                                        <p:tgtEl>
                                          <p:spTgt spid="29699">
                                            <p:txEl>
                                              <p:pRg st="1" end="1"/>
                                            </p:txEl>
                                          </p:spTgt>
                                        </p:tgtEl>
                                        <p:attrNameLst>
                                          <p:attrName>ppt_y</p:attrName>
                                        </p:attrNameLst>
                                      </p:cBhvr>
                                    </p:anim>
                                    <p:animRot by="21600000">
                                      <p:cBhvr>
                                        <p:cTn id="10" dur="1000" fill="hold">
                                          <p:stCondLst>
                                            <p:cond delay="0"/>
                                          </p:stCondLst>
                                        </p:cTn>
                                        <p:tgtEl>
                                          <p:spTgt spid="29699">
                                            <p:txEl>
                                              <p:pRg st="1" end="1"/>
                                            </p:txEl>
                                          </p:spTgt>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9699">
                                            <p:txEl>
                                              <p:pRg st="2" end="2"/>
                                            </p:txEl>
                                          </p:spTgt>
                                        </p:tgtEl>
                                        <p:attrNameLst>
                                          <p:attrName>style.visibility</p:attrName>
                                        </p:attrNameLst>
                                      </p:cBhvr>
                                      <p:to>
                                        <p:strVal val="visible"/>
                                      </p:to>
                                    </p:set>
                                    <p:anim by="(-#ppt_w*2)" calcmode="lin" valueType="num">
                                      <p:cBhvr rctx="PPT">
                                        <p:cTn id="13" dur="250" autoRev="1" fill="hold">
                                          <p:stCondLst>
                                            <p:cond delay="0"/>
                                          </p:stCondLst>
                                        </p:cTn>
                                        <p:tgtEl>
                                          <p:spTgt spid="29699">
                                            <p:txEl>
                                              <p:pRg st="2" end="2"/>
                                            </p:txEl>
                                          </p:spTgt>
                                        </p:tgtEl>
                                        <p:attrNameLst>
                                          <p:attrName>ppt_w</p:attrName>
                                        </p:attrNameLst>
                                      </p:cBhvr>
                                    </p:anim>
                                    <p:anim by="(#ppt_w*0.50)" calcmode="lin" valueType="num">
                                      <p:cBhvr>
                                        <p:cTn id="14" dur="250" decel="50000" autoRev="1" fill="hold">
                                          <p:stCondLst>
                                            <p:cond delay="0"/>
                                          </p:stCondLst>
                                        </p:cTn>
                                        <p:tgtEl>
                                          <p:spTgt spid="29699">
                                            <p:txEl>
                                              <p:pRg st="2" end="2"/>
                                            </p:txEl>
                                          </p:spTgt>
                                        </p:tgtEl>
                                        <p:attrNameLst>
                                          <p:attrName>ppt_x</p:attrName>
                                        </p:attrNameLst>
                                      </p:cBhvr>
                                    </p:anim>
                                    <p:anim from="(-#ppt_h/2)" to="(#ppt_y)" calcmode="lin" valueType="num">
                                      <p:cBhvr>
                                        <p:cTn id="15" dur="500" fill="hold">
                                          <p:stCondLst>
                                            <p:cond delay="0"/>
                                          </p:stCondLst>
                                        </p:cTn>
                                        <p:tgtEl>
                                          <p:spTgt spid="29699">
                                            <p:txEl>
                                              <p:pRg st="2" end="2"/>
                                            </p:txEl>
                                          </p:spTgt>
                                        </p:tgtEl>
                                        <p:attrNameLst>
                                          <p:attrName>ppt_y</p:attrName>
                                        </p:attrNameLst>
                                      </p:cBhvr>
                                    </p:anim>
                                    <p:animRot by="21600000">
                                      <p:cBhvr>
                                        <p:cTn id="16" dur="500" fill="hold">
                                          <p:stCondLst>
                                            <p:cond delay="0"/>
                                          </p:stCondLst>
                                        </p:cTn>
                                        <p:tgtEl>
                                          <p:spTgt spid="2969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Content Placeholder 3" descr="Fig03_09a.gif"/>
          <p:cNvPicPr>
            <a:picLocks noGrp="1" noChangeAspect="1"/>
          </p:cNvPicPr>
          <p:nvPr>
            <p:ph idx="4294967295"/>
          </p:nvPr>
        </p:nvPicPr>
        <p:blipFill>
          <a:blip r:embed="rId3"/>
          <a:srcRect/>
          <a:stretch>
            <a:fillRect/>
          </a:stretch>
        </p:blipFill>
        <p:spPr>
          <a:xfrm>
            <a:off x="1350169" y="2209800"/>
            <a:ext cx="9451181" cy="4038600"/>
          </a:xfrm>
        </p:spPr>
      </p:pic>
      <p:sp>
        <p:nvSpPr>
          <p:cNvPr id="30722" name="Title 1"/>
          <p:cNvSpPr>
            <a:spLocks noGrp="1"/>
          </p:cNvSpPr>
          <p:nvPr>
            <p:ph type="title" idx="4294967295"/>
          </p:nvPr>
        </p:nvSpPr>
        <p:spPr>
          <a:xfrm>
            <a:off x="219075" y="76200"/>
            <a:ext cx="10210800" cy="1323975"/>
          </a:xfrm>
        </p:spPr>
        <p:txBody>
          <a:bodyPr vert="horz" lIns="91440" tIns="45720" rIns="91440" bIns="45720" rtlCol="0" anchor="ctr">
            <a:normAutofit/>
          </a:bodyPr>
          <a:lstStyle/>
          <a:p>
            <a:pPr fontAlgn="base">
              <a:spcAft>
                <a:spcPct val="0"/>
              </a:spcAft>
            </a:pP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One Suspend State</a:t>
            </a:r>
          </a:p>
        </p:txBody>
      </p:sp>
    </p:spTree>
  </p:cSld>
  <p:clrMapOvr>
    <a:masterClrMapping/>
  </p:clrMapOvr>
  <p:transition spd="slow">
    <p:pull dir="l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90011" y="152400"/>
            <a:ext cx="10531316" cy="1066800"/>
          </a:xfrm>
        </p:spPr>
        <p:txBody>
          <a:bodyPr vert="horz" lIns="91440" tIns="45720" rIns="91440" bIns="45720" rtlCol="0" anchor="ctr">
            <a:normAutofit/>
          </a:bodyPr>
          <a:lstStyle/>
          <a:p>
            <a:pPr fontAlgn="base">
              <a:spcAft>
                <a:spcPct val="0"/>
              </a:spcAft>
            </a:pP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Two Suspend States</a:t>
            </a:r>
          </a:p>
        </p:txBody>
      </p:sp>
      <p:pic>
        <p:nvPicPr>
          <p:cNvPr id="31747" name="Content Placeholder 3" descr="Fig03_09b.gif"/>
          <p:cNvPicPr>
            <a:picLocks noGrp="1" noChangeAspect="1"/>
          </p:cNvPicPr>
          <p:nvPr>
            <p:ph idx="4294967295"/>
          </p:nvPr>
        </p:nvPicPr>
        <p:blipFill>
          <a:blip r:embed="rId3"/>
          <a:srcRect/>
          <a:stretch>
            <a:fillRect/>
          </a:stretch>
        </p:blipFill>
        <p:spPr>
          <a:xfrm>
            <a:off x="1800225" y="1066800"/>
            <a:ext cx="8635455" cy="4954588"/>
          </a:xfrm>
        </p:spPr>
      </p:pic>
    </p:spTree>
  </p:cSld>
  <p:clrMapOvr>
    <a:masterClrMapping/>
  </p:clrMapOvr>
  <p:transition spd="slow">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78223" y="456253"/>
            <a:ext cx="9243031" cy="1143947"/>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Elements</a:t>
            </a:r>
          </a:p>
        </p:txBody>
      </p:sp>
      <p:sp>
        <p:nvSpPr>
          <p:cNvPr id="10243" name="Content Placeholder 2"/>
          <p:cNvSpPr>
            <a:spLocks noGrp="1"/>
          </p:cNvSpPr>
          <p:nvPr>
            <p:ph sz="half" idx="1"/>
          </p:nvPr>
        </p:nvSpPr>
        <p:spPr>
          <a:xfrm>
            <a:off x="828675" y="1676400"/>
            <a:ext cx="9212918" cy="4191000"/>
          </a:xfrm>
        </p:spPr>
        <p:txBody>
          <a:bodyPr>
            <a:normAutofit/>
          </a:bodyPr>
          <a:lstStyle/>
          <a:p>
            <a:pPr>
              <a:lnSpc>
                <a:spcPct val="90000"/>
              </a:lnSpc>
            </a:pPr>
            <a:r>
              <a:rPr lang="en-US" sz="2200" dirty="0" smtClean="0"/>
              <a:t>Two essential elements of a process are:</a:t>
            </a:r>
          </a:p>
          <a:p>
            <a:pPr marL="282575" lvl="2">
              <a:spcBef>
                <a:spcPts val="1800"/>
              </a:spcBef>
            </a:pPr>
            <a:endParaRPr lang="en-US" sz="2200" dirty="0" smtClean="0"/>
          </a:p>
          <a:p>
            <a:pPr marL="282575" lvl="2">
              <a:spcBef>
                <a:spcPts val="1800"/>
              </a:spcBef>
            </a:pPr>
            <a:endParaRPr lang="en-US" sz="2200" dirty="0" smtClean="0"/>
          </a:p>
          <a:p>
            <a:pPr marL="282575" lvl="2">
              <a:spcBef>
                <a:spcPts val="1800"/>
              </a:spcBef>
            </a:pPr>
            <a:endParaRPr lang="en-US" sz="2200" dirty="0" smtClean="0"/>
          </a:p>
          <a:p>
            <a:pPr marL="282575" lvl="2">
              <a:spcBef>
                <a:spcPts val="1800"/>
              </a:spcBef>
              <a:buNone/>
            </a:pPr>
            <a:endParaRPr lang="en-US" sz="2200" dirty="0" smtClean="0"/>
          </a:p>
          <a:p>
            <a:pPr marL="282575" lvl="2">
              <a:spcBef>
                <a:spcPts val="1800"/>
              </a:spcBef>
              <a:buNone/>
            </a:pPr>
            <a:endParaRPr lang="en-US" sz="2200" dirty="0" smtClean="0"/>
          </a:p>
          <a:p>
            <a:pPr marL="282575" lvl="2">
              <a:spcBef>
                <a:spcPts val="1800"/>
              </a:spcBef>
              <a:buSzPct val="25000"/>
            </a:pPr>
            <a:r>
              <a:rPr lang="en-US" sz="2000" dirty="0" smtClean="0"/>
              <a:t>When the processor begins to execute the program code, we refer to this executing entity as a </a:t>
            </a:r>
            <a:r>
              <a:rPr lang="en-US" sz="2200" b="1" i="1" dirty="0" smtClean="0">
                <a:solidFill>
                  <a:schemeClr val="accent1"/>
                </a:solidFill>
              </a:rPr>
              <a:t>process</a:t>
            </a:r>
          </a:p>
        </p:txBody>
      </p:sp>
      <p:graphicFrame>
        <p:nvGraphicFramePr>
          <p:cNvPr id="4" name="Diagram 3"/>
          <p:cNvGraphicFramePr/>
          <p:nvPr>
            <p:extLst>
              <p:ext uri="{D42A27DB-BD31-4B8C-83A1-F6EECF244321}">
                <p14:modId xmlns:p14="http://schemas.microsoft.com/office/powerpoint/2010/main" val="3148040810"/>
              </p:ext>
            </p:extLst>
          </p:nvPr>
        </p:nvGraphicFramePr>
        <p:xfrm>
          <a:off x="680423" y="2286000"/>
          <a:ext cx="9631204" cy="264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 Suspended Process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p:txBody>
          <a:bodyPr>
            <a:normAutofit/>
          </a:bodyPr>
          <a:lstStyle/>
          <a:p>
            <a:r>
              <a:rPr lang="en-US" sz="2400" dirty="0" smtClean="0"/>
              <a:t>The process may or may not be waiting on an event</a:t>
            </a:r>
          </a:p>
        </p:txBody>
      </p:sp>
      <p:sp>
        <p:nvSpPr>
          <p:cNvPr id="4" name="Content Placeholder 3"/>
          <p:cNvSpPr>
            <a:spLocks noGrp="1"/>
          </p:cNvSpPr>
          <p:nvPr>
            <p:ph sz="half" idx="13"/>
          </p:nvPr>
        </p:nvSpPr>
        <p:spPr>
          <a:xfrm>
            <a:off x="5703113" y="4038600"/>
            <a:ext cx="4320540" cy="2093166"/>
          </a:xfrm>
        </p:spPr>
        <p:txBody>
          <a:bodyPr>
            <a:normAutofit/>
          </a:bodyPr>
          <a:lstStyle/>
          <a:p>
            <a:r>
              <a:rPr lang="en-US" sz="2400" dirty="0" smtClean="0"/>
              <a:t>The process may not be removed from this state until the agent explicitly orders the removal</a:t>
            </a:r>
          </a:p>
        </p:txBody>
      </p:sp>
      <p:sp>
        <p:nvSpPr>
          <p:cNvPr id="5" name="Content Placeholder 4"/>
          <p:cNvSpPr>
            <a:spLocks noGrp="1"/>
          </p:cNvSpPr>
          <p:nvPr>
            <p:ph sz="half" idx="14"/>
          </p:nvPr>
        </p:nvSpPr>
        <p:spPr/>
        <p:txBody>
          <a:bodyPr>
            <a:normAutofit/>
          </a:bodyPr>
          <a:lstStyle/>
          <a:p>
            <a:r>
              <a:rPr lang="en-US" sz="2400" dirty="0" smtClean="0"/>
              <a:t>The process is not immediately available for execution</a:t>
            </a:r>
          </a:p>
        </p:txBody>
      </p:sp>
      <p:sp>
        <p:nvSpPr>
          <p:cNvPr id="6" name="Content Placeholder 5"/>
          <p:cNvSpPr>
            <a:spLocks noGrp="1"/>
          </p:cNvSpPr>
          <p:nvPr>
            <p:ph sz="half" idx="15"/>
          </p:nvPr>
        </p:nvSpPr>
        <p:spPr>
          <a:xfrm>
            <a:off x="720090" y="3886200"/>
            <a:ext cx="4320540" cy="2667000"/>
          </a:xfrm>
        </p:spPr>
        <p:txBody>
          <a:bodyPr>
            <a:noAutofit/>
          </a:bodyPr>
          <a:lstStyle/>
          <a:p>
            <a:r>
              <a:rPr lang="en-US" sz="2400" dirty="0" smtClean="0"/>
              <a:t>The process was placed in a suspended state by an agent: either itself, a parent process, or the OS, for the purpose of preventing its execution</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200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20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par>
                          <p:cTn id="13" fill="hold">
                            <p:stCondLst>
                              <p:cond delay="5000"/>
                            </p:stCondLst>
                            <p:childTnLst>
                              <p:par>
                                <p:cTn id="14" presetID="1" presetClass="entr" presetSubtype="0" fill="hold" grpId="0" nodeType="afterEffect">
                                  <p:stCondLst>
                                    <p:cond delay="2000"/>
                                  </p:stCondLst>
                                  <p:childTnLst>
                                    <p:set>
                                      <p:cBhvr>
                                        <p:cTn id="1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710214" y="609600"/>
            <a:ext cx="10081260" cy="609600"/>
          </a:xfrm>
        </p:spPr>
        <p:txBody>
          <a:bodyPr/>
          <a:lstStyle/>
          <a:p>
            <a:r>
              <a:rPr lang="en-US" b="1" dirty="0" smtClean="0"/>
              <a:t>Reasons for Process Suspension</a:t>
            </a:r>
          </a:p>
        </p:txBody>
      </p:sp>
      <p:graphicFrame>
        <p:nvGraphicFramePr>
          <p:cNvPr id="78850" name="Object 2"/>
          <p:cNvGraphicFramePr>
            <a:graphicFrameLocks noChangeAspect="1"/>
          </p:cNvGraphicFramePr>
          <p:nvPr/>
        </p:nvGraphicFramePr>
        <p:xfrm>
          <a:off x="990124" y="1371600"/>
          <a:ext cx="9001125" cy="5114794"/>
        </p:xfrm>
        <a:graphic>
          <a:graphicData uri="http://schemas.openxmlformats.org/presentationml/2006/ole">
            <mc:AlternateContent xmlns:mc="http://schemas.openxmlformats.org/markup-compatibility/2006">
              <mc:Choice xmlns:v="urn:schemas-microsoft-com:vml" Requires="v">
                <p:oleObj spid="_x0000_s78946" name="Document" r:id="rId4" imgW="5562600" imgH="3733800" progId="Word.Document.12">
                  <p:embed/>
                </p:oleObj>
              </mc:Choice>
              <mc:Fallback>
                <p:oleObj name="Document" r:id="rId4" imgW="5562600" imgH="37338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124" y="1371600"/>
                        <a:ext cx="9001125" cy="5114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8"/>
          <p:cNvSpPr/>
          <p:nvPr/>
        </p:nvSpPr>
        <p:spPr>
          <a:xfrm>
            <a:off x="3780472" y="6596390"/>
            <a:ext cx="8101013" cy="261610"/>
          </a:xfrm>
          <a:prstGeom prst="rect">
            <a:avLst/>
          </a:prstGeom>
        </p:spPr>
        <p:txBody>
          <a:bodyPr wrap="square">
            <a:spAutoFit/>
          </a:bodyPr>
          <a:lstStyle/>
          <a:p>
            <a:r>
              <a:rPr lang="en-US" sz="1100" dirty="0" smtClean="0"/>
              <a:t>Table 3.3    Reasons for Process Suspension</a:t>
            </a:r>
            <a:endParaRPr lang="en-US" sz="1100" dirty="0"/>
          </a:p>
        </p:txBody>
      </p:sp>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0" y="381000"/>
            <a:ext cx="9243031" cy="1219200"/>
          </a:xfrm>
        </p:spPr>
        <p:txBody>
          <a:bodyPr vert="horz" lIns="91440" tIns="45720" rIns="91440" bIns="45720" rtlCol="0" anchor="ctr">
            <a:normAutofit/>
          </a:bodyPr>
          <a:lstStyle/>
          <a:p>
            <a:pPr fontAlgn="base">
              <a:spcAft>
                <a:spcPct val="0"/>
              </a:spcAft>
            </a:pP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and Resources</a:t>
            </a:r>
          </a:p>
        </p:txBody>
      </p:sp>
      <p:pic>
        <p:nvPicPr>
          <p:cNvPr id="33795" name="Content Placeholder 3" descr="Fig03_10.gif"/>
          <p:cNvPicPr>
            <a:picLocks noGrp="1" noChangeAspect="1"/>
          </p:cNvPicPr>
          <p:nvPr>
            <p:ph idx="4294967295"/>
          </p:nvPr>
        </p:nvPicPr>
        <p:blipFill>
          <a:blip r:embed="rId3"/>
          <a:srcRect/>
          <a:stretch>
            <a:fillRect/>
          </a:stretch>
        </p:blipFill>
        <p:spPr>
          <a:xfrm>
            <a:off x="1376423" y="1905000"/>
            <a:ext cx="9424928" cy="4419600"/>
          </a:xfrm>
        </p:spPr>
      </p:pic>
    </p:spTree>
  </p:cSld>
  <p:clrMapOvr>
    <a:masterClrMapping/>
  </p:clrMapOvr>
  <p:transition spd="slow">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0" y="838200"/>
            <a:ext cx="2340293" cy="2820988"/>
          </a:xfrm>
        </p:spPr>
        <p:txBody>
          <a:bodyPr vert="horz" lIns="91440" tIns="45720" rIns="91440" bIns="45720" rtlCol="0" anchor="ctr">
            <a:normAutofit/>
          </a:bodyPr>
          <a:lstStyle/>
          <a:p>
            <a:pPr algn="l"/>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OS Control Tables</a:t>
            </a:r>
          </a:p>
        </p:txBody>
      </p:sp>
      <p:pic>
        <p:nvPicPr>
          <p:cNvPr id="39939" name="Content Placeholder 3" descr="Fig03_11.gif"/>
          <p:cNvPicPr>
            <a:picLocks noGrp="1" noChangeAspect="1"/>
          </p:cNvPicPr>
          <p:nvPr>
            <p:ph idx="4294967295"/>
          </p:nvPr>
        </p:nvPicPr>
        <p:blipFill>
          <a:blip r:embed="rId3"/>
          <a:srcRect/>
          <a:stretch>
            <a:fillRect/>
          </a:stretch>
        </p:blipFill>
        <p:spPr>
          <a:xfrm>
            <a:off x="3671710" y="914401"/>
            <a:ext cx="7129641" cy="5510213"/>
          </a:xfrm>
        </p:spPr>
      </p:pic>
      <p:pic>
        <p:nvPicPr>
          <p:cNvPr id="4" name="Picture 3"/>
          <p:cNvPicPr>
            <a:picLocks noChangeAspect="1"/>
          </p:cNvPicPr>
          <p:nvPr/>
        </p:nvPicPr>
        <p:blipFill>
          <a:blip r:embed="rId4"/>
          <a:stretch>
            <a:fillRect/>
          </a:stretch>
        </p:blipFill>
        <p:spPr>
          <a:xfrm>
            <a:off x="900113" y="4343400"/>
            <a:ext cx="1806541" cy="1219200"/>
          </a:xfrm>
          <a:prstGeom prst="rect">
            <a:avLst/>
          </a:prstGeom>
        </p:spPr>
      </p:pic>
    </p:spTree>
  </p:cSld>
  <p:clrMapOvr>
    <a:masterClrMapping/>
  </p:clrMapOvr>
  <p:transition spd="slow">
    <p:pull dir="l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778223" y="456253"/>
            <a:ext cx="9243031" cy="1220147"/>
          </a:xfrm>
        </p:spPr>
        <p:txBody>
          <a:bodyP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Memory Tables</a:t>
            </a:r>
          </a:p>
        </p:txBody>
      </p:sp>
      <p:sp>
        <p:nvSpPr>
          <p:cNvPr id="35843" name="Content Placeholder 2"/>
          <p:cNvSpPr>
            <a:spLocks noGrp="1"/>
          </p:cNvSpPr>
          <p:nvPr>
            <p:ph sz="half" idx="1"/>
          </p:nvPr>
        </p:nvSpPr>
        <p:spPr/>
        <p:txBody>
          <a:bodyPr>
            <a:normAutofit/>
          </a:bodyPr>
          <a:lstStyle/>
          <a:p>
            <a:r>
              <a:rPr lang="en-NZ" sz="2200" dirty="0" smtClean="0"/>
              <a:t>Used to keep track of both main (real) and secondary (virtual)  memory</a:t>
            </a:r>
          </a:p>
          <a:p>
            <a:r>
              <a:rPr lang="en-NZ" sz="2200" dirty="0" smtClean="0"/>
              <a:t>Processes are maintained on secondary memory using some sort of virtual memory or simple swapping mechanism </a:t>
            </a:r>
          </a:p>
        </p:txBody>
      </p:sp>
      <p:graphicFrame>
        <p:nvGraphicFramePr>
          <p:cNvPr id="5" name="Diagram 4"/>
          <p:cNvGraphicFramePr/>
          <p:nvPr/>
        </p:nvGraphicFramePr>
        <p:xfrm>
          <a:off x="5850731" y="2209800"/>
          <a:ext cx="432054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778223" y="456253"/>
            <a:ext cx="9243031" cy="1143948"/>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I/O Tables</a:t>
            </a:r>
          </a:p>
        </p:txBody>
      </p:sp>
      <p:sp>
        <p:nvSpPr>
          <p:cNvPr id="36867" name="Content Placeholder 2"/>
          <p:cNvSpPr>
            <a:spLocks noGrp="1"/>
          </p:cNvSpPr>
          <p:nvPr>
            <p:ph sz="half" idx="1"/>
          </p:nvPr>
        </p:nvSpPr>
        <p:spPr/>
        <p:txBody>
          <a:bodyPr>
            <a:normAutofit/>
          </a:bodyPr>
          <a:lstStyle/>
          <a:p>
            <a:r>
              <a:rPr lang="en-NZ" sz="2200" dirty="0" smtClean="0"/>
              <a:t>Used by the OS to manage the I/O devices and channels of the computer system</a:t>
            </a:r>
            <a:endParaRPr lang="en-US" sz="2200" dirty="0" smtClean="0"/>
          </a:p>
          <a:p>
            <a:r>
              <a:rPr lang="en-US" sz="2200" dirty="0" smtClean="0"/>
              <a:t>At any given time, an I/O device may be available or assigned to a particular process</a:t>
            </a:r>
          </a:p>
        </p:txBody>
      </p:sp>
      <p:graphicFrame>
        <p:nvGraphicFramePr>
          <p:cNvPr id="5" name="Diagram 4"/>
          <p:cNvGraphicFramePr/>
          <p:nvPr/>
        </p:nvGraphicFramePr>
        <p:xfrm>
          <a:off x="5490686" y="2209800"/>
          <a:ext cx="441055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76275" y="152400"/>
            <a:ext cx="9243031" cy="686747"/>
          </a:xfrm>
        </p:spPr>
        <p:txBody>
          <a:bodyP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File Tables</a:t>
            </a:r>
          </a:p>
        </p:txBody>
      </p:sp>
      <p:sp>
        <p:nvSpPr>
          <p:cNvPr id="4" name="Content Placeholder 3"/>
          <p:cNvSpPr>
            <a:spLocks noGrp="1"/>
          </p:cNvSpPr>
          <p:nvPr>
            <p:ph sz="half" idx="1"/>
          </p:nvPr>
        </p:nvSpPr>
        <p:spPr>
          <a:xfrm>
            <a:off x="1080135" y="4267200"/>
            <a:ext cx="8641080" cy="2209800"/>
          </a:xfrm>
        </p:spPr>
        <p:txBody>
          <a:bodyPr/>
          <a:lstStyle/>
          <a:p>
            <a:r>
              <a:rPr lang="en-US" dirty="0" smtClean="0"/>
              <a:t>Information may be maintained and used by a file management system</a:t>
            </a:r>
          </a:p>
          <a:p>
            <a:pPr lvl="2"/>
            <a:r>
              <a:rPr lang="en-US" dirty="0" smtClean="0"/>
              <a:t>in which case the OS has little or no knowledge of files</a:t>
            </a:r>
          </a:p>
          <a:p>
            <a:pPr marL="282575" lvl="2">
              <a:spcBef>
                <a:spcPts val="1800"/>
              </a:spcBef>
            </a:pPr>
            <a:r>
              <a:rPr lang="en-US" dirty="0" smtClean="0"/>
              <a:t>In other operating systems, much of the detail of file management is managed by the OS itself</a:t>
            </a:r>
          </a:p>
        </p:txBody>
      </p:sp>
      <p:graphicFrame>
        <p:nvGraphicFramePr>
          <p:cNvPr id="5" name="Diagram 4"/>
          <p:cNvGraphicFramePr/>
          <p:nvPr>
            <p:extLst>
              <p:ext uri="{D42A27DB-BD31-4B8C-83A1-F6EECF244321}">
                <p14:modId xmlns:p14="http://schemas.microsoft.com/office/powerpoint/2010/main" val="91494325"/>
              </p:ext>
            </p:extLst>
          </p:nvPr>
        </p:nvGraphicFramePr>
        <p:xfrm>
          <a:off x="1800225" y="1219200"/>
          <a:ext cx="72009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75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78223" y="456253"/>
            <a:ext cx="9243031"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Tables</a:t>
            </a:r>
          </a:p>
        </p:txBody>
      </p:sp>
      <p:sp>
        <p:nvSpPr>
          <p:cNvPr id="38915" name="Content Placeholder 2"/>
          <p:cNvSpPr>
            <a:spLocks noGrp="1"/>
          </p:cNvSpPr>
          <p:nvPr>
            <p:ph sz="half" idx="1"/>
          </p:nvPr>
        </p:nvSpPr>
        <p:spPr>
          <a:xfrm>
            <a:off x="720090" y="2286001"/>
            <a:ext cx="9361170" cy="3840163"/>
          </a:xfrm>
        </p:spPr>
        <p:txBody>
          <a:bodyPr>
            <a:noAutofit/>
          </a:bodyPr>
          <a:lstStyle/>
          <a:p>
            <a:r>
              <a:rPr lang="en-US" sz="3000" dirty="0" smtClean="0"/>
              <a:t>Must be maintained to manage processes</a:t>
            </a:r>
          </a:p>
          <a:p>
            <a:r>
              <a:rPr lang="en-US" sz="3000" dirty="0" smtClean="0"/>
              <a:t>There must be some reference to memory,    I/O, and files, directly or indirectly</a:t>
            </a:r>
          </a:p>
          <a:p>
            <a:r>
              <a:rPr lang="en-US" sz="3000" dirty="0" smtClean="0"/>
              <a:t>The tables themselves must be accessible by the OS and therefore are subject to memory management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p:cTn id="7" dur="1000" fill="hold"/>
                                        <p:tgtEl>
                                          <p:spTgt spid="3891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89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 calcmode="lin" valueType="num">
                                      <p:cBhvr>
                                        <p:cTn id="11" dur="1000" fill="hold"/>
                                        <p:tgtEl>
                                          <p:spTgt spid="38915">
                                            <p:txEl>
                                              <p:pRg st="1" end="1"/>
                                            </p:txEl>
                                          </p:spTgt>
                                        </p:tgtEl>
                                        <p:attrNameLst>
                                          <p:attrName>ppt_w</p:attrName>
                                        </p:attrNameLst>
                                      </p:cBhvr>
                                      <p:tavLst>
                                        <p:tav tm="0">
                                          <p:val>
                                            <p:fltVal val="0"/>
                                          </p:val>
                                        </p:tav>
                                        <p:tav tm="100000">
                                          <p:val>
                                            <p:strVal val="#ppt_w"/>
                                          </p:val>
                                        </p:tav>
                                      </p:tavLst>
                                    </p:anim>
                                    <p:anim calcmode="lin" valueType="num">
                                      <p:cBhvr>
                                        <p:cTn id="12" dur="1000" fill="hold"/>
                                        <p:tgtEl>
                                          <p:spTgt spid="38915">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 calcmode="lin" valueType="num">
                                      <p:cBhvr>
                                        <p:cTn id="15" dur="1000" fill="hold"/>
                                        <p:tgtEl>
                                          <p:spTgt spid="38915">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8915">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68" y="456253"/>
            <a:ext cx="9721214"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Structures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Diagram 3"/>
          <p:cNvGraphicFramePr/>
          <p:nvPr/>
        </p:nvGraphicFramePr>
        <p:xfrm>
          <a:off x="1800225" y="2514600"/>
          <a:ext cx="7920990" cy="347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0" y="457201"/>
            <a:ext cx="9243031" cy="13716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Structures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 Placeholder 4"/>
          <p:cNvSpPr>
            <a:spLocks noGrp="1"/>
          </p:cNvSpPr>
          <p:nvPr>
            <p:ph type="body" idx="1"/>
          </p:nvPr>
        </p:nvSpPr>
        <p:spPr/>
        <p:txBody>
          <a:bodyPr/>
          <a:lstStyle/>
          <a:p>
            <a:r>
              <a:rPr lang="en-US" dirty="0" smtClean="0"/>
              <a:t>Process Location</a:t>
            </a:r>
          </a:p>
        </p:txBody>
      </p:sp>
      <p:sp>
        <p:nvSpPr>
          <p:cNvPr id="3" name="Content Placeholder 2"/>
          <p:cNvSpPr>
            <a:spLocks noGrp="1"/>
          </p:cNvSpPr>
          <p:nvPr>
            <p:ph sz="half" idx="2"/>
          </p:nvPr>
        </p:nvSpPr>
        <p:spPr>
          <a:xfrm>
            <a:off x="450056" y="2514600"/>
            <a:ext cx="4770596" cy="3886200"/>
          </a:xfrm>
        </p:spPr>
        <p:txBody>
          <a:bodyPr>
            <a:normAutofit/>
          </a:bodyPr>
          <a:lstStyle/>
          <a:p>
            <a:pPr>
              <a:buNone/>
            </a:pPr>
            <a:endParaRPr lang="en-US" dirty="0" smtClean="0"/>
          </a:p>
          <a:p>
            <a:pPr lvl="1"/>
            <a:r>
              <a:rPr lang="en-US" dirty="0" smtClean="0"/>
              <a:t>A process must include a program or set of programs to be executed</a:t>
            </a:r>
          </a:p>
          <a:p>
            <a:pPr lvl="1"/>
            <a:r>
              <a:rPr lang="en-US" dirty="0" smtClean="0"/>
              <a:t>A process will consist of at least sufficient memory to hold the programs and data of that process</a:t>
            </a:r>
          </a:p>
          <a:p>
            <a:pPr lvl="1"/>
            <a:r>
              <a:rPr lang="en-US" dirty="0" smtClean="0"/>
              <a:t>The execution of a program typically involves a stack that is used to keep track of procedure calls and parameter passing between procedures </a:t>
            </a:r>
          </a:p>
        </p:txBody>
      </p:sp>
      <p:sp>
        <p:nvSpPr>
          <p:cNvPr id="6" name="Text Placeholder 5"/>
          <p:cNvSpPr>
            <a:spLocks noGrp="1"/>
          </p:cNvSpPr>
          <p:nvPr>
            <p:ph type="body" sz="quarter" idx="3"/>
          </p:nvPr>
        </p:nvSpPr>
        <p:spPr/>
        <p:txBody>
          <a:bodyPr/>
          <a:lstStyle/>
          <a:p>
            <a:r>
              <a:rPr lang="en-US" dirty="0" smtClean="0"/>
              <a:t>Process Attributes</a:t>
            </a:r>
            <a:endParaRPr lang="en-US" dirty="0"/>
          </a:p>
        </p:txBody>
      </p:sp>
      <p:sp>
        <p:nvSpPr>
          <p:cNvPr id="4" name="Content Placeholder 3"/>
          <p:cNvSpPr>
            <a:spLocks noGrp="1"/>
          </p:cNvSpPr>
          <p:nvPr>
            <p:ph sz="quarter" idx="4"/>
          </p:nvPr>
        </p:nvSpPr>
        <p:spPr>
          <a:xfrm>
            <a:off x="5490686" y="2797175"/>
            <a:ext cx="4680585" cy="3679825"/>
          </a:xfrm>
        </p:spPr>
        <p:txBody>
          <a:bodyPr>
            <a:normAutofit/>
          </a:bodyPr>
          <a:lstStyle/>
          <a:p>
            <a:pPr lvl="1"/>
            <a:r>
              <a:rPr lang="en-US" dirty="0" smtClean="0"/>
              <a:t>Each process has associated with it a number of attributes that are used by the OS for process control</a:t>
            </a:r>
          </a:p>
          <a:p>
            <a:pPr lvl="1"/>
            <a:r>
              <a:rPr lang="en-US" dirty="0" smtClean="0"/>
              <a:t>The collection of program, data, stack, and attributes is referred to as the process image</a:t>
            </a:r>
          </a:p>
          <a:p>
            <a:pPr lvl="1"/>
            <a:r>
              <a:rPr lang="en-US" dirty="0" smtClean="0"/>
              <a:t>Process image location will depend on the memory management scheme being used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accel="50000" decel="50000" fill="hold" grpId="0" nodeType="afterEffect">
                                  <p:stCondLst>
                                    <p:cond delay="75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2" accel="50000" decel="50000"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accel="50000" decel="50000" fill="hold" grpId="0" nodeType="afterEffect">
                                  <p:stCondLst>
                                    <p:cond delay="75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accel="50000" decel="5000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20090" y="457201"/>
            <a:ext cx="9243031" cy="1017293"/>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is a Process?</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37570" name="Picture 2" descr="Process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01" y="2057400"/>
            <a:ext cx="3217902"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30528" y="2059910"/>
            <a:ext cx="5940741" cy="1200329"/>
          </a:xfrm>
          <a:prstGeom prst="rect">
            <a:avLst/>
          </a:prstGeom>
        </p:spPr>
        <p:txBody>
          <a:bodyPr wrap="square">
            <a:spAutoFit/>
          </a:bodyPr>
          <a:lstStyle/>
          <a:p>
            <a:r>
              <a:rPr lang="en-US" b="1" dirty="0">
                <a:solidFill>
                  <a:srgbClr val="FF0000"/>
                </a:solidFill>
              </a:rPr>
              <a:t>Stack</a:t>
            </a:r>
            <a:endParaRPr lang="en-US" dirty="0">
              <a:solidFill>
                <a:srgbClr val="FF0000"/>
              </a:solidFill>
            </a:endParaRPr>
          </a:p>
          <a:p>
            <a:r>
              <a:rPr lang="en-US" dirty="0"/>
              <a:t>The process Stack contains </a:t>
            </a:r>
            <a:r>
              <a:rPr lang="en-US" dirty="0" smtClean="0"/>
              <a:t>temporary data like </a:t>
            </a:r>
            <a:r>
              <a:rPr lang="en-US" dirty="0"/>
              <a:t>method/function parameters, return address and local variables.</a:t>
            </a:r>
          </a:p>
        </p:txBody>
      </p:sp>
      <p:sp>
        <p:nvSpPr>
          <p:cNvPr id="3" name="Rectangle 2"/>
          <p:cNvSpPr/>
          <p:nvPr/>
        </p:nvSpPr>
        <p:spPr>
          <a:xfrm>
            <a:off x="4274948" y="3260238"/>
            <a:ext cx="5400675" cy="923330"/>
          </a:xfrm>
          <a:prstGeom prst="rect">
            <a:avLst/>
          </a:prstGeom>
        </p:spPr>
        <p:txBody>
          <a:bodyPr>
            <a:spAutoFit/>
          </a:bodyPr>
          <a:lstStyle/>
          <a:p>
            <a:r>
              <a:rPr lang="en-US" b="1" dirty="0">
                <a:solidFill>
                  <a:srgbClr val="FF0000"/>
                </a:solidFill>
              </a:rPr>
              <a:t>Heap</a:t>
            </a:r>
            <a:endParaRPr lang="en-US" dirty="0">
              <a:solidFill>
                <a:srgbClr val="FF0000"/>
              </a:solidFill>
            </a:endParaRPr>
          </a:p>
          <a:p>
            <a:r>
              <a:rPr lang="en-US" dirty="0"/>
              <a:t>This is dynamically allocated memory to a process during its run time.</a:t>
            </a:r>
          </a:p>
        </p:txBody>
      </p:sp>
      <p:sp>
        <p:nvSpPr>
          <p:cNvPr id="4" name="Rectangle 3"/>
          <p:cNvSpPr/>
          <p:nvPr/>
        </p:nvSpPr>
        <p:spPr>
          <a:xfrm>
            <a:off x="4272886" y="4916424"/>
            <a:ext cx="5896322" cy="1200329"/>
          </a:xfrm>
          <a:prstGeom prst="rect">
            <a:avLst/>
          </a:prstGeom>
        </p:spPr>
        <p:txBody>
          <a:bodyPr wrap="square">
            <a:spAutoFit/>
          </a:bodyPr>
          <a:lstStyle/>
          <a:p>
            <a:r>
              <a:rPr lang="en-US" b="1" dirty="0">
                <a:solidFill>
                  <a:srgbClr val="FF0000"/>
                </a:solidFill>
              </a:rPr>
              <a:t>Text</a:t>
            </a:r>
            <a:endParaRPr lang="en-US" dirty="0">
              <a:solidFill>
                <a:srgbClr val="FF0000"/>
              </a:solidFill>
            </a:endParaRPr>
          </a:p>
          <a:p>
            <a:r>
              <a:rPr lang="en-US" dirty="0"/>
              <a:t>This includes the current activity represented by the value of Program Counter and the contents of the processor's registers.</a:t>
            </a:r>
          </a:p>
        </p:txBody>
      </p:sp>
      <p:sp>
        <p:nvSpPr>
          <p:cNvPr id="9" name="Rectangle 8"/>
          <p:cNvSpPr/>
          <p:nvPr/>
        </p:nvSpPr>
        <p:spPr>
          <a:xfrm>
            <a:off x="4296678" y="4089059"/>
            <a:ext cx="5709286" cy="646331"/>
          </a:xfrm>
          <a:prstGeom prst="rect">
            <a:avLst/>
          </a:prstGeom>
        </p:spPr>
        <p:txBody>
          <a:bodyPr wrap="square">
            <a:spAutoFit/>
          </a:bodyPr>
          <a:lstStyle/>
          <a:p>
            <a:r>
              <a:rPr lang="en-US" b="1" dirty="0">
                <a:solidFill>
                  <a:srgbClr val="FF0000"/>
                </a:solidFill>
              </a:rPr>
              <a:t>Data</a:t>
            </a:r>
            <a:endParaRPr lang="en-US" dirty="0">
              <a:solidFill>
                <a:srgbClr val="FF0000"/>
              </a:solidFill>
            </a:endParaRPr>
          </a:p>
          <a:p>
            <a:r>
              <a:rPr lang="en-US" dirty="0"/>
              <a:t>This section contains the global and static variables.</a:t>
            </a:r>
          </a:p>
        </p:txBody>
      </p:sp>
    </p:spTree>
    <p:extLst>
      <p:ext uri="{BB962C8B-B14F-4D97-AF65-F5344CB8AC3E}">
        <p14:creationId xmlns:p14="http://schemas.microsoft.com/office/powerpoint/2010/main" val="207111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538" name="Object 2"/>
          <p:cNvGraphicFramePr>
            <a:graphicFrameLocks noChangeAspect="1"/>
          </p:cNvGraphicFramePr>
          <p:nvPr/>
        </p:nvGraphicFramePr>
        <p:xfrm>
          <a:off x="540068" y="1905000"/>
          <a:ext cx="9747577" cy="4419600"/>
        </p:xfrm>
        <a:graphic>
          <a:graphicData uri="http://schemas.openxmlformats.org/presentationml/2006/ole">
            <mc:AlternateContent xmlns:mc="http://schemas.openxmlformats.org/markup-compatibility/2006">
              <mc:Choice xmlns:v="urn:schemas-microsoft-com:vml" Requires="v">
                <p:oleObj spid="_x0000_s193634" name="Document" r:id="rId4" imgW="5562600" imgH="3035300" progId="Word.Document.12">
                  <p:embed/>
                </p:oleObj>
              </mc:Choice>
              <mc:Fallback>
                <p:oleObj name="Document" r:id="rId4" imgW="5562600" imgH="30353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068" y="1905000"/>
                        <a:ext cx="9747577"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Rectangle 5"/>
          <p:cNvSpPr/>
          <p:nvPr/>
        </p:nvSpPr>
        <p:spPr>
          <a:xfrm>
            <a:off x="540068" y="838201"/>
            <a:ext cx="9811226" cy="584775"/>
          </a:xfrm>
          <a:prstGeom prst="rect">
            <a:avLst/>
          </a:prstGeom>
        </p:spPr>
        <p:txBody>
          <a:bodyPr vert="horz" lIns="91440" tIns="45720" rIns="91440" bIns="45720" rtlCol="0" anchor="ctr">
            <a:normAutofit/>
          </a:bodyPr>
          <a:lstStyle/>
          <a:p>
            <a:pPr algn="ct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Typical Elements of a Process Image</a:t>
            </a:r>
          </a:p>
        </p:txBody>
      </p:sp>
      <p:sp>
        <p:nvSpPr>
          <p:cNvPr id="7" name="TextBox 6"/>
          <p:cNvSpPr txBox="1"/>
          <p:nvPr/>
        </p:nvSpPr>
        <p:spPr>
          <a:xfrm>
            <a:off x="540068" y="1828800"/>
            <a:ext cx="9811226" cy="369332"/>
          </a:xfrm>
          <a:prstGeom prst="rect">
            <a:avLst/>
          </a:prstGeom>
          <a:blipFill rotWithShape="1">
            <a:blip r:embed="rId6"/>
            <a:tile tx="0" ty="0" sx="100000" sy="100000" flip="none" algn="tl"/>
          </a:blipFill>
        </p:spPr>
        <p:txBody>
          <a:bodyPr wrap="square" rtlCol="0">
            <a:spAutoFit/>
          </a:bodyPr>
          <a:lstStyle/>
          <a:p>
            <a:endParaRPr lang="en-US" dirty="0"/>
          </a:p>
        </p:txBody>
      </p:sp>
    </p:spTree>
  </p:cSld>
  <p:clrMapOvr>
    <a:masterClrMapping/>
  </p:clrMapOvr>
  <p:transition spd="slow">
    <p:zoom dir="in"/>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0034" y="304800"/>
            <a:ext cx="9243031" cy="915988"/>
          </a:xfrm>
        </p:spPr>
        <p:txBody>
          <a:bodyPr vert="horz" lIns="91440" tIns="45720" rIns="91440" bIns="45720" rtlCol="0" anchor="ctr">
            <a:normAutofit/>
          </a:bodyPr>
          <a:lstStyle/>
          <a:p>
            <a:pPr fontAlgn="base">
              <a:spcAft>
                <a:spcPct val="0"/>
              </a:spcAft>
            </a:pPr>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Attributes</a:t>
            </a:r>
          </a:p>
        </p:txBody>
      </p:sp>
      <p:graphicFrame>
        <p:nvGraphicFramePr>
          <p:cNvPr id="97282" name="Object 2"/>
          <p:cNvGraphicFramePr>
            <a:graphicFrameLocks noChangeAspect="1"/>
          </p:cNvGraphicFramePr>
          <p:nvPr/>
        </p:nvGraphicFramePr>
        <p:xfrm>
          <a:off x="1530191" y="1524000"/>
          <a:ext cx="7380923" cy="4876800"/>
        </p:xfrm>
        <a:graphic>
          <a:graphicData uri="http://schemas.openxmlformats.org/presentationml/2006/ole">
            <mc:AlternateContent xmlns:mc="http://schemas.openxmlformats.org/markup-compatibility/2006">
              <mc:Choice xmlns:v="urn:schemas-microsoft-com:vml" Requires="v">
                <p:oleObj spid="_x0000_s97378" name="Document" r:id="rId4" imgW="5562600" imgH="4889500" progId="Word.Document.12">
                  <p:embed/>
                </p:oleObj>
              </mc:Choice>
              <mc:Fallback>
                <p:oleObj name="Document" r:id="rId4" imgW="5562600" imgH="48895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191" y="1524000"/>
                        <a:ext cx="7380923"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1260157" y="1447800"/>
            <a:ext cx="7900446" cy="369332"/>
          </a:xfrm>
          <a:prstGeom prst="rect">
            <a:avLst/>
          </a:prstGeom>
          <a:blipFill rotWithShape="1">
            <a:blip r:embed="rId6"/>
            <a:tile tx="0" ty="0" sx="100000" sy="100000" flip="none" algn="tl"/>
          </a:blipFill>
        </p:spPr>
        <p:txBody>
          <a:bodyPr wrap="square" rtlCol="0">
            <a:spAutoFit/>
          </a:bodyPr>
          <a:lstStyle/>
          <a:p>
            <a:endParaRPr lang="en-US" dirty="0"/>
          </a:p>
        </p:txBody>
      </p:sp>
    </p:spTree>
  </p:cSld>
  <p:clrMapOvr>
    <a:masterClrMapping/>
  </p:clrMapOvr>
  <p:transition spd="slow">
    <p:pull dir="l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23" y="456253"/>
            <a:ext cx="9243031" cy="1143948"/>
          </a:xfrm>
        </p:spPr>
        <p:txBody>
          <a:bodyPr>
            <a:normAutofit/>
          </a:bodyPr>
          <a:lstStyle/>
          <a:p>
            <a:pPr algn="ctr"/>
            <a:r>
              <a:rPr lang="en-NZ"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Identification</a:t>
            </a:r>
            <a:endPar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2"/>
          </p:nvPr>
        </p:nvSpPr>
        <p:spPr>
          <a:xfrm>
            <a:off x="720090" y="1981200"/>
            <a:ext cx="4320540" cy="4267200"/>
          </a:xfrm>
        </p:spPr>
        <p:txBody>
          <a:bodyPr>
            <a:normAutofit/>
          </a:bodyPr>
          <a:lstStyle/>
          <a:p>
            <a:r>
              <a:rPr lang="en-NZ" dirty="0" smtClean="0"/>
              <a:t>Each process is assigned a unique numeric identifier</a:t>
            </a:r>
          </a:p>
          <a:p>
            <a:pPr lvl="1"/>
            <a:r>
              <a:rPr lang="en-NZ" dirty="0" smtClean="0"/>
              <a:t>otherwise there must be a mapping that allows the OS to locate the appropriate tables based on the process identifier</a:t>
            </a:r>
          </a:p>
          <a:p>
            <a:r>
              <a:rPr lang="en-NZ" dirty="0" smtClean="0"/>
              <a:t>Many of the tables controlled by the OS may use process identifiers to cross-reference process tables</a:t>
            </a:r>
          </a:p>
          <a:p>
            <a:endParaRPr lang="en-NZ" dirty="0"/>
          </a:p>
        </p:txBody>
      </p:sp>
      <p:sp>
        <p:nvSpPr>
          <p:cNvPr id="6" name="Content Placeholder 5"/>
          <p:cNvSpPr>
            <a:spLocks noGrp="1"/>
          </p:cNvSpPr>
          <p:nvPr>
            <p:ph sz="quarter" idx="4"/>
          </p:nvPr>
        </p:nvSpPr>
        <p:spPr>
          <a:xfrm>
            <a:off x="5670709" y="1981200"/>
            <a:ext cx="4320540" cy="4724400"/>
          </a:xfrm>
        </p:spPr>
        <p:txBody>
          <a:bodyPr>
            <a:normAutofit/>
          </a:bodyPr>
          <a:lstStyle/>
          <a:p>
            <a:r>
              <a:rPr lang="en-US" sz="1946" dirty="0" smtClean="0"/>
              <a:t>Memory tables may be organized to provide a map of main memory with an indication of which process is assigned to each region</a:t>
            </a:r>
          </a:p>
          <a:p>
            <a:pPr lvl="1"/>
            <a:r>
              <a:rPr lang="en-US" dirty="0" smtClean="0"/>
              <a:t>similar references will appear in    I/O and file tables</a:t>
            </a:r>
          </a:p>
          <a:p>
            <a:r>
              <a:rPr lang="en-US" sz="1946" dirty="0" smtClean="0"/>
              <a:t>When processes communicate with one another, the process identifier informs the OS of the destination of a particular communication</a:t>
            </a:r>
          </a:p>
          <a:p>
            <a:r>
              <a:rPr lang="en-US" sz="2000" dirty="0" smtClean="0"/>
              <a:t>When processes are allowed to create other processes, identifiers indicate the parent and descendents of each process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0056" y="456253"/>
            <a:ext cx="9901238" cy="1143948"/>
          </a:xfrm>
        </p:spPr>
        <p:txBody>
          <a:bodyPr>
            <a:norm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Processor State Information</a:t>
            </a:r>
          </a:p>
        </p:txBody>
      </p:sp>
      <p:graphicFrame>
        <p:nvGraphicFramePr>
          <p:cNvPr id="5" name="Content Placeholder 4"/>
          <p:cNvGraphicFramePr>
            <a:graphicFrameLocks noGrp="1"/>
          </p:cNvGraphicFramePr>
          <p:nvPr>
            <p:ph sz="half" idx="1"/>
          </p:nvPr>
        </p:nvGraphicFramePr>
        <p:xfrm>
          <a:off x="5130641" y="2286000"/>
          <a:ext cx="4950619"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nvGraphicFramePr>
        <p:xfrm>
          <a:off x="630079" y="2133600"/>
          <a:ext cx="3960495" cy="350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Information</a:t>
            </a:r>
            <a:endPar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720090" y="2514600"/>
            <a:ext cx="9271159" cy="2819399"/>
          </a:xfrm>
        </p:spPr>
        <p:txBody>
          <a:bodyPr>
            <a:noAutofit/>
          </a:bodyPr>
          <a:lstStyle/>
          <a:p>
            <a:r>
              <a:rPr lang="en-NZ" sz="2800" dirty="0" smtClean="0"/>
              <a:t>The additional information needed by the OS to control and coordinate the various active processes</a:t>
            </a:r>
          </a:p>
        </p:txBody>
      </p:sp>
      <p:pic>
        <p:nvPicPr>
          <p:cNvPr id="6" name="Picture 5"/>
          <p:cNvPicPr>
            <a:picLocks noChangeAspect="1"/>
          </p:cNvPicPr>
          <p:nvPr/>
        </p:nvPicPr>
        <p:blipFill>
          <a:blip r:embed="rId3"/>
          <a:stretch>
            <a:fillRect/>
          </a:stretch>
        </p:blipFill>
        <p:spPr>
          <a:xfrm>
            <a:off x="8101013" y="3124200"/>
            <a:ext cx="2218403" cy="3327708"/>
          </a:xfrm>
          <a:prstGeom prst="rect">
            <a:avLst/>
          </a:prstGeo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780472" y="533400"/>
            <a:ext cx="6255782" cy="5865712"/>
          </a:xfrm>
          <a:prstGeom prst="rect">
            <a:avLst/>
          </a:prstGeom>
        </p:spPr>
      </p:pic>
      <p:sp>
        <p:nvSpPr>
          <p:cNvPr id="7" name="Rectangle 6"/>
          <p:cNvSpPr/>
          <p:nvPr/>
        </p:nvSpPr>
        <p:spPr>
          <a:xfrm>
            <a:off x="540068" y="914400"/>
            <a:ext cx="2970371" cy="3108544"/>
          </a:xfrm>
          <a:prstGeom prst="rect">
            <a:avLst/>
          </a:prstGeom>
        </p:spPr>
        <p:txBody>
          <a:bodyPr wrap="square">
            <a:spAutoFit/>
          </a:bodyPr>
          <a:lstStyle/>
          <a:p>
            <a:r>
              <a:rPr lang="en-US" sz="2800" b="1"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Typical</a:t>
            </a:r>
          </a:p>
          <a:p>
            <a:endParaRPr lang="en-US" sz="2800" b="1"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a:p>
            <a:r>
              <a:rPr lang="en-US" sz="2800" b="1"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Elements </a:t>
            </a:r>
          </a:p>
          <a:p>
            <a:endParaRPr lang="en-US" sz="2800" b="1"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a:p>
            <a:r>
              <a:rPr lang="en-US" sz="2800" b="1"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of a Process </a:t>
            </a:r>
          </a:p>
          <a:p>
            <a:endParaRPr lang="en-US" sz="2800" b="1"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a:p>
            <a:r>
              <a:rPr lang="en-US" sz="2800" b="1"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Control Block</a:t>
            </a:r>
          </a:p>
        </p:txBody>
      </p:sp>
      <p:pic>
        <p:nvPicPr>
          <p:cNvPr id="4" name="Picture 3"/>
          <p:cNvPicPr>
            <a:picLocks noChangeAspect="1"/>
          </p:cNvPicPr>
          <p:nvPr/>
        </p:nvPicPr>
        <p:blipFill>
          <a:blip r:embed="rId5"/>
          <a:stretch>
            <a:fillRect/>
          </a:stretch>
        </p:blipFill>
        <p:spPr>
          <a:xfrm>
            <a:off x="720091" y="4343401"/>
            <a:ext cx="2234697" cy="1990725"/>
          </a:xfrm>
          <a:prstGeom prst="rect">
            <a:avLst/>
          </a:prstGeom>
        </p:spPr>
      </p:pic>
    </p:spTree>
  </p:cSld>
  <p:clrMapOvr>
    <a:masterClrMapping/>
  </p:clrMapOvr>
  <p:transition spd="slow">
    <p:zoom dir="in"/>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79" y="152400"/>
            <a:ext cx="9901238" cy="1098332"/>
          </a:xfrm>
        </p:spPr>
        <p:txBody>
          <a:bodyPr>
            <a:normAutofit/>
          </a:bodyPr>
          <a:lstStyle/>
          <a:p>
            <a:pPr>
              <a:lnSpc>
                <a:spcPts val="4300"/>
              </a:lnSpc>
              <a:spcBef>
                <a:spcPts val="0"/>
              </a:spcBef>
            </a:pPr>
            <a:r>
              <a:rPr lang="en-NZ" sz="3000" b="1" kern="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Structure of Process Images in Virtual Memory</a:t>
            </a:r>
            <a:endParaRPr lang="en-NZ" sz="3000" b="1" kern="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026" name="Picture 2"/>
          <p:cNvPicPr>
            <a:picLocks noChangeAspect="1" noChangeArrowheads="1"/>
          </p:cNvPicPr>
          <p:nvPr/>
        </p:nvPicPr>
        <p:blipFill>
          <a:blip r:embed="rId3"/>
          <a:srcRect/>
          <a:stretch>
            <a:fillRect/>
          </a:stretch>
        </p:blipFill>
        <p:spPr bwMode="auto">
          <a:xfrm>
            <a:off x="1710214" y="1828801"/>
            <a:ext cx="7380923" cy="4507245"/>
          </a:xfrm>
          <a:prstGeom prst="rect">
            <a:avLst/>
          </a:prstGeom>
          <a:noFill/>
          <a:ln w="9525">
            <a:noFill/>
            <a:miter lim="800000"/>
            <a:headEnd/>
            <a:tailEnd/>
          </a:ln>
          <a:effectLst/>
        </p:spPr>
      </p:pic>
    </p:spTree>
  </p:cSld>
  <p:clrMapOvr>
    <a:masterClrMapping/>
  </p:clrMapOvr>
  <p:transition spd="slow">
    <p:pull dir="l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0" y="76201"/>
            <a:ext cx="9243031" cy="1169693"/>
          </a:xfrm>
        </p:spPr>
        <p:txBody>
          <a:bodyPr>
            <a:normAutofit/>
          </a:bodyPr>
          <a:lstStyle/>
          <a:p>
            <a:r>
              <a:rPr lang="en-NZ"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Role of the Process Control Block</a:t>
            </a:r>
            <a:endPar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810101" y="1295401"/>
            <a:ext cx="9811226" cy="5181599"/>
          </a:xfrm>
        </p:spPr>
        <p:txBody>
          <a:bodyPr>
            <a:normAutofit/>
          </a:bodyPr>
          <a:lstStyle/>
          <a:p>
            <a:r>
              <a:rPr lang="en-NZ" sz="2400" dirty="0" smtClean="0"/>
              <a:t>The most important data structure in an OS</a:t>
            </a:r>
          </a:p>
          <a:p>
            <a:pPr marL="681038" lvl="1" indent="-215900"/>
            <a:r>
              <a:rPr lang="en-NZ" sz="2400" dirty="0" smtClean="0"/>
              <a:t> contains all of the information about a process that is needed by the OS</a:t>
            </a:r>
          </a:p>
          <a:p>
            <a:pPr marL="681038" lvl="1" indent="-215900"/>
            <a:r>
              <a:rPr lang="en-NZ" sz="2400" dirty="0" smtClean="0"/>
              <a:t>blocks are read and/or modified by virtually every module in the OS</a:t>
            </a:r>
          </a:p>
          <a:p>
            <a:pPr marL="681038" lvl="1" indent="-215900"/>
            <a:r>
              <a:rPr lang="en-NZ" sz="2400" dirty="0" smtClean="0"/>
              <a:t>defines the state of the OS</a:t>
            </a:r>
          </a:p>
          <a:p>
            <a:r>
              <a:rPr lang="en-NZ" sz="2400" dirty="0" smtClean="0"/>
              <a:t>Difficulty is not access, but protection</a:t>
            </a:r>
          </a:p>
          <a:p>
            <a:pPr marL="681038" lvl="1" indent="-215900"/>
            <a:r>
              <a:rPr lang="en-NZ" sz="2400" dirty="0" smtClean="0"/>
              <a:t>a bug in a single routine could damage process control blocks, which could destroy the system’s ability to manage the affected processes</a:t>
            </a:r>
          </a:p>
          <a:p>
            <a:pPr marL="681038" lvl="1" indent="-215900"/>
            <a:r>
              <a:rPr lang="en-NZ" sz="2400" dirty="0" smtClean="0"/>
              <a:t>a design change in the structure or semantics of the process control block could affect a number of modules in the OS</a:t>
            </a:r>
          </a:p>
          <a:p>
            <a:pPr lvl="1"/>
            <a:endParaRPr lang="en-NZ"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accel="50000" decel="5000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778223" y="456253"/>
            <a:ext cx="9243031" cy="1143948"/>
          </a:xfrm>
        </p:spPr>
        <p:txBody>
          <a:bodyPr>
            <a:norm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Modes of Execution</a:t>
            </a:r>
          </a:p>
        </p:txBody>
      </p:sp>
      <p:sp>
        <p:nvSpPr>
          <p:cNvPr id="4" name="Text Placeholder 3"/>
          <p:cNvSpPr>
            <a:spLocks noGrp="1"/>
          </p:cNvSpPr>
          <p:nvPr>
            <p:ph type="body" idx="1"/>
          </p:nvPr>
        </p:nvSpPr>
        <p:spPr>
          <a:xfrm>
            <a:off x="2266165" y="2209800"/>
            <a:ext cx="2430304" cy="639762"/>
          </a:xfrm>
        </p:spPr>
        <p:txBody>
          <a:bodyPr/>
          <a:lstStyle/>
          <a:p>
            <a:r>
              <a:rPr lang="en-US" dirty="0" smtClean="0"/>
              <a:t>User Mode</a:t>
            </a:r>
            <a:endParaRPr lang="en-US" dirty="0"/>
          </a:p>
        </p:txBody>
      </p:sp>
      <p:sp>
        <p:nvSpPr>
          <p:cNvPr id="47107" name="Content Placeholder 2"/>
          <p:cNvSpPr>
            <a:spLocks noGrp="1"/>
          </p:cNvSpPr>
          <p:nvPr>
            <p:ph sz="half" idx="2"/>
          </p:nvPr>
        </p:nvSpPr>
        <p:spPr>
          <a:xfrm>
            <a:off x="810101" y="2514600"/>
            <a:ext cx="4320540" cy="3810000"/>
          </a:xfrm>
        </p:spPr>
        <p:txBody>
          <a:bodyPr>
            <a:normAutofit/>
          </a:bodyPr>
          <a:lstStyle/>
          <a:p>
            <a:pPr>
              <a:buNone/>
            </a:pPr>
            <a:endParaRPr lang="en-US" sz="2400" dirty="0" smtClean="0"/>
          </a:p>
          <a:p>
            <a:pPr lvl="1"/>
            <a:r>
              <a:rPr lang="en-US" sz="2400" dirty="0" smtClean="0"/>
              <a:t>less-privileged mode</a:t>
            </a:r>
          </a:p>
          <a:p>
            <a:pPr lvl="1"/>
            <a:r>
              <a:rPr lang="en-US" sz="2400" dirty="0" smtClean="0"/>
              <a:t>user programs typically execute in this mode</a:t>
            </a:r>
          </a:p>
        </p:txBody>
      </p:sp>
      <p:sp>
        <p:nvSpPr>
          <p:cNvPr id="5" name="Text Placeholder 4"/>
          <p:cNvSpPr>
            <a:spLocks noGrp="1"/>
          </p:cNvSpPr>
          <p:nvPr>
            <p:ph type="body" sz="quarter" idx="3"/>
          </p:nvPr>
        </p:nvSpPr>
        <p:spPr>
          <a:xfrm>
            <a:off x="6390800" y="2209800"/>
            <a:ext cx="2884110" cy="639762"/>
          </a:xfrm>
        </p:spPr>
        <p:txBody>
          <a:bodyPr/>
          <a:lstStyle/>
          <a:p>
            <a:r>
              <a:rPr lang="en-US" dirty="0" smtClean="0"/>
              <a:t>System Mode</a:t>
            </a:r>
            <a:endParaRPr lang="en-US" dirty="0"/>
          </a:p>
        </p:txBody>
      </p:sp>
      <p:sp>
        <p:nvSpPr>
          <p:cNvPr id="6" name="Content Placeholder 5"/>
          <p:cNvSpPr>
            <a:spLocks noGrp="1"/>
          </p:cNvSpPr>
          <p:nvPr>
            <p:ph sz="quarter" idx="4"/>
          </p:nvPr>
        </p:nvSpPr>
        <p:spPr>
          <a:xfrm>
            <a:off x="5670709" y="2438400"/>
            <a:ext cx="4320540" cy="3176588"/>
          </a:xfrm>
        </p:spPr>
        <p:txBody>
          <a:bodyPr>
            <a:normAutofit/>
          </a:bodyPr>
          <a:lstStyle/>
          <a:p>
            <a:pPr>
              <a:buFont typeface="Wingdings" pitchFamily="2" charset="2"/>
              <a:buNone/>
            </a:pPr>
            <a:endParaRPr lang="en-US" sz="2400" dirty="0" smtClean="0"/>
          </a:p>
          <a:p>
            <a:pPr lvl="1"/>
            <a:r>
              <a:rPr lang="en-US" sz="2400" dirty="0" smtClean="0"/>
              <a:t>more-privileged mode</a:t>
            </a:r>
          </a:p>
          <a:p>
            <a:pPr lvl="1"/>
            <a:r>
              <a:rPr lang="en-US" sz="2400" dirty="0" smtClean="0"/>
              <a:t>also referred to as control mode or kernel mode</a:t>
            </a:r>
          </a:p>
          <a:p>
            <a:pPr lvl="1"/>
            <a:r>
              <a:rPr lang="en-US" sz="2400" dirty="0" smtClean="0"/>
              <a:t>kernel of the operating system</a:t>
            </a:r>
          </a:p>
          <a:p>
            <a:endParaRPr lang="en-US" dirty="0"/>
          </a:p>
        </p:txBody>
      </p:sp>
      <p:pic>
        <p:nvPicPr>
          <p:cNvPr id="7" name="Picture 6"/>
          <p:cNvPicPr>
            <a:picLocks noChangeAspect="1"/>
          </p:cNvPicPr>
          <p:nvPr/>
        </p:nvPicPr>
        <p:blipFill>
          <a:blip r:embed="rId3"/>
          <a:stretch>
            <a:fillRect/>
          </a:stretch>
        </p:blipFill>
        <p:spPr>
          <a:xfrm>
            <a:off x="2250282" y="4876801"/>
            <a:ext cx="1736467" cy="1470025"/>
          </a:xfrm>
          <a:prstGeom prst="rect">
            <a:avLst/>
          </a:prstGeom>
        </p:spPr>
      </p:pic>
      <p:pic>
        <p:nvPicPr>
          <p:cNvPr id="9" name="Picture 8"/>
          <p:cNvPicPr>
            <a:picLocks noChangeAspect="1"/>
          </p:cNvPicPr>
          <p:nvPr/>
        </p:nvPicPr>
        <p:blipFill>
          <a:blip r:embed="rId4"/>
          <a:stretch>
            <a:fillRect/>
          </a:stretch>
        </p:blipFill>
        <p:spPr>
          <a:xfrm>
            <a:off x="8821103" y="5029201"/>
            <a:ext cx="1807004" cy="1609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0" name="Object 2"/>
          <p:cNvGraphicFramePr>
            <a:graphicFrameLocks noChangeAspect="1"/>
          </p:cNvGraphicFramePr>
          <p:nvPr/>
        </p:nvGraphicFramePr>
        <p:xfrm>
          <a:off x="2340292" y="838200"/>
          <a:ext cx="7695962" cy="5607746"/>
        </p:xfrm>
        <a:graphic>
          <a:graphicData uri="http://schemas.openxmlformats.org/presentationml/2006/ole">
            <mc:AlternateContent xmlns:mc="http://schemas.openxmlformats.org/markup-compatibility/2006">
              <mc:Choice xmlns:v="urn:schemas-microsoft-com:vml" Requires="v">
                <p:oleObj spid="_x0000_s201826" name="Document" r:id="rId4" imgW="5562600" imgH="4787900" progId="Word.Document.12">
                  <p:embed/>
                </p:oleObj>
              </mc:Choice>
              <mc:Fallback>
                <p:oleObj name="Document" r:id="rId4" imgW="5562600" imgH="47879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0292" y="838200"/>
                        <a:ext cx="7695962" cy="5607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TextBox 10"/>
          <p:cNvSpPr txBox="1"/>
          <p:nvPr/>
        </p:nvSpPr>
        <p:spPr>
          <a:xfrm>
            <a:off x="2268671" y="685800"/>
            <a:ext cx="7812588" cy="369332"/>
          </a:xfrm>
          <a:prstGeom prst="rect">
            <a:avLst/>
          </a:prstGeom>
          <a:blipFill rotWithShape="1">
            <a:blip r:embed="rId6"/>
            <a:tile tx="0" ty="0" sx="100000" sy="100000" flip="none" algn="tl"/>
          </a:blipFill>
        </p:spPr>
        <p:txBody>
          <a:bodyPr wrap="square" rtlCol="0">
            <a:spAutoFit/>
          </a:bodyPr>
          <a:lstStyle/>
          <a:p>
            <a:endParaRPr lang="en-US" dirty="0"/>
          </a:p>
        </p:txBody>
      </p:sp>
      <p:sp>
        <p:nvSpPr>
          <p:cNvPr id="12" name="TextBox 11"/>
          <p:cNvSpPr txBox="1"/>
          <p:nvPr/>
        </p:nvSpPr>
        <p:spPr>
          <a:xfrm>
            <a:off x="450057" y="1447801"/>
            <a:ext cx="1810255" cy="4493537"/>
          </a:xfrm>
          <a:prstGeom prst="rect">
            <a:avLst/>
          </a:prstGeom>
          <a:noFill/>
        </p:spPr>
        <p:txBody>
          <a:bodyPr wrap="square" rtlCol="0">
            <a:spAutoFit/>
          </a:bodyPr>
          <a:lstStyle/>
          <a:p>
            <a:r>
              <a:rPr lang="en-US" sz="2200" b="1" kern="600" dirty="0" smtClean="0">
                <a:solidFill>
                  <a:schemeClr val="accent1">
                    <a:lumMod val="75000"/>
                  </a:schemeClr>
                </a:solidFill>
              </a:rPr>
              <a:t>Table 3.7</a:t>
            </a:r>
          </a:p>
          <a:p>
            <a:r>
              <a:rPr lang="en-US" sz="2200" b="1" kern="600" dirty="0" smtClean="0">
                <a:solidFill>
                  <a:schemeClr val="accent1">
                    <a:lumMod val="75000"/>
                  </a:schemeClr>
                </a:solidFill>
              </a:rPr>
              <a:t>   </a:t>
            </a:r>
          </a:p>
          <a:p>
            <a:r>
              <a:rPr lang="en-US" sz="2200" b="1" kern="600" dirty="0" smtClean="0">
                <a:solidFill>
                  <a:schemeClr val="accent1">
                    <a:lumMod val="75000"/>
                  </a:schemeClr>
                </a:solidFill>
              </a:rPr>
              <a:t>Typical </a:t>
            </a:r>
          </a:p>
          <a:p>
            <a:endParaRPr lang="en-US" sz="2200" b="1" kern="600" dirty="0" smtClean="0">
              <a:solidFill>
                <a:schemeClr val="accent1">
                  <a:lumMod val="75000"/>
                </a:schemeClr>
              </a:solidFill>
            </a:endParaRPr>
          </a:p>
          <a:p>
            <a:r>
              <a:rPr lang="en-US" sz="2200" b="1" kern="600" dirty="0" smtClean="0">
                <a:solidFill>
                  <a:schemeClr val="accent1">
                    <a:lumMod val="75000"/>
                  </a:schemeClr>
                </a:solidFill>
              </a:rPr>
              <a:t>Functions</a:t>
            </a:r>
          </a:p>
          <a:p>
            <a:r>
              <a:rPr lang="en-US" sz="2200" b="1" kern="600" dirty="0" smtClean="0">
                <a:solidFill>
                  <a:schemeClr val="accent1">
                    <a:lumMod val="75000"/>
                  </a:schemeClr>
                </a:solidFill>
              </a:rPr>
              <a:t> </a:t>
            </a:r>
          </a:p>
          <a:p>
            <a:r>
              <a:rPr lang="en-US" sz="2200" b="1" kern="600" dirty="0" smtClean="0">
                <a:solidFill>
                  <a:schemeClr val="accent1">
                    <a:lumMod val="75000"/>
                  </a:schemeClr>
                </a:solidFill>
              </a:rPr>
              <a:t>of an </a:t>
            </a:r>
          </a:p>
          <a:p>
            <a:endParaRPr lang="en-US" sz="2200" b="1" kern="600" dirty="0" smtClean="0">
              <a:solidFill>
                <a:schemeClr val="accent1">
                  <a:lumMod val="75000"/>
                </a:schemeClr>
              </a:solidFill>
            </a:endParaRPr>
          </a:p>
          <a:p>
            <a:r>
              <a:rPr lang="en-US" sz="2200" b="1" kern="600" dirty="0" smtClean="0">
                <a:solidFill>
                  <a:schemeClr val="accent1">
                    <a:lumMod val="75000"/>
                  </a:schemeClr>
                </a:solidFill>
              </a:rPr>
              <a:t>Operating</a:t>
            </a:r>
          </a:p>
          <a:p>
            <a:r>
              <a:rPr lang="en-US" sz="2200" b="1" kern="600" dirty="0" smtClean="0">
                <a:solidFill>
                  <a:schemeClr val="accent1">
                    <a:lumMod val="75000"/>
                  </a:schemeClr>
                </a:solidFill>
              </a:rPr>
              <a:t> </a:t>
            </a:r>
          </a:p>
          <a:p>
            <a:r>
              <a:rPr lang="en-US" sz="2200" b="1" kern="600" dirty="0" smtClean="0">
                <a:solidFill>
                  <a:schemeClr val="accent1">
                    <a:lumMod val="75000"/>
                  </a:schemeClr>
                </a:solidFill>
              </a:rPr>
              <a:t>System</a:t>
            </a:r>
          </a:p>
          <a:p>
            <a:r>
              <a:rPr lang="en-US" sz="2200" b="1" kern="600" dirty="0" smtClean="0">
                <a:solidFill>
                  <a:schemeClr val="accent1">
                    <a:lumMod val="75000"/>
                  </a:schemeClr>
                </a:solidFill>
              </a:rPr>
              <a:t> </a:t>
            </a:r>
          </a:p>
          <a:p>
            <a:r>
              <a:rPr lang="en-US" sz="2200" b="1" kern="600" dirty="0" smtClean="0">
                <a:solidFill>
                  <a:schemeClr val="accent1">
                    <a:lumMod val="75000"/>
                  </a:schemeClr>
                </a:solidFill>
              </a:rPr>
              <a:t>Kernel</a:t>
            </a:r>
            <a:r>
              <a:rPr lang="en-US" sz="2200" kern="600" dirty="0" smtClean="0">
                <a:solidFill>
                  <a:schemeClr val="accent1">
                    <a:lumMod val="75000"/>
                  </a:schemeClr>
                </a:solidFill>
              </a:rPr>
              <a:t> </a:t>
            </a:r>
            <a:endParaRPr lang="en-US" sz="2200" kern="600" dirty="0">
              <a:solidFill>
                <a:schemeClr val="accent1">
                  <a:lumMod val="75000"/>
                </a:schemeClr>
              </a:solidFill>
            </a:endParaRPr>
          </a:p>
        </p:txBody>
      </p:sp>
    </p:spTree>
  </p:cSld>
  <p:clrMapOvr>
    <a:masterClrMapping/>
  </p:clrMapOvr>
  <p:transition spd="slow">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40067" y="76201"/>
            <a:ext cx="9243031" cy="1143947"/>
          </a:xfrm>
        </p:spPr>
        <p:txBody>
          <a:bodyP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Elements</a:t>
            </a:r>
          </a:p>
        </p:txBody>
      </p:sp>
      <p:sp>
        <p:nvSpPr>
          <p:cNvPr id="11267" name="Content Placeholder 2"/>
          <p:cNvSpPr>
            <a:spLocks noGrp="1"/>
          </p:cNvSpPr>
          <p:nvPr>
            <p:ph idx="4294967295"/>
          </p:nvPr>
        </p:nvSpPr>
        <p:spPr>
          <a:xfrm>
            <a:off x="0" y="1371601"/>
            <a:ext cx="10531316" cy="4754563"/>
          </a:xfrm>
        </p:spPr>
        <p:txBody>
          <a:bodyPr/>
          <a:lstStyle/>
          <a:p>
            <a:pPr>
              <a:lnSpc>
                <a:spcPct val="90000"/>
              </a:lnSpc>
            </a:pPr>
            <a:r>
              <a:rPr lang="en-US" dirty="0" smtClean="0"/>
              <a:t>While the program is executing, the process can be uniquely characterized by a number of elements, including:</a:t>
            </a:r>
          </a:p>
        </p:txBody>
      </p:sp>
      <p:graphicFrame>
        <p:nvGraphicFramePr>
          <p:cNvPr id="5" name="Diagram 4"/>
          <p:cNvGraphicFramePr/>
          <p:nvPr/>
        </p:nvGraphicFramePr>
        <p:xfrm>
          <a:off x="270034" y="2895600"/>
          <a:ext cx="9721215"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22" y="456253"/>
            <a:ext cx="9483060" cy="1323041"/>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Kernel Mode </a:t>
            </a:r>
            <a:r>
              <a:rPr lang="en-US" sz="3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vs</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user Mode</a:t>
            </a:r>
          </a:p>
        </p:txBody>
      </p:sp>
      <p:sp>
        <p:nvSpPr>
          <p:cNvPr id="3" name="Content Placeholder 2"/>
          <p:cNvSpPr>
            <a:spLocks noGrp="1"/>
          </p:cNvSpPr>
          <p:nvPr>
            <p:ph idx="1"/>
          </p:nvPr>
        </p:nvSpPr>
        <p:spPr>
          <a:xfrm>
            <a:off x="752475" y="1676400"/>
            <a:ext cx="9391174" cy="3840163"/>
          </a:xfrm>
        </p:spPr>
        <p:txBody>
          <a:bodyPr>
            <a:noAutofit/>
          </a:bodyPr>
          <a:lstStyle/>
          <a:p>
            <a:r>
              <a:rPr lang="en-US" sz="2400" b="1" dirty="0">
                <a:solidFill>
                  <a:srgbClr val="FF0000"/>
                </a:solidFill>
              </a:rPr>
              <a:t>Kernel Mode</a:t>
            </a:r>
          </a:p>
          <a:p>
            <a:pPr>
              <a:buFont typeface="Wingdings" pitchFamily="2" charset="2"/>
              <a:buChar char="ü"/>
            </a:pPr>
            <a:r>
              <a:rPr lang="en-US" sz="2400" dirty="0"/>
              <a:t>Can use the full instruction set of the CPU. Including:</a:t>
            </a:r>
          </a:p>
          <a:p>
            <a:pPr>
              <a:buFont typeface="Wingdings" pitchFamily="2" charset="2"/>
              <a:buChar char="ü"/>
            </a:pPr>
            <a:r>
              <a:rPr lang="en-US" sz="2400" dirty="0"/>
              <a:t>Enabling / disabling interrupts</a:t>
            </a:r>
          </a:p>
          <a:p>
            <a:pPr>
              <a:buFont typeface="Wingdings" pitchFamily="2" charset="2"/>
              <a:buChar char="ü"/>
            </a:pPr>
            <a:r>
              <a:rPr lang="en-US" sz="2400" dirty="0"/>
              <a:t>Setting special registers (page table pointer, interrupt table pointer, etc…)</a:t>
            </a:r>
          </a:p>
          <a:p>
            <a:pPr>
              <a:buFont typeface="Wingdings" pitchFamily="2" charset="2"/>
              <a:buChar char="ü"/>
            </a:pPr>
            <a:r>
              <a:rPr lang="en-US" sz="2400" dirty="0"/>
              <a:t>Can modify any location in memory and modify page tables</a:t>
            </a:r>
          </a:p>
          <a:p>
            <a:r>
              <a:rPr lang="en-US" sz="2400" b="1" dirty="0">
                <a:solidFill>
                  <a:srgbClr val="FF0000"/>
                </a:solidFill>
              </a:rPr>
              <a:t>User Mode</a:t>
            </a:r>
          </a:p>
          <a:p>
            <a:pPr>
              <a:buFont typeface="Wingdings" pitchFamily="2" charset="2"/>
              <a:buChar char="ü"/>
            </a:pPr>
            <a:r>
              <a:rPr lang="en-US" sz="2400" dirty="0"/>
              <a:t>Cannot use privileged instructions.</a:t>
            </a:r>
          </a:p>
          <a:p>
            <a:pPr>
              <a:buFont typeface="Wingdings" pitchFamily="2" charset="2"/>
              <a:buChar char="ü"/>
            </a:pPr>
            <a:r>
              <a:rPr lang="en-US" sz="2400" dirty="0"/>
              <a:t>Can only modify the memory assigned to the process.</a:t>
            </a:r>
          </a:p>
          <a:p>
            <a:endParaRPr lang="en-IN" sz="2400" dirty="0"/>
          </a:p>
        </p:txBody>
      </p:sp>
    </p:spTree>
    <p:extLst>
      <p:ext uri="{BB962C8B-B14F-4D97-AF65-F5344CB8AC3E}">
        <p14:creationId xmlns:p14="http://schemas.microsoft.com/office/powerpoint/2010/main" val="2858989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Interrupts</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630079" y="1371601"/>
            <a:ext cx="9799796" cy="4754564"/>
          </a:xfrm>
        </p:spPr>
        <p:txBody>
          <a:bodyPr>
            <a:normAutofit/>
          </a:bodyPr>
          <a:lstStyle/>
          <a:p>
            <a:r>
              <a:rPr lang="en-US" sz="2400" dirty="0"/>
              <a:t>An interrupt is an event that requires immediate attention from the CPU.</a:t>
            </a:r>
          </a:p>
          <a:p>
            <a:r>
              <a:rPr lang="en-US" sz="2400" dirty="0" smtClean="0"/>
              <a:t>Interrupt handler is a Procedure </a:t>
            </a:r>
            <a:r>
              <a:rPr lang="en-US" sz="2400" dirty="0"/>
              <a:t>for handling interrupts</a:t>
            </a:r>
          </a:p>
          <a:p>
            <a:r>
              <a:rPr lang="en-US" sz="2400" dirty="0"/>
              <a:t>Save all registers including the program counter to memory </a:t>
            </a:r>
            <a:endParaRPr lang="en-US" sz="2400" dirty="0" smtClean="0"/>
          </a:p>
          <a:p>
            <a:r>
              <a:rPr lang="en-US" sz="2400" dirty="0" smtClean="0"/>
              <a:t>CPU </a:t>
            </a:r>
            <a:r>
              <a:rPr lang="en-US" sz="2400" dirty="0"/>
              <a:t>looks up the interrupt handler on the interrupt vector table and calls the interrupt handler</a:t>
            </a:r>
          </a:p>
          <a:p>
            <a:r>
              <a:rPr lang="en-US" sz="2400" dirty="0"/>
              <a:t>Once the interrupt handler is completed, it restores all registers and returns to the program counter. </a:t>
            </a:r>
            <a:endParaRPr lang="en-US" sz="2400" dirty="0" smtClean="0"/>
          </a:p>
          <a:p>
            <a:r>
              <a:rPr lang="en-US" sz="2400" dirty="0" smtClean="0"/>
              <a:t>It </a:t>
            </a:r>
            <a:r>
              <a:rPr lang="en-US" sz="2400" dirty="0"/>
              <a:t>may optionally retry the instruction that caused the interrupt (in the case of a page fault).</a:t>
            </a:r>
          </a:p>
          <a:p>
            <a:r>
              <a:rPr lang="en-US" sz="2400" dirty="0"/>
              <a:t>The program continues execution, not knowing anything has happened</a:t>
            </a:r>
          </a:p>
          <a:p>
            <a:endParaRPr lang="en-IN" sz="2400" dirty="0"/>
          </a:p>
        </p:txBody>
      </p:sp>
    </p:spTree>
    <p:extLst>
      <p:ext uri="{BB962C8B-B14F-4D97-AF65-F5344CB8AC3E}">
        <p14:creationId xmlns:p14="http://schemas.microsoft.com/office/powerpoint/2010/main" val="68670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Context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Switching</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142875" y="1371600"/>
            <a:ext cx="10515599" cy="5257800"/>
          </a:xfrm>
        </p:spPr>
        <p:txBody>
          <a:bodyPr>
            <a:noAutofit/>
          </a:bodyPr>
          <a:lstStyle/>
          <a:p>
            <a:pPr>
              <a:spcBef>
                <a:spcPts val="600"/>
              </a:spcBef>
            </a:pPr>
            <a:r>
              <a:rPr lang="en-US" sz="2000" dirty="0"/>
              <a:t>Context switches are caused by software and hardware interrupts</a:t>
            </a:r>
          </a:p>
          <a:p>
            <a:pPr>
              <a:spcBef>
                <a:spcPts val="600"/>
              </a:spcBef>
            </a:pPr>
            <a:r>
              <a:rPr lang="en-US" sz="2000" dirty="0"/>
              <a:t>Save the context of the process that is currently running on the CPU. Update the process control block and other important fields.</a:t>
            </a:r>
          </a:p>
          <a:p>
            <a:pPr>
              <a:spcBef>
                <a:spcPts val="600"/>
              </a:spcBef>
            </a:pPr>
            <a:r>
              <a:rPr lang="en-US" sz="2000" dirty="0"/>
              <a:t>Move the process control block of the above process into the relevant queue such as the ready queue, I/O queue etc.</a:t>
            </a:r>
          </a:p>
          <a:p>
            <a:pPr>
              <a:spcBef>
                <a:spcPts val="600"/>
              </a:spcBef>
            </a:pPr>
            <a:r>
              <a:rPr lang="en-US" sz="2000" dirty="0"/>
              <a:t>Select a new process for execution.</a:t>
            </a:r>
          </a:p>
          <a:p>
            <a:pPr>
              <a:spcBef>
                <a:spcPts val="600"/>
              </a:spcBef>
            </a:pPr>
            <a:r>
              <a:rPr lang="en-US" sz="2000" dirty="0"/>
              <a:t>Update the process control block of the selected process. This includes updating the process state to running.</a:t>
            </a:r>
          </a:p>
          <a:p>
            <a:pPr>
              <a:spcBef>
                <a:spcPts val="600"/>
              </a:spcBef>
            </a:pPr>
            <a:r>
              <a:rPr lang="en-US" sz="2000" dirty="0"/>
              <a:t>Update the memory management data structures as required.</a:t>
            </a:r>
          </a:p>
          <a:p>
            <a:pPr>
              <a:spcBef>
                <a:spcPts val="600"/>
              </a:spcBef>
            </a:pPr>
            <a:r>
              <a:rPr lang="en-US" sz="2000" dirty="0"/>
              <a:t>Restore the context of the process that was previously running when it is loaded again on the processor. This is done by loading the previous values of the process control block and registers.</a:t>
            </a:r>
          </a:p>
          <a:p>
            <a:pPr>
              <a:spcBef>
                <a:spcPts val="600"/>
              </a:spcBef>
            </a:pPr>
            <a:r>
              <a:rPr lang="en-US" sz="2000" dirty="0" smtClean="0"/>
              <a:t>Invoke the </a:t>
            </a:r>
            <a:r>
              <a:rPr lang="en-US" sz="2000" b="1" i="1" dirty="0" smtClean="0">
                <a:solidFill>
                  <a:srgbClr val="FF0000"/>
                </a:solidFill>
              </a:rPr>
              <a:t>scheduler</a:t>
            </a:r>
            <a:r>
              <a:rPr lang="en-US" sz="2000" dirty="0" smtClean="0"/>
              <a:t> to find a ‘ready’ process and change its state to ‘running’</a:t>
            </a:r>
          </a:p>
          <a:p>
            <a:pPr>
              <a:spcBef>
                <a:spcPts val="600"/>
              </a:spcBef>
            </a:pPr>
            <a:r>
              <a:rPr lang="en-US" sz="2000" dirty="0" smtClean="0"/>
              <a:t>Restore registers for the new process and switch back to user mode.</a:t>
            </a:r>
          </a:p>
          <a:p>
            <a:endParaRPr lang="en-IN" sz="1800" dirty="0"/>
          </a:p>
        </p:txBody>
      </p:sp>
    </p:spTree>
    <p:extLst>
      <p:ext uri="{BB962C8B-B14F-4D97-AF65-F5344CB8AC3E}">
        <p14:creationId xmlns:p14="http://schemas.microsoft.com/office/powerpoint/2010/main" val="2008986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142875" y="1371601"/>
            <a:ext cx="10439400" cy="4754564"/>
          </a:xfrm>
        </p:spPr>
        <p:txBody>
          <a:bodyPr>
            <a:normAutofit/>
          </a:bodyPr>
          <a:lstStyle/>
          <a:p>
            <a:r>
              <a:rPr lang="en-US" sz="2400" dirty="0"/>
              <a:t>CPU scheduling </a:t>
            </a:r>
            <a:r>
              <a:rPr lang="en-US" sz="2400" dirty="0" smtClean="0"/>
              <a:t>allows </a:t>
            </a:r>
            <a:r>
              <a:rPr lang="en-US" sz="2400" dirty="0"/>
              <a:t>one process to </a:t>
            </a:r>
            <a:r>
              <a:rPr lang="en-US" sz="2400" dirty="0" smtClean="0"/>
              <a:t>utilize the processor when </a:t>
            </a:r>
            <a:r>
              <a:rPr lang="en-US" sz="2400" dirty="0"/>
              <a:t>the execution of another process is on </a:t>
            </a:r>
            <a:r>
              <a:rPr lang="en-US" sz="2400" dirty="0" smtClean="0"/>
              <a:t>hold ( in </a:t>
            </a:r>
            <a:r>
              <a:rPr lang="en-US" sz="2400" dirty="0"/>
              <a:t>waiting state) </a:t>
            </a:r>
            <a:endParaRPr lang="en-US" sz="2400" dirty="0" smtClean="0"/>
          </a:p>
          <a:p>
            <a:r>
              <a:rPr lang="en-US" sz="2400" dirty="0" smtClean="0"/>
              <a:t>Any process can be on hold due </a:t>
            </a:r>
            <a:r>
              <a:rPr lang="en-US" sz="2400" dirty="0"/>
              <a:t>to unavailability of any resource like </a:t>
            </a:r>
            <a:r>
              <a:rPr lang="en-US" sz="2400" dirty="0" smtClean="0"/>
              <a:t>I/O, files hardware recourses </a:t>
            </a:r>
            <a:r>
              <a:rPr lang="en-US" sz="2400" dirty="0" err="1"/>
              <a:t>etc</a:t>
            </a:r>
            <a:r>
              <a:rPr lang="en-US" sz="2400" dirty="0"/>
              <a:t>, </a:t>
            </a:r>
            <a:endParaRPr lang="en-US" sz="2400" dirty="0" smtClean="0"/>
          </a:p>
          <a:p>
            <a:r>
              <a:rPr lang="en-US" sz="2400" dirty="0" smtClean="0"/>
              <a:t>The </a:t>
            </a:r>
            <a:r>
              <a:rPr lang="en-US" sz="2400" dirty="0"/>
              <a:t>aim of CPU scheduling is to make the system efficient, fast, and fair</a:t>
            </a:r>
            <a:r>
              <a:rPr lang="en-US" sz="2400" dirty="0" smtClean="0"/>
              <a:t>.</a:t>
            </a:r>
          </a:p>
          <a:p>
            <a:r>
              <a:rPr lang="en-US" sz="2400" dirty="0"/>
              <a:t>Whenever the CPU becomes idle, the </a:t>
            </a:r>
            <a:r>
              <a:rPr lang="en-US" sz="2400" dirty="0" smtClean="0"/>
              <a:t>OS selects </a:t>
            </a:r>
            <a:r>
              <a:rPr lang="en-US" sz="2400" dirty="0"/>
              <a:t>one of the processes in the </a:t>
            </a:r>
            <a:r>
              <a:rPr lang="en-US" sz="2400" b="1" dirty="0"/>
              <a:t>ready queue</a:t>
            </a:r>
            <a:r>
              <a:rPr lang="en-US" sz="2400" dirty="0"/>
              <a:t> </a:t>
            </a:r>
            <a:r>
              <a:rPr lang="en-US" sz="2400" dirty="0" smtClean="0"/>
              <a:t>for the execution. </a:t>
            </a:r>
          </a:p>
          <a:p>
            <a:r>
              <a:rPr lang="en-US" sz="2400" dirty="0" smtClean="0"/>
              <a:t>The </a:t>
            </a:r>
            <a:r>
              <a:rPr lang="en-US" sz="2400" dirty="0"/>
              <a:t>selection process is carried out by the short-term scheduler</a:t>
            </a:r>
            <a:endParaRPr lang="en-IN" sz="2400" dirty="0"/>
          </a:p>
        </p:txBody>
      </p:sp>
    </p:spTree>
    <p:extLst>
      <p:ext uri="{BB962C8B-B14F-4D97-AF65-F5344CB8AC3E}">
        <p14:creationId xmlns:p14="http://schemas.microsoft.com/office/powerpoint/2010/main" val="320618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676275" y="1295400"/>
            <a:ext cx="9875996" cy="4068763"/>
          </a:xfrm>
        </p:spPr>
        <p:txBody>
          <a:bodyPr>
            <a:normAutofit/>
          </a:bodyPr>
          <a:lstStyle/>
          <a:p>
            <a:r>
              <a:rPr lang="en-US" sz="2400" b="1" dirty="0"/>
              <a:t>Time Quantum</a:t>
            </a:r>
            <a:r>
              <a:rPr lang="en-US" sz="2400" dirty="0"/>
              <a:t> - the allotted time slice a program is run before a scheduling decision. Typically less than or equal to a clock tick.</a:t>
            </a:r>
          </a:p>
          <a:p>
            <a:r>
              <a:rPr lang="en-US" sz="2400" b="1" dirty="0"/>
              <a:t>Clock</a:t>
            </a:r>
            <a:r>
              <a:rPr lang="en-US" sz="2400" dirty="0"/>
              <a:t> - one of two triggers for the scheduling algorithm. On most CPUs, the clock ticks at a rate of 50-100Hz. Each clock tick issues a hardware interrupt which permits the operating system to run the scheduler</a:t>
            </a:r>
          </a:p>
          <a:p>
            <a:r>
              <a:rPr lang="en-US" sz="2400" b="1" dirty="0"/>
              <a:t>Context Switch</a:t>
            </a:r>
            <a:r>
              <a:rPr lang="en-US" sz="2400" dirty="0"/>
              <a:t> - the process by which through a software or hardware interrupt, a process switches from user mode to kernel mode or from kernel mode to user mode</a:t>
            </a:r>
          </a:p>
          <a:p>
            <a:endParaRPr lang="en-IN" sz="2400" dirty="0"/>
          </a:p>
        </p:txBody>
      </p:sp>
    </p:spTree>
    <p:extLst>
      <p:ext uri="{BB962C8B-B14F-4D97-AF65-F5344CB8AC3E}">
        <p14:creationId xmlns:p14="http://schemas.microsoft.com/office/powerpoint/2010/main" val="2048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630079" y="1295401"/>
            <a:ext cx="9723596" cy="4830764"/>
          </a:xfrm>
        </p:spPr>
        <p:txBody>
          <a:bodyPr>
            <a:normAutofit/>
          </a:bodyPr>
          <a:lstStyle/>
          <a:p>
            <a:pPr algn="just"/>
            <a:r>
              <a:rPr lang="en-US" sz="2600" dirty="0"/>
              <a:t>CPU scheduling decisions may take place under the following four circumstances:</a:t>
            </a:r>
          </a:p>
          <a:p>
            <a:pPr algn="just"/>
            <a:r>
              <a:rPr lang="en-US" sz="2600" dirty="0"/>
              <a:t>When a process switches from the </a:t>
            </a:r>
            <a:r>
              <a:rPr lang="en-US" sz="2600" b="1" dirty="0"/>
              <a:t>running</a:t>
            </a:r>
            <a:r>
              <a:rPr lang="en-US" sz="2600" dirty="0"/>
              <a:t> state to the </a:t>
            </a:r>
            <a:r>
              <a:rPr lang="en-US" sz="2600" b="1" dirty="0"/>
              <a:t>waiting</a:t>
            </a:r>
            <a:r>
              <a:rPr lang="en-US" sz="2600" dirty="0"/>
              <a:t> state(for I/O request or invocation of wait for the termination of one of the child processes).</a:t>
            </a:r>
          </a:p>
          <a:p>
            <a:pPr algn="just"/>
            <a:r>
              <a:rPr lang="en-US" sz="2600" dirty="0"/>
              <a:t>When a process switches from the </a:t>
            </a:r>
            <a:r>
              <a:rPr lang="en-US" sz="2600" b="1" dirty="0"/>
              <a:t>running</a:t>
            </a:r>
            <a:r>
              <a:rPr lang="en-US" sz="2600" dirty="0"/>
              <a:t> state to the </a:t>
            </a:r>
            <a:r>
              <a:rPr lang="en-US" sz="2600" b="1" dirty="0"/>
              <a:t>ready</a:t>
            </a:r>
            <a:r>
              <a:rPr lang="en-US" sz="2600" dirty="0"/>
              <a:t> state (for example, when an interrupt occurs).</a:t>
            </a:r>
          </a:p>
          <a:p>
            <a:pPr algn="just"/>
            <a:r>
              <a:rPr lang="en-US" sz="2600" dirty="0"/>
              <a:t>When a process switches from the </a:t>
            </a:r>
            <a:r>
              <a:rPr lang="en-US" sz="2600" b="1" dirty="0"/>
              <a:t>waiting</a:t>
            </a:r>
            <a:r>
              <a:rPr lang="en-US" sz="2600" dirty="0"/>
              <a:t> state to the </a:t>
            </a:r>
            <a:r>
              <a:rPr lang="en-US" sz="2600" b="1" dirty="0"/>
              <a:t>ready</a:t>
            </a:r>
            <a:r>
              <a:rPr lang="en-US" sz="2600" dirty="0"/>
              <a:t> state(for example, completion of I/O</a:t>
            </a:r>
            <a:r>
              <a:rPr lang="en-US" sz="2600" dirty="0" smtClean="0"/>
              <a:t>).</a:t>
            </a:r>
          </a:p>
          <a:p>
            <a:pPr algn="just"/>
            <a:r>
              <a:rPr lang="en-IN" sz="2600" dirty="0"/>
              <a:t>When a process </a:t>
            </a:r>
            <a:r>
              <a:rPr lang="en-IN" sz="2600" b="1" dirty="0"/>
              <a:t>terminates</a:t>
            </a:r>
            <a:endParaRPr lang="en-US" sz="2600" dirty="0"/>
          </a:p>
          <a:p>
            <a:pPr algn="just"/>
            <a:endParaRPr lang="en-IN" sz="2600" dirty="0"/>
          </a:p>
        </p:txBody>
      </p:sp>
    </p:spTree>
    <p:extLst>
      <p:ext uri="{BB962C8B-B14F-4D97-AF65-F5344CB8AC3E}">
        <p14:creationId xmlns:p14="http://schemas.microsoft.com/office/powerpoint/2010/main" val="1919121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124" y="533401"/>
            <a:ext cx="9243031" cy="864893"/>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Objectives of Process Scheduling</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47675" y="1600201"/>
            <a:ext cx="10134600" cy="4525964"/>
          </a:xfrm>
        </p:spPr>
        <p:txBody>
          <a:bodyPr>
            <a:normAutofit/>
          </a:bodyPr>
          <a:lstStyle/>
          <a:p>
            <a:r>
              <a:rPr lang="en-US" sz="2600" dirty="0">
                <a:solidFill>
                  <a:srgbClr val="FF0000"/>
                </a:solidFill>
              </a:rPr>
              <a:t>Fairness</a:t>
            </a:r>
            <a:r>
              <a:rPr lang="en-US" sz="2600" dirty="0"/>
              <a:t>: make sure each process gets its fair share of the CPU.</a:t>
            </a:r>
          </a:p>
          <a:p>
            <a:r>
              <a:rPr lang="en-US" sz="2600" dirty="0">
                <a:solidFill>
                  <a:srgbClr val="FF0000"/>
                </a:solidFill>
              </a:rPr>
              <a:t>Efficiency</a:t>
            </a:r>
            <a:r>
              <a:rPr lang="en-US" sz="2600" dirty="0"/>
              <a:t>: keep the CPU as busy as possible</a:t>
            </a:r>
          </a:p>
          <a:p>
            <a:r>
              <a:rPr lang="en-US" sz="2600" dirty="0">
                <a:solidFill>
                  <a:srgbClr val="FF0000"/>
                </a:solidFill>
              </a:rPr>
              <a:t>Response time</a:t>
            </a:r>
            <a:r>
              <a:rPr lang="en-US" sz="2600" dirty="0"/>
              <a:t>: minimize the response time for interactive users.</a:t>
            </a:r>
          </a:p>
          <a:p>
            <a:r>
              <a:rPr lang="en-US" sz="2600" dirty="0">
                <a:solidFill>
                  <a:srgbClr val="FF0000"/>
                </a:solidFill>
              </a:rPr>
              <a:t>Turnaround</a:t>
            </a:r>
            <a:r>
              <a:rPr lang="en-US" sz="2600" dirty="0"/>
              <a:t>: minimize the time batch users must wait for output</a:t>
            </a:r>
          </a:p>
          <a:p>
            <a:r>
              <a:rPr lang="en-US" sz="2600" dirty="0">
                <a:solidFill>
                  <a:srgbClr val="FF0000"/>
                </a:solidFill>
              </a:rPr>
              <a:t>Throughput</a:t>
            </a:r>
            <a:r>
              <a:rPr lang="en-US" sz="2600" dirty="0"/>
              <a:t>: maximize the number of jobs processed per hour</a:t>
            </a:r>
          </a:p>
          <a:p>
            <a:endParaRPr lang="en-IN" sz="2600" dirty="0"/>
          </a:p>
        </p:txBody>
      </p:sp>
    </p:spTree>
    <p:extLst>
      <p:ext uri="{BB962C8B-B14F-4D97-AF65-F5344CB8AC3E}">
        <p14:creationId xmlns:p14="http://schemas.microsoft.com/office/powerpoint/2010/main" val="2700402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600075" y="1752600"/>
            <a:ext cx="9391174" cy="4068763"/>
          </a:xfrm>
        </p:spPr>
        <p:txBody>
          <a:bodyPr>
            <a:normAutofit fontScale="77500" lnSpcReduction="20000"/>
          </a:bodyPr>
          <a:lstStyle/>
          <a:p>
            <a:r>
              <a:rPr lang="en-IN" dirty="0">
                <a:solidFill>
                  <a:srgbClr val="FF0000"/>
                </a:solidFill>
              </a:rPr>
              <a:t>Non-</a:t>
            </a:r>
            <a:r>
              <a:rPr lang="en-IN" dirty="0" err="1">
                <a:solidFill>
                  <a:srgbClr val="FF0000"/>
                </a:solidFill>
              </a:rPr>
              <a:t>Preemptive</a:t>
            </a:r>
            <a:r>
              <a:rPr lang="en-IN" dirty="0">
                <a:solidFill>
                  <a:srgbClr val="FF0000"/>
                </a:solidFill>
              </a:rPr>
              <a:t> Scheduling</a:t>
            </a:r>
          </a:p>
          <a:p>
            <a:r>
              <a:rPr lang="en-US" dirty="0"/>
              <a:t>Under non-preemptive scheduling, once the CPU has been allocated to a process, the process keeps the CPU until it releases the CPU either by terminating or by switching to the waiting state</a:t>
            </a:r>
            <a:r>
              <a:rPr lang="en-US" dirty="0" smtClean="0"/>
              <a:t>.</a:t>
            </a:r>
          </a:p>
          <a:p>
            <a:r>
              <a:rPr lang="en-US" dirty="0" smtClean="0"/>
              <a:t>CPU is not interrupted in </a:t>
            </a:r>
            <a:r>
              <a:rPr lang="en-US" dirty="0"/>
              <a:t>the middle of </a:t>
            </a:r>
            <a:r>
              <a:rPr lang="en-US" dirty="0" smtClean="0"/>
              <a:t>execution of the current process. </a:t>
            </a:r>
            <a:r>
              <a:rPr lang="en-US" dirty="0"/>
              <a:t>Instead, it waits till the process completes its CPU burst time, and then after that it can allocate the CPU to any other process</a:t>
            </a:r>
            <a:r>
              <a:rPr lang="en-US" dirty="0" smtClean="0"/>
              <a:t>.</a:t>
            </a:r>
          </a:p>
          <a:p>
            <a:r>
              <a:rPr lang="en-US" dirty="0"/>
              <a:t>Some Algorithms based on non-preemptive scheduling are: </a:t>
            </a:r>
            <a:endParaRPr lang="en-US" dirty="0" smtClean="0"/>
          </a:p>
          <a:p>
            <a:pPr>
              <a:buFont typeface="Wingdings" pitchFamily="2" charset="2"/>
              <a:buChar char="Ø"/>
            </a:pPr>
            <a:r>
              <a:rPr lang="en-US" dirty="0" smtClean="0">
                <a:solidFill>
                  <a:srgbClr val="FF0000"/>
                </a:solidFill>
              </a:rPr>
              <a:t>Shortest </a:t>
            </a:r>
            <a:r>
              <a:rPr lang="en-US" dirty="0">
                <a:solidFill>
                  <a:srgbClr val="FF0000"/>
                </a:solidFill>
              </a:rPr>
              <a:t>Job First </a:t>
            </a:r>
            <a:r>
              <a:rPr lang="en-US" dirty="0" smtClean="0">
                <a:solidFill>
                  <a:srgbClr val="FF0000"/>
                </a:solidFill>
              </a:rPr>
              <a:t>(</a:t>
            </a:r>
            <a:r>
              <a:rPr lang="en-US" dirty="0">
                <a:solidFill>
                  <a:srgbClr val="FF0000"/>
                </a:solidFill>
              </a:rPr>
              <a:t>Non preemptive </a:t>
            </a:r>
            <a:r>
              <a:rPr lang="en-US" dirty="0" smtClean="0">
                <a:solidFill>
                  <a:srgbClr val="FF0000"/>
                </a:solidFill>
              </a:rPr>
              <a:t>version)</a:t>
            </a:r>
          </a:p>
          <a:p>
            <a:pPr>
              <a:buFont typeface="Wingdings" pitchFamily="2" charset="2"/>
              <a:buChar char="Ø"/>
            </a:pPr>
            <a:r>
              <a:rPr lang="en-US" dirty="0" smtClean="0">
                <a:solidFill>
                  <a:srgbClr val="FF0000"/>
                </a:solidFill>
              </a:rPr>
              <a:t>Priority Scheduling.(Non preemptive version)</a:t>
            </a:r>
            <a:endParaRPr lang="en-IN" dirty="0">
              <a:solidFill>
                <a:srgbClr val="FF0000"/>
              </a:solidFill>
            </a:endParaRPr>
          </a:p>
          <a:p>
            <a:pPr>
              <a:buFont typeface="Wingdings" pitchFamily="2" charset="2"/>
              <a:buChar char="Ø"/>
            </a:pPr>
            <a:endParaRPr lang="en-US" dirty="0" smtClean="0">
              <a:solidFill>
                <a:srgbClr val="FF0000"/>
              </a:solidFill>
            </a:endParaRPr>
          </a:p>
        </p:txBody>
      </p:sp>
    </p:spTree>
    <p:extLst>
      <p:ext uri="{BB962C8B-B14F-4D97-AF65-F5344CB8AC3E}">
        <p14:creationId xmlns:p14="http://schemas.microsoft.com/office/powerpoint/2010/main" val="337913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Process Scheduling - </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 Pre-emptive Shortest Job </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First</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630079" y="1524001"/>
            <a:ext cx="9391174" cy="4602164"/>
          </a:xfrm>
        </p:spPr>
        <p:txBody>
          <a:bodyPr>
            <a:normAutofit/>
          </a:bodyPr>
          <a:lstStyle/>
          <a:p>
            <a:r>
              <a:rPr lang="en-US" sz="2400" dirty="0" smtClean="0"/>
              <a:t>Consider </a:t>
            </a:r>
            <a:r>
              <a:rPr lang="en-US" sz="2400" dirty="0"/>
              <a:t>the below processes available in the ready queue for execution, with </a:t>
            </a:r>
            <a:r>
              <a:rPr lang="en-US" sz="2400" b="1" dirty="0"/>
              <a:t>arrival time</a:t>
            </a:r>
            <a:r>
              <a:rPr lang="en-US" sz="2400" dirty="0"/>
              <a:t> as 0 for all and given </a:t>
            </a:r>
            <a:r>
              <a:rPr lang="en-US" sz="2400" b="1" dirty="0"/>
              <a:t>burst times</a:t>
            </a:r>
            <a:r>
              <a:rPr lang="en-US" sz="2400" dirty="0"/>
              <a:t>.</a:t>
            </a:r>
          </a:p>
          <a:p>
            <a:pPr marL="0" indent="0">
              <a:buNone/>
            </a:pPr>
            <a:r>
              <a:rPr lang="en-US" sz="2400" dirty="0"/>
              <a:t/>
            </a:r>
            <a:br>
              <a:rPr lang="en-US" sz="2400" dirty="0"/>
            </a:br>
            <a:endParaRPr lang="en-US" sz="2400" dirty="0"/>
          </a:p>
        </p:txBody>
      </p:sp>
      <p:pic>
        <p:nvPicPr>
          <p:cNvPr id="243716" name="Picture 4" descr="Non Pre-emptive Shortest Job First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259" y="2286000"/>
            <a:ext cx="6188273"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Punched Tape 5"/>
          <p:cNvSpPr/>
          <p:nvPr/>
        </p:nvSpPr>
        <p:spPr>
          <a:xfrm>
            <a:off x="8371046" y="3200400"/>
            <a:ext cx="1890236" cy="1676400"/>
          </a:xfrm>
          <a:prstGeom prst="flowChartPunchedTape">
            <a:avLst/>
          </a:prstGeom>
          <a:solidFill>
            <a:schemeClr val="bg1"/>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TextBox 6"/>
          <p:cNvSpPr txBox="1"/>
          <p:nvPr/>
        </p:nvSpPr>
        <p:spPr>
          <a:xfrm>
            <a:off x="8461057" y="3810000"/>
            <a:ext cx="1620203" cy="369332"/>
          </a:xfrm>
          <a:prstGeom prst="rect">
            <a:avLst/>
          </a:prstGeom>
          <a:noFill/>
        </p:spPr>
        <p:txBody>
          <a:bodyPr wrap="square" rtlCol="0">
            <a:spAutoFit/>
          </a:bodyPr>
          <a:lstStyle/>
          <a:p>
            <a:r>
              <a:rPr lang="en-US" dirty="0" smtClean="0">
                <a:solidFill>
                  <a:srgbClr val="FF0000"/>
                </a:solidFill>
              </a:rPr>
              <a:t>Starvation</a:t>
            </a:r>
            <a:endParaRPr lang="en-IN" dirty="0">
              <a:solidFill>
                <a:srgbClr val="FF0000"/>
              </a:solidFill>
            </a:endParaRPr>
          </a:p>
        </p:txBody>
      </p:sp>
    </p:spTree>
    <p:extLst>
      <p:ext uri="{BB962C8B-B14F-4D97-AF65-F5344CB8AC3E}">
        <p14:creationId xmlns:p14="http://schemas.microsoft.com/office/powerpoint/2010/main" val="1484298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Priority Scheduling</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630079" y="1981201"/>
            <a:ext cx="9391174" cy="4144963"/>
          </a:xfrm>
        </p:spPr>
        <p:txBody>
          <a:bodyPr>
            <a:normAutofit/>
          </a:bodyPr>
          <a:lstStyle/>
          <a:p>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Preemptive Priority Scheduling</a:t>
            </a:r>
            <a:r>
              <a:rPr lang="en-US" sz="2600" dirty="0"/>
              <a:t>: If the new process </a:t>
            </a:r>
            <a:r>
              <a:rPr lang="en-US" sz="2600" dirty="0" smtClean="0"/>
              <a:t>with higher priority </a:t>
            </a:r>
            <a:r>
              <a:rPr lang="en-US" sz="2600" dirty="0"/>
              <a:t>than the currently running </a:t>
            </a:r>
            <a:r>
              <a:rPr lang="en-US" sz="2600" dirty="0" smtClean="0"/>
              <a:t>process, arrived </a:t>
            </a:r>
            <a:r>
              <a:rPr lang="en-US" sz="2600" dirty="0"/>
              <a:t>at the ready </a:t>
            </a:r>
            <a:r>
              <a:rPr lang="en-US" sz="2600" dirty="0" smtClean="0"/>
              <a:t>queue, </a:t>
            </a:r>
            <a:r>
              <a:rPr lang="en-US" sz="2600" dirty="0"/>
              <a:t>the CPU is preempted, </a:t>
            </a:r>
            <a:endParaRPr lang="en-US" sz="2600" dirty="0" smtClean="0"/>
          </a:p>
          <a:p>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Non-Preemptive Priority Scheduling</a:t>
            </a:r>
            <a:r>
              <a:rPr lang="en-US" sz="2600" dirty="0"/>
              <a:t>: If the new process with higher priority than the currently running process, arrived at the ready queue, the CPU is </a:t>
            </a:r>
            <a:r>
              <a:rPr lang="en-US" sz="2600" dirty="0" smtClean="0"/>
              <a:t>not preempted</a:t>
            </a:r>
            <a:r>
              <a:rPr lang="en-US" sz="2600" dirty="0"/>
              <a:t> </a:t>
            </a:r>
            <a:r>
              <a:rPr lang="en-US" sz="2600" dirty="0" smtClean="0"/>
              <a:t>instead, </a:t>
            </a:r>
            <a:r>
              <a:rPr lang="en-US" sz="2600" dirty="0"/>
              <a:t>the incoming process is put at the head of the ready </a:t>
            </a:r>
            <a:r>
              <a:rPr lang="en-US" sz="2600" dirty="0" smtClean="0"/>
              <a:t>queue</a:t>
            </a:r>
            <a:endParaRPr lang="en-US" sz="2600" dirty="0"/>
          </a:p>
        </p:txBody>
      </p:sp>
    </p:spTree>
    <p:extLst>
      <p:ext uri="{BB962C8B-B14F-4D97-AF65-F5344CB8AC3E}">
        <p14:creationId xmlns:p14="http://schemas.microsoft.com/office/powerpoint/2010/main" val="825762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60045" y="228600"/>
            <a:ext cx="9721215" cy="625366"/>
          </a:xfrm>
        </p:spPr>
        <p:txBody>
          <a:bodyPr vert="horz" lIns="91440" tIns="45720" rIns="91440" bIns="45720" rtlCol="0" anchor="ctr">
            <a:normAutofit/>
          </a:bodyPr>
          <a:lstStyle/>
          <a:p>
            <a:pPr algn="ctr"/>
            <a:r>
              <a:rPr 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Block</a:t>
            </a:r>
          </a:p>
        </p:txBody>
      </p:sp>
      <p:sp>
        <p:nvSpPr>
          <p:cNvPr id="5" name="Text Placeholder 4"/>
          <p:cNvSpPr>
            <a:spLocks noGrp="1"/>
          </p:cNvSpPr>
          <p:nvPr>
            <p:ph type="body" sz="half" idx="2"/>
          </p:nvPr>
        </p:nvSpPr>
        <p:spPr>
          <a:xfrm>
            <a:off x="360045" y="1219201"/>
            <a:ext cx="6300788" cy="3854669"/>
          </a:xfrm>
        </p:spPr>
        <p:txBody>
          <a:bodyPr>
            <a:normAutofit/>
          </a:bodyPr>
          <a:lstStyle/>
          <a:p>
            <a:pPr>
              <a:buSzPct val="106000"/>
              <a:buFont typeface="Wingdings" charset="2"/>
              <a:buChar char="§"/>
            </a:pPr>
            <a:r>
              <a:rPr lang="en-US" sz="2000" dirty="0" smtClean="0"/>
              <a:t>Contains the process elements</a:t>
            </a:r>
          </a:p>
          <a:p>
            <a:pPr>
              <a:buSzPct val="106000"/>
              <a:buFont typeface="Wingdings" charset="2"/>
              <a:buChar char="§"/>
            </a:pPr>
            <a:r>
              <a:rPr lang="en-US" sz="2000" dirty="0" smtClean="0"/>
              <a:t>It is possible to interrupt a running process and later resume execution as if the interruption had not occurred</a:t>
            </a:r>
          </a:p>
          <a:p>
            <a:pPr>
              <a:buSzPct val="106000"/>
              <a:buFont typeface="Wingdings" charset="2"/>
              <a:buChar char="§"/>
            </a:pPr>
            <a:r>
              <a:rPr lang="en-US" sz="2000" dirty="0" smtClean="0"/>
              <a:t>Created and managed by the operating system</a:t>
            </a:r>
          </a:p>
          <a:p>
            <a:pPr>
              <a:buSzPct val="106000"/>
              <a:buFont typeface="Wingdings" charset="2"/>
              <a:buChar char="§"/>
            </a:pPr>
            <a:r>
              <a:rPr lang="en-US" sz="2000" dirty="0" smtClean="0"/>
              <a:t>Key tool that allows support for multiple processes</a:t>
            </a:r>
          </a:p>
          <a:p>
            <a:endParaRPr lang="en-US" dirty="0"/>
          </a:p>
        </p:txBody>
      </p:sp>
      <p:pic>
        <p:nvPicPr>
          <p:cNvPr id="238594" name="Picture 2" descr="Process Control B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799" y="685800"/>
            <a:ext cx="3870484"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heel spokes="3"/>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Priority Scheduling(Non preemptive version)</a:t>
            </a:r>
            <a:endParaRPr lang="en-IN" sz="3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44738" name="Picture 2" descr="Priority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146" y="1524000"/>
            <a:ext cx="6188273" cy="459105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Punched Tape 5"/>
          <p:cNvSpPr/>
          <p:nvPr/>
        </p:nvSpPr>
        <p:spPr>
          <a:xfrm>
            <a:off x="7470934" y="2362200"/>
            <a:ext cx="2790349" cy="1676400"/>
          </a:xfrm>
          <a:prstGeom prst="flowChartPunchedTape">
            <a:avLst/>
          </a:prstGeom>
          <a:solidFill>
            <a:schemeClr val="bg1"/>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TextBox 6"/>
          <p:cNvSpPr txBox="1"/>
          <p:nvPr/>
        </p:nvSpPr>
        <p:spPr>
          <a:xfrm>
            <a:off x="7560945" y="2877235"/>
            <a:ext cx="2610326" cy="646331"/>
          </a:xfrm>
          <a:prstGeom prst="rect">
            <a:avLst/>
          </a:prstGeom>
          <a:noFill/>
        </p:spPr>
        <p:txBody>
          <a:bodyPr wrap="square" rtlCol="0">
            <a:spAutoFit/>
          </a:bodyPr>
          <a:lstStyle/>
          <a:p>
            <a:r>
              <a:rPr lang="en-US" dirty="0" smtClean="0">
                <a:solidFill>
                  <a:srgbClr val="FF0000"/>
                </a:solidFill>
              </a:rPr>
              <a:t>Starvation can be removed with aging</a:t>
            </a:r>
            <a:endParaRPr lang="en-IN" dirty="0">
              <a:solidFill>
                <a:srgbClr val="FF0000"/>
              </a:solidFill>
            </a:endParaRPr>
          </a:p>
        </p:txBody>
      </p:sp>
    </p:spTree>
    <p:extLst>
      <p:ext uri="{BB962C8B-B14F-4D97-AF65-F5344CB8AC3E}">
        <p14:creationId xmlns:p14="http://schemas.microsoft.com/office/powerpoint/2010/main" val="290815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descr="cpu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394" y="2057400"/>
            <a:ext cx="4590574"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vert="horz" lIns="91440" tIns="45720" rIns="91440" bIns="45720" rtlCol="0" anchor="ctr">
            <a:normAutofit/>
          </a:bodyPr>
          <a:lstStyle/>
          <a:p>
            <a:r>
              <a:rPr lang="en-US" sz="3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Priority Scheduling (Non preemptive version)</a:t>
            </a:r>
            <a:endParaRPr lang="en-IN" sz="3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93765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Pre-emptive Scheduling</a:t>
            </a:r>
          </a:p>
        </p:txBody>
      </p:sp>
      <p:sp>
        <p:nvSpPr>
          <p:cNvPr id="3" name="Content Placeholder 2"/>
          <p:cNvSpPr>
            <a:spLocks noGrp="1"/>
          </p:cNvSpPr>
          <p:nvPr>
            <p:ph idx="1"/>
          </p:nvPr>
        </p:nvSpPr>
        <p:spPr>
          <a:xfrm>
            <a:off x="630079" y="1295400"/>
            <a:ext cx="9391174" cy="4953000"/>
          </a:xfrm>
        </p:spPr>
        <p:txBody>
          <a:bodyPr>
            <a:noAutofit/>
          </a:bodyPr>
          <a:lstStyle/>
          <a:p>
            <a:r>
              <a:rPr lang="en-IN" sz="2400" b="1" dirty="0" smtClean="0">
                <a:solidFill>
                  <a:srgbClr val="FF0000"/>
                </a:solidFill>
              </a:rPr>
              <a:t>Pre-emptive Scheduling</a:t>
            </a:r>
          </a:p>
          <a:p>
            <a:r>
              <a:rPr lang="en-US" sz="2400" dirty="0" smtClean="0"/>
              <a:t>Processes </a:t>
            </a:r>
            <a:r>
              <a:rPr lang="en-US" sz="2400" dirty="0"/>
              <a:t>are usually assigned with priorities. </a:t>
            </a:r>
            <a:endParaRPr lang="en-US" sz="2400" dirty="0" smtClean="0"/>
          </a:p>
          <a:p>
            <a:r>
              <a:rPr lang="en-US" sz="2400" dirty="0" smtClean="0"/>
              <a:t>It </a:t>
            </a:r>
            <a:r>
              <a:rPr lang="en-US" sz="2400" dirty="0"/>
              <a:t>is necessary to run a certain task that has a higher priority before another task although it is running. </a:t>
            </a:r>
            <a:endParaRPr lang="en-US" sz="2400" dirty="0" smtClean="0"/>
          </a:p>
          <a:p>
            <a:r>
              <a:rPr lang="en-US" sz="2400" dirty="0" smtClean="0"/>
              <a:t>Therefore</a:t>
            </a:r>
            <a:r>
              <a:rPr lang="en-US" sz="2400" dirty="0"/>
              <a:t>, the running task is interrupted for some time and resumed later when the priority task has finished its execution</a:t>
            </a:r>
            <a:r>
              <a:rPr lang="en-US" sz="2400" dirty="0" smtClean="0"/>
              <a:t>.</a:t>
            </a:r>
          </a:p>
          <a:p>
            <a:r>
              <a:rPr lang="en-US" sz="2400" dirty="0"/>
              <a:t>T</a:t>
            </a:r>
            <a:r>
              <a:rPr lang="en-US" sz="2400" dirty="0" smtClean="0"/>
              <a:t>his </a:t>
            </a:r>
            <a:r>
              <a:rPr lang="en-US" sz="2400" dirty="0"/>
              <a:t>type of scheduling is used mainly when a process switches either from running state to ready state or from waiting state to ready state</a:t>
            </a:r>
            <a:r>
              <a:rPr lang="en-US" sz="2400" dirty="0" smtClean="0"/>
              <a:t>.</a:t>
            </a:r>
          </a:p>
          <a:p>
            <a:r>
              <a:rPr lang="en-US" sz="2400" dirty="0"/>
              <a:t>Some Algorithms that are based on preemptive scheduling are </a:t>
            </a:r>
            <a:endParaRPr lang="en-US" sz="2400" dirty="0" smtClean="0"/>
          </a:p>
          <a:p>
            <a:pPr lvl="1">
              <a:lnSpc>
                <a:spcPct val="120000"/>
              </a:lnSpc>
              <a:spcBef>
                <a:spcPts val="0"/>
              </a:spcBef>
              <a:buFont typeface="Wingdings" pitchFamily="2" charset="2"/>
              <a:buChar char="Ø"/>
            </a:pPr>
            <a:r>
              <a:rPr lang="en-US" sz="2400" dirty="0" smtClean="0">
                <a:solidFill>
                  <a:srgbClr val="FF0000"/>
                </a:solidFill>
              </a:rPr>
              <a:t>Round </a:t>
            </a:r>
            <a:r>
              <a:rPr lang="en-US" sz="2400" dirty="0">
                <a:solidFill>
                  <a:srgbClr val="FF0000"/>
                </a:solidFill>
              </a:rPr>
              <a:t>Robin Scheduling (RR), </a:t>
            </a:r>
            <a:endParaRPr lang="en-US" sz="2400" dirty="0" smtClean="0">
              <a:solidFill>
                <a:srgbClr val="FF0000"/>
              </a:solidFill>
            </a:endParaRPr>
          </a:p>
          <a:p>
            <a:pPr lvl="1">
              <a:lnSpc>
                <a:spcPct val="120000"/>
              </a:lnSpc>
              <a:spcBef>
                <a:spcPts val="0"/>
              </a:spcBef>
              <a:buFont typeface="Wingdings" pitchFamily="2" charset="2"/>
              <a:buChar char="Ø"/>
            </a:pPr>
            <a:r>
              <a:rPr lang="en-US" sz="2400" dirty="0" smtClean="0">
                <a:solidFill>
                  <a:srgbClr val="FF0000"/>
                </a:solidFill>
              </a:rPr>
              <a:t>Shortest </a:t>
            </a:r>
            <a:r>
              <a:rPr lang="en-US" sz="2400" dirty="0">
                <a:solidFill>
                  <a:srgbClr val="FF0000"/>
                </a:solidFill>
              </a:rPr>
              <a:t>Remaining Time First (SRTF), </a:t>
            </a:r>
            <a:endParaRPr lang="en-US" sz="2400" dirty="0" smtClean="0">
              <a:solidFill>
                <a:srgbClr val="FF0000"/>
              </a:solidFill>
            </a:endParaRPr>
          </a:p>
          <a:p>
            <a:pPr lvl="1">
              <a:lnSpc>
                <a:spcPct val="120000"/>
              </a:lnSpc>
              <a:spcBef>
                <a:spcPts val="0"/>
              </a:spcBef>
              <a:buFont typeface="Wingdings" pitchFamily="2" charset="2"/>
              <a:buChar char="Ø"/>
            </a:pPr>
            <a:r>
              <a:rPr lang="en-US" sz="2400" dirty="0" smtClean="0">
                <a:solidFill>
                  <a:srgbClr val="FF0000"/>
                </a:solidFill>
              </a:rPr>
              <a:t>Priority </a:t>
            </a:r>
            <a:r>
              <a:rPr lang="en-US" sz="2400" dirty="0">
                <a:solidFill>
                  <a:srgbClr val="FF0000"/>
                </a:solidFill>
              </a:rPr>
              <a:t>Scheduling (preemptive version) </a:t>
            </a:r>
            <a:endParaRPr lang="en-IN" sz="2400" dirty="0">
              <a:solidFill>
                <a:srgbClr val="FF0000"/>
              </a:solidFill>
            </a:endParaRPr>
          </a:p>
        </p:txBody>
      </p:sp>
    </p:spTree>
    <p:extLst>
      <p:ext uri="{BB962C8B-B14F-4D97-AF65-F5344CB8AC3E}">
        <p14:creationId xmlns:p14="http://schemas.microsoft.com/office/powerpoint/2010/main" val="690942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0" name="Picture 2" descr="Preemptive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394" y="2057400"/>
            <a:ext cx="4061758"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vert="horz" lIns="91440" tIns="45720" rIns="91440" bIns="45720" rtlCol="0" anchor="ctr">
            <a:normAutofit/>
          </a:bodyPr>
          <a:lstStyle/>
          <a:p>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Pre-emptive Scheduling</a:t>
            </a:r>
          </a:p>
        </p:txBody>
      </p:sp>
    </p:spTree>
    <p:extLst>
      <p:ext uri="{BB962C8B-B14F-4D97-AF65-F5344CB8AC3E}">
        <p14:creationId xmlns:p14="http://schemas.microsoft.com/office/powerpoint/2010/main" val="286058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lvl="1"/>
            <a:r>
              <a:rPr lang="en-US" sz="3200" dirty="0">
                <a:solidFill>
                  <a:schemeClr val="accent6">
                    <a:lumMod val="75000"/>
                  </a:schemeClr>
                </a:solidFill>
              </a:rPr>
              <a:t>        Round Robin Scheduling </a:t>
            </a:r>
            <a:r>
              <a:rPr lang="en-IN" sz="3200" dirty="0">
                <a:solidFill>
                  <a:schemeClr val="accent6">
                    <a:lumMod val="75000"/>
                  </a:schemeClr>
                </a:solidFill>
              </a:rPr>
              <a:t>(Pre-emptive version)</a:t>
            </a:r>
          </a:p>
        </p:txBody>
      </p:sp>
      <p:sp>
        <p:nvSpPr>
          <p:cNvPr id="3" name="Content Placeholder 2"/>
          <p:cNvSpPr>
            <a:spLocks noGrp="1"/>
          </p:cNvSpPr>
          <p:nvPr>
            <p:ph idx="1"/>
          </p:nvPr>
        </p:nvSpPr>
        <p:spPr>
          <a:xfrm>
            <a:off x="630079" y="1524000"/>
            <a:ext cx="9875996" cy="4724400"/>
          </a:xfrm>
        </p:spPr>
        <p:txBody>
          <a:bodyPr>
            <a:normAutofit/>
          </a:bodyPr>
          <a:lstStyle/>
          <a:p>
            <a:r>
              <a:rPr lang="en-US" sz="2400" dirty="0"/>
              <a:t>This algorithm is similar to FCFS scheduling, but in Round Robin(RR) scheduling, preemption is added which enables the system to switch between processes.</a:t>
            </a:r>
          </a:p>
          <a:p>
            <a:r>
              <a:rPr lang="en-US" sz="2400" dirty="0"/>
              <a:t>A fixed time is allotted to each process, called a </a:t>
            </a:r>
            <a:r>
              <a:rPr lang="en-US" sz="2400" b="1" dirty="0"/>
              <a:t>quantum</a:t>
            </a:r>
            <a:r>
              <a:rPr lang="en-US" sz="2400" dirty="0"/>
              <a:t>, for execution.</a:t>
            </a:r>
          </a:p>
          <a:p>
            <a:r>
              <a:rPr lang="en-US" sz="2400" dirty="0"/>
              <a:t>Once a process is executed for the given time period that process is preempted and another process executes for the given time period.</a:t>
            </a:r>
          </a:p>
          <a:p>
            <a:r>
              <a:rPr lang="en-US" sz="2400" dirty="0"/>
              <a:t>Context switching is used to save states of preempted processes.</a:t>
            </a:r>
          </a:p>
          <a:p>
            <a:r>
              <a:rPr lang="en-US" sz="2400" dirty="0"/>
              <a:t>This algorithm is simple and easy to implement and the most important is thing is this algorithm is starvation-free as all processes get a fair share of CPU.</a:t>
            </a:r>
          </a:p>
          <a:p>
            <a:endParaRPr lang="en-IN" sz="2400" dirty="0">
              <a:solidFill>
                <a:srgbClr val="FF0000"/>
              </a:solidFill>
            </a:endParaRPr>
          </a:p>
        </p:txBody>
      </p:sp>
    </p:spTree>
    <p:extLst>
      <p:ext uri="{BB962C8B-B14F-4D97-AF65-F5344CB8AC3E}">
        <p14:creationId xmlns:p14="http://schemas.microsoft.com/office/powerpoint/2010/main" val="1589356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6" name="Picture 2" descr="round robin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248" y="2066926"/>
            <a:ext cx="6188273" cy="39719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540068" y="274638"/>
            <a:ext cx="9721215" cy="1143000"/>
          </a:xfrm>
        </p:spPr>
        <p:txBody>
          <a:bodyPr vert="horz" lIns="91440" tIns="45720" rIns="91440" bIns="45720" rtlCol="0" anchor="ctr">
            <a:normAutofit/>
          </a:bodyPr>
          <a:lstStyle/>
          <a:p>
            <a:pPr lvl="1"/>
            <a:r>
              <a:rPr lang="en-US" sz="3200" dirty="0">
                <a:solidFill>
                  <a:schemeClr val="accent6">
                    <a:lumMod val="75000"/>
                  </a:schemeClr>
                </a:solidFill>
              </a:rPr>
              <a:t>        Round Robin Scheduling </a:t>
            </a:r>
            <a:r>
              <a:rPr lang="en-IN" sz="3200" dirty="0">
                <a:solidFill>
                  <a:schemeClr val="accent6">
                    <a:lumMod val="75000"/>
                  </a:schemeClr>
                </a:solidFill>
              </a:rPr>
              <a:t>(Pre-emptive version)</a:t>
            </a:r>
          </a:p>
        </p:txBody>
      </p:sp>
    </p:spTree>
    <p:extLst>
      <p:ext uri="{BB962C8B-B14F-4D97-AF65-F5344CB8AC3E}">
        <p14:creationId xmlns:p14="http://schemas.microsoft.com/office/powerpoint/2010/main" val="2113792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lvl="1" algn="ctr"/>
            <a:r>
              <a:rPr lang="en-US" sz="3200" dirty="0">
                <a:solidFill>
                  <a:schemeClr val="accent6">
                    <a:lumMod val="75000"/>
                  </a:schemeClr>
                </a:solidFill>
              </a:rPr>
              <a:t>Round Robin Scheduling (RR) – </a:t>
            </a:r>
            <a:r>
              <a:rPr lang="en-US" sz="3200" dirty="0" smtClean="0">
                <a:solidFill>
                  <a:schemeClr val="accent6">
                    <a:lumMod val="75000"/>
                  </a:schemeClr>
                </a:solidFill>
              </a:rPr>
              <a:t/>
            </a:r>
            <a:br>
              <a:rPr lang="en-US" sz="3200" dirty="0" smtClean="0">
                <a:solidFill>
                  <a:schemeClr val="accent6">
                    <a:lumMod val="75000"/>
                  </a:schemeClr>
                </a:solidFill>
              </a:rPr>
            </a:br>
            <a:r>
              <a:rPr lang="en-US" sz="3200" dirty="0" smtClean="0">
                <a:solidFill>
                  <a:schemeClr val="accent6">
                    <a:lumMod val="75000"/>
                  </a:schemeClr>
                </a:solidFill>
              </a:rPr>
              <a:t>Advantages </a:t>
            </a:r>
            <a:r>
              <a:rPr lang="en-US" sz="3200" dirty="0">
                <a:solidFill>
                  <a:schemeClr val="accent6">
                    <a:lumMod val="75000"/>
                  </a:schemeClr>
                </a:solidFill>
              </a:rPr>
              <a:t>&amp; Disadvantages</a:t>
            </a:r>
            <a:endParaRPr lang="en-IN" sz="3200" dirty="0">
              <a:solidFill>
                <a:schemeClr val="accent6">
                  <a:lumMod val="75000"/>
                </a:schemeClr>
              </a:solidFill>
            </a:endParaRPr>
          </a:p>
        </p:txBody>
      </p:sp>
      <p:sp>
        <p:nvSpPr>
          <p:cNvPr id="3" name="Content Placeholder 2"/>
          <p:cNvSpPr>
            <a:spLocks noGrp="1"/>
          </p:cNvSpPr>
          <p:nvPr>
            <p:ph idx="1"/>
          </p:nvPr>
        </p:nvSpPr>
        <p:spPr>
          <a:xfrm>
            <a:off x="630079" y="1524000"/>
            <a:ext cx="9721215" cy="4724400"/>
          </a:xfrm>
        </p:spPr>
        <p:txBody>
          <a:bodyPr>
            <a:noAutofit/>
          </a:bodyPr>
          <a:lstStyle/>
          <a:p>
            <a:pPr marL="0" indent="0">
              <a:spcBef>
                <a:spcPts val="0"/>
              </a:spcBef>
              <a:buNone/>
            </a:pPr>
            <a:r>
              <a:rPr lang="en-US" sz="2400" b="1" u="sng" dirty="0" smtClean="0">
                <a:solidFill>
                  <a:srgbClr val="FF0000"/>
                </a:solidFill>
              </a:rPr>
              <a:t>Advantages </a:t>
            </a:r>
          </a:p>
          <a:p>
            <a:pPr>
              <a:spcBef>
                <a:spcPts val="0"/>
              </a:spcBef>
            </a:pPr>
            <a:r>
              <a:rPr lang="en-US" sz="2400" dirty="0" smtClean="0"/>
              <a:t>All </a:t>
            </a:r>
            <a:r>
              <a:rPr lang="en-US" sz="2400" dirty="0" smtClean="0"/>
              <a:t>the </a:t>
            </a:r>
            <a:r>
              <a:rPr lang="en-US" sz="2400" dirty="0"/>
              <a:t>jobs get a fair allocation of CPU.</a:t>
            </a:r>
          </a:p>
          <a:p>
            <a:pPr>
              <a:spcBef>
                <a:spcPts val="0"/>
              </a:spcBef>
            </a:pPr>
            <a:r>
              <a:rPr lang="en-US" sz="2400" dirty="0" smtClean="0"/>
              <a:t>There </a:t>
            </a:r>
            <a:r>
              <a:rPr lang="en-US" sz="2400" dirty="0"/>
              <a:t>are no issues of starvation </a:t>
            </a:r>
            <a:endParaRPr lang="en-US" sz="2400" dirty="0" smtClean="0"/>
          </a:p>
          <a:p>
            <a:pPr>
              <a:spcBef>
                <a:spcPts val="0"/>
              </a:spcBef>
            </a:pPr>
            <a:r>
              <a:rPr lang="en-US" sz="2400" dirty="0" smtClean="0"/>
              <a:t>Deals </a:t>
            </a:r>
            <a:r>
              <a:rPr lang="en-US" sz="2400" dirty="0"/>
              <a:t>with all processes without any priority.</a:t>
            </a:r>
          </a:p>
          <a:p>
            <a:pPr>
              <a:spcBef>
                <a:spcPts val="0"/>
              </a:spcBef>
            </a:pPr>
            <a:r>
              <a:rPr lang="en-US" sz="2400" dirty="0" smtClean="0"/>
              <a:t>Cyclic </a:t>
            </a:r>
            <a:r>
              <a:rPr lang="en-US" sz="2400" dirty="0"/>
              <a:t>in nature</a:t>
            </a:r>
            <a:r>
              <a:rPr lang="en-US" sz="2400" dirty="0" smtClean="0"/>
              <a:t>.</a:t>
            </a:r>
          </a:p>
          <a:p>
            <a:pPr marL="0" indent="0">
              <a:spcBef>
                <a:spcPts val="0"/>
              </a:spcBef>
              <a:buNone/>
            </a:pPr>
            <a:r>
              <a:rPr lang="en-US" sz="2400" b="1" u="sng" dirty="0" smtClean="0">
                <a:solidFill>
                  <a:srgbClr val="FF0000"/>
                </a:solidFill>
              </a:rPr>
              <a:t>Disadvantages</a:t>
            </a:r>
            <a:endParaRPr lang="en-US" sz="2400" b="1" u="sng" dirty="0" smtClean="0">
              <a:solidFill>
                <a:srgbClr val="FF0000"/>
              </a:solidFill>
            </a:endParaRPr>
          </a:p>
          <a:p>
            <a:pPr>
              <a:spcBef>
                <a:spcPts val="0"/>
              </a:spcBef>
            </a:pPr>
            <a:r>
              <a:rPr lang="en-US" sz="2400" dirty="0" smtClean="0"/>
              <a:t>This </a:t>
            </a:r>
            <a:r>
              <a:rPr lang="en-US" sz="2400" dirty="0"/>
              <a:t>algorithm spends more time on context switches.</a:t>
            </a:r>
          </a:p>
          <a:p>
            <a:pPr>
              <a:spcBef>
                <a:spcPts val="0"/>
              </a:spcBef>
            </a:pPr>
            <a:r>
              <a:rPr lang="en-US" sz="2400" dirty="0"/>
              <a:t>For small quantum, it is time-consuming scheduling.</a:t>
            </a:r>
          </a:p>
          <a:p>
            <a:pPr>
              <a:spcBef>
                <a:spcPts val="0"/>
              </a:spcBef>
            </a:pPr>
            <a:r>
              <a:rPr lang="en-US" sz="2400" dirty="0"/>
              <a:t>This algorithm offers a larger waiting time and response time.</a:t>
            </a:r>
          </a:p>
          <a:p>
            <a:pPr>
              <a:spcBef>
                <a:spcPts val="0"/>
              </a:spcBef>
            </a:pPr>
            <a:r>
              <a:rPr lang="en-US" sz="2400" dirty="0"/>
              <a:t>In this, there is low throughput.</a:t>
            </a:r>
          </a:p>
          <a:p>
            <a:pPr>
              <a:spcBef>
                <a:spcPts val="0"/>
              </a:spcBef>
            </a:pPr>
            <a:r>
              <a:rPr lang="en-US" sz="2400" dirty="0"/>
              <a:t>If time quantum is less for scheduling then its Gantt chart seems to be too big.</a:t>
            </a:r>
          </a:p>
          <a:p>
            <a:endParaRPr lang="en-US" sz="2400" dirty="0"/>
          </a:p>
        </p:txBody>
      </p:sp>
    </p:spTree>
    <p:extLst>
      <p:ext uri="{BB962C8B-B14F-4D97-AF65-F5344CB8AC3E}">
        <p14:creationId xmlns:p14="http://schemas.microsoft.com/office/powerpoint/2010/main" val="422114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101" y="533401"/>
            <a:ext cx="9243031" cy="864893"/>
          </a:xfrm>
        </p:spPr>
        <p:txBody>
          <a:bodyPr vert="horz" lIns="91440" tIns="45720" rIns="91440" bIns="45720" rtlCol="0" anchor="ctr">
            <a:normAutofit/>
          </a:bodyPr>
          <a:lstStyle/>
          <a:p>
            <a:pPr lvl="1" algn="ctr"/>
            <a:r>
              <a:rPr lang="en-US" sz="3200" dirty="0">
                <a:solidFill>
                  <a:schemeClr val="accent6">
                    <a:lumMod val="75000"/>
                  </a:schemeClr>
                </a:solidFill>
              </a:rPr>
              <a:t>Shortest Remaining Time First (SRTF)</a:t>
            </a:r>
          </a:p>
        </p:txBody>
      </p:sp>
      <p:sp>
        <p:nvSpPr>
          <p:cNvPr id="3" name="Content Placeholder 2"/>
          <p:cNvSpPr>
            <a:spLocks noGrp="1"/>
          </p:cNvSpPr>
          <p:nvPr>
            <p:ph idx="1"/>
          </p:nvPr>
        </p:nvSpPr>
        <p:spPr>
          <a:xfrm>
            <a:off x="630079" y="1447800"/>
            <a:ext cx="9721215" cy="4800600"/>
          </a:xfrm>
        </p:spPr>
        <p:txBody>
          <a:bodyPr>
            <a:normAutofit/>
          </a:bodyPr>
          <a:lstStyle/>
          <a:p>
            <a:r>
              <a:rPr lang="en-US" sz="1800" dirty="0" smtClean="0"/>
              <a:t>On </a:t>
            </a:r>
            <a:r>
              <a:rPr lang="en-US" sz="1800" dirty="0"/>
              <a:t>arrival of every process, the </a:t>
            </a:r>
            <a:r>
              <a:rPr lang="en-US" sz="1800" dirty="0" smtClean="0"/>
              <a:t>scheduler </a:t>
            </a:r>
            <a:r>
              <a:rPr lang="en-US" sz="1800" dirty="0"/>
              <a:t>schedules those processes from the </a:t>
            </a:r>
            <a:r>
              <a:rPr lang="en-US" sz="1800" dirty="0" smtClean="0"/>
              <a:t>ready queue </a:t>
            </a:r>
            <a:r>
              <a:rPr lang="en-US" sz="1800" dirty="0"/>
              <a:t>that </a:t>
            </a:r>
            <a:r>
              <a:rPr lang="en-US" sz="1800" dirty="0" smtClean="0"/>
              <a:t>has the </a:t>
            </a:r>
            <a:r>
              <a:rPr lang="en-US" sz="1800" dirty="0"/>
              <a:t>least remaining burst time.</a:t>
            </a:r>
          </a:p>
        </p:txBody>
      </p:sp>
      <p:pic>
        <p:nvPicPr>
          <p:cNvPr id="247810" name="Picture 2" descr="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404" y="2362200"/>
            <a:ext cx="8371046"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504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101" y="533401"/>
            <a:ext cx="9243031" cy="864893"/>
          </a:xfrm>
        </p:spPr>
        <p:txBody>
          <a:bodyPr>
            <a:normAutofit/>
          </a:bodyPr>
          <a:lstStyle/>
          <a:p>
            <a:pPr lvl="1" algn="ctr">
              <a:lnSpc>
                <a:spcPct val="120000"/>
              </a:lnSpc>
              <a:spcBef>
                <a:spcPts val="0"/>
              </a:spcBef>
            </a:pPr>
            <a:r>
              <a:rPr lang="en-US" sz="3200" b="1" dirty="0" smtClean="0">
                <a:solidFill>
                  <a:schemeClr val="accent6">
                    <a:lumMod val="75000"/>
                  </a:schemeClr>
                </a:solidFill>
              </a:rPr>
              <a:t>Shortest </a:t>
            </a:r>
            <a:r>
              <a:rPr lang="en-US" sz="3200" b="1" dirty="0">
                <a:solidFill>
                  <a:schemeClr val="accent6">
                    <a:lumMod val="75000"/>
                  </a:schemeClr>
                </a:solidFill>
              </a:rPr>
              <a:t>Remaining Time First (SRTF</a:t>
            </a:r>
            <a:r>
              <a:rPr lang="en-US" sz="3200" b="1" dirty="0" smtClean="0">
                <a:solidFill>
                  <a:schemeClr val="accent6">
                    <a:lumMod val="75000"/>
                  </a:schemeClr>
                </a:solidFill>
              </a:rPr>
              <a:t>)</a:t>
            </a:r>
            <a:endParaRPr lang="en-US" sz="3200" b="1" dirty="0">
              <a:solidFill>
                <a:schemeClr val="accent6">
                  <a:lumMod val="75000"/>
                </a:schemeClr>
              </a:solidFill>
            </a:endParaRPr>
          </a:p>
        </p:txBody>
      </p:sp>
      <p:sp>
        <p:nvSpPr>
          <p:cNvPr id="3" name="Content Placeholder 2"/>
          <p:cNvSpPr>
            <a:spLocks noGrp="1"/>
          </p:cNvSpPr>
          <p:nvPr>
            <p:ph idx="1"/>
          </p:nvPr>
        </p:nvSpPr>
        <p:spPr>
          <a:xfrm>
            <a:off x="630079" y="1524000"/>
            <a:ext cx="9721215" cy="4724400"/>
          </a:xfrm>
        </p:spPr>
        <p:txBody>
          <a:bodyPr>
            <a:normAutofit/>
          </a:bodyPr>
          <a:lstStyle/>
          <a:p>
            <a:r>
              <a:rPr lang="en-US" sz="2400" b="1" dirty="0">
                <a:solidFill>
                  <a:srgbClr val="FF0000"/>
                </a:solidFill>
              </a:rPr>
              <a:t>Advantages:</a:t>
            </a:r>
            <a:r>
              <a:rPr lang="en-US" sz="2400" dirty="0">
                <a:solidFill>
                  <a:srgbClr val="FF0000"/>
                </a:solidFill>
              </a:rPr>
              <a:t> </a:t>
            </a:r>
            <a:r>
              <a:rPr lang="en-US" sz="2400" dirty="0"/>
              <a:t/>
            </a:r>
            <a:br>
              <a:rPr lang="en-US" sz="2400" dirty="0"/>
            </a:br>
            <a:r>
              <a:rPr lang="en-US" sz="2400" dirty="0"/>
              <a:t>SRTF algorithm makes the processing of the jobs faster </a:t>
            </a:r>
          </a:p>
          <a:p>
            <a:endParaRPr lang="en-US" sz="2400" dirty="0" smtClean="0"/>
          </a:p>
          <a:p>
            <a:r>
              <a:rPr lang="en-US" sz="2400" b="1" dirty="0">
                <a:solidFill>
                  <a:srgbClr val="FF0000"/>
                </a:solidFill>
              </a:rPr>
              <a:t>Disadvantages:</a:t>
            </a:r>
            <a:r>
              <a:rPr lang="en-US" sz="2400" dirty="0">
                <a:solidFill>
                  <a:srgbClr val="FF0000"/>
                </a:solidFill>
              </a:rPr>
              <a:t> </a:t>
            </a:r>
            <a:r>
              <a:rPr lang="en-US" sz="2400" dirty="0"/>
              <a:t/>
            </a:r>
            <a:br>
              <a:rPr lang="en-US" sz="2400" dirty="0"/>
            </a:br>
            <a:r>
              <a:rPr lang="en-US" sz="2400" dirty="0"/>
              <a:t>The context switch is done a lot more times </a:t>
            </a:r>
            <a:r>
              <a:rPr lang="en-US" sz="2400" dirty="0" smtClean="0"/>
              <a:t>which </a:t>
            </a:r>
            <a:r>
              <a:rPr lang="en-US" sz="2400" dirty="0"/>
              <a:t>consumes CPU’s valuable time for processing. </a:t>
            </a:r>
            <a:endParaRPr lang="en-US" sz="2400" dirty="0" smtClean="0"/>
          </a:p>
          <a:p>
            <a:r>
              <a:rPr lang="en-US" sz="2400" dirty="0" smtClean="0"/>
              <a:t>This </a:t>
            </a:r>
            <a:r>
              <a:rPr lang="en-US" sz="2400" dirty="0"/>
              <a:t>adds up to it’s processing time and diminishes it’s advantage of fast processing.</a:t>
            </a:r>
          </a:p>
        </p:txBody>
      </p:sp>
    </p:spTree>
    <p:extLst>
      <p:ext uri="{BB962C8B-B14F-4D97-AF65-F5344CB8AC3E}">
        <p14:creationId xmlns:p14="http://schemas.microsoft.com/office/powerpoint/2010/main" val="318360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75" y="304800"/>
            <a:ext cx="9243031" cy="636293"/>
          </a:xfrm>
        </p:spPr>
        <p:txBody>
          <a:bodyPr>
            <a:normAutofit fontScale="90000"/>
          </a:bodyPr>
          <a:lstStyle/>
          <a:p>
            <a:pPr lvl="1" algn="ctr">
              <a:lnSpc>
                <a:spcPct val="120000"/>
              </a:lnSpc>
              <a:spcBef>
                <a:spcPts val="0"/>
              </a:spcBef>
            </a:pPr>
            <a:r>
              <a:rPr lang="en-US" sz="4000" b="1" dirty="0" smtClean="0">
                <a:solidFill>
                  <a:schemeClr val="accent6">
                    <a:lumMod val="75000"/>
                  </a:schemeClr>
                </a:solidFill>
              </a:rPr>
              <a:t>Threads</a:t>
            </a:r>
            <a:endParaRPr lang="en-US" sz="4000" b="1" dirty="0">
              <a:solidFill>
                <a:schemeClr val="accent6">
                  <a:lumMod val="75000"/>
                </a:schemeClr>
              </a:solidFill>
            </a:endParaRPr>
          </a:p>
        </p:txBody>
      </p:sp>
      <p:sp>
        <p:nvSpPr>
          <p:cNvPr id="3" name="Content Placeholder 2"/>
          <p:cNvSpPr>
            <a:spLocks noGrp="1"/>
          </p:cNvSpPr>
          <p:nvPr>
            <p:ph idx="1"/>
          </p:nvPr>
        </p:nvSpPr>
        <p:spPr>
          <a:xfrm>
            <a:off x="600075" y="1295400"/>
            <a:ext cx="9721215" cy="4191000"/>
          </a:xfrm>
        </p:spPr>
        <p:txBody>
          <a:bodyPr>
            <a:noAutofit/>
          </a:bodyPr>
          <a:lstStyle/>
          <a:p>
            <a:r>
              <a:rPr lang="en-US" sz="2400" dirty="0"/>
              <a:t>Threads are also known as </a:t>
            </a:r>
            <a:r>
              <a:rPr lang="en-US" sz="2400" i="1" dirty="0">
                <a:solidFill>
                  <a:srgbClr val="FF0000"/>
                </a:solidFill>
              </a:rPr>
              <a:t>Lightweight </a:t>
            </a:r>
            <a:r>
              <a:rPr lang="en-US" sz="2400" i="1" dirty="0" smtClean="0">
                <a:solidFill>
                  <a:srgbClr val="FF0000"/>
                </a:solidFill>
              </a:rPr>
              <a:t>processes.</a:t>
            </a:r>
          </a:p>
          <a:p>
            <a:r>
              <a:rPr lang="en-US" sz="2400" dirty="0" smtClean="0"/>
              <a:t>It is a basic unit of work.</a:t>
            </a:r>
          </a:p>
          <a:p>
            <a:r>
              <a:rPr lang="en-US" sz="2400" dirty="0" smtClean="0"/>
              <a:t>Each process can have one or more </a:t>
            </a:r>
            <a:r>
              <a:rPr lang="en-US" sz="2400" i="1" dirty="0" smtClean="0">
                <a:solidFill>
                  <a:srgbClr val="FF0000"/>
                </a:solidFill>
              </a:rPr>
              <a:t>threads</a:t>
            </a:r>
            <a:r>
              <a:rPr lang="en-US" sz="2400" dirty="0" smtClean="0"/>
              <a:t> in it which are intended to perform different tasks. Threads comprises of </a:t>
            </a:r>
          </a:p>
          <a:p>
            <a:pPr lvl="1">
              <a:spcBef>
                <a:spcPts val="0"/>
              </a:spcBef>
              <a:buFont typeface="Wingdings" pitchFamily="2" charset="2"/>
              <a:buChar char="Ø"/>
            </a:pPr>
            <a:r>
              <a:rPr lang="en-US" sz="2400" dirty="0" smtClean="0"/>
              <a:t>Thread Id</a:t>
            </a:r>
          </a:p>
          <a:p>
            <a:pPr lvl="1">
              <a:spcBef>
                <a:spcPts val="0"/>
              </a:spcBef>
              <a:buFont typeface="Wingdings" pitchFamily="2" charset="2"/>
              <a:buChar char="Ø"/>
            </a:pPr>
            <a:r>
              <a:rPr lang="en-US" sz="2400" dirty="0" smtClean="0"/>
              <a:t>Program counter</a:t>
            </a:r>
          </a:p>
          <a:p>
            <a:pPr lvl="1">
              <a:spcBef>
                <a:spcPts val="0"/>
              </a:spcBef>
              <a:buFont typeface="Wingdings" pitchFamily="2" charset="2"/>
              <a:buChar char="Ø"/>
            </a:pPr>
            <a:r>
              <a:rPr lang="en-US" sz="2400" dirty="0" smtClean="0"/>
              <a:t>Register set</a:t>
            </a:r>
          </a:p>
          <a:p>
            <a:pPr lvl="1">
              <a:spcBef>
                <a:spcPts val="0"/>
              </a:spcBef>
              <a:buFont typeface="Wingdings" pitchFamily="2" charset="2"/>
              <a:buChar char="Ø"/>
            </a:pPr>
            <a:r>
              <a:rPr lang="en-US" sz="2400" dirty="0" smtClean="0"/>
              <a:t>Stack</a:t>
            </a:r>
          </a:p>
          <a:p>
            <a:r>
              <a:rPr lang="en-US" sz="2400" dirty="0" smtClean="0"/>
              <a:t>A thread shares with other </a:t>
            </a:r>
            <a:r>
              <a:rPr lang="en-US" sz="2400" i="1" dirty="0" smtClean="0">
                <a:solidFill>
                  <a:srgbClr val="FF0000"/>
                </a:solidFill>
              </a:rPr>
              <a:t>threads</a:t>
            </a:r>
            <a:r>
              <a:rPr lang="en-US" sz="2400" dirty="0" smtClean="0"/>
              <a:t> within the same process -</a:t>
            </a:r>
          </a:p>
          <a:p>
            <a:pPr lvl="1">
              <a:spcBef>
                <a:spcPts val="0"/>
              </a:spcBef>
              <a:buFont typeface="Wingdings" pitchFamily="2" charset="2"/>
              <a:buChar char="Ø"/>
            </a:pPr>
            <a:r>
              <a:rPr lang="en-US" sz="2400" dirty="0" smtClean="0"/>
              <a:t>It’s code section</a:t>
            </a:r>
          </a:p>
          <a:p>
            <a:pPr lvl="1">
              <a:spcBef>
                <a:spcPts val="0"/>
              </a:spcBef>
              <a:buFont typeface="Wingdings" pitchFamily="2" charset="2"/>
              <a:buChar char="Ø"/>
            </a:pPr>
            <a:r>
              <a:rPr lang="en-US" sz="2400" dirty="0" smtClean="0"/>
              <a:t>Data section</a:t>
            </a:r>
          </a:p>
          <a:p>
            <a:pPr lvl="1">
              <a:spcBef>
                <a:spcPts val="0"/>
              </a:spcBef>
              <a:buFont typeface="Wingdings" pitchFamily="2" charset="2"/>
              <a:buChar char="Ø"/>
            </a:pPr>
            <a:r>
              <a:rPr lang="en-US" sz="2400" dirty="0" smtClean="0"/>
              <a:t>Open files</a:t>
            </a:r>
          </a:p>
          <a:p>
            <a:pPr marL="0" indent="0">
              <a:buNone/>
            </a:pPr>
            <a:endParaRPr lang="en-US" sz="2400" dirty="0" smtClean="0"/>
          </a:p>
          <a:p>
            <a:endParaRPr lang="en-US" sz="2400" dirty="0"/>
          </a:p>
        </p:txBody>
      </p:sp>
    </p:spTree>
    <p:extLst>
      <p:ext uri="{BB962C8B-B14F-4D97-AF65-F5344CB8AC3E}">
        <p14:creationId xmlns:p14="http://schemas.microsoft.com/office/powerpoint/2010/main" val="644595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0101" y="152400"/>
            <a:ext cx="9243031" cy="1143948"/>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States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4014301897"/>
              </p:ext>
            </p:extLst>
          </p:nvPr>
        </p:nvGraphicFramePr>
        <p:xfrm>
          <a:off x="270034" y="1219200"/>
          <a:ext cx="9721215"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139" y="160338"/>
            <a:ext cx="9243031" cy="636293"/>
          </a:xfrm>
        </p:spPr>
        <p:txBody>
          <a:bodyPr>
            <a:normAutofit fontScale="90000"/>
          </a:bodyPr>
          <a:lstStyle/>
          <a:p>
            <a:pPr lvl="1" algn="ctr">
              <a:lnSpc>
                <a:spcPct val="120000"/>
              </a:lnSpc>
              <a:spcBef>
                <a:spcPts val="0"/>
              </a:spcBef>
            </a:pPr>
            <a:r>
              <a:rPr lang="en-US" sz="4000" b="1" dirty="0" smtClean="0">
                <a:solidFill>
                  <a:schemeClr val="accent6">
                    <a:lumMod val="75000"/>
                  </a:schemeClr>
                </a:solidFill>
              </a:rPr>
              <a:t>Threads</a:t>
            </a:r>
            <a:endParaRPr lang="en-US" sz="4000" b="1" dirty="0">
              <a:solidFill>
                <a:schemeClr val="accent6">
                  <a:lumMod val="75000"/>
                </a:schemeClr>
              </a:solidFill>
            </a:endParaRPr>
          </a:p>
        </p:txBody>
      </p:sp>
      <p:sp>
        <p:nvSpPr>
          <p:cNvPr id="3" name="Content Placeholder 2"/>
          <p:cNvSpPr>
            <a:spLocks noGrp="1"/>
          </p:cNvSpPr>
          <p:nvPr>
            <p:ph idx="1"/>
          </p:nvPr>
        </p:nvSpPr>
        <p:spPr>
          <a:xfrm>
            <a:off x="630079" y="1295400"/>
            <a:ext cx="9721215" cy="4953000"/>
          </a:xfrm>
        </p:spPr>
        <p:txBody>
          <a:bodyPr>
            <a:normAutofit/>
          </a:bodyPr>
          <a:lstStyle/>
          <a:p>
            <a:pPr>
              <a:buFont typeface="Wingdings" pitchFamily="2" charset="2"/>
              <a:buChar char="Ø"/>
            </a:pPr>
            <a:r>
              <a:rPr lang="en-US" sz="2400" dirty="0" smtClean="0"/>
              <a:t>Threads are independent unit of execution within a process.</a:t>
            </a:r>
          </a:p>
          <a:p>
            <a:pPr>
              <a:buFont typeface="Wingdings" pitchFamily="2" charset="2"/>
              <a:buChar char="Ø"/>
            </a:pPr>
            <a:r>
              <a:rPr lang="en-US" sz="2400" dirty="0" smtClean="0"/>
              <a:t>Execution of a thread has to be initiated by a process.</a:t>
            </a:r>
          </a:p>
          <a:p>
            <a:pPr>
              <a:buFont typeface="Wingdings" pitchFamily="2" charset="2"/>
              <a:buChar char="Ø"/>
            </a:pPr>
            <a:r>
              <a:rPr lang="en-US" sz="2400" dirty="0" smtClean="0"/>
              <a:t>Threads </a:t>
            </a:r>
            <a:r>
              <a:rPr lang="en-US" sz="2400" dirty="0"/>
              <a:t>are a popular way to improve the performance of an application through parallelism</a:t>
            </a:r>
            <a:r>
              <a:rPr lang="en-US" sz="2400" dirty="0" smtClean="0"/>
              <a:t>.</a:t>
            </a:r>
          </a:p>
          <a:p>
            <a:pPr>
              <a:buFont typeface="Wingdings" pitchFamily="2" charset="2"/>
              <a:buChar char="Ø"/>
            </a:pPr>
            <a:r>
              <a:rPr lang="en-US" sz="2400" dirty="0"/>
              <a:t>The CPU switches rapidly back and forth among the threads giving the illusion that the threads are running in parallel</a:t>
            </a:r>
            <a:r>
              <a:rPr lang="en-US" sz="2400" dirty="0" smtClean="0"/>
              <a:t>.</a:t>
            </a:r>
          </a:p>
          <a:p>
            <a:pPr>
              <a:buFont typeface="Wingdings" pitchFamily="2" charset="2"/>
              <a:buChar char="Ø"/>
            </a:pPr>
            <a:r>
              <a:rPr lang="en-US" sz="2400" dirty="0"/>
              <a:t>E</a:t>
            </a:r>
            <a:r>
              <a:rPr lang="en-US" sz="2400" dirty="0" smtClean="0"/>
              <a:t>ach </a:t>
            </a:r>
            <a:r>
              <a:rPr lang="en-US" sz="2400" dirty="0"/>
              <a:t>thread belongs to exactly one process and outside a process no threads exist. </a:t>
            </a:r>
            <a:endParaRPr lang="en-US" sz="2400" dirty="0" smtClean="0"/>
          </a:p>
          <a:p>
            <a:pPr>
              <a:buFont typeface="Wingdings" pitchFamily="2" charset="2"/>
              <a:buChar char="Ø"/>
            </a:pPr>
            <a:endParaRPr lang="en-US" sz="2400" dirty="0"/>
          </a:p>
        </p:txBody>
      </p:sp>
      <p:sp>
        <p:nvSpPr>
          <p:cNvPr id="4" name="AutoShape 2" descr="Operating Systems: Threads"/>
          <p:cNvSpPr>
            <a:spLocks noChangeAspect="1" noChangeArrowheads="1"/>
          </p:cNvSpPr>
          <p:nvPr/>
        </p:nvSpPr>
        <p:spPr bwMode="auto">
          <a:xfrm>
            <a:off x="183773" y="-144463"/>
            <a:ext cx="360045"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Operating Systems: Threads"/>
          <p:cNvSpPr>
            <a:spLocks noChangeAspect="1" noChangeArrowheads="1"/>
          </p:cNvSpPr>
          <p:nvPr/>
        </p:nvSpPr>
        <p:spPr bwMode="auto">
          <a:xfrm>
            <a:off x="363795" y="7938"/>
            <a:ext cx="360045"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45378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28600"/>
            <a:ext cx="9243031" cy="636293"/>
          </a:xfrm>
        </p:spPr>
        <p:txBody>
          <a:bodyPr>
            <a:normAutofit fontScale="90000"/>
          </a:bodyPr>
          <a:lstStyle/>
          <a:p>
            <a:pPr lvl="1" algn="ctr">
              <a:lnSpc>
                <a:spcPct val="120000"/>
              </a:lnSpc>
              <a:spcBef>
                <a:spcPts val="0"/>
              </a:spcBef>
            </a:pPr>
            <a:r>
              <a:rPr lang="en-US" sz="4000" b="1" dirty="0" smtClean="0">
                <a:solidFill>
                  <a:schemeClr val="accent6">
                    <a:lumMod val="75000"/>
                  </a:schemeClr>
                </a:solidFill>
              </a:rPr>
              <a:t>Threads</a:t>
            </a:r>
            <a:endParaRPr lang="en-US" sz="4000" b="1" dirty="0">
              <a:solidFill>
                <a:schemeClr val="accent6">
                  <a:lumMod val="75000"/>
                </a:schemeClr>
              </a:solidFill>
            </a:endParaRPr>
          </a:p>
        </p:txBody>
      </p:sp>
      <p:sp>
        <p:nvSpPr>
          <p:cNvPr id="3" name="Content Placeholder 2"/>
          <p:cNvSpPr>
            <a:spLocks noGrp="1"/>
          </p:cNvSpPr>
          <p:nvPr>
            <p:ph idx="1"/>
          </p:nvPr>
        </p:nvSpPr>
        <p:spPr>
          <a:xfrm>
            <a:off x="745691" y="1447800"/>
            <a:ext cx="9721215" cy="4267200"/>
          </a:xfrm>
        </p:spPr>
        <p:txBody>
          <a:bodyPr>
            <a:normAutofit/>
          </a:bodyPr>
          <a:lstStyle/>
          <a:p>
            <a:pPr marL="0" indent="0">
              <a:buNone/>
            </a:pPr>
            <a:r>
              <a:rPr lang="en-US" sz="2400" dirty="0" smtClean="0"/>
              <a:t>A traditional heavyweight process has a single thread. But if is has more than one thread then it can perform more than one task at a time.</a:t>
            </a:r>
          </a:p>
          <a:p>
            <a:pPr marL="0" indent="0">
              <a:buNone/>
            </a:pPr>
            <a:endParaRPr lang="en-US" sz="1800" dirty="0" smtClean="0"/>
          </a:p>
          <a:p>
            <a:endParaRPr lang="en-US" sz="1800" dirty="0"/>
          </a:p>
        </p:txBody>
      </p:sp>
      <p:sp>
        <p:nvSpPr>
          <p:cNvPr id="4" name="AutoShape 2" descr="Operating Systems: Threads"/>
          <p:cNvSpPr>
            <a:spLocks noChangeAspect="1" noChangeArrowheads="1"/>
          </p:cNvSpPr>
          <p:nvPr/>
        </p:nvSpPr>
        <p:spPr bwMode="auto">
          <a:xfrm>
            <a:off x="183773" y="-144463"/>
            <a:ext cx="360045"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Operating Systems: Threads"/>
          <p:cNvSpPr>
            <a:spLocks noChangeAspect="1" noChangeArrowheads="1"/>
          </p:cNvSpPr>
          <p:nvPr/>
        </p:nvSpPr>
        <p:spPr bwMode="auto">
          <a:xfrm>
            <a:off x="363795" y="7938"/>
            <a:ext cx="360045"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38599" name="Picture 7" descr="Operating Systems: 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 y="2438400"/>
            <a:ext cx="866394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138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52482" y="1092461"/>
            <a:ext cx="9901238" cy="5155939"/>
          </a:xfrm>
        </p:spPr>
        <p:txBody>
          <a:bodyPr rtlCol="0">
            <a:normAutofit/>
          </a:bodyPr>
          <a:lstStyle/>
          <a:p>
            <a:pPr marL="285750" indent="-285750">
              <a:buFont typeface="Wingdings" pitchFamily="2" charset="2"/>
              <a:buChar char="Ø"/>
            </a:pPr>
            <a:r>
              <a:rPr lang="en-US" sz="2400" dirty="0"/>
              <a:t>In a single thread or threading, the process contains only one thread. </a:t>
            </a:r>
            <a:endParaRPr lang="en-US" sz="2400" dirty="0" smtClean="0"/>
          </a:p>
          <a:p>
            <a:pPr marL="285750" indent="-285750">
              <a:buFont typeface="Wingdings" pitchFamily="2" charset="2"/>
              <a:buChar char="Ø"/>
            </a:pPr>
            <a:r>
              <a:rPr lang="en-US" sz="2400" dirty="0" smtClean="0"/>
              <a:t>That </a:t>
            </a:r>
            <a:r>
              <a:rPr lang="en-US" sz="2400" dirty="0"/>
              <a:t>thread executes all the tasks related to the process. </a:t>
            </a:r>
          </a:p>
          <a:p>
            <a:pPr marL="285750" indent="-285750">
              <a:buFont typeface="Wingdings" pitchFamily="2" charset="2"/>
              <a:buChar char="Ø"/>
            </a:pPr>
            <a:endParaRPr lang="en-US" sz="2400" dirty="0"/>
          </a:p>
          <a:p>
            <a:pPr marL="285750" indent="-285750">
              <a:buFont typeface="Wingdings" pitchFamily="2" charset="2"/>
              <a:buChar char="Ø"/>
            </a:pPr>
            <a:r>
              <a:rPr lang="en-NZ" sz="2400" b="1" i="1" dirty="0">
                <a:solidFill>
                  <a:schemeClr val="tx1">
                    <a:lumMod val="85000"/>
                    <a:lumOff val="15000"/>
                  </a:schemeClr>
                </a:solidFill>
              </a:rPr>
              <a:t>Multithreading - </a:t>
            </a:r>
            <a:r>
              <a:rPr lang="en-US" sz="2400" dirty="0" smtClean="0"/>
              <a:t>In </a:t>
            </a:r>
            <a:r>
              <a:rPr lang="en-US" sz="2400" dirty="0"/>
              <a:t>a multi-threaded application, multiple threads are executed concurrently. </a:t>
            </a:r>
            <a:endParaRPr lang="en-US" sz="2400" dirty="0" smtClean="0"/>
          </a:p>
          <a:p>
            <a:pPr marL="285750" indent="-285750">
              <a:buFont typeface="Wingdings" pitchFamily="2" charset="2"/>
              <a:buChar char="Ø"/>
            </a:pPr>
            <a:r>
              <a:rPr lang="en-US" sz="2400" dirty="0" smtClean="0"/>
              <a:t>Each </a:t>
            </a:r>
            <a:r>
              <a:rPr lang="en-US" sz="2400" dirty="0"/>
              <a:t>thread handles different tasks simultaneously by making optimal use of the resources</a:t>
            </a:r>
            <a:r>
              <a:rPr lang="en-US" sz="2400" dirty="0" smtClean="0"/>
              <a:t>.</a:t>
            </a:r>
          </a:p>
          <a:p>
            <a:pPr>
              <a:defRPr/>
            </a:pPr>
            <a:r>
              <a:rPr lang="en-NZ" sz="2400" dirty="0" smtClean="0">
                <a:solidFill>
                  <a:schemeClr val="tx1">
                    <a:lumMod val="85000"/>
                    <a:lumOff val="15000"/>
                  </a:schemeClr>
                </a:solidFill>
              </a:rPr>
              <a:t>The </a:t>
            </a:r>
            <a:r>
              <a:rPr lang="en-NZ" sz="2400" dirty="0">
                <a:solidFill>
                  <a:schemeClr val="tx1">
                    <a:lumMod val="85000"/>
                    <a:lumOff val="15000"/>
                  </a:schemeClr>
                </a:solidFill>
              </a:rPr>
              <a:t>ability of an OS to support multiple, concurrent paths of execution within a single process</a:t>
            </a:r>
          </a:p>
          <a:p>
            <a:pPr lvl="1" defTabSz="266700">
              <a:lnSpc>
                <a:spcPct val="90000"/>
              </a:lnSpc>
              <a:spcAft>
                <a:spcPct val="35000"/>
              </a:spcAft>
              <a:buClr>
                <a:schemeClr val="accent1"/>
              </a:buClr>
              <a:buSzPct val="76000"/>
              <a:buFont typeface="Wingdings" charset="2"/>
              <a:buChar char="u"/>
              <a:defRPr/>
            </a:pPr>
            <a:r>
              <a:rPr lang="en-US" sz="2200" dirty="0" smtClean="0">
                <a:solidFill>
                  <a:schemeClr val="tx1">
                    <a:lumMod val="85000"/>
                    <a:lumOff val="15000"/>
                  </a:schemeClr>
                </a:solidFill>
              </a:rPr>
              <a:t>suspending </a:t>
            </a:r>
            <a:r>
              <a:rPr lang="en-US" sz="2200" dirty="0">
                <a:solidFill>
                  <a:schemeClr val="tx1">
                    <a:lumMod val="85000"/>
                    <a:lumOff val="15000"/>
                  </a:schemeClr>
                </a:solidFill>
              </a:rPr>
              <a:t>a process involves suspending all threads of the process </a:t>
            </a:r>
          </a:p>
          <a:p>
            <a:pPr lvl="1" defTabSz="266700">
              <a:lnSpc>
                <a:spcPct val="90000"/>
              </a:lnSpc>
              <a:spcAft>
                <a:spcPct val="35000"/>
              </a:spcAft>
              <a:buClr>
                <a:schemeClr val="accent1"/>
              </a:buClr>
              <a:buSzPct val="76000"/>
              <a:buFont typeface="Wingdings" charset="2"/>
              <a:buChar char="u"/>
              <a:defRPr/>
            </a:pPr>
            <a:r>
              <a:rPr lang="en-US" sz="2200" dirty="0">
                <a:solidFill>
                  <a:schemeClr val="tx1">
                    <a:lumMod val="85000"/>
                    <a:lumOff val="15000"/>
                  </a:schemeClr>
                </a:solidFill>
              </a:rPr>
              <a:t>termination of a process terminates all threads within the process</a:t>
            </a:r>
          </a:p>
          <a:p>
            <a:pPr marL="285750" indent="-285750">
              <a:buFont typeface="Wingdings" pitchFamily="2" charset="2"/>
              <a:buChar char="Ø"/>
            </a:pPr>
            <a:endParaRPr lang="en-IN" sz="2400" dirty="0"/>
          </a:p>
          <a:p>
            <a:pPr eaLnBrk="1" fontAlgn="auto" hangingPunct="1">
              <a:spcAft>
                <a:spcPts val="0"/>
              </a:spcAft>
              <a:defRPr/>
            </a:pPr>
            <a:endParaRPr lang="en-US" sz="2400" b="1" i="1" dirty="0" smtClean="0">
              <a:solidFill>
                <a:schemeClr val="tx1">
                  <a:lumMod val="85000"/>
                  <a:lumOff val="15000"/>
                </a:schemeClr>
              </a:solidFill>
            </a:endParaRPr>
          </a:p>
          <a:p>
            <a:pPr eaLnBrk="1" fontAlgn="auto" hangingPunct="1">
              <a:spcAft>
                <a:spcPts val="0"/>
              </a:spcAft>
              <a:defRPr/>
            </a:pPr>
            <a:endParaRPr lang="en-US" sz="3429" b="1" i="1" dirty="0">
              <a:solidFill>
                <a:schemeClr val="tx1">
                  <a:lumMod val="85000"/>
                  <a:lumOff val="15000"/>
                </a:schemeClr>
              </a:solidFill>
            </a:endParaRPr>
          </a:p>
          <a:p>
            <a:pPr eaLnBrk="1" fontAlgn="auto" hangingPunct="1">
              <a:spcAft>
                <a:spcPts val="0"/>
              </a:spcAft>
              <a:buNone/>
              <a:defRPr/>
            </a:pPr>
            <a:endParaRPr lang="en-US" sz="3429" dirty="0" smtClean="0">
              <a:solidFill>
                <a:schemeClr val="tx1">
                  <a:lumMod val="85000"/>
                  <a:lumOff val="15000"/>
                </a:schemeClr>
              </a:solidFill>
            </a:endParaRPr>
          </a:p>
          <a:p>
            <a:pPr eaLnBrk="1" fontAlgn="auto" hangingPunct="1">
              <a:spcAft>
                <a:spcPts val="0"/>
              </a:spcAft>
              <a:defRPr/>
            </a:pPr>
            <a:endParaRPr lang="en-US" b="1" dirty="0" smtClean="0">
              <a:solidFill>
                <a:schemeClr val="tx1">
                  <a:lumMod val="85000"/>
                  <a:lumOff val="15000"/>
                </a:schemeClr>
              </a:solidFill>
            </a:endParaRPr>
          </a:p>
          <a:p>
            <a:pPr eaLnBrk="1" fontAlgn="auto" hangingPunct="1">
              <a:spcAft>
                <a:spcPts val="0"/>
              </a:spcAft>
              <a:defRPr/>
            </a:pPr>
            <a:endParaRPr lang="en-US" dirty="0">
              <a:solidFill>
                <a:schemeClr val="tx1">
                  <a:lumMod val="85000"/>
                  <a:lumOff val="1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7" name="Title 1"/>
          <p:cNvSpPr>
            <a:spLocks noGrp="1"/>
          </p:cNvSpPr>
          <p:nvPr>
            <p:ph type="title"/>
          </p:nvPr>
        </p:nvSpPr>
        <p:spPr>
          <a:xfrm>
            <a:off x="981075" y="228084"/>
            <a:ext cx="9601200" cy="636293"/>
          </a:xfrm>
        </p:spPr>
        <p:txBody>
          <a:bodyPr>
            <a:normAutofit fontScale="90000"/>
          </a:bodyPr>
          <a:lstStyle/>
          <a:p>
            <a:pPr lvl="1" algn="ctr">
              <a:lnSpc>
                <a:spcPct val="120000"/>
              </a:lnSpc>
              <a:spcBef>
                <a:spcPts val="0"/>
              </a:spcBef>
            </a:pPr>
            <a:r>
              <a:rPr lang="en-US" sz="4000" b="1" dirty="0" smtClean="0">
                <a:solidFill>
                  <a:schemeClr val="accent6">
                    <a:lumMod val="75000"/>
                  </a:schemeClr>
                </a:solidFill>
              </a:rPr>
              <a:t>Single Threaded </a:t>
            </a:r>
            <a:r>
              <a:rPr lang="en-US" sz="4000" b="1" dirty="0" err="1" smtClean="0">
                <a:solidFill>
                  <a:schemeClr val="accent6">
                    <a:lumMod val="75000"/>
                  </a:schemeClr>
                </a:solidFill>
              </a:rPr>
              <a:t>vs</a:t>
            </a:r>
            <a:r>
              <a:rPr lang="en-US" sz="4000" b="1" dirty="0" smtClean="0">
                <a:solidFill>
                  <a:schemeClr val="accent6">
                    <a:lumMod val="75000"/>
                  </a:schemeClr>
                </a:solidFill>
              </a:rPr>
              <a:t> Multithreaded process</a:t>
            </a:r>
            <a:endParaRPr lang="en-US" sz="4000" b="1" dirty="0">
              <a:solidFill>
                <a:schemeClr val="accent6">
                  <a:lumMod val="75000"/>
                </a:schemeClr>
              </a:solidFill>
            </a:endParaRPr>
          </a:p>
        </p:txBody>
      </p:sp>
    </p:spTree>
    <p:extLst>
      <p:ext uri="{BB962C8B-B14F-4D97-AF65-F5344CB8AC3E}">
        <p14:creationId xmlns:p14="http://schemas.microsoft.com/office/powerpoint/2010/main" val="4018694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152400"/>
            <a:ext cx="9243031" cy="636293"/>
          </a:xfrm>
        </p:spPr>
        <p:txBody>
          <a:bodyPr>
            <a:normAutofit fontScale="90000"/>
          </a:bodyPr>
          <a:lstStyle/>
          <a:p>
            <a:pPr lvl="1" algn="ctr">
              <a:lnSpc>
                <a:spcPct val="120000"/>
              </a:lnSpc>
              <a:spcBef>
                <a:spcPts val="0"/>
              </a:spcBef>
            </a:pPr>
            <a:r>
              <a:rPr lang="en-US" sz="4000" b="1" dirty="0" smtClean="0">
                <a:solidFill>
                  <a:schemeClr val="accent6">
                    <a:lumMod val="75000"/>
                  </a:schemeClr>
                </a:solidFill>
              </a:rPr>
              <a:t>Threads</a:t>
            </a:r>
            <a:endParaRPr lang="en-US" sz="4000" b="1" dirty="0">
              <a:solidFill>
                <a:schemeClr val="accent6">
                  <a:lumMod val="75000"/>
                </a:schemeClr>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010856089"/>
              </p:ext>
            </p:extLst>
          </p:nvPr>
        </p:nvGraphicFramePr>
        <p:xfrm>
          <a:off x="1133475" y="1524000"/>
          <a:ext cx="8458200" cy="4191000"/>
        </p:xfrm>
        <a:graphic>
          <a:graphicData uri="http://schemas.openxmlformats.org/presentationml/2006/ole">
            <mc:AlternateContent xmlns:mc="http://schemas.openxmlformats.org/markup-compatibility/2006">
              <mc:Choice xmlns:v="urn:schemas-microsoft-com:vml" Requires="v">
                <p:oleObj spid="_x0000_s237632" name="Artwork" r:id="rId3" imgW="8802329" imgH="4915586" progId="Adobe.Illustrator.7">
                  <p:embed/>
                </p:oleObj>
              </mc:Choice>
              <mc:Fallback>
                <p:oleObj name="Artwork" r:id="rId3" imgW="8802329" imgH="4915586" progId="Adobe.Illustrator.7">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1524000"/>
                        <a:ext cx="8458200" cy="4191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50295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10439" y="304801"/>
            <a:ext cx="7290911" cy="841375"/>
          </a:xfrm>
        </p:spPr>
        <p:txBody>
          <a:bodyPr vert="horz" lIns="91440" tIns="45720" rIns="91440" bIns="45720" rtlCol="0" anchor="ctr">
            <a:normAutofit/>
          </a:bodyPr>
          <a:lstStyle/>
          <a:p>
            <a:pPr algn="l"/>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Single Threaded Approaches</a:t>
            </a:r>
          </a:p>
        </p:txBody>
      </p:sp>
      <p:sp>
        <p:nvSpPr>
          <p:cNvPr id="3" name="Content Placeholder 2"/>
          <p:cNvSpPr>
            <a:spLocks noGrp="1"/>
          </p:cNvSpPr>
          <p:nvPr>
            <p:ph idx="4294967295"/>
          </p:nvPr>
        </p:nvSpPr>
        <p:spPr>
          <a:xfrm>
            <a:off x="0" y="1211263"/>
            <a:ext cx="4230529" cy="4953000"/>
          </a:xfrm>
        </p:spPr>
        <p:txBody>
          <a:bodyPr/>
          <a:lstStyle/>
          <a:p>
            <a:pPr eaLnBrk="1" hangingPunct="1"/>
            <a:r>
              <a:rPr lang="en-US" sz="2600" dirty="0" smtClean="0"/>
              <a:t>A single execution path per process, in which the concept of a thread is not recognized, is referred to as a single-threaded approach</a:t>
            </a:r>
            <a:endParaRPr lang="en-US" sz="1400" dirty="0" smtClean="0"/>
          </a:p>
          <a:p>
            <a:pPr eaLnBrk="1" hangingPunct="1"/>
            <a:r>
              <a:rPr lang="en-US" sz="2600" dirty="0" smtClean="0"/>
              <a:t>MS-DOS, some versions of UNIX supported only this type of process.</a:t>
            </a:r>
            <a:endParaRPr lang="en-NZ" sz="2800" dirty="0" smtClean="0"/>
          </a:p>
        </p:txBody>
      </p:sp>
      <p:pic>
        <p:nvPicPr>
          <p:cNvPr id="15364" name="Content Placeholder 3" descr="Fig04_01.gif"/>
          <p:cNvPicPr>
            <a:picLocks noChangeAspect="1"/>
          </p:cNvPicPr>
          <p:nvPr/>
        </p:nvPicPr>
        <p:blipFill>
          <a:blip r:embed="rId3"/>
          <a:srcRect/>
          <a:stretch>
            <a:fillRect/>
          </a:stretch>
        </p:blipFill>
        <p:spPr bwMode="auto">
          <a:xfrm>
            <a:off x="4333875" y="1469571"/>
            <a:ext cx="6467475" cy="4572000"/>
          </a:xfrm>
          <a:prstGeom prst="rect">
            <a:avLst/>
          </a:prstGeom>
          <a:noFill/>
          <a:ln w="9525">
            <a:noFill/>
            <a:miter lim="800000"/>
            <a:headEnd/>
            <a:tailEnd/>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337033136"/>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49819" y="1"/>
            <a:ext cx="7251531" cy="938213"/>
          </a:xfrm>
        </p:spPr>
        <p:txBody>
          <a:bodyPr vert="horz" lIns="91440" tIns="45720" rIns="91440" bIns="45720" rtlCol="0" anchor="ctr">
            <a:normAutofit/>
          </a:bodyPr>
          <a:lstStyle/>
          <a:p>
            <a:pPr algn="l"/>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Multithreaded Approaches</a:t>
            </a:r>
          </a:p>
        </p:txBody>
      </p:sp>
      <p:sp>
        <p:nvSpPr>
          <p:cNvPr id="3" name="Content Placeholder 2"/>
          <p:cNvSpPr>
            <a:spLocks noGrp="1"/>
          </p:cNvSpPr>
          <p:nvPr>
            <p:ph idx="4294967295"/>
          </p:nvPr>
        </p:nvSpPr>
        <p:spPr>
          <a:xfrm>
            <a:off x="219075" y="1524000"/>
            <a:ext cx="9982199" cy="5029200"/>
          </a:xfrm>
        </p:spPr>
        <p:txBody>
          <a:bodyPr>
            <a:normAutofit/>
          </a:bodyPr>
          <a:lstStyle/>
          <a:p>
            <a:pPr eaLnBrk="1" hangingPunct="1"/>
            <a:r>
              <a:rPr lang="en-US" sz="2600" dirty="0" smtClean="0"/>
              <a:t>Most of the modern software applications in the system uses the concept of multi threading.</a:t>
            </a:r>
          </a:p>
          <a:p>
            <a:pPr eaLnBrk="1" hangingPunct="1"/>
            <a:r>
              <a:rPr lang="en-US" sz="2600" dirty="0" smtClean="0"/>
              <a:t>For </a:t>
            </a:r>
            <a:r>
              <a:rPr lang="en-US" sz="2600" dirty="0" err="1" smtClean="0"/>
              <a:t>eg</a:t>
            </a:r>
            <a:r>
              <a:rPr lang="en-US" sz="2600" dirty="0" smtClean="0"/>
              <a:t>. A web browser application can have multiple threads</a:t>
            </a:r>
          </a:p>
          <a:p>
            <a:pPr lvl="1"/>
            <a:r>
              <a:rPr lang="en-US" sz="2400" dirty="0" smtClean="0"/>
              <a:t>One thread does the task of taking input from the user.</a:t>
            </a:r>
          </a:p>
          <a:p>
            <a:pPr lvl="1"/>
            <a:r>
              <a:rPr lang="en-US" sz="2400" dirty="0" smtClean="0"/>
              <a:t>Second thread can send this request to the server</a:t>
            </a:r>
          </a:p>
          <a:p>
            <a:pPr lvl="1"/>
            <a:r>
              <a:rPr lang="en-US" sz="2400" dirty="0" smtClean="0"/>
              <a:t>Third thread can retrieve the results from the server </a:t>
            </a:r>
          </a:p>
          <a:p>
            <a:pPr lvl="1"/>
            <a:r>
              <a:rPr lang="en-US" sz="2400" dirty="0" smtClean="0"/>
              <a:t>Forth thread can display the images</a:t>
            </a:r>
          </a:p>
          <a:p>
            <a:pPr lvl="1"/>
            <a:endParaRPr lang="en-US" sz="2200" dirty="0" smtClean="0"/>
          </a:p>
          <a:p>
            <a:pPr lvl="1"/>
            <a:endParaRPr lang="en-US" sz="22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714951507"/>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625514761"/>
              </p:ext>
            </p:extLst>
          </p:nvPr>
        </p:nvGraphicFramePr>
        <p:xfrm>
          <a:off x="1057275" y="546230"/>
          <a:ext cx="9091136" cy="4711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7" name="Rectangle 6"/>
          <p:cNvSpPr/>
          <p:nvPr/>
        </p:nvSpPr>
        <p:spPr>
          <a:xfrm>
            <a:off x="1025565" y="5402997"/>
            <a:ext cx="9144000" cy="830997"/>
          </a:xfrm>
          <a:prstGeom prst="rect">
            <a:avLst/>
          </a:prstGeom>
        </p:spPr>
        <p:txBody>
          <a:bodyPr wrap="square">
            <a:spAutoFit/>
          </a:bodyPr>
          <a:lstStyle/>
          <a:p>
            <a:pPr lvl="3" eaLnBrk="1" hangingPunct="1"/>
            <a:r>
              <a:rPr lang="en-US" sz="2400" i="1" dirty="0" smtClean="0"/>
              <a:t>Any </a:t>
            </a:r>
            <a:r>
              <a:rPr lang="en-US" sz="2400" i="1" dirty="0"/>
              <a:t>alteration of a resource by one thread affects the other threads in the same process</a:t>
            </a:r>
          </a:p>
        </p:txBody>
      </p:sp>
    </p:spTree>
    <p:extLst>
      <p:ext uri="{BB962C8B-B14F-4D97-AF65-F5344CB8AC3E}">
        <p14:creationId xmlns:p14="http://schemas.microsoft.com/office/powerpoint/2010/main" val="124507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6045" y="370116"/>
            <a:ext cx="5812155" cy="849085"/>
          </a:xfrm>
        </p:spPr>
        <p:txBody>
          <a:bodyPr vert="horz" lIns="91440" tIns="45720" rIns="91440" bIns="45720" rtlCol="0" anchor="ctr">
            <a:normAutofit/>
          </a:bodyPr>
          <a:lstStyle/>
          <a:p>
            <a:pPr algn="l"/>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Execution States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3555" name="Content Placeholder 2"/>
          <p:cNvSpPr>
            <a:spLocks noGrp="1"/>
          </p:cNvSpPr>
          <p:nvPr>
            <p:ph sz="half" idx="1"/>
          </p:nvPr>
        </p:nvSpPr>
        <p:spPr>
          <a:xfrm>
            <a:off x="758666" y="1973944"/>
            <a:ext cx="4320540" cy="2714173"/>
          </a:xfrm>
        </p:spPr>
        <p:txBody>
          <a:bodyPr>
            <a:normAutofit lnSpcReduction="10000"/>
          </a:bodyPr>
          <a:lstStyle/>
          <a:p>
            <a:pPr eaLnBrk="1" hangingPunct="1"/>
            <a:endParaRPr lang="en-US" dirty="0" smtClean="0"/>
          </a:p>
          <a:p>
            <a:pPr eaLnBrk="1" hangingPunct="1">
              <a:buFont typeface="Wingdings" pitchFamily="2" charset="2"/>
              <a:buNone/>
            </a:pPr>
            <a:r>
              <a:rPr lang="en-US" sz="2400" dirty="0" smtClean="0"/>
              <a:t>The key states for </a:t>
            </a:r>
          </a:p>
          <a:p>
            <a:pPr eaLnBrk="1" hangingPunct="1">
              <a:buFont typeface="Wingdings" pitchFamily="2" charset="2"/>
              <a:buNone/>
            </a:pPr>
            <a:r>
              <a:rPr lang="en-US" sz="2400" dirty="0" smtClean="0"/>
              <a:t>    a thread are:</a:t>
            </a:r>
          </a:p>
          <a:p>
            <a:pPr eaLnBrk="1" hangingPunct="1">
              <a:buFont typeface="Wingdings" pitchFamily="2" charset="2"/>
              <a:buNone/>
            </a:pPr>
            <a:endParaRPr lang="en-US" sz="3200" dirty="0" smtClean="0"/>
          </a:p>
          <a:p>
            <a:pPr marL="1371600" lvl="3" eaLnBrk="1" hangingPunct="1">
              <a:spcBef>
                <a:spcPct val="0"/>
              </a:spcBef>
            </a:pPr>
            <a:r>
              <a:rPr lang="en-US" sz="2000" dirty="0" smtClean="0">
                <a:latin typeface="Arial" charset="0"/>
              </a:rPr>
              <a:t>Running</a:t>
            </a:r>
          </a:p>
          <a:p>
            <a:pPr marL="1371600" lvl="3" eaLnBrk="1" hangingPunct="1">
              <a:spcBef>
                <a:spcPct val="0"/>
              </a:spcBef>
            </a:pPr>
            <a:r>
              <a:rPr lang="en-US" sz="2000" dirty="0" smtClean="0">
                <a:latin typeface="Arial" charset="0"/>
              </a:rPr>
              <a:t>Ready</a:t>
            </a:r>
          </a:p>
          <a:p>
            <a:pPr marL="1371600" lvl="3" eaLnBrk="1" hangingPunct="1">
              <a:spcBef>
                <a:spcPct val="0"/>
              </a:spcBef>
            </a:pPr>
            <a:r>
              <a:rPr lang="en-US" sz="2000" dirty="0" smtClean="0">
                <a:latin typeface="Arial" charset="0"/>
              </a:rPr>
              <a:t>Blocked</a:t>
            </a:r>
          </a:p>
          <a:p>
            <a:pPr eaLnBrk="1" hangingPunct="1"/>
            <a:endParaRPr lang="en-US" sz="2000" dirty="0" smtClean="0"/>
          </a:p>
        </p:txBody>
      </p:sp>
      <p:cxnSp>
        <p:nvCxnSpPr>
          <p:cNvPr id="5" name="Straight Connector 4"/>
          <p:cNvCxnSpPr/>
          <p:nvPr/>
        </p:nvCxnSpPr>
        <p:spPr>
          <a:xfrm rot="5400000">
            <a:off x="3202609" y="3898983"/>
            <a:ext cx="3960813" cy="1876"/>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5619274" y="2061031"/>
            <a:ext cx="4680585" cy="2339102"/>
          </a:xfrm>
          <a:prstGeom prst="rect">
            <a:avLst/>
          </a:prstGeom>
        </p:spPr>
        <p:txBody>
          <a:bodyPr wrap="square">
            <a:spAutoFit/>
          </a:bodyPr>
          <a:lstStyle/>
          <a:p>
            <a:pPr marL="342900" indent="-342900" eaLnBrk="0" hangingPunct="0">
              <a:spcBef>
                <a:spcPct val="20000"/>
              </a:spcBef>
              <a:buFont typeface="Arial" charset="0"/>
              <a:buNone/>
              <a:defRPr/>
            </a:pPr>
            <a:r>
              <a:rPr lang="en-US" sz="2400" dirty="0" smtClean="0">
                <a:latin typeface="+mn-lt"/>
                <a:cs typeface="+mn-cs"/>
              </a:rPr>
              <a:t>Thread </a:t>
            </a:r>
            <a:r>
              <a:rPr lang="en-US" sz="2400" dirty="0">
                <a:latin typeface="+mn-lt"/>
                <a:cs typeface="+mn-cs"/>
              </a:rPr>
              <a:t>operations associated with a change in thread state are:</a:t>
            </a:r>
          </a:p>
          <a:p>
            <a:pPr marL="342900" indent="-342900" eaLnBrk="0" hangingPunct="0">
              <a:spcBef>
                <a:spcPct val="20000"/>
              </a:spcBef>
              <a:buFont typeface="Arial" charset="0"/>
              <a:buNone/>
              <a:defRPr/>
            </a:pPr>
            <a:endParaRPr lang="en-US" sz="1500" dirty="0">
              <a:latin typeface="+mn-lt"/>
              <a:cs typeface="+mn-cs"/>
            </a:endParaRPr>
          </a:p>
          <a:p>
            <a:pPr lvl="3" indent="-282575">
              <a:buClr>
                <a:schemeClr val="accent1"/>
              </a:buClr>
              <a:buSzPct val="75000"/>
              <a:buFont typeface="Wingdings" pitchFamily="2" charset="2"/>
              <a:buChar char="n"/>
              <a:defRPr/>
            </a:pPr>
            <a:r>
              <a:rPr lang="en-US" sz="2000" dirty="0">
                <a:solidFill>
                  <a:schemeClr val="tx1">
                    <a:lumMod val="85000"/>
                    <a:lumOff val="15000"/>
                  </a:schemeClr>
                </a:solidFill>
                <a:cs typeface="+mn-cs"/>
              </a:rPr>
              <a:t>Spawn (create)</a:t>
            </a:r>
          </a:p>
          <a:p>
            <a:pPr lvl="3" indent="-282575">
              <a:buClr>
                <a:schemeClr val="accent1"/>
              </a:buClr>
              <a:buSzPct val="75000"/>
              <a:buFont typeface="Wingdings" pitchFamily="2" charset="2"/>
              <a:buChar char="n"/>
              <a:defRPr/>
            </a:pPr>
            <a:r>
              <a:rPr lang="en-US" sz="2000" dirty="0">
                <a:solidFill>
                  <a:schemeClr val="tx1">
                    <a:lumMod val="85000"/>
                    <a:lumOff val="15000"/>
                  </a:schemeClr>
                </a:solidFill>
                <a:cs typeface="+mn-cs"/>
              </a:rPr>
              <a:t>Block</a:t>
            </a:r>
          </a:p>
          <a:p>
            <a:pPr lvl="3" indent="-282575">
              <a:buClr>
                <a:schemeClr val="accent1"/>
              </a:buClr>
              <a:buSzPct val="75000"/>
              <a:buFont typeface="Wingdings" pitchFamily="2" charset="2"/>
              <a:buChar char="n"/>
              <a:defRPr/>
            </a:pPr>
            <a:r>
              <a:rPr lang="en-US" sz="2000" dirty="0">
                <a:solidFill>
                  <a:schemeClr val="tx1">
                    <a:lumMod val="85000"/>
                    <a:lumOff val="15000"/>
                  </a:schemeClr>
                </a:solidFill>
                <a:cs typeface="+mn-cs"/>
              </a:rPr>
              <a:t>Unblock</a:t>
            </a:r>
          </a:p>
          <a:p>
            <a:pPr lvl="3" indent="-282575">
              <a:buClr>
                <a:schemeClr val="accent1"/>
              </a:buClr>
              <a:buSzPct val="75000"/>
              <a:buFont typeface="Wingdings" pitchFamily="2" charset="2"/>
              <a:buChar char="n"/>
              <a:defRPr/>
            </a:pPr>
            <a:r>
              <a:rPr lang="en-US" sz="2000" dirty="0">
                <a:solidFill>
                  <a:schemeClr val="tx1">
                    <a:lumMod val="85000"/>
                    <a:lumOff val="15000"/>
                  </a:schemeClr>
                </a:solidFill>
                <a:cs typeface="+mn-cs"/>
              </a:rPr>
              <a:t>Finish</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8" name="Rectangle 7"/>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529007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875" y="121688"/>
            <a:ext cx="5812155" cy="849085"/>
          </a:xfrm>
        </p:spPr>
        <p:txBody>
          <a:bodyPr vert="horz" lIns="91440" tIns="45720" rIns="91440" bIns="45720" rtlCol="0" anchor="ctr">
            <a:normAutofit/>
          </a:bodyPr>
          <a:lstStyle/>
          <a:p>
            <a:pPr algn="l"/>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Execution States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716447" cy="914399"/>
          </a:xfrm>
          <a:prstGeom prst="rect">
            <a:avLst/>
          </a:prstGeom>
        </p:spPr>
      </p:pic>
      <p:sp>
        <p:nvSpPr>
          <p:cNvPr id="8" name="Rectangle 7"/>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746280128"/>
              </p:ext>
            </p:extLst>
          </p:nvPr>
        </p:nvGraphicFramePr>
        <p:xfrm>
          <a:off x="395963" y="930797"/>
          <a:ext cx="10164604" cy="5480046"/>
        </p:xfrm>
        <a:graphic>
          <a:graphicData uri="http://schemas.openxmlformats.org/drawingml/2006/table">
            <a:tbl>
              <a:tblPr firstRow="1" firstCol="1" bandRow="1">
                <a:tableStyleId>{5C22544A-7EE6-4342-B048-85BDC9FD1C3A}</a:tableStyleId>
              </a:tblPr>
              <a:tblGrid>
                <a:gridCol w="5129801"/>
                <a:gridCol w="5034803"/>
              </a:tblGrid>
              <a:tr h="411473">
                <a:tc>
                  <a:txBody>
                    <a:bodyPr/>
                    <a:lstStyle/>
                    <a:p>
                      <a:pPr>
                        <a:lnSpc>
                          <a:spcPct val="115000"/>
                        </a:lnSpc>
                        <a:spcAft>
                          <a:spcPts val="0"/>
                        </a:spcAft>
                      </a:pPr>
                      <a:r>
                        <a:rPr lang="en-IN" sz="1800" dirty="0">
                          <a:effectLst/>
                        </a:rPr>
                        <a:t>Process</a:t>
                      </a:r>
                      <a:endParaRPr lang="en-IN" sz="1400" dirty="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Thread</a:t>
                      </a:r>
                      <a:endParaRPr lang="en-IN" sz="1400" dirty="0">
                        <a:effectLst/>
                        <a:latin typeface="Calibri"/>
                        <a:ea typeface="Calibri"/>
                        <a:cs typeface="Times New Roman"/>
                      </a:endParaRPr>
                    </a:p>
                  </a:txBody>
                  <a:tcPr marL="58186" marR="58186" marT="49258" marB="49258" anchor="ctr"/>
                </a:tc>
              </a:tr>
              <a:tr h="432593">
                <a:tc>
                  <a:txBody>
                    <a:bodyPr/>
                    <a:lstStyle/>
                    <a:p>
                      <a:pPr>
                        <a:lnSpc>
                          <a:spcPct val="115000"/>
                        </a:lnSpc>
                        <a:spcAft>
                          <a:spcPts val="0"/>
                        </a:spcAft>
                      </a:pPr>
                      <a:r>
                        <a:rPr lang="en-IN" sz="1800">
                          <a:effectLst/>
                        </a:rPr>
                        <a:t>A Process simply means any program in execution.</a:t>
                      </a:r>
                      <a:endParaRPr lang="en-IN" sz="140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Thread simply means a segment of a process.</a:t>
                      </a:r>
                      <a:endParaRPr lang="en-IN" sz="1400" dirty="0">
                        <a:effectLst/>
                        <a:latin typeface="Calibri"/>
                        <a:ea typeface="Calibri"/>
                        <a:cs typeface="Times New Roman"/>
                      </a:endParaRPr>
                    </a:p>
                  </a:txBody>
                  <a:tcPr marL="58186" marR="58186" marT="49258" marB="49258" anchor="ctr"/>
                </a:tc>
              </a:tr>
              <a:tr h="411473">
                <a:tc>
                  <a:txBody>
                    <a:bodyPr/>
                    <a:lstStyle/>
                    <a:p>
                      <a:pPr>
                        <a:lnSpc>
                          <a:spcPct val="115000"/>
                        </a:lnSpc>
                        <a:spcAft>
                          <a:spcPts val="0"/>
                        </a:spcAft>
                      </a:pPr>
                      <a:r>
                        <a:rPr lang="en-IN" sz="1800" dirty="0">
                          <a:effectLst/>
                        </a:rPr>
                        <a:t>The process consumes more resources</a:t>
                      </a:r>
                      <a:endParaRPr lang="en-IN" sz="1400" dirty="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Thread consumes fewer resources.</a:t>
                      </a:r>
                      <a:endParaRPr lang="en-IN" sz="1400" dirty="0">
                        <a:effectLst/>
                        <a:latin typeface="Calibri"/>
                        <a:ea typeface="Calibri"/>
                        <a:cs typeface="Times New Roman"/>
                      </a:endParaRPr>
                    </a:p>
                  </a:txBody>
                  <a:tcPr marL="58186" marR="58186" marT="49258" marB="49258" anchor="ctr"/>
                </a:tc>
              </a:tr>
              <a:tr h="739731">
                <a:tc>
                  <a:txBody>
                    <a:bodyPr/>
                    <a:lstStyle/>
                    <a:p>
                      <a:pPr>
                        <a:lnSpc>
                          <a:spcPct val="115000"/>
                        </a:lnSpc>
                        <a:spcAft>
                          <a:spcPts val="0"/>
                        </a:spcAft>
                      </a:pPr>
                      <a:r>
                        <a:rPr lang="en-IN" sz="1800">
                          <a:effectLst/>
                        </a:rPr>
                        <a:t>The process requires more time for creation.</a:t>
                      </a:r>
                      <a:endParaRPr lang="en-IN" sz="140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Thread requires comparatively less time for creation than process.</a:t>
                      </a:r>
                      <a:endParaRPr lang="en-IN" sz="1400" dirty="0">
                        <a:effectLst/>
                        <a:latin typeface="Calibri"/>
                        <a:ea typeface="Calibri"/>
                        <a:cs typeface="Times New Roman"/>
                      </a:endParaRPr>
                    </a:p>
                  </a:txBody>
                  <a:tcPr marL="58186" marR="58186" marT="49258" marB="49258" anchor="ctr"/>
                </a:tc>
              </a:tr>
              <a:tr h="411473">
                <a:tc>
                  <a:txBody>
                    <a:bodyPr/>
                    <a:lstStyle/>
                    <a:p>
                      <a:pPr>
                        <a:lnSpc>
                          <a:spcPct val="115000"/>
                        </a:lnSpc>
                        <a:spcAft>
                          <a:spcPts val="0"/>
                        </a:spcAft>
                      </a:pPr>
                      <a:r>
                        <a:rPr lang="en-IN" sz="1800">
                          <a:effectLst/>
                        </a:rPr>
                        <a:t>The process is a heavyweight process</a:t>
                      </a:r>
                      <a:endParaRPr lang="en-IN" sz="140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Thread is known as a lightweight process</a:t>
                      </a:r>
                      <a:endParaRPr lang="en-IN" sz="1400" dirty="0">
                        <a:effectLst/>
                        <a:latin typeface="Calibri"/>
                        <a:ea typeface="Calibri"/>
                        <a:cs typeface="Times New Roman"/>
                      </a:endParaRPr>
                    </a:p>
                  </a:txBody>
                  <a:tcPr marL="58186" marR="58186" marT="49258" marB="49258" anchor="ctr"/>
                </a:tc>
              </a:tr>
              <a:tr h="411473">
                <a:tc>
                  <a:txBody>
                    <a:bodyPr/>
                    <a:lstStyle/>
                    <a:p>
                      <a:pPr>
                        <a:lnSpc>
                          <a:spcPct val="115000"/>
                        </a:lnSpc>
                        <a:spcAft>
                          <a:spcPts val="0"/>
                        </a:spcAft>
                      </a:pPr>
                      <a:r>
                        <a:rPr lang="en-IN" sz="1800">
                          <a:effectLst/>
                        </a:rPr>
                        <a:t>The process takes more time to terminate</a:t>
                      </a:r>
                      <a:endParaRPr lang="en-IN" sz="140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The thread takes less time to terminate.</a:t>
                      </a:r>
                      <a:endParaRPr lang="en-IN" sz="1400" dirty="0">
                        <a:effectLst/>
                        <a:latin typeface="Calibri"/>
                        <a:ea typeface="Calibri"/>
                        <a:cs typeface="Times New Roman"/>
                      </a:endParaRPr>
                    </a:p>
                  </a:txBody>
                  <a:tcPr marL="58186" marR="58186" marT="49258" marB="49258" anchor="ctr"/>
                </a:tc>
              </a:tr>
              <a:tr h="739731">
                <a:tc>
                  <a:txBody>
                    <a:bodyPr/>
                    <a:lstStyle/>
                    <a:p>
                      <a:pPr>
                        <a:lnSpc>
                          <a:spcPct val="115000"/>
                        </a:lnSpc>
                        <a:spcAft>
                          <a:spcPts val="0"/>
                        </a:spcAft>
                      </a:pPr>
                      <a:r>
                        <a:rPr lang="en-IN" sz="1800">
                          <a:effectLst/>
                        </a:rPr>
                        <a:t>Processes have independent data and code segments</a:t>
                      </a:r>
                      <a:endParaRPr lang="en-IN" sz="140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A thread mainly shares the data segment, code segment, files, etc. with its peer threads.</a:t>
                      </a:r>
                      <a:endParaRPr lang="en-IN" sz="1400" dirty="0">
                        <a:effectLst/>
                        <a:latin typeface="Calibri"/>
                        <a:ea typeface="Calibri"/>
                        <a:cs typeface="Times New Roman"/>
                      </a:endParaRPr>
                    </a:p>
                  </a:txBody>
                  <a:tcPr marL="58186" marR="58186" marT="49258" marB="49258" anchor="ctr"/>
                </a:tc>
              </a:tr>
              <a:tr h="432593">
                <a:tc>
                  <a:txBody>
                    <a:bodyPr/>
                    <a:lstStyle/>
                    <a:p>
                      <a:pPr>
                        <a:lnSpc>
                          <a:spcPct val="115000"/>
                        </a:lnSpc>
                        <a:spcAft>
                          <a:spcPts val="0"/>
                        </a:spcAft>
                      </a:pPr>
                      <a:r>
                        <a:rPr lang="en-IN" sz="1800">
                          <a:effectLst/>
                        </a:rPr>
                        <a:t>The process takes more time for context switching.</a:t>
                      </a:r>
                      <a:endParaRPr lang="en-IN" sz="140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The thread takes less time for context switching.</a:t>
                      </a:r>
                      <a:endParaRPr lang="en-IN" sz="1400" dirty="0">
                        <a:effectLst/>
                        <a:latin typeface="Calibri"/>
                        <a:ea typeface="Calibri"/>
                        <a:cs typeface="Times New Roman"/>
                      </a:endParaRPr>
                    </a:p>
                  </a:txBody>
                  <a:tcPr marL="58186" marR="58186" marT="49258" marB="49258" anchor="ctr"/>
                </a:tc>
              </a:tr>
              <a:tr h="739731">
                <a:tc>
                  <a:txBody>
                    <a:bodyPr/>
                    <a:lstStyle/>
                    <a:p>
                      <a:pPr>
                        <a:lnSpc>
                          <a:spcPct val="115000"/>
                        </a:lnSpc>
                        <a:spcAft>
                          <a:spcPts val="0"/>
                        </a:spcAft>
                      </a:pPr>
                      <a:r>
                        <a:rPr lang="en-IN" sz="1800">
                          <a:effectLst/>
                        </a:rPr>
                        <a:t>Communication between processes needs more time as compared to thread.</a:t>
                      </a:r>
                      <a:endParaRPr lang="en-IN" sz="140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Communication between threads needs less time as compared to processes.</a:t>
                      </a:r>
                      <a:endParaRPr lang="en-IN" sz="1400" dirty="0">
                        <a:effectLst/>
                        <a:latin typeface="Calibri"/>
                        <a:ea typeface="Calibri"/>
                        <a:cs typeface="Times New Roman"/>
                      </a:endParaRPr>
                    </a:p>
                  </a:txBody>
                  <a:tcPr marL="58186" marR="58186" marT="49258" marB="49258" anchor="ctr"/>
                </a:tc>
              </a:tr>
              <a:tr h="739731">
                <a:tc>
                  <a:txBody>
                    <a:bodyPr/>
                    <a:lstStyle/>
                    <a:p>
                      <a:pPr>
                        <a:lnSpc>
                          <a:spcPct val="115000"/>
                        </a:lnSpc>
                        <a:spcAft>
                          <a:spcPts val="0"/>
                        </a:spcAft>
                      </a:pPr>
                      <a:r>
                        <a:rPr lang="en-IN" sz="1800">
                          <a:effectLst/>
                        </a:rPr>
                        <a:t>For some reason, if a process gets blocked then the remaining processes can continue their execution</a:t>
                      </a:r>
                      <a:endParaRPr lang="en-IN" sz="1400">
                        <a:effectLst/>
                        <a:latin typeface="Calibri"/>
                        <a:ea typeface="Calibri"/>
                        <a:cs typeface="Times New Roman"/>
                      </a:endParaRPr>
                    </a:p>
                  </a:txBody>
                  <a:tcPr marL="58186" marR="58186" marT="49258" marB="49258" anchor="ctr"/>
                </a:tc>
                <a:tc>
                  <a:txBody>
                    <a:bodyPr/>
                    <a:lstStyle/>
                    <a:p>
                      <a:pPr>
                        <a:lnSpc>
                          <a:spcPct val="115000"/>
                        </a:lnSpc>
                        <a:spcAft>
                          <a:spcPts val="0"/>
                        </a:spcAft>
                      </a:pPr>
                      <a:r>
                        <a:rPr lang="en-IN" sz="1800" dirty="0">
                          <a:effectLst/>
                        </a:rPr>
                        <a:t>In case if a user-level thread gets blocked, all of its peer threads also </a:t>
                      </a:r>
                      <a:r>
                        <a:rPr lang="en-IN" sz="1800" dirty="0" smtClean="0">
                          <a:effectLst/>
                        </a:rPr>
                        <a:t>gets </a:t>
                      </a:r>
                      <a:r>
                        <a:rPr lang="en-IN" sz="1800" dirty="0">
                          <a:effectLst/>
                        </a:rPr>
                        <a:t>blocked.</a:t>
                      </a:r>
                      <a:endParaRPr lang="en-IN" sz="1400" dirty="0">
                        <a:effectLst/>
                        <a:latin typeface="Calibri"/>
                        <a:ea typeface="Calibri"/>
                        <a:cs typeface="Times New Roman"/>
                      </a:endParaRPr>
                    </a:p>
                  </a:txBody>
                  <a:tcPr marL="58186" marR="58186" marT="49258" marB="49258" anchor="ctr"/>
                </a:tc>
              </a:tr>
            </a:tbl>
          </a:graphicData>
        </a:graphic>
      </p:graphicFrame>
    </p:spTree>
    <p:extLst>
      <p:ext uri="{BB962C8B-B14F-4D97-AF65-F5344CB8AC3E}">
        <p14:creationId xmlns:p14="http://schemas.microsoft.com/office/powerpoint/2010/main" val="3192099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716447" cy="914399"/>
          </a:xfrm>
          <a:prstGeom prst="rect">
            <a:avLst/>
          </a:prstGeom>
        </p:spPr>
      </p:pic>
      <p:sp>
        <p:nvSpPr>
          <p:cNvPr id="8" name="Rectangle 7"/>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6" name="Content Placeholder 2"/>
          <p:cNvSpPr>
            <a:spLocks noGrp="1"/>
          </p:cNvSpPr>
          <p:nvPr>
            <p:ph idx="1"/>
          </p:nvPr>
        </p:nvSpPr>
        <p:spPr>
          <a:xfrm>
            <a:off x="600075" y="1600200"/>
            <a:ext cx="9481185" cy="3840163"/>
          </a:xfrm>
        </p:spPr>
        <p:txBody>
          <a:bodyPr>
            <a:normAutofit/>
          </a:bodyPr>
          <a:lstStyle/>
          <a:p>
            <a:r>
              <a:rPr lang="en-US" dirty="0"/>
              <a:t>Threads minimize the context switching time.</a:t>
            </a:r>
          </a:p>
          <a:p>
            <a:r>
              <a:rPr lang="en-US" dirty="0"/>
              <a:t>Use of threads provides concurrency within a process.</a:t>
            </a:r>
          </a:p>
          <a:p>
            <a:r>
              <a:rPr lang="en-US" dirty="0"/>
              <a:t>Efficient communication.</a:t>
            </a:r>
          </a:p>
          <a:p>
            <a:r>
              <a:rPr lang="en-US" dirty="0"/>
              <a:t>It is more economical to create and context switch threads.</a:t>
            </a:r>
          </a:p>
          <a:p>
            <a:r>
              <a:rPr lang="en-US" dirty="0"/>
              <a:t>Threads allow utilization of multiprocessor architectures to a greater scale and efficiency.</a:t>
            </a:r>
          </a:p>
          <a:p>
            <a:endParaRPr lang="en-IN" dirty="0"/>
          </a:p>
        </p:txBody>
      </p:sp>
      <p:sp>
        <p:nvSpPr>
          <p:cNvPr id="10" name="Title 1"/>
          <p:cNvSpPr>
            <a:spLocks noGrp="1"/>
          </p:cNvSpPr>
          <p:nvPr>
            <p:ph type="title"/>
          </p:nvPr>
        </p:nvSpPr>
        <p:spPr>
          <a:xfrm>
            <a:off x="540068" y="274638"/>
            <a:ext cx="9721215" cy="1143000"/>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Advantages of Threads</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01153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38200"/>
            <a:ext cx="2790349" cy="3505200"/>
          </a:xfrm>
        </p:spPr>
        <p:txBody>
          <a:bodyPr/>
          <a:lstStyle/>
          <a:p>
            <a:pPr algn="ctr"/>
            <a:r>
              <a:rPr lang="en-NZ" sz="3800" b="1" dirty="0" smtClean="0">
                <a:ln w="1905"/>
                <a:solidFill>
                  <a:schemeClr val="accent1">
                    <a:lumMod val="75000"/>
                  </a:schemeClr>
                </a:solidFill>
                <a:effectLst>
                  <a:innerShdw blurRad="69850" dist="43180" dir="5400000">
                    <a:srgbClr val="000000">
                      <a:alpha val="65000"/>
                    </a:srgbClr>
                  </a:innerShdw>
                </a:effectLst>
              </a:rPr>
              <a:t>Traces of Processes of    Figure 3.2</a:t>
            </a:r>
            <a:endParaRPr lang="en-NZ" sz="38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480435" y="2286001"/>
            <a:ext cx="7320915" cy="3840163"/>
          </a:xfrm>
        </p:spPr>
        <p:txBody>
          <a:bodyPr/>
          <a:lstStyle/>
          <a:p>
            <a:r>
              <a:rPr lang="en-NZ" dirty="0" smtClean="0"/>
              <a:t>Each process runs to completion</a:t>
            </a:r>
          </a:p>
          <a:p>
            <a:endParaRPr lang="en-NZ" dirty="0"/>
          </a:p>
        </p:txBody>
      </p:sp>
      <p:pic>
        <p:nvPicPr>
          <p:cNvPr id="4" name="Content Placeholder 3" descr="Fig03_03.gif"/>
          <p:cNvPicPr>
            <a:picLocks noChangeAspect="1"/>
          </p:cNvPicPr>
          <p:nvPr/>
        </p:nvPicPr>
        <p:blipFill>
          <a:blip r:embed="rId3"/>
          <a:srcRect/>
          <a:stretch>
            <a:fillRect/>
          </a:stretch>
        </p:blipFill>
        <p:spPr bwMode="auto">
          <a:xfrm>
            <a:off x="3330417" y="990600"/>
            <a:ext cx="6784867" cy="5257800"/>
          </a:xfrm>
          <a:prstGeom prst="rect">
            <a:avLst/>
          </a:prstGeom>
          <a:noFill/>
          <a:ln w="9525">
            <a:noFill/>
            <a:miter lim="800000"/>
            <a:headEnd/>
            <a:tailEnd/>
          </a:ln>
        </p:spPr>
      </p:pic>
      <p:sp>
        <p:nvSpPr>
          <p:cNvPr id="8" name="TextBox 7"/>
          <p:cNvSpPr txBox="1"/>
          <p:nvPr/>
        </p:nvSpPr>
        <p:spPr>
          <a:xfrm>
            <a:off x="4500563" y="5715001"/>
            <a:ext cx="4680585" cy="246221"/>
          </a:xfrm>
          <a:prstGeom prst="rect">
            <a:avLst/>
          </a:prstGeom>
          <a:solidFill>
            <a:schemeClr val="bg1"/>
          </a:solidFill>
        </p:spPr>
        <p:txBody>
          <a:bodyPr wrap="square" rtlCol="0">
            <a:spAutoFit/>
          </a:bodyPr>
          <a:lstStyle/>
          <a:p>
            <a:pPr algn="ctr"/>
            <a:r>
              <a:rPr lang="en-US" sz="1000" dirty="0" smtClean="0"/>
              <a:t>Figure 3.3</a:t>
            </a:r>
            <a:endParaRPr lang="en-US" sz="1000" dirty="0"/>
          </a:p>
        </p:txBody>
      </p:sp>
    </p:spTree>
  </p:cSld>
  <p:clrMapOvr>
    <a:masterClrMapping/>
  </p:clrMapOvr>
  <p:transition spd="slow">
    <p:pull dir="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975042338"/>
              </p:ext>
            </p:extLst>
          </p:nvPr>
        </p:nvGraphicFramePr>
        <p:xfrm>
          <a:off x="315039" y="1092461"/>
          <a:ext cx="10171271"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7" name="Title 1"/>
          <p:cNvSpPr>
            <a:spLocks noGrp="1"/>
          </p:cNvSpPr>
          <p:nvPr>
            <p:ph type="title"/>
          </p:nvPr>
        </p:nvSpPr>
        <p:spPr>
          <a:xfrm>
            <a:off x="540068" y="274638"/>
            <a:ext cx="9721215" cy="1143000"/>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Advantages of Threads</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16873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09941"/>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7" name="Title 1"/>
          <p:cNvSpPr>
            <a:spLocks noGrp="1"/>
          </p:cNvSpPr>
          <p:nvPr>
            <p:ph type="title"/>
          </p:nvPr>
        </p:nvSpPr>
        <p:spPr>
          <a:xfrm>
            <a:off x="540068" y="274638"/>
            <a:ext cx="9721215" cy="1143000"/>
          </a:xfrm>
        </p:spPr>
        <p:txBody>
          <a:bodyPr vert="horz" lIns="91440" tIns="45720" rIns="91440" bIns="45720" rtlCol="0" anchor="ct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Types </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of Threads</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Content Placeholder 2"/>
          <p:cNvSpPr txBox="1">
            <a:spLocks/>
          </p:cNvSpPr>
          <p:nvPr/>
        </p:nvSpPr>
        <p:spPr>
          <a:xfrm>
            <a:off x="630079" y="1752601"/>
            <a:ext cx="9391174" cy="43735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Threads are implemented in following two ways −</a:t>
            </a:r>
          </a:p>
          <a:p>
            <a:r>
              <a:rPr lang="en-US" sz="2400" b="1" dirty="0" smtClean="0"/>
              <a:t>User Level Threads</a:t>
            </a:r>
            <a:r>
              <a:rPr lang="en-US" sz="2400" dirty="0" smtClean="0"/>
              <a:t> − User managed threads.</a:t>
            </a:r>
          </a:p>
          <a:p>
            <a:r>
              <a:rPr lang="en-US" sz="2400" b="1" dirty="0" smtClean="0"/>
              <a:t>Kernel Level Threads</a:t>
            </a:r>
            <a:r>
              <a:rPr lang="en-US" sz="2400" dirty="0" smtClean="0"/>
              <a:t> − Operating System managed threads acting on kernel, an operating system core.</a:t>
            </a:r>
          </a:p>
          <a:p>
            <a:endParaRPr lang="en-IN" sz="2400" dirty="0"/>
          </a:p>
        </p:txBody>
      </p:sp>
    </p:spTree>
    <p:extLst>
      <p:ext uri="{BB962C8B-B14F-4D97-AF65-F5344CB8AC3E}">
        <p14:creationId xmlns:p14="http://schemas.microsoft.com/office/powerpoint/2010/main" val="2659092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974" y="231392"/>
            <a:ext cx="4817154" cy="777600"/>
          </a:xfrm>
        </p:spPr>
        <p:txBody>
          <a:bodyPr vert="horz" lIns="91440" tIns="45720" rIns="91440" bIns="45720" rtlCol="0" anchor="ctr">
            <a:normAutofit/>
          </a:bodyPr>
          <a:lstStyle/>
          <a:p>
            <a:pPr algn="l"/>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Types of Threads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728437805"/>
              </p:ext>
            </p:extLst>
          </p:nvPr>
        </p:nvGraphicFramePr>
        <p:xfrm>
          <a:off x="765095" y="1170168"/>
          <a:ext cx="9271159" cy="5211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7" name="Rectangle 6"/>
          <p:cNvSpPr/>
          <p:nvPr/>
        </p:nvSpPr>
        <p:spPr>
          <a:xfrm>
            <a:off x="0" y="6521085"/>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563900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805" y="206376"/>
            <a:ext cx="6364545" cy="722313"/>
          </a:xfrm>
        </p:spPr>
        <p:txBody>
          <a:bodyPr vert="horz" lIns="91440" tIns="45720" rIns="91440" bIns="45720" rtlCol="0" anchor="ctr">
            <a:normAutofit/>
          </a:bodyPr>
          <a:lstStyle/>
          <a:p>
            <a:pPr algn="l"/>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User-Level Threads (ULTs)</a:t>
            </a:r>
          </a:p>
        </p:txBody>
      </p:sp>
      <p:sp>
        <p:nvSpPr>
          <p:cNvPr id="30723" name="Content Placeholder 2"/>
          <p:cNvSpPr>
            <a:spLocks noGrp="1"/>
          </p:cNvSpPr>
          <p:nvPr>
            <p:ph idx="4294967295"/>
          </p:nvPr>
        </p:nvSpPr>
        <p:spPr>
          <a:xfrm>
            <a:off x="180019" y="1752600"/>
            <a:ext cx="5220656" cy="3036888"/>
          </a:xfrm>
        </p:spPr>
        <p:txBody>
          <a:bodyPr>
            <a:noAutofit/>
          </a:bodyPr>
          <a:lstStyle/>
          <a:p>
            <a:pPr eaLnBrk="1" hangingPunct="1"/>
            <a:r>
              <a:rPr lang="en-US" sz="2400" dirty="0" smtClean="0"/>
              <a:t>ULTs are created and managed by using thread library, which contains </a:t>
            </a:r>
            <a:r>
              <a:rPr lang="en-US" sz="2400" dirty="0" smtClean="0">
                <a:solidFill>
                  <a:srgbClr val="FF0000"/>
                </a:solidFill>
              </a:rPr>
              <a:t>code</a:t>
            </a:r>
            <a:r>
              <a:rPr lang="en-US" sz="2400" dirty="0" smtClean="0"/>
              <a:t> and </a:t>
            </a:r>
            <a:r>
              <a:rPr lang="en-US" sz="2400" dirty="0" smtClean="0">
                <a:solidFill>
                  <a:srgbClr val="FF0000"/>
                </a:solidFill>
              </a:rPr>
              <a:t>functions</a:t>
            </a:r>
            <a:r>
              <a:rPr lang="en-US" sz="2400" dirty="0" smtClean="0"/>
              <a:t> for creating and destroying threads, for </a:t>
            </a:r>
            <a:r>
              <a:rPr lang="en-US" sz="2400" dirty="0" smtClean="0">
                <a:solidFill>
                  <a:srgbClr val="FF0000"/>
                </a:solidFill>
              </a:rPr>
              <a:t>passing messages</a:t>
            </a:r>
            <a:r>
              <a:rPr lang="en-US" sz="2400" dirty="0" smtClean="0"/>
              <a:t> between threads, </a:t>
            </a:r>
            <a:r>
              <a:rPr lang="en-US" sz="2400" dirty="0" smtClean="0">
                <a:solidFill>
                  <a:srgbClr val="FF0000"/>
                </a:solidFill>
              </a:rPr>
              <a:t>scheduling</a:t>
            </a:r>
            <a:r>
              <a:rPr lang="en-US" sz="2400" dirty="0" smtClean="0"/>
              <a:t> thread execution, </a:t>
            </a:r>
            <a:r>
              <a:rPr lang="en-US" sz="2400" dirty="0" smtClean="0">
                <a:solidFill>
                  <a:srgbClr val="FF0000"/>
                </a:solidFill>
              </a:rPr>
              <a:t>context switching</a:t>
            </a:r>
            <a:r>
              <a:rPr lang="en-US" sz="2400" dirty="0" smtClean="0"/>
              <a:t> etc.</a:t>
            </a:r>
          </a:p>
          <a:p>
            <a:pPr eaLnBrk="1" hangingPunct="1"/>
            <a:r>
              <a:rPr lang="en-US" sz="2400" dirty="0" smtClean="0"/>
              <a:t>The kernel is not aware of the existence of threads</a:t>
            </a:r>
          </a:p>
          <a:p>
            <a:pPr eaLnBrk="1" hangingPunct="1"/>
            <a:r>
              <a:rPr lang="en-US" sz="2400" dirty="0" smtClean="0"/>
              <a:t>Kernel is concerned about the process only</a:t>
            </a:r>
          </a:p>
          <a:p>
            <a:pPr eaLnBrk="1" hangingPunct="1"/>
            <a:endParaRPr lang="en-US" sz="2400" dirty="0" smtClean="0"/>
          </a:p>
          <a:p>
            <a:pPr eaLnBrk="1" hangingPunct="1">
              <a:buNone/>
            </a:pPr>
            <a:endParaRPr lang="en-US" dirty="0" smtClean="0"/>
          </a:p>
        </p:txBody>
      </p:sp>
      <p:pic>
        <p:nvPicPr>
          <p:cNvPr id="30724" name="Picture 3"/>
          <p:cNvPicPr>
            <a:picLocks noChangeAspect="1" noChangeArrowheads="1"/>
          </p:cNvPicPr>
          <p:nvPr/>
        </p:nvPicPr>
        <p:blipFill>
          <a:blip r:embed="rId3"/>
          <a:srcRect/>
          <a:stretch>
            <a:fillRect/>
          </a:stretch>
        </p:blipFill>
        <p:spPr bwMode="auto">
          <a:xfrm>
            <a:off x="5220656" y="1175657"/>
            <a:ext cx="5166271" cy="4648200"/>
          </a:xfrm>
          <a:prstGeom prst="rect">
            <a:avLst/>
          </a:prstGeom>
          <a:noFill/>
          <a:ln w="9525">
            <a:noFill/>
            <a:miter lim="800000"/>
            <a:headEnd/>
            <a:tailEnd/>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21085"/>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693467969"/>
      </p:ext>
    </p:extLst>
  </p:cSld>
  <p:clrMapOvr>
    <a:masterClrMapping/>
  </p:clrMapOvr>
  <p:transition spd="slow">
    <p:dissolv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563" y="456256"/>
            <a:ext cx="5797966" cy="790973"/>
          </a:xfrm>
        </p:spPr>
        <p:txBody>
          <a:bodyPr vert="horz" lIns="91440" tIns="45720" rIns="91440" bIns="45720" rtlCol="0" anchor="ctr">
            <a:normAutofit/>
          </a:bodyPr>
          <a:lstStyle/>
          <a:p>
            <a:pPr algn="l"/>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Advantages of ULTs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06616271"/>
              </p:ext>
            </p:extLst>
          </p:nvPr>
        </p:nvGraphicFramePr>
        <p:xfrm>
          <a:off x="406882" y="1302972"/>
          <a:ext cx="10048875" cy="5218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5" name="Rectangle 4"/>
          <p:cNvSpPr/>
          <p:nvPr/>
        </p:nvSpPr>
        <p:spPr>
          <a:xfrm>
            <a:off x="0" y="6521085"/>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4070850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054" y="169041"/>
            <a:ext cx="4717831" cy="867980"/>
          </a:xfrm>
        </p:spPr>
        <p:txBody>
          <a:bodyPr vert="horz" lIns="91440" tIns="45720" rIns="91440" bIns="45720" rtlCol="0" anchor="ctr">
            <a:normAutofit/>
          </a:bodyPr>
          <a:lstStyle/>
          <a:p>
            <a:pPr algn="l"/>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 of ULTs</a:t>
            </a:r>
          </a:p>
        </p:txBody>
      </p:sp>
      <p:sp>
        <p:nvSpPr>
          <p:cNvPr id="3" name="Content Placeholder 2"/>
          <p:cNvSpPr>
            <a:spLocks noGrp="1"/>
          </p:cNvSpPr>
          <p:nvPr>
            <p:ph idx="4294967295"/>
          </p:nvPr>
        </p:nvSpPr>
        <p:spPr>
          <a:xfrm>
            <a:off x="0" y="1471614"/>
            <a:ext cx="10506075" cy="2719386"/>
          </a:xfrm>
        </p:spPr>
        <p:txBody>
          <a:bodyPr>
            <a:noAutofit/>
          </a:bodyPr>
          <a:lstStyle/>
          <a:p>
            <a:pPr eaLnBrk="1" hangingPunct="1"/>
            <a:r>
              <a:rPr lang="en-US" sz="2800" dirty="0" smtClean="0"/>
              <a:t>In a typical OS, many system calls are blocking </a:t>
            </a:r>
          </a:p>
          <a:p>
            <a:pPr lvl="2" eaLnBrk="1" hangingPunct="1">
              <a:buSzPct val="100000"/>
              <a:buFont typeface="Wingdings" pitchFamily="2" charset="2"/>
              <a:buChar char="§"/>
            </a:pPr>
            <a:r>
              <a:rPr lang="en-US" dirty="0"/>
              <a:t>A</a:t>
            </a:r>
            <a:r>
              <a:rPr lang="en-US" dirty="0" smtClean="0"/>
              <a:t>s a result, when a ULT executes a system call, not only that thread is blocked, but all of the threads within the process are blocked because blocking one thread may cause the whole process to go in suspended state.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5" name="Rectangle 4"/>
          <p:cNvSpPr/>
          <p:nvPr/>
        </p:nvSpPr>
        <p:spPr>
          <a:xfrm>
            <a:off x="0" y="6521085"/>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893773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932" y="365126"/>
            <a:ext cx="6977425" cy="755979"/>
          </a:xfrm>
        </p:spPr>
        <p:txBody>
          <a:bodyPr vert="horz" lIns="91440" tIns="45720" rIns="91440" bIns="45720" rtlCol="0" anchor="ctr">
            <a:normAutofit/>
          </a:bodyPr>
          <a:lstStyle/>
          <a:p>
            <a:pPr algn="l"/>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Overcoming ULT Disadvantages</a:t>
            </a:r>
          </a:p>
        </p:txBody>
      </p:sp>
      <p:graphicFrame>
        <p:nvGraphicFramePr>
          <p:cNvPr id="4" name="Content Placeholder 3"/>
          <p:cNvGraphicFramePr>
            <a:graphicFrameLocks noGrp="1"/>
          </p:cNvGraphicFramePr>
          <p:nvPr>
            <p:ph idx="4294967295"/>
          </p:nvPr>
        </p:nvGraphicFramePr>
        <p:xfrm>
          <a:off x="900112" y="1368425"/>
          <a:ext cx="9901238"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0" y="6521085"/>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Tree>
    <p:extLst>
      <p:ext uri="{BB962C8B-B14F-4D97-AF65-F5344CB8AC3E}">
        <p14:creationId xmlns:p14="http://schemas.microsoft.com/office/powerpoint/2010/main" val="409713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5875" y="268548"/>
            <a:ext cx="9144000" cy="823913"/>
          </a:xfrm>
        </p:spPr>
        <p:txBody>
          <a:bodyPr vert="horz" lIns="91440" tIns="45720" rIns="91440" bIns="45720" rtlCol="0" anchor="ctr">
            <a:normAutofit/>
          </a:bodyPr>
          <a:lstStyle/>
          <a:p>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Kernel-Level Threads (KLTs)</a:t>
            </a:r>
          </a:p>
        </p:txBody>
      </p:sp>
      <p:sp>
        <p:nvSpPr>
          <p:cNvPr id="35843" name="Content Placeholder 2"/>
          <p:cNvSpPr>
            <a:spLocks noGrp="1"/>
          </p:cNvSpPr>
          <p:nvPr>
            <p:ph idx="4294967295"/>
          </p:nvPr>
        </p:nvSpPr>
        <p:spPr>
          <a:xfrm>
            <a:off x="5019675" y="1219200"/>
            <a:ext cx="5130641" cy="4522787"/>
          </a:xfrm>
        </p:spPr>
        <p:txBody>
          <a:bodyPr/>
          <a:lstStyle/>
          <a:p>
            <a:pPr marL="457200" lvl="1" indent="-457200">
              <a:buFont typeface="Wingdings" pitchFamily="2" charset="2"/>
              <a:buChar char="Ø"/>
            </a:pPr>
            <a:r>
              <a:rPr lang="en-US" dirty="0"/>
              <a:t>Thread management is done by the kernel</a:t>
            </a:r>
          </a:p>
          <a:p>
            <a:pPr>
              <a:buFont typeface="Wingdings" pitchFamily="2" charset="2"/>
              <a:buChar char="Ø"/>
            </a:pPr>
            <a:r>
              <a:rPr lang="en-US" sz="2800" dirty="0" smtClean="0"/>
              <a:t> No </a:t>
            </a:r>
            <a:r>
              <a:rPr lang="en-US" sz="2800" dirty="0"/>
              <a:t>thread management is done by the application</a:t>
            </a:r>
          </a:p>
          <a:p>
            <a:pPr>
              <a:buFont typeface="Wingdings" pitchFamily="2" charset="2"/>
              <a:buChar char="Ø"/>
            </a:pPr>
            <a:r>
              <a:rPr lang="en-US" sz="2800" dirty="0" smtClean="0"/>
              <a:t>Windows is an example of this approach</a:t>
            </a:r>
          </a:p>
          <a:p>
            <a:pPr eaLnBrk="1" hangingPunct="1"/>
            <a:endParaRPr lang="en-US" dirty="0" smtClean="0"/>
          </a:p>
        </p:txBody>
      </p:sp>
      <p:pic>
        <p:nvPicPr>
          <p:cNvPr id="35844" name="Content Placeholder 3" descr="Fig4_6b.gif"/>
          <p:cNvPicPr>
            <a:picLocks noChangeAspect="1"/>
          </p:cNvPicPr>
          <p:nvPr/>
        </p:nvPicPr>
        <p:blipFill>
          <a:blip r:embed="rId3"/>
          <a:srcRect/>
          <a:stretch>
            <a:fillRect/>
          </a:stretch>
        </p:blipFill>
        <p:spPr bwMode="auto">
          <a:xfrm>
            <a:off x="474887" y="1486340"/>
            <a:ext cx="3960495" cy="4722813"/>
          </a:xfrm>
          <a:prstGeom prst="rect">
            <a:avLst/>
          </a:prstGeom>
          <a:noFill/>
          <a:ln w="9525">
            <a:noFill/>
            <a:miter lim="800000"/>
            <a:headEnd/>
            <a:tailEnd/>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6" name="Rectangle 5"/>
          <p:cNvSpPr/>
          <p:nvPr/>
        </p:nvSpPr>
        <p:spPr>
          <a:xfrm>
            <a:off x="0" y="6521085"/>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017746586"/>
      </p:ext>
    </p:extLst>
  </p:cSld>
  <p:clrMapOvr>
    <a:masterClrMapping/>
  </p:clrMapOvr>
  <p:transition spd="slow">
    <p:dissolv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786" y="196959"/>
            <a:ext cx="4285622" cy="868088"/>
          </a:xfrm>
        </p:spPr>
        <p:txBody>
          <a:bodyPr vert="horz" lIns="91440" tIns="45720" rIns="91440" bIns="45720" rtlCol="0" anchor="ctr">
            <a:normAutofit/>
          </a:bodyPr>
          <a:lstStyle/>
          <a:p>
            <a:pPr algn="l"/>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Advantages of KLTs</a:t>
            </a:r>
          </a:p>
        </p:txBody>
      </p:sp>
      <p:sp>
        <p:nvSpPr>
          <p:cNvPr id="3" name="Content Placeholder 2"/>
          <p:cNvSpPr>
            <a:spLocks noGrp="1"/>
          </p:cNvSpPr>
          <p:nvPr>
            <p:ph idx="4294967295"/>
          </p:nvPr>
        </p:nvSpPr>
        <p:spPr>
          <a:xfrm>
            <a:off x="0" y="1360488"/>
            <a:ext cx="9541193" cy="2590800"/>
          </a:xfrm>
        </p:spPr>
        <p:txBody>
          <a:bodyPr/>
          <a:lstStyle/>
          <a:p>
            <a:pPr eaLnBrk="1" hangingPunct="1">
              <a:defRPr/>
            </a:pPr>
            <a:r>
              <a:rPr lang="en-NZ" sz="2400" dirty="0" smtClean="0"/>
              <a:t>If one thread in a process is blocked, the kernel can schedule another thread of the same process</a:t>
            </a:r>
          </a:p>
          <a:p>
            <a:pPr eaLnBrk="1" hangingPunct="1">
              <a:defRPr/>
            </a:pPr>
            <a:r>
              <a:rPr lang="en-NZ" sz="2400" dirty="0" smtClean="0"/>
              <a:t>Since Kernel can maintain full information about all threads, thread management and scheduling can be done efficiently.</a:t>
            </a:r>
          </a:p>
          <a:p>
            <a:pPr eaLnBrk="1" hangingPunct="1">
              <a:defRPr/>
            </a:pPr>
            <a:endParaRPr lang="en-NZ" sz="2400" dirty="0" smtClean="0"/>
          </a:p>
          <a:p>
            <a:pPr marL="0" indent="0" eaLnBrk="1" hangingPunct="1">
              <a:buFont typeface="Wingdings" pitchFamily="2" charset="2"/>
              <a:buNone/>
              <a:defRPr/>
            </a:pPr>
            <a:endParaRPr lang="en-NZ" sz="2800" dirty="0" smtClean="0"/>
          </a:p>
          <a:p>
            <a:pPr eaLnBrk="1" hangingPunct="1">
              <a:defRPr/>
            </a:pPr>
            <a:endParaRPr lang="en-NZ"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5" name="Rectangle 4"/>
          <p:cNvSpPr/>
          <p:nvPr/>
        </p:nvSpPr>
        <p:spPr>
          <a:xfrm>
            <a:off x="0" y="6521085"/>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400924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1"/>
            <a:ext cx="10277475" cy="930275"/>
          </a:xfrm>
        </p:spPr>
        <p:txBody>
          <a:bodyPr vert="horz" lIns="91440" tIns="45720" rIns="91440" bIns="45720" rtlCol="0" anchor="ctr">
            <a:normAutofit/>
          </a:bodyPr>
          <a:lstStyle/>
          <a:p>
            <a:r>
              <a:rPr lang="en-NZ"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 of KLTs</a:t>
            </a:r>
          </a:p>
        </p:txBody>
      </p:sp>
      <p:sp>
        <p:nvSpPr>
          <p:cNvPr id="3" name="Content Placeholder 2"/>
          <p:cNvSpPr>
            <a:spLocks noGrp="1"/>
          </p:cNvSpPr>
          <p:nvPr>
            <p:ph idx="4294967295"/>
          </p:nvPr>
        </p:nvSpPr>
        <p:spPr>
          <a:xfrm>
            <a:off x="523875" y="1371600"/>
            <a:ext cx="10125075" cy="1176337"/>
          </a:xfrm>
        </p:spPr>
        <p:txBody>
          <a:bodyPr rtlCol="0">
            <a:normAutofit/>
          </a:bodyPr>
          <a:lstStyle/>
          <a:p>
            <a:pPr eaLnBrk="1" fontAlgn="auto" hangingPunct="1">
              <a:spcAft>
                <a:spcPts val="0"/>
              </a:spcAft>
              <a:buClr>
                <a:schemeClr val="accent1">
                  <a:lumMod val="50000"/>
                </a:schemeClr>
              </a:buClr>
              <a:buSzPct val="105000"/>
              <a:buNone/>
              <a:defRPr/>
            </a:pPr>
            <a:r>
              <a:rPr lang="en-NZ" sz="2400" dirty="0" smtClean="0">
                <a:solidFill>
                  <a:schemeClr val="tx1">
                    <a:lumMod val="85000"/>
                    <a:lumOff val="15000"/>
                  </a:schemeClr>
                </a:solidFill>
              </a:rPr>
              <a:t>	The transfer of control from one thread to another within the same process requires a mode switch to the kernel</a:t>
            </a:r>
            <a:endParaRPr lang="en-NZ" sz="2400" dirty="0">
              <a:solidFill>
                <a:schemeClr val="tx1">
                  <a:lumMod val="85000"/>
                  <a:lumOff val="15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855961" cy="1092460"/>
          </a:xfrm>
          <a:prstGeom prst="rect">
            <a:avLst/>
          </a:prstGeom>
        </p:spPr>
      </p:pic>
      <p:sp>
        <p:nvSpPr>
          <p:cNvPr id="7" name="Rectangle 6"/>
          <p:cNvSpPr/>
          <p:nvPr/>
        </p:nvSpPr>
        <p:spPr>
          <a:xfrm>
            <a:off x="0" y="6521085"/>
            <a:ext cx="10801350" cy="336916"/>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886671996"/>
      </p:ext>
    </p:extLst>
  </p:cSld>
  <p:clrMapOvr>
    <a:masterClrMapping/>
  </p:clrMapOvr>
  <p:transition spd="slow">
    <p:dissolve/>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19438</Words>
  <Application>Microsoft Office PowerPoint</Application>
  <PresentationFormat>Custom</PresentationFormat>
  <Paragraphs>1649</Paragraphs>
  <Slides>104</Slides>
  <Notes>71</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104</vt:i4>
      </vt:variant>
    </vt:vector>
  </HeadingPairs>
  <TitlesOfParts>
    <vt:vector size="108" baseType="lpstr">
      <vt:lpstr>Custom Design</vt:lpstr>
      <vt:lpstr>Office Theme</vt:lpstr>
      <vt:lpstr>Document</vt:lpstr>
      <vt:lpstr>Artwork</vt:lpstr>
      <vt:lpstr>Syllabus</vt:lpstr>
      <vt:lpstr>OS Management of Application Execution</vt:lpstr>
      <vt:lpstr>What is a Process?</vt:lpstr>
      <vt:lpstr>Process Elements</vt:lpstr>
      <vt:lpstr>What is a Process?</vt:lpstr>
      <vt:lpstr>Process Elements</vt:lpstr>
      <vt:lpstr>Process Control Block</vt:lpstr>
      <vt:lpstr>Process States</vt:lpstr>
      <vt:lpstr>Traces of Processes of    Figure 3.2</vt:lpstr>
      <vt:lpstr>Combined Trace of Processes of       Figure 3.2</vt:lpstr>
      <vt:lpstr>Two-State Process Model</vt:lpstr>
      <vt:lpstr>Five-State Process Model</vt:lpstr>
      <vt:lpstr>Queuing Diagram</vt:lpstr>
      <vt:lpstr>Using Two Queues</vt:lpstr>
      <vt:lpstr>Multiple Blocked Queues</vt:lpstr>
      <vt:lpstr>Process Creation</vt:lpstr>
      <vt:lpstr>Table 3.1   Reasons for Process Creation</vt:lpstr>
      <vt:lpstr>Process Creation</vt:lpstr>
      <vt:lpstr>Process Creation</vt:lpstr>
      <vt:lpstr>Process Creation</vt:lpstr>
      <vt:lpstr>After Creation</vt:lpstr>
      <vt:lpstr>        Fork() System Call</vt:lpstr>
      <vt:lpstr>Fork() System Call</vt:lpstr>
      <vt:lpstr>        Exec() System Call</vt:lpstr>
      <vt:lpstr>        Exec() System Call</vt:lpstr>
      <vt:lpstr>Process Switching</vt:lpstr>
      <vt:lpstr>System Interrupts</vt:lpstr>
      <vt:lpstr>Mode Switching</vt:lpstr>
      <vt:lpstr>Change of Process State</vt:lpstr>
      <vt:lpstr>Execution  of the  Operating System</vt:lpstr>
      <vt:lpstr>Execution Within  User Processes</vt:lpstr>
      <vt:lpstr>Security Issues</vt:lpstr>
      <vt:lpstr>Process Termination</vt:lpstr>
      <vt:lpstr>PowerPoint Presentation</vt:lpstr>
      <vt:lpstr>Process Termination</vt:lpstr>
      <vt:lpstr>Zombie Process</vt:lpstr>
      <vt:lpstr>Suspended Processes</vt:lpstr>
      <vt:lpstr>One Suspend State</vt:lpstr>
      <vt:lpstr>Two Suspend States</vt:lpstr>
      <vt:lpstr>Characteristics of a Suspended Process</vt:lpstr>
      <vt:lpstr>Reasons for Process Suspension</vt:lpstr>
      <vt:lpstr>Processes and Resources</vt:lpstr>
      <vt:lpstr>OS Control Tables</vt:lpstr>
      <vt:lpstr>Memory Tables</vt:lpstr>
      <vt:lpstr>I/O Tables</vt:lpstr>
      <vt:lpstr>File Tables</vt:lpstr>
      <vt:lpstr>Process Tables</vt:lpstr>
      <vt:lpstr>Process Control Structures</vt:lpstr>
      <vt:lpstr>Process Control Structures</vt:lpstr>
      <vt:lpstr>PowerPoint Presentation</vt:lpstr>
      <vt:lpstr>Process Attributes</vt:lpstr>
      <vt:lpstr>Process Identification</vt:lpstr>
      <vt:lpstr>Processor State Information</vt:lpstr>
      <vt:lpstr>Process Control Information</vt:lpstr>
      <vt:lpstr>PowerPoint Presentation</vt:lpstr>
      <vt:lpstr>Structure of Process Images in Virtual Memory</vt:lpstr>
      <vt:lpstr>Role of the Process Control Block</vt:lpstr>
      <vt:lpstr>Modes of Execution</vt:lpstr>
      <vt:lpstr>PowerPoint Presentation</vt:lpstr>
      <vt:lpstr>Kernel Mode vs user Mode</vt:lpstr>
      <vt:lpstr>Interrupts</vt:lpstr>
      <vt:lpstr>Context Switching</vt:lpstr>
      <vt:lpstr>Process Scheduling</vt:lpstr>
      <vt:lpstr>Process Scheduling</vt:lpstr>
      <vt:lpstr>Process Scheduling</vt:lpstr>
      <vt:lpstr>Objectives of Process Scheduling</vt:lpstr>
      <vt:lpstr>Process Scheduling</vt:lpstr>
      <vt:lpstr>           Process Scheduling - Non Pre-emptive Shortest Job First</vt:lpstr>
      <vt:lpstr>Priority Scheduling</vt:lpstr>
      <vt:lpstr>Priority Scheduling(Non preemptive version)</vt:lpstr>
      <vt:lpstr>Priority Scheduling (Non preemptive version)</vt:lpstr>
      <vt:lpstr>Pre-emptive Scheduling</vt:lpstr>
      <vt:lpstr>Pre-emptive Scheduling</vt:lpstr>
      <vt:lpstr>        Round Robin Scheduling (Pre-emptive version)</vt:lpstr>
      <vt:lpstr>        Round Robin Scheduling (Pre-emptive version)</vt:lpstr>
      <vt:lpstr>Round Robin Scheduling (RR) –  Advantages &amp; Disadvantages</vt:lpstr>
      <vt:lpstr>Shortest Remaining Time First (SRTF)</vt:lpstr>
      <vt:lpstr>Shortest Remaining Time First (SRTF)</vt:lpstr>
      <vt:lpstr>Threads</vt:lpstr>
      <vt:lpstr>Threads</vt:lpstr>
      <vt:lpstr>Threads</vt:lpstr>
      <vt:lpstr>Single Threaded vs Multithreaded process</vt:lpstr>
      <vt:lpstr>Threads</vt:lpstr>
      <vt:lpstr>Single Threaded Approaches</vt:lpstr>
      <vt:lpstr>Multithreaded Approaches</vt:lpstr>
      <vt:lpstr>PowerPoint Presentation</vt:lpstr>
      <vt:lpstr>Thread Execution States</vt:lpstr>
      <vt:lpstr>Thread Execution States</vt:lpstr>
      <vt:lpstr>Advantages of Threads</vt:lpstr>
      <vt:lpstr>Advantages of Threads</vt:lpstr>
      <vt:lpstr>Types of Threads</vt:lpstr>
      <vt:lpstr>Types of Threads</vt:lpstr>
      <vt:lpstr>User-Level Threads (ULTs)</vt:lpstr>
      <vt:lpstr>  Advantages of ULTs</vt:lpstr>
      <vt:lpstr>Disadvantages of ULTs</vt:lpstr>
      <vt:lpstr>Overcoming ULT Disadvantages</vt:lpstr>
      <vt:lpstr>Kernel-Level Threads (KLTs)</vt:lpstr>
      <vt:lpstr>Advantages of KLTs</vt:lpstr>
      <vt:lpstr>Disadvantage of KLTs</vt:lpstr>
      <vt:lpstr>ULT vs KLT </vt:lpstr>
      <vt:lpstr>Thread Scheduling </vt:lpstr>
      <vt:lpstr> Thread programming Using Pthreads </vt:lpstr>
      <vt:lpstr> Thread programming Using Pthreads </vt:lpstr>
      <vt:lpstr> Thread programming Using Pthreads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2011-04-29T04:10:14Z</dcterms:created>
  <dcterms:modified xsi:type="dcterms:W3CDTF">2022-09-18T16:55:16Z</dcterms:modified>
</cp:coreProperties>
</file>