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0" r:id="rId6"/>
    <p:sldId id="269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3048D-634F-4C36-B0BE-60948E46F48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52AD9-FDD8-49FD-834C-A833306FE8D6}">
      <dgm:prSet phldrT="[Text]" custT="1"/>
      <dgm:spPr/>
      <dgm:t>
        <a:bodyPr/>
        <a:lstStyle/>
        <a:p>
          <a:r>
            <a:rPr lang="en-US" sz="1400" dirty="0" smtClean="0"/>
            <a:t>Random Projection</a:t>
          </a:r>
          <a:endParaRPr lang="en-US" sz="1400" dirty="0"/>
        </a:p>
      </dgm:t>
    </dgm:pt>
    <dgm:pt modelId="{005C1F65-D8DC-4395-BF32-427BFDED77ED}" type="parTrans" cxnId="{97FD3DA7-221C-45E4-B0EE-59905EDB9DB7}">
      <dgm:prSet/>
      <dgm:spPr/>
      <dgm:t>
        <a:bodyPr/>
        <a:lstStyle/>
        <a:p>
          <a:endParaRPr lang="en-US"/>
        </a:p>
      </dgm:t>
    </dgm:pt>
    <dgm:pt modelId="{A58E1006-DE2A-46B7-85D0-A82ADECE4A0A}" type="sibTrans" cxnId="{97FD3DA7-221C-45E4-B0EE-59905EDB9DB7}">
      <dgm:prSet/>
      <dgm:spPr/>
      <dgm:t>
        <a:bodyPr/>
        <a:lstStyle/>
        <a:p>
          <a:endParaRPr lang="en-US"/>
        </a:p>
      </dgm:t>
    </dgm:pt>
    <dgm:pt modelId="{0DF4E332-2BAD-4E81-822B-E3B966D52EC8}">
      <dgm:prSet phldrT="[Text]" custT="1"/>
      <dgm:spPr/>
      <dgm:t>
        <a:bodyPr/>
        <a:lstStyle/>
        <a:p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Helps to reduce high dimensional image to lower dimension while preserving inter point distance </a:t>
          </a:r>
          <a:endParaRPr lang="en-US" sz="220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27AD287-4744-44C6-9AAA-6E7BB0814494}" type="parTrans" cxnId="{60742813-302B-4D31-9693-FAD2DED49E8B}">
      <dgm:prSet/>
      <dgm:spPr/>
      <dgm:t>
        <a:bodyPr/>
        <a:lstStyle/>
        <a:p>
          <a:endParaRPr lang="en-US"/>
        </a:p>
      </dgm:t>
    </dgm:pt>
    <dgm:pt modelId="{09F9B4F7-08DC-4556-B5BD-9C49E992F64A}" type="sibTrans" cxnId="{60742813-302B-4D31-9693-FAD2DED49E8B}">
      <dgm:prSet/>
      <dgm:spPr/>
      <dgm:t>
        <a:bodyPr/>
        <a:lstStyle/>
        <a:p>
          <a:endParaRPr lang="en-US"/>
        </a:p>
      </dgm:t>
    </dgm:pt>
    <dgm:pt modelId="{0CB881CB-8E36-4F52-9CDA-20F1FF9082BF}">
      <dgm:prSet phldrT="[Text]" custT="1"/>
      <dgm:spPr/>
      <dgm:t>
        <a:bodyPr/>
        <a:lstStyle/>
        <a:p>
          <a:r>
            <a:rPr lang="en-US" sz="1400" dirty="0" smtClean="0"/>
            <a:t>GPLVM</a:t>
          </a:r>
          <a:endParaRPr lang="en-US" sz="800" dirty="0"/>
        </a:p>
      </dgm:t>
    </dgm:pt>
    <dgm:pt modelId="{85EBE28F-E756-4A41-9219-97BA553EA359}" type="parTrans" cxnId="{E85552AE-9441-4136-BF1E-F1D11176D941}">
      <dgm:prSet/>
      <dgm:spPr/>
      <dgm:t>
        <a:bodyPr/>
        <a:lstStyle/>
        <a:p>
          <a:endParaRPr lang="en-US"/>
        </a:p>
      </dgm:t>
    </dgm:pt>
    <dgm:pt modelId="{758CF850-DD43-403A-85B2-FB34D8AE0940}" type="sibTrans" cxnId="{E85552AE-9441-4136-BF1E-F1D11176D941}">
      <dgm:prSet/>
      <dgm:spPr/>
      <dgm:t>
        <a:bodyPr/>
        <a:lstStyle/>
        <a:p>
          <a:endParaRPr lang="en-US"/>
        </a:p>
      </dgm:t>
    </dgm:pt>
    <dgm:pt modelId="{E4C8CC62-73F9-4450-AF8D-6CC8465375F9}">
      <dgm:prSet phldrT="[Text]" custT="1"/>
      <dgm:spPr/>
      <dgm:t>
        <a:bodyPr/>
        <a:lstStyle/>
        <a:p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Initialized using LLE(Locally Linear embedding)</a:t>
          </a:r>
          <a:endParaRPr lang="en-US" sz="220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3F2EAB6-8C56-43FB-827E-682936D83177}" type="parTrans" cxnId="{D302C048-EE85-4C94-810E-3D1D3FD36E92}">
      <dgm:prSet/>
      <dgm:spPr/>
      <dgm:t>
        <a:bodyPr/>
        <a:lstStyle/>
        <a:p>
          <a:endParaRPr lang="en-US"/>
        </a:p>
      </dgm:t>
    </dgm:pt>
    <dgm:pt modelId="{2B22381D-C372-40ED-BF0A-7CEB22C5CF69}" type="sibTrans" cxnId="{D302C048-EE85-4C94-810E-3D1D3FD36E92}">
      <dgm:prSet/>
      <dgm:spPr/>
      <dgm:t>
        <a:bodyPr/>
        <a:lstStyle/>
        <a:p>
          <a:endParaRPr lang="en-US"/>
        </a:p>
      </dgm:t>
    </dgm:pt>
    <dgm:pt modelId="{1EECA550-3F82-4EC6-AF0A-AB3C8592FF15}">
      <dgm:prSet phldrT="[Text]" custT="1"/>
      <dgm:spPr/>
      <dgm:t>
        <a:bodyPr/>
        <a:lstStyle/>
        <a:p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Optimized using SCG(Scaled Conjugate Gradient</a:t>
          </a:r>
          <a:r>
            <a:rPr lang="en-US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)</a:t>
          </a:r>
          <a:endParaRPr lang="en-US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B08A152E-393E-4945-BB9C-CCA243C1666A}" type="parTrans" cxnId="{738302B4-C629-4D24-BBD6-1B65B8388C0B}">
      <dgm:prSet/>
      <dgm:spPr/>
      <dgm:t>
        <a:bodyPr/>
        <a:lstStyle/>
        <a:p>
          <a:endParaRPr lang="en-US"/>
        </a:p>
      </dgm:t>
    </dgm:pt>
    <dgm:pt modelId="{FFB6FECF-833B-41F2-9686-926438D91DF1}" type="sibTrans" cxnId="{738302B4-C629-4D24-BBD6-1B65B8388C0B}">
      <dgm:prSet/>
      <dgm:spPr/>
      <dgm:t>
        <a:bodyPr/>
        <a:lstStyle/>
        <a:p>
          <a:endParaRPr lang="en-US"/>
        </a:p>
      </dgm:t>
    </dgm:pt>
    <dgm:pt modelId="{14F91E1B-2CC7-406D-A3D4-B845E13A566F}">
      <dgm:prSet phldrT="[Text]"/>
      <dgm:spPr/>
      <dgm:t>
        <a:bodyPr/>
        <a:lstStyle/>
        <a:p>
          <a:r>
            <a:rPr lang="en-US" dirty="0" smtClean="0"/>
            <a:t>GP Regression</a:t>
          </a:r>
          <a:endParaRPr lang="en-US" dirty="0"/>
        </a:p>
      </dgm:t>
    </dgm:pt>
    <dgm:pt modelId="{216E8785-F529-4268-AA00-99EDAFF48918}" type="parTrans" cxnId="{9AAC3302-BF28-4ECE-998B-3CB1BFC2BEA6}">
      <dgm:prSet/>
      <dgm:spPr/>
      <dgm:t>
        <a:bodyPr/>
        <a:lstStyle/>
        <a:p>
          <a:endParaRPr lang="en-US"/>
        </a:p>
      </dgm:t>
    </dgm:pt>
    <dgm:pt modelId="{1C8CC5F3-F50F-416C-AE37-A092D447802B}" type="sibTrans" cxnId="{9AAC3302-BF28-4ECE-998B-3CB1BFC2BEA6}">
      <dgm:prSet/>
      <dgm:spPr/>
      <dgm:t>
        <a:bodyPr/>
        <a:lstStyle/>
        <a:p>
          <a:endParaRPr lang="en-US"/>
        </a:p>
      </dgm:t>
    </dgm:pt>
    <dgm:pt modelId="{D83657A0-27C4-4E28-B1B8-3918E9A4193C}">
      <dgm:prSet phldrT="[Text]" custT="1"/>
      <dgm:spPr/>
      <dgm:t>
        <a:bodyPr/>
        <a:lstStyle/>
        <a:p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Find a mapping Image space(Y )to joint angle space (</a:t>
          </a:r>
          <a:r>
            <a:rPr lang="el-GR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Θ</a:t>
          </a:r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) </a:t>
          </a:r>
          <a:endParaRPr lang="en-US" sz="220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1569820-DE2F-44F5-A0C9-3F44B39422D8}" type="parTrans" cxnId="{A6CF9308-81A1-461F-BFDD-B0122DB98906}">
      <dgm:prSet/>
      <dgm:spPr/>
      <dgm:t>
        <a:bodyPr/>
        <a:lstStyle/>
        <a:p>
          <a:endParaRPr lang="en-US"/>
        </a:p>
      </dgm:t>
    </dgm:pt>
    <dgm:pt modelId="{E63FFF6F-E46A-4ED5-9A43-5498A57549DE}" type="sibTrans" cxnId="{A6CF9308-81A1-461F-BFDD-B0122DB98906}">
      <dgm:prSet/>
      <dgm:spPr/>
      <dgm:t>
        <a:bodyPr/>
        <a:lstStyle/>
        <a:p>
          <a:endParaRPr lang="en-US"/>
        </a:p>
      </dgm:t>
    </dgm:pt>
    <dgm:pt modelId="{F2BF09DE-24B0-4348-845D-8B5839F5D937}">
      <dgm:prSet phldrT="[Text]"/>
      <dgm:spPr/>
      <dgm:t>
        <a:bodyPr/>
        <a:lstStyle/>
        <a:p>
          <a:r>
            <a:rPr lang="en-US" dirty="0" smtClean="0"/>
            <a:t>K Means</a:t>
          </a:r>
          <a:endParaRPr lang="en-US" dirty="0"/>
        </a:p>
      </dgm:t>
    </dgm:pt>
    <dgm:pt modelId="{ACD9DEEA-B8AB-40E2-8B62-1ABF1CF963FA}" type="parTrans" cxnId="{F83E6919-ACB6-4386-9342-BDA9C359CE86}">
      <dgm:prSet/>
      <dgm:spPr/>
      <dgm:t>
        <a:bodyPr/>
        <a:lstStyle/>
        <a:p>
          <a:endParaRPr lang="en-US"/>
        </a:p>
      </dgm:t>
    </dgm:pt>
    <dgm:pt modelId="{B2720B02-870D-4777-B6B5-B8330D6F97CB}" type="sibTrans" cxnId="{F83E6919-ACB6-4386-9342-BDA9C359CE86}">
      <dgm:prSet/>
      <dgm:spPr/>
      <dgm:t>
        <a:bodyPr/>
        <a:lstStyle/>
        <a:p>
          <a:endParaRPr lang="en-US"/>
        </a:p>
      </dgm:t>
    </dgm:pt>
    <dgm:pt modelId="{E3078701-3B45-48CE-8C2C-4596A75B5728}">
      <dgm:prSet phldrT="[Text]" custT="1"/>
      <dgm:spPr/>
      <dgm:t>
        <a:bodyPr/>
        <a:lstStyle/>
        <a:p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Cluster n points into K clusters so that points within same cluster are closely placed</a:t>
          </a:r>
          <a:endParaRPr lang="en-US" sz="220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A130B17-0C68-469D-936B-B9C4E36D7048}" type="parTrans" cxnId="{28A1E1F0-EA1B-4FB8-BCE5-68FAF63D3964}">
      <dgm:prSet/>
      <dgm:spPr/>
      <dgm:t>
        <a:bodyPr/>
        <a:lstStyle/>
        <a:p>
          <a:endParaRPr lang="en-US"/>
        </a:p>
      </dgm:t>
    </dgm:pt>
    <dgm:pt modelId="{B7025FAE-7C79-4360-855B-5A3F6C505E23}" type="sibTrans" cxnId="{28A1E1F0-EA1B-4FB8-BCE5-68FAF63D3964}">
      <dgm:prSet/>
      <dgm:spPr/>
      <dgm:t>
        <a:bodyPr/>
        <a:lstStyle/>
        <a:p>
          <a:endParaRPr lang="en-US"/>
        </a:p>
      </dgm:t>
    </dgm:pt>
    <dgm:pt modelId="{551C42A8-18B2-45C8-B21A-7C7E8239B5DF}">
      <dgm:prSet phldrT="[Text]"/>
      <dgm:spPr/>
      <dgm:t>
        <a:bodyPr/>
        <a:lstStyle/>
        <a:p>
          <a:r>
            <a:rPr lang="en-US" dirty="0" smtClean="0"/>
            <a:t>Visual Path Planning</a:t>
          </a:r>
          <a:endParaRPr lang="en-US" dirty="0"/>
        </a:p>
      </dgm:t>
    </dgm:pt>
    <dgm:pt modelId="{51A326F1-57FB-4163-825F-8D8D8FDA74DD}" type="parTrans" cxnId="{5CB66369-3C8B-4490-A827-4C890F797BAF}">
      <dgm:prSet/>
      <dgm:spPr/>
      <dgm:t>
        <a:bodyPr/>
        <a:lstStyle/>
        <a:p>
          <a:endParaRPr lang="en-US"/>
        </a:p>
      </dgm:t>
    </dgm:pt>
    <dgm:pt modelId="{6198F0E3-F252-4099-A14A-84D8A354C5A7}" type="sibTrans" cxnId="{5CB66369-3C8B-4490-A827-4C890F797BAF}">
      <dgm:prSet/>
      <dgm:spPr/>
      <dgm:t>
        <a:bodyPr/>
        <a:lstStyle/>
        <a:p>
          <a:endParaRPr lang="en-US"/>
        </a:p>
      </dgm:t>
    </dgm:pt>
    <dgm:pt modelId="{A8C95453-1DF5-4DF7-945D-304D90D85D22}">
      <dgm:prSet phldrT="[Text]" custT="1"/>
      <dgm:spPr/>
      <dgm:t>
        <a:bodyPr/>
        <a:lstStyle/>
        <a:p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Generate a path between two given configurations through known configuration space via </a:t>
          </a:r>
          <a:r>
            <a:rPr lang="en-US" sz="2200" kern="1200" dirty="0" err="1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Dijakstra’s</a:t>
          </a:r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 algorithm.</a:t>
          </a:r>
          <a:endParaRPr lang="en-US" sz="220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A8B2F39-3A2E-44A0-81F4-7EC018D66B30}" type="parTrans" cxnId="{4567B24C-9123-4B0F-930B-35440CBACD69}">
      <dgm:prSet/>
      <dgm:spPr/>
      <dgm:t>
        <a:bodyPr/>
        <a:lstStyle/>
        <a:p>
          <a:endParaRPr lang="en-US"/>
        </a:p>
      </dgm:t>
    </dgm:pt>
    <dgm:pt modelId="{CE0B3481-24B3-47BB-B06F-6E7F8B9625CB}" type="sibTrans" cxnId="{4567B24C-9123-4B0F-930B-35440CBACD69}">
      <dgm:prSet/>
      <dgm:spPr/>
      <dgm:t>
        <a:bodyPr/>
        <a:lstStyle/>
        <a:p>
          <a:endParaRPr lang="en-US"/>
        </a:p>
      </dgm:t>
    </dgm:pt>
    <dgm:pt modelId="{D0599F65-1117-48ED-BA5A-9D1794843172}" type="pres">
      <dgm:prSet presAssocID="{7003048D-634F-4C36-B0BE-60948E46F48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562288-FEDE-4AC0-9BBB-FDEA8A92AD96}" type="pres">
      <dgm:prSet presAssocID="{00A52AD9-FDD8-49FD-834C-A833306FE8D6}" presName="composite" presStyleCnt="0"/>
      <dgm:spPr/>
    </dgm:pt>
    <dgm:pt modelId="{D5682D9C-9FB0-4D02-9747-17887D518482}" type="pres">
      <dgm:prSet presAssocID="{00A52AD9-FDD8-49FD-834C-A833306FE8D6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62C52-3E3B-4D05-95FB-2D6DEFA942C5}" type="pres">
      <dgm:prSet presAssocID="{00A52AD9-FDD8-49FD-834C-A833306FE8D6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6E7F2-67AC-4CFB-B2B2-EFCFDD778E69}" type="pres">
      <dgm:prSet presAssocID="{A58E1006-DE2A-46B7-85D0-A82ADECE4A0A}" presName="sp" presStyleCnt="0"/>
      <dgm:spPr/>
    </dgm:pt>
    <dgm:pt modelId="{D4EC82D7-611A-4D94-AAB4-94AD83623BB8}" type="pres">
      <dgm:prSet presAssocID="{0CB881CB-8E36-4F52-9CDA-20F1FF9082BF}" presName="composite" presStyleCnt="0"/>
      <dgm:spPr/>
    </dgm:pt>
    <dgm:pt modelId="{B26E54DD-654E-4F60-9AD5-9014D5EE89BA}" type="pres">
      <dgm:prSet presAssocID="{0CB881CB-8E36-4F52-9CDA-20F1FF9082B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4918FC-C0E8-43A4-943D-F9F31296C888}" type="pres">
      <dgm:prSet presAssocID="{0CB881CB-8E36-4F52-9CDA-20F1FF9082B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3992C-8471-4F7D-9D06-288A5169AD28}" type="pres">
      <dgm:prSet presAssocID="{758CF850-DD43-403A-85B2-FB34D8AE0940}" presName="sp" presStyleCnt="0"/>
      <dgm:spPr/>
    </dgm:pt>
    <dgm:pt modelId="{11A36B38-666A-481C-BD5B-2268352D994D}" type="pres">
      <dgm:prSet presAssocID="{14F91E1B-2CC7-406D-A3D4-B845E13A566F}" presName="composite" presStyleCnt="0"/>
      <dgm:spPr/>
    </dgm:pt>
    <dgm:pt modelId="{DE7A601D-D59C-4AD3-BCAF-5CA4AB2FA841}" type="pres">
      <dgm:prSet presAssocID="{14F91E1B-2CC7-406D-A3D4-B845E13A566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C25EF-21FD-42F2-93FD-A094282C6DDF}" type="pres">
      <dgm:prSet presAssocID="{14F91E1B-2CC7-406D-A3D4-B845E13A566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30E72-E14C-4B7A-9708-4A5C10AEE2E2}" type="pres">
      <dgm:prSet presAssocID="{1C8CC5F3-F50F-416C-AE37-A092D447802B}" presName="sp" presStyleCnt="0"/>
      <dgm:spPr/>
    </dgm:pt>
    <dgm:pt modelId="{61FAA52E-98DD-4FB1-9E76-D3E1382D8CBE}" type="pres">
      <dgm:prSet presAssocID="{F2BF09DE-24B0-4348-845D-8B5839F5D937}" presName="composite" presStyleCnt="0"/>
      <dgm:spPr/>
    </dgm:pt>
    <dgm:pt modelId="{0329F2F1-994C-45B4-A93E-CC4C6277F8DD}" type="pres">
      <dgm:prSet presAssocID="{F2BF09DE-24B0-4348-845D-8B5839F5D937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7B5DC-BCD9-436E-AE2E-D9BD4EC51032}" type="pres">
      <dgm:prSet presAssocID="{F2BF09DE-24B0-4348-845D-8B5839F5D937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ECDEE-11CB-43CD-A937-5A8F7E5372EA}" type="pres">
      <dgm:prSet presAssocID="{B2720B02-870D-4777-B6B5-B8330D6F97CB}" presName="sp" presStyleCnt="0"/>
      <dgm:spPr/>
    </dgm:pt>
    <dgm:pt modelId="{88004DA7-2A92-457C-A18B-186873BC4B4A}" type="pres">
      <dgm:prSet presAssocID="{551C42A8-18B2-45C8-B21A-7C7E8239B5DF}" presName="composite" presStyleCnt="0"/>
      <dgm:spPr/>
    </dgm:pt>
    <dgm:pt modelId="{D649AC41-A608-4B3E-B1B7-091BA9E71CB6}" type="pres">
      <dgm:prSet presAssocID="{551C42A8-18B2-45C8-B21A-7C7E8239B5D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BF80E-62F4-464C-9F7A-1670C46BCE67}" type="pres">
      <dgm:prSet presAssocID="{551C42A8-18B2-45C8-B21A-7C7E8239B5D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A1E1F0-EA1B-4FB8-BCE5-68FAF63D3964}" srcId="{F2BF09DE-24B0-4348-845D-8B5839F5D937}" destId="{E3078701-3B45-48CE-8C2C-4596A75B5728}" srcOrd="0" destOrd="0" parTransId="{DA130B17-0C68-469D-936B-B9C4E36D7048}" sibTransId="{B7025FAE-7C79-4360-855B-5A3F6C505E23}"/>
    <dgm:cxn modelId="{9AAC3302-BF28-4ECE-998B-3CB1BFC2BEA6}" srcId="{7003048D-634F-4C36-B0BE-60948E46F489}" destId="{14F91E1B-2CC7-406D-A3D4-B845E13A566F}" srcOrd="2" destOrd="0" parTransId="{216E8785-F529-4268-AA00-99EDAFF48918}" sibTransId="{1C8CC5F3-F50F-416C-AE37-A092D447802B}"/>
    <dgm:cxn modelId="{E85552AE-9441-4136-BF1E-F1D11176D941}" srcId="{7003048D-634F-4C36-B0BE-60948E46F489}" destId="{0CB881CB-8E36-4F52-9CDA-20F1FF9082BF}" srcOrd="1" destOrd="0" parTransId="{85EBE28F-E756-4A41-9219-97BA553EA359}" sibTransId="{758CF850-DD43-403A-85B2-FB34D8AE0940}"/>
    <dgm:cxn modelId="{B26CD6D1-7338-405C-B304-CDD8D3B25B44}" type="presOf" srcId="{E3078701-3B45-48CE-8C2C-4596A75B5728}" destId="{E367B5DC-BCD9-436E-AE2E-D9BD4EC51032}" srcOrd="0" destOrd="0" presId="urn:microsoft.com/office/officeart/2005/8/layout/chevron2"/>
    <dgm:cxn modelId="{50C5CA32-9F11-43DA-AA2A-694E71155426}" type="presOf" srcId="{551C42A8-18B2-45C8-B21A-7C7E8239B5DF}" destId="{D649AC41-A608-4B3E-B1B7-091BA9E71CB6}" srcOrd="0" destOrd="0" presId="urn:microsoft.com/office/officeart/2005/8/layout/chevron2"/>
    <dgm:cxn modelId="{F83E6919-ACB6-4386-9342-BDA9C359CE86}" srcId="{7003048D-634F-4C36-B0BE-60948E46F489}" destId="{F2BF09DE-24B0-4348-845D-8B5839F5D937}" srcOrd="3" destOrd="0" parTransId="{ACD9DEEA-B8AB-40E2-8B62-1ABF1CF963FA}" sibTransId="{B2720B02-870D-4777-B6B5-B8330D6F97CB}"/>
    <dgm:cxn modelId="{DFE01CF7-9342-4DF5-9CAC-491ACCBCA778}" type="presOf" srcId="{7003048D-634F-4C36-B0BE-60948E46F489}" destId="{D0599F65-1117-48ED-BA5A-9D1794843172}" srcOrd="0" destOrd="0" presId="urn:microsoft.com/office/officeart/2005/8/layout/chevron2"/>
    <dgm:cxn modelId="{114CB5A8-184F-4F1D-8B5C-B2703B4B7162}" type="presOf" srcId="{A8C95453-1DF5-4DF7-945D-304D90D85D22}" destId="{6E6BF80E-62F4-464C-9F7A-1670C46BCE67}" srcOrd="0" destOrd="0" presId="urn:microsoft.com/office/officeart/2005/8/layout/chevron2"/>
    <dgm:cxn modelId="{738302B4-C629-4D24-BBD6-1B65B8388C0B}" srcId="{0CB881CB-8E36-4F52-9CDA-20F1FF9082BF}" destId="{1EECA550-3F82-4EC6-AF0A-AB3C8592FF15}" srcOrd="1" destOrd="0" parTransId="{B08A152E-393E-4945-BB9C-CCA243C1666A}" sibTransId="{FFB6FECF-833B-41F2-9686-926438D91DF1}"/>
    <dgm:cxn modelId="{B4E8796F-0C78-49B1-91FA-92FA75FFB253}" type="presOf" srcId="{F2BF09DE-24B0-4348-845D-8B5839F5D937}" destId="{0329F2F1-994C-45B4-A93E-CC4C6277F8DD}" srcOrd="0" destOrd="0" presId="urn:microsoft.com/office/officeart/2005/8/layout/chevron2"/>
    <dgm:cxn modelId="{E318B906-5A99-4DA0-B1D7-133BCB012E3B}" type="presOf" srcId="{1EECA550-3F82-4EC6-AF0A-AB3C8592FF15}" destId="{B44918FC-C0E8-43A4-943D-F9F31296C888}" srcOrd="0" destOrd="1" presId="urn:microsoft.com/office/officeart/2005/8/layout/chevron2"/>
    <dgm:cxn modelId="{FAC62763-C82B-47E3-AE6F-4CC7A7039682}" type="presOf" srcId="{D83657A0-27C4-4E28-B1B8-3918E9A4193C}" destId="{650C25EF-21FD-42F2-93FD-A094282C6DDF}" srcOrd="0" destOrd="0" presId="urn:microsoft.com/office/officeart/2005/8/layout/chevron2"/>
    <dgm:cxn modelId="{001AF347-BA76-40B2-B92B-CDDA09CC9E55}" type="presOf" srcId="{0CB881CB-8E36-4F52-9CDA-20F1FF9082BF}" destId="{B26E54DD-654E-4F60-9AD5-9014D5EE89BA}" srcOrd="0" destOrd="0" presId="urn:microsoft.com/office/officeart/2005/8/layout/chevron2"/>
    <dgm:cxn modelId="{4567B24C-9123-4B0F-930B-35440CBACD69}" srcId="{551C42A8-18B2-45C8-B21A-7C7E8239B5DF}" destId="{A8C95453-1DF5-4DF7-945D-304D90D85D22}" srcOrd="0" destOrd="0" parTransId="{4A8B2F39-3A2E-44A0-81F4-7EC018D66B30}" sibTransId="{CE0B3481-24B3-47BB-B06F-6E7F8B9625CB}"/>
    <dgm:cxn modelId="{5CB66369-3C8B-4490-A827-4C890F797BAF}" srcId="{7003048D-634F-4C36-B0BE-60948E46F489}" destId="{551C42A8-18B2-45C8-B21A-7C7E8239B5DF}" srcOrd="4" destOrd="0" parTransId="{51A326F1-57FB-4163-825F-8D8D8FDA74DD}" sibTransId="{6198F0E3-F252-4099-A14A-84D8A354C5A7}"/>
    <dgm:cxn modelId="{60742813-302B-4D31-9693-FAD2DED49E8B}" srcId="{00A52AD9-FDD8-49FD-834C-A833306FE8D6}" destId="{0DF4E332-2BAD-4E81-822B-E3B966D52EC8}" srcOrd="0" destOrd="0" parTransId="{C27AD287-4744-44C6-9AAA-6E7BB0814494}" sibTransId="{09F9B4F7-08DC-4556-B5BD-9C49E992F64A}"/>
    <dgm:cxn modelId="{A6CF9308-81A1-461F-BFDD-B0122DB98906}" srcId="{14F91E1B-2CC7-406D-A3D4-B845E13A566F}" destId="{D83657A0-27C4-4E28-B1B8-3918E9A4193C}" srcOrd="0" destOrd="0" parTransId="{41569820-DE2F-44F5-A0C9-3F44B39422D8}" sibTransId="{E63FFF6F-E46A-4ED5-9A43-5498A57549DE}"/>
    <dgm:cxn modelId="{8CDB0CA5-0A33-4688-A02B-80618E4E380E}" type="presOf" srcId="{00A52AD9-FDD8-49FD-834C-A833306FE8D6}" destId="{D5682D9C-9FB0-4D02-9747-17887D518482}" srcOrd="0" destOrd="0" presId="urn:microsoft.com/office/officeart/2005/8/layout/chevron2"/>
    <dgm:cxn modelId="{D302C048-EE85-4C94-810E-3D1D3FD36E92}" srcId="{0CB881CB-8E36-4F52-9CDA-20F1FF9082BF}" destId="{E4C8CC62-73F9-4450-AF8D-6CC8465375F9}" srcOrd="0" destOrd="0" parTransId="{A3F2EAB6-8C56-43FB-827E-682936D83177}" sibTransId="{2B22381D-C372-40ED-BF0A-7CEB22C5CF69}"/>
    <dgm:cxn modelId="{E980A235-CF34-45E3-9900-A1400738B300}" type="presOf" srcId="{E4C8CC62-73F9-4450-AF8D-6CC8465375F9}" destId="{B44918FC-C0E8-43A4-943D-F9F31296C888}" srcOrd="0" destOrd="0" presId="urn:microsoft.com/office/officeart/2005/8/layout/chevron2"/>
    <dgm:cxn modelId="{86E669F8-0668-4CF8-8D6F-6AB10F86CC0A}" type="presOf" srcId="{14F91E1B-2CC7-406D-A3D4-B845E13A566F}" destId="{DE7A601D-D59C-4AD3-BCAF-5CA4AB2FA841}" srcOrd="0" destOrd="0" presId="urn:microsoft.com/office/officeart/2005/8/layout/chevron2"/>
    <dgm:cxn modelId="{97FD3DA7-221C-45E4-B0EE-59905EDB9DB7}" srcId="{7003048D-634F-4C36-B0BE-60948E46F489}" destId="{00A52AD9-FDD8-49FD-834C-A833306FE8D6}" srcOrd="0" destOrd="0" parTransId="{005C1F65-D8DC-4395-BF32-427BFDED77ED}" sibTransId="{A58E1006-DE2A-46B7-85D0-A82ADECE4A0A}"/>
    <dgm:cxn modelId="{D445E436-2B34-4B89-8E88-2CAD9DB64035}" type="presOf" srcId="{0DF4E332-2BAD-4E81-822B-E3B966D52EC8}" destId="{9B762C52-3E3B-4D05-95FB-2D6DEFA942C5}" srcOrd="0" destOrd="0" presId="urn:microsoft.com/office/officeart/2005/8/layout/chevron2"/>
    <dgm:cxn modelId="{AFE67E70-616D-4209-812D-32EFF4583227}" type="presParOf" srcId="{D0599F65-1117-48ED-BA5A-9D1794843172}" destId="{E1562288-FEDE-4AC0-9BBB-FDEA8A92AD96}" srcOrd="0" destOrd="0" presId="urn:microsoft.com/office/officeart/2005/8/layout/chevron2"/>
    <dgm:cxn modelId="{6D8F09FE-9E40-470C-ACBB-3224D27EE28A}" type="presParOf" srcId="{E1562288-FEDE-4AC0-9BBB-FDEA8A92AD96}" destId="{D5682D9C-9FB0-4D02-9747-17887D518482}" srcOrd="0" destOrd="0" presId="urn:microsoft.com/office/officeart/2005/8/layout/chevron2"/>
    <dgm:cxn modelId="{6EF64624-37B1-4207-B918-0AA271BD12E2}" type="presParOf" srcId="{E1562288-FEDE-4AC0-9BBB-FDEA8A92AD96}" destId="{9B762C52-3E3B-4D05-95FB-2D6DEFA942C5}" srcOrd="1" destOrd="0" presId="urn:microsoft.com/office/officeart/2005/8/layout/chevron2"/>
    <dgm:cxn modelId="{9EE3826D-5FC3-4AAD-8742-A6DDAA4F19C1}" type="presParOf" srcId="{D0599F65-1117-48ED-BA5A-9D1794843172}" destId="{9406E7F2-67AC-4CFB-B2B2-EFCFDD778E69}" srcOrd="1" destOrd="0" presId="urn:microsoft.com/office/officeart/2005/8/layout/chevron2"/>
    <dgm:cxn modelId="{84470B43-9CAA-4D0E-92CC-E98F193F7459}" type="presParOf" srcId="{D0599F65-1117-48ED-BA5A-9D1794843172}" destId="{D4EC82D7-611A-4D94-AAB4-94AD83623BB8}" srcOrd="2" destOrd="0" presId="urn:microsoft.com/office/officeart/2005/8/layout/chevron2"/>
    <dgm:cxn modelId="{D2BB969F-4F10-443C-9C58-F93C21017382}" type="presParOf" srcId="{D4EC82D7-611A-4D94-AAB4-94AD83623BB8}" destId="{B26E54DD-654E-4F60-9AD5-9014D5EE89BA}" srcOrd="0" destOrd="0" presId="urn:microsoft.com/office/officeart/2005/8/layout/chevron2"/>
    <dgm:cxn modelId="{0D546FB8-64AB-440D-9593-021150EA6320}" type="presParOf" srcId="{D4EC82D7-611A-4D94-AAB4-94AD83623BB8}" destId="{B44918FC-C0E8-43A4-943D-F9F31296C888}" srcOrd="1" destOrd="0" presId="urn:microsoft.com/office/officeart/2005/8/layout/chevron2"/>
    <dgm:cxn modelId="{B7A0182B-2592-4AF9-965C-8DFA2D9FA9B9}" type="presParOf" srcId="{D0599F65-1117-48ED-BA5A-9D1794843172}" destId="{E4C3992C-8471-4F7D-9D06-288A5169AD28}" srcOrd="3" destOrd="0" presId="urn:microsoft.com/office/officeart/2005/8/layout/chevron2"/>
    <dgm:cxn modelId="{AF0AF270-D71B-4604-9EBE-A23F2129D7C6}" type="presParOf" srcId="{D0599F65-1117-48ED-BA5A-9D1794843172}" destId="{11A36B38-666A-481C-BD5B-2268352D994D}" srcOrd="4" destOrd="0" presId="urn:microsoft.com/office/officeart/2005/8/layout/chevron2"/>
    <dgm:cxn modelId="{805D1DAE-20F3-4FFA-B508-ECFB05109D98}" type="presParOf" srcId="{11A36B38-666A-481C-BD5B-2268352D994D}" destId="{DE7A601D-D59C-4AD3-BCAF-5CA4AB2FA841}" srcOrd="0" destOrd="0" presId="urn:microsoft.com/office/officeart/2005/8/layout/chevron2"/>
    <dgm:cxn modelId="{AAD77ABF-FE16-4BB3-8178-91ABA17A7DDB}" type="presParOf" srcId="{11A36B38-666A-481C-BD5B-2268352D994D}" destId="{650C25EF-21FD-42F2-93FD-A094282C6DDF}" srcOrd="1" destOrd="0" presId="urn:microsoft.com/office/officeart/2005/8/layout/chevron2"/>
    <dgm:cxn modelId="{9DFCB2AF-53D9-44AD-AEAC-19853DCF28E6}" type="presParOf" srcId="{D0599F65-1117-48ED-BA5A-9D1794843172}" destId="{87C30E72-E14C-4B7A-9708-4A5C10AEE2E2}" srcOrd="5" destOrd="0" presId="urn:microsoft.com/office/officeart/2005/8/layout/chevron2"/>
    <dgm:cxn modelId="{30EB4AE8-26DC-4C5C-B8A7-D80494F5A8E8}" type="presParOf" srcId="{D0599F65-1117-48ED-BA5A-9D1794843172}" destId="{61FAA52E-98DD-4FB1-9E76-D3E1382D8CBE}" srcOrd="6" destOrd="0" presId="urn:microsoft.com/office/officeart/2005/8/layout/chevron2"/>
    <dgm:cxn modelId="{FC8EC610-D7DC-4911-9217-342B663C6536}" type="presParOf" srcId="{61FAA52E-98DD-4FB1-9E76-D3E1382D8CBE}" destId="{0329F2F1-994C-45B4-A93E-CC4C6277F8DD}" srcOrd="0" destOrd="0" presId="urn:microsoft.com/office/officeart/2005/8/layout/chevron2"/>
    <dgm:cxn modelId="{02DA2945-440B-48DD-BFCA-9DDD2163F0BE}" type="presParOf" srcId="{61FAA52E-98DD-4FB1-9E76-D3E1382D8CBE}" destId="{E367B5DC-BCD9-436E-AE2E-D9BD4EC51032}" srcOrd="1" destOrd="0" presId="urn:microsoft.com/office/officeart/2005/8/layout/chevron2"/>
    <dgm:cxn modelId="{63BFE2B1-DCAE-42D6-B335-A0E1A28C0D06}" type="presParOf" srcId="{D0599F65-1117-48ED-BA5A-9D1794843172}" destId="{C3BECDEE-11CB-43CD-A937-5A8F7E5372EA}" srcOrd="7" destOrd="0" presId="urn:microsoft.com/office/officeart/2005/8/layout/chevron2"/>
    <dgm:cxn modelId="{20221E5A-84DE-4BF0-A1C1-D22FE740E02E}" type="presParOf" srcId="{D0599F65-1117-48ED-BA5A-9D1794843172}" destId="{88004DA7-2A92-457C-A18B-186873BC4B4A}" srcOrd="8" destOrd="0" presId="urn:microsoft.com/office/officeart/2005/8/layout/chevron2"/>
    <dgm:cxn modelId="{3F876F18-9535-4B59-A52B-C558C600F25C}" type="presParOf" srcId="{88004DA7-2A92-457C-A18B-186873BC4B4A}" destId="{D649AC41-A608-4B3E-B1B7-091BA9E71CB6}" srcOrd="0" destOrd="0" presId="urn:microsoft.com/office/officeart/2005/8/layout/chevron2"/>
    <dgm:cxn modelId="{5847C068-5482-47B5-81EE-B32B6A4505E4}" type="presParOf" srcId="{88004DA7-2A92-457C-A18B-186873BC4B4A}" destId="{6E6BF80E-62F4-464C-9F7A-1670C46BCE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682D9C-9FB0-4D02-9747-17887D518482}">
      <dsp:nvSpPr>
        <dsp:cNvPr id="0" name=""/>
        <dsp:cNvSpPr/>
      </dsp:nvSpPr>
      <dsp:spPr>
        <a:xfrm rot="5400000">
          <a:off x="-191789" y="197568"/>
          <a:ext cx="1278597" cy="895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Random Projection</a:t>
          </a:r>
          <a:endParaRPr lang="en-US" sz="1400" kern="1200" dirty="0"/>
        </a:p>
      </dsp:txBody>
      <dsp:txXfrm rot="5400000">
        <a:off x="-191789" y="197568"/>
        <a:ext cx="1278597" cy="895018"/>
      </dsp:txXfrm>
    </dsp:sp>
    <dsp:sp modelId="{9B762C52-3E3B-4D05-95FB-2D6DEFA942C5}">
      <dsp:nvSpPr>
        <dsp:cNvPr id="0" name=""/>
        <dsp:cNvSpPr/>
      </dsp:nvSpPr>
      <dsp:spPr>
        <a:xfrm rot="5400000">
          <a:off x="4146546" y="-3245749"/>
          <a:ext cx="831525" cy="7334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Helps to reduce high dimensional image to lower dimension while preserving inter point distance </a:t>
          </a:r>
          <a:endParaRPr lang="en-US" sz="220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4146546" y="-3245749"/>
        <a:ext cx="831525" cy="7334581"/>
      </dsp:txXfrm>
    </dsp:sp>
    <dsp:sp modelId="{B26E54DD-654E-4F60-9AD5-9014D5EE89BA}">
      <dsp:nvSpPr>
        <dsp:cNvPr id="0" name=""/>
        <dsp:cNvSpPr/>
      </dsp:nvSpPr>
      <dsp:spPr>
        <a:xfrm rot="5400000">
          <a:off x="-191789" y="1360929"/>
          <a:ext cx="1278597" cy="895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GPLVM</a:t>
          </a:r>
          <a:endParaRPr lang="en-US" sz="800" kern="1200" dirty="0"/>
        </a:p>
      </dsp:txBody>
      <dsp:txXfrm rot="5400000">
        <a:off x="-191789" y="1360929"/>
        <a:ext cx="1278597" cy="895018"/>
      </dsp:txXfrm>
    </dsp:sp>
    <dsp:sp modelId="{B44918FC-C0E8-43A4-943D-F9F31296C888}">
      <dsp:nvSpPr>
        <dsp:cNvPr id="0" name=""/>
        <dsp:cNvSpPr/>
      </dsp:nvSpPr>
      <dsp:spPr>
        <a:xfrm rot="5400000">
          <a:off x="4146764" y="-2082606"/>
          <a:ext cx="831088" cy="7334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Initialized using LLE(Locally Linear embedding)</a:t>
          </a:r>
          <a:endParaRPr lang="en-US" sz="220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Optimized using SCG(Scaled Conjugate Gradient</a:t>
          </a:r>
          <a:r>
            <a:rPr lang="en-US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)</a:t>
          </a:r>
          <a:endParaRPr lang="en-US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 rot="5400000">
        <a:off x="4146764" y="-2082606"/>
        <a:ext cx="831088" cy="7334581"/>
      </dsp:txXfrm>
    </dsp:sp>
    <dsp:sp modelId="{DE7A601D-D59C-4AD3-BCAF-5CA4AB2FA841}">
      <dsp:nvSpPr>
        <dsp:cNvPr id="0" name=""/>
        <dsp:cNvSpPr/>
      </dsp:nvSpPr>
      <dsp:spPr>
        <a:xfrm rot="5400000">
          <a:off x="-191789" y="2524290"/>
          <a:ext cx="1278597" cy="895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GP Regression</a:t>
          </a:r>
          <a:endParaRPr lang="en-US" sz="1300" kern="1200" dirty="0"/>
        </a:p>
      </dsp:txBody>
      <dsp:txXfrm rot="5400000">
        <a:off x="-191789" y="2524290"/>
        <a:ext cx="1278597" cy="895018"/>
      </dsp:txXfrm>
    </dsp:sp>
    <dsp:sp modelId="{650C25EF-21FD-42F2-93FD-A094282C6DDF}">
      <dsp:nvSpPr>
        <dsp:cNvPr id="0" name=""/>
        <dsp:cNvSpPr/>
      </dsp:nvSpPr>
      <dsp:spPr>
        <a:xfrm rot="5400000">
          <a:off x="4146764" y="-919245"/>
          <a:ext cx="831088" cy="7334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Find a mapping Image space(Y )to joint angle space (</a:t>
          </a:r>
          <a:r>
            <a:rPr lang="el-GR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Θ</a:t>
          </a:r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) </a:t>
          </a:r>
          <a:endParaRPr lang="en-US" sz="220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4146764" y="-919245"/>
        <a:ext cx="831088" cy="7334581"/>
      </dsp:txXfrm>
    </dsp:sp>
    <dsp:sp modelId="{0329F2F1-994C-45B4-A93E-CC4C6277F8DD}">
      <dsp:nvSpPr>
        <dsp:cNvPr id="0" name=""/>
        <dsp:cNvSpPr/>
      </dsp:nvSpPr>
      <dsp:spPr>
        <a:xfrm rot="5400000">
          <a:off x="-191789" y="3687652"/>
          <a:ext cx="1278597" cy="895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 Means</a:t>
          </a:r>
          <a:endParaRPr lang="en-US" sz="1300" kern="1200" dirty="0"/>
        </a:p>
      </dsp:txBody>
      <dsp:txXfrm rot="5400000">
        <a:off x="-191789" y="3687652"/>
        <a:ext cx="1278597" cy="895018"/>
      </dsp:txXfrm>
    </dsp:sp>
    <dsp:sp modelId="{E367B5DC-BCD9-436E-AE2E-D9BD4EC51032}">
      <dsp:nvSpPr>
        <dsp:cNvPr id="0" name=""/>
        <dsp:cNvSpPr/>
      </dsp:nvSpPr>
      <dsp:spPr>
        <a:xfrm rot="5400000">
          <a:off x="4146764" y="244115"/>
          <a:ext cx="831088" cy="7334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Cluster n points into K clusters so that points within same cluster are closely placed</a:t>
          </a:r>
          <a:endParaRPr lang="en-US" sz="220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4146764" y="244115"/>
        <a:ext cx="831088" cy="7334581"/>
      </dsp:txXfrm>
    </dsp:sp>
    <dsp:sp modelId="{D649AC41-A608-4B3E-B1B7-091BA9E71CB6}">
      <dsp:nvSpPr>
        <dsp:cNvPr id="0" name=""/>
        <dsp:cNvSpPr/>
      </dsp:nvSpPr>
      <dsp:spPr>
        <a:xfrm rot="5400000">
          <a:off x="-191789" y="4851013"/>
          <a:ext cx="1278597" cy="895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Visual Path Planning</a:t>
          </a:r>
          <a:endParaRPr lang="en-US" sz="1300" kern="1200" dirty="0"/>
        </a:p>
      </dsp:txBody>
      <dsp:txXfrm rot="5400000">
        <a:off x="-191789" y="4851013"/>
        <a:ext cx="1278597" cy="895018"/>
      </dsp:txXfrm>
    </dsp:sp>
    <dsp:sp modelId="{6E6BF80E-62F4-464C-9F7A-1670C46BCE67}">
      <dsp:nvSpPr>
        <dsp:cNvPr id="0" name=""/>
        <dsp:cNvSpPr/>
      </dsp:nvSpPr>
      <dsp:spPr>
        <a:xfrm rot="5400000">
          <a:off x="4146764" y="1407476"/>
          <a:ext cx="831088" cy="7334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Generate a path between two given configurations through known configuration space via </a:t>
          </a:r>
          <a:r>
            <a:rPr lang="en-US" sz="2200" kern="1200" dirty="0" err="1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Dijakstra’s</a:t>
          </a:r>
          <a:r>
            <a:rPr lang="en-US" sz="2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 algorithm.</a:t>
          </a:r>
          <a:endParaRPr lang="en-US" sz="220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4146764" y="1407476"/>
        <a:ext cx="831088" cy="7334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E1F9F-EBB6-45F1-A249-E1CE2BA3F5C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0F91C-C643-4DC2-B04B-F7F89E0C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0F91C-C643-4DC2-B04B-F7F89E0CFA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CD64-B187-4965-86B3-8741E2817A31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56D3-2754-4CE1-8341-DA805DFA9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RoadMap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Based Robot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Motion Planning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76600"/>
            <a:ext cx="6400800" cy="2819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IN" sz="2400" cap="none" dirty="0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pPr>
              <a:spcBef>
                <a:spcPts val="0"/>
              </a:spcBef>
            </a:pPr>
            <a:r>
              <a:rPr lang="en-IN" sz="2400" b="1" dirty="0" err="1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Siddhant</a:t>
            </a:r>
            <a:r>
              <a:rPr lang="en-IN" sz="2400" b="1" dirty="0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Manocha</a:t>
            </a:r>
            <a:r>
              <a:rPr lang="en-IN" sz="2400" b="1" dirty="0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(12714),</a:t>
            </a: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Department of Computer Sci. and Eng.</a:t>
            </a: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Indian Institute of </a:t>
            </a:r>
            <a:r>
              <a:rPr lang="en-IN" sz="2400" dirty="0" err="1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Technology,Kanpur</a:t>
            </a:r>
            <a:r>
              <a:rPr lang="en-IN" sz="2400" dirty="0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IN" sz="2400" dirty="0" smtClean="0">
              <a:solidFill>
                <a:srgbClr val="181B1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IN" sz="2400" dirty="0">
              <a:solidFill>
                <a:srgbClr val="181B1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Mentor:</a:t>
            </a:r>
          </a:p>
          <a:p>
            <a:pPr>
              <a:spcBef>
                <a:spcPts val="0"/>
              </a:spcBef>
            </a:pPr>
            <a:r>
              <a:rPr lang="en-IN" sz="2400" b="1" dirty="0" err="1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Dr.Amitabha</a:t>
            </a:r>
            <a:r>
              <a:rPr lang="en-IN" sz="2400" b="1" dirty="0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Mukerjee</a:t>
            </a:r>
            <a:endParaRPr lang="en-IN" sz="2400" b="1" dirty="0" smtClean="0">
              <a:solidFill>
                <a:srgbClr val="181B1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Department of Computer Sci. and Eng.</a:t>
            </a: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Indian Institute of </a:t>
            </a:r>
            <a:r>
              <a:rPr lang="en-IN" sz="2400" dirty="0" err="1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Technology,Kanpur</a:t>
            </a:r>
            <a:r>
              <a:rPr lang="en-IN" sz="2400" dirty="0" smtClean="0">
                <a:solidFill>
                  <a:srgbClr val="181B1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IN" sz="2400" dirty="0" smtClean="0">
              <a:solidFill>
                <a:srgbClr val="181B13"/>
              </a:solidFill>
            </a:endParaRPr>
          </a:p>
          <a:p>
            <a:pPr>
              <a:spcBef>
                <a:spcPts val="0"/>
              </a:spcBef>
            </a:pPr>
            <a:endParaRPr lang="en-IN" sz="2400" dirty="0">
              <a:solidFill>
                <a:srgbClr val="181B13"/>
              </a:solidFill>
            </a:endParaRPr>
          </a:p>
          <a:p>
            <a:pPr>
              <a:spcBef>
                <a:spcPts val="0"/>
              </a:spcBef>
            </a:pPr>
            <a:endParaRPr lang="en-IN" sz="2400" dirty="0" smtClean="0">
              <a:solidFill>
                <a:srgbClr val="181B13"/>
              </a:solidFill>
            </a:endParaRP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6096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SURGE 2014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533400"/>
            <a:ext cx="1333358" cy="136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00" y="533400"/>
            <a:ext cx="1590250" cy="136307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838200" y="4648200"/>
            <a:ext cx="73152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roadmap_17_289_2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67200" y="990600"/>
            <a:ext cx="3429000" cy="1905000"/>
          </a:xfrm>
        </p:spPr>
      </p:pic>
      <p:pic>
        <p:nvPicPr>
          <p:cNvPr id="6" name="Content Placeholder 4" descr="roadmap_17_289_2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914400"/>
            <a:ext cx="3352800" cy="2057400"/>
          </a:xfrm>
          <a:prstGeom prst="rect">
            <a:avLst/>
          </a:prstGeom>
        </p:spPr>
      </p:pic>
      <p:pic>
        <p:nvPicPr>
          <p:cNvPr id="7" name="Picture 6" descr="roadmap2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276600"/>
            <a:ext cx="8610600" cy="327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5200" y="25146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2514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2971800"/>
            <a:ext cx="651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Roadmap between two unknown configurations  a)3D  b) 2D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6488668"/>
            <a:ext cx="354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transitions over the roadmap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29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Statistical analysis shows that GP Regression coupled with GPLVM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init.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gives superior results to other dimensionality reduction techniques which are favorably close to ground truth.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Gaussian Methods are sensitive to parameters as no. of optimization iterations , no. of nearest neighbor in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and hence the result must be validated.</a:t>
            </a:r>
          </a:p>
          <a:p>
            <a:pPr lvl="7">
              <a:buNone/>
            </a:pPr>
            <a:r>
              <a:rPr lang="en-US" sz="1200" dirty="0" smtClean="0"/>
              <a:t>  </a:t>
            </a: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Future </a:t>
            </a: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Work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future , we will like to reconstruct the manifold to extend it to generate an obstacle free path.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Implement shared manifold models for direct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multivalued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regression.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Dynamical shared manifold models can be used to consider usefulness of sequential data to improve manifold structure.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use unlabelled image data along with labeled data to improve upon the manifold structure for sparse datasets.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Acknowledgement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486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 take this opportunity to express my profound gratitude and deep regards to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Dr.Amitabha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Mukerjee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his exemplary guidance, monitoring and constant encouragement throughout the course of this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project.I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will also like to thank my project colleague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Satvik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Gupta for his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coordial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support in completing the task through various stages. I am highly indebted to Neil Lawrence for his publicly available Gaussian Process Software.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		</a:t>
            </a:r>
            <a:r>
              <a:rPr lang="en-US" sz="4700" dirty="0" smtClean="0">
                <a:latin typeface="Times New Roman" pitchFamily="18" charset="0"/>
                <a:ea typeface="+mj-ea"/>
                <a:cs typeface="Times New Roman" pitchFamily="18" charset="0"/>
              </a:rPr>
              <a:t>References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Ek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C.H.,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Torr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P.H.S., Lawrence, N.D.: Gaussian process latent variable models for human pose estimation. In: MLMI'07: Proc. of the 4th International Workshop on Machine Learning for Multimodal Interaction. Volume 4892 of Lecture Notes in Computer Science. (2007)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Rasmussen, C. E. and Williams, K. I., Gaussian Processes for Machine Learning, MIT Press, 2006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Lawrence, N.D.: Probabilistic non-linear principal component analysis with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Gaussianprocess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latent variable models. Journal of Machine Learning Research 6 (2005)1783-1816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Ramanan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Navaratnam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 Andrew W. Fitzgibbon , Roberto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Cipolla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 The Joint Manifold Model for Semi-supervised Multi-valued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Regression.ICCV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2007: 1-8</a:t>
            </a:r>
          </a:p>
          <a:p>
            <a:pPr>
              <a:buNone/>
            </a:pPr>
            <a:r>
              <a:rPr lang="en-US" sz="2100" dirty="0" smtClean="0">
                <a:latin typeface="+mj-lt"/>
                <a:ea typeface="+mj-ea"/>
                <a:cs typeface="+mj-cs"/>
              </a:rPr>
              <a:t>			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457200" y="1"/>
            <a:ext cx="9070975" cy="685799"/>
          </a:xfrm>
          <a:prstGeom prst="rect">
            <a:avLst/>
          </a:prstGeom>
          <a:ln/>
        </p:spPr>
        <p:txBody>
          <a:bodyPr vert="horz" lIns="91440" tIns="33264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1524000" cy="1676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057400" y="1981200"/>
            <a:ext cx="2376488" cy="1588"/>
          </a:xfrm>
          <a:prstGeom prst="line">
            <a:avLst/>
          </a:prstGeom>
          <a:noFill/>
          <a:ln w="29160" cap="flat">
            <a:solidFill>
              <a:srgbClr val="000000"/>
            </a:solidFill>
            <a:round/>
            <a:headEnd type="oval" w="lg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09800" y="1600200"/>
            <a:ext cx="2066925" cy="30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6340" rIns="90000" bIns="45000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IN" sz="15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Joint</a:t>
            </a:r>
            <a:r>
              <a:rPr lang="en-IN" sz="15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parameterisation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219200" y="2667000"/>
            <a:ext cx="1588" cy="10080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219200" y="3657600"/>
            <a:ext cx="129540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3886200" y="3657600"/>
            <a:ext cx="144303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334000" y="2667000"/>
            <a:ext cx="1587" cy="1011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514600" y="3505200"/>
            <a:ext cx="1368425" cy="647700"/>
          </a:xfrm>
          <a:prstGeom prst="flowChartProcess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6120" tIns="64727" rIns="96120" bIns="51120" anchor="ctr"/>
          <a:lstStyle/>
          <a:p>
            <a:pPr algn="ctr">
              <a:tabLst>
                <a:tab pos="449263" algn="l"/>
                <a:tab pos="898525" algn="l"/>
                <a:tab pos="1347788" algn="l"/>
              </a:tabLst>
            </a:pPr>
            <a:r>
              <a:rPr lang="en-IN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Learn </a:t>
            </a:r>
          </a:p>
          <a:p>
            <a:pPr algn="ctr">
              <a:tabLst>
                <a:tab pos="449263" algn="l"/>
                <a:tab pos="898525" algn="l"/>
                <a:tab pos="1347788" algn="l"/>
              </a:tabLst>
            </a:pPr>
            <a:r>
              <a:rPr lang="en-IN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Mapping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2400" y="3048000"/>
            <a:ext cx="1128713" cy="520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6340" rIns="90000" bIns="45000"/>
          <a:lstStyle/>
          <a:p>
            <a:pPr>
              <a:tabLst>
                <a:tab pos="449263" algn="l"/>
                <a:tab pos="898525" algn="l"/>
              </a:tabLst>
            </a:pPr>
            <a:r>
              <a:rPr lang="en-IN" sz="15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Image</a:t>
            </a:r>
          </a:p>
          <a:p>
            <a:pPr>
              <a:tabLst>
                <a:tab pos="449263" algn="l"/>
                <a:tab pos="898525" algn="l"/>
              </a:tabLst>
            </a:pPr>
            <a:r>
              <a:rPr lang="en-IN" sz="15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114800" y="3124200"/>
            <a:ext cx="1169988" cy="520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6340" rIns="90000" bIns="45000"/>
          <a:lstStyle/>
          <a:p>
            <a:pPr>
              <a:tabLst>
                <a:tab pos="449263" algn="l"/>
                <a:tab pos="898525" algn="l"/>
              </a:tabLst>
            </a:pPr>
            <a:r>
              <a:rPr lang="en-IN" sz="15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Joint</a:t>
            </a:r>
            <a:r>
              <a:rPr lang="en-IN" sz="15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</a:p>
          <a:p>
            <a:pPr>
              <a:tabLst>
                <a:tab pos="449263" algn="l"/>
                <a:tab pos="898525" algn="l"/>
              </a:tabLst>
            </a:pPr>
            <a:r>
              <a:rPr lang="en-IN" sz="15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Parameters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562601" y="3886200"/>
            <a:ext cx="1066800" cy="431800"/>
          </a:xfrm>
          <a:prstGeom prst="notchedRightArrow">
            <a:avLst>
              <a:gd name="adj1" fmla="val 50000"/>
              <a:gd name="adj2" fmla="val 66728"/>
            </a:avLst>
          </a:prstGeom>
          <a:solidFill>
            <a:srgbClr val="000000"/>
          </a:solidFill>
          <a:ln w="9525" cap="flat">
            <a:solidFill>
              <a:srgbClr val="2C00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81800" y="5029200"/>
            <a:ext cx="1617663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64656" rIns="90000" bIns="45000"/>
          <a:lstStyle/>
          <a:p>
            <a:pPr>
              <a:tabLst>
                <a:tab pos="449263" algn="l"/>
                <a:tab pos="898525" algn="l"/>
                <a:tab pos="1347788" algn="l"/>
              </a:tabLst>
            </a:pPr>
            <a:r>
              <a:rPr lang="en-IN" sz="26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Visual</a:t>
            </a:r>
            <a:r>
              <a:rPr lang="en-IN" sz="26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n-IN" sz="2600" dirty="0" err="1" smtClean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RoadMap</a:t>
            </a:r>
            <a:endParaRPr lang="en-IN" sz="2600" dirty="0">
              <a:solidFill>
                <a:srgbClr val="000000"/>
              </a:solidFill>
              <a:latin typeface="Times New Roman" pitchFamily="18" charset="0"/>
              <a:ea typeface="WenQuanYi Micro Hei" charset="0"/>
              <a:cs typeface="Times New Roman" pitchFamily="18" charset="0"/>
            </a:endParaRPr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81600"/>
            <a:ext cx="863600" cy="1012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838200" y="5638800"/>
            <a:ext cx="457200" cy="228600"/>
          </a:xfrm>
          <a:prstGeom prst="rightArrow">
            <a:avLst>
              <a:gd name="adj1" fmla="val 50000"/>
              <a:gd name="adj2" fmla="val 58272"/>
            </a:avLst>
          </a:prstGeom>
          <a:solidFill>
            <a:srgbClr val="000000"/>
          </a:solidFill>
          <a:ln w="9525" cap="flat">
            <a:solidFill>
              <a:srgbClr val="2C00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724401"/>
            <a:ext cx="1878012" cy="1752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143000" y="4038600"/>
            <a:ext cx="136842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143001" y="4038600"/>
            <a:ext cx="0" cy="990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04800" y="6367463"/>
            <a:ext cx="665162" cy="4905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5584" rIns="90000" bIns="45000"/>
          <a:lstStyle/>
          <a:p>
            <a:pPr>
              <a:tabLst>
                <a:tab pos="449263" algn="l"/>
              </a:tabLst>
            </a:pPr>
            <a:r>
              <a:rPr lang="en-IN" sz="14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Test</a:t>
            </a:r>
            <a:r>
              <a:rPr lang="en-IN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</a:p>
          <a:p>
            <a:pPr>
              <a:tabLst>
                <a:tab pos="449263" algn="l"/>
              </a:tabLst>
            </a:pPr>
            <a:r>
              <a:rPr lang="en-IN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image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00200" y="6337300"/>
            <a:ext cx="1831975" cy="520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6340" rIns="90000" bIns="45000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IN" sz="15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Lower </a:t>
            </a:r>
            <a:r>
              <a:rPr lang="en-IN" sz="15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dimensional</a:t>
            </a:r>
            <a:r>
              <a:rPr lang="en-IN" sz="15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</a:p>
          <a:p>
            <a:pPr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IN" sz="15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representation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800600" y="6553200"/>
            <a:ext cx="1416050" cy="30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6340" rIns="90000" bIns="45000"/>
          <a:lstStyle/>
          <a:p>
            <a:pPr>
              <a:tabLst>
                <a:tab pos="449263" algn="l"/>
                <a:tab pos="898525" algn="l"/>
                <a:tab pos="1347788" algn="l"/>
              </a:tabLst>
            </a:pPr>
            <a:r>
              <a:rPr lang="en-IN" sz="15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Inferred</a:t>
            </a:r>
            <a:r>
              <a:rPr lang="en-IN" sz="15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image</a:t>
            </a:r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6075" y="3048000"/>
            <a:ext cx="2447925" cy="1982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5257800" y="4038600"/>
            <a:ext cx="0" cy="6096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674704" y="990600"/>
            <a:ext cx="1166191" cy="1676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3962400" y="4038600"/>
            <a:ext cx="129540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598504" y="4800600"/>
            <a:ext cx="1166191" cy="1676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Gaussian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44046"/>
            <a:ext cx="8686800" cy="642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GPs are distributions over functions – a set of random variables indexed by a continuous function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 (x).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Inputs X={x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……………} with corresponding function values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f={f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………….}.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Gaussian Process on functions</a:t>
            </a:r>
          </a:p>
          <a:p>
            <a:pPr marL="457200" indent="-45720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- Any set of function variables has joint Gaussian distribution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Covariance matrix comes from covariance function or Kernel</a:t>
            </a:r>
          </a:p>
          <a:p>
            <a:pPr>
              <a:buNone/>
            </a:pP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-Covariance function determines the correlation between     	        	     different points from the GP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19400" y="3124200"/>
          <a:ext cx="3657600" cy="381000"/>
        </p:xfrm>
        <a:graphic>
          <a:graphicData uri="http://schemas.openxmlformats.org/presentationml/2006/ole">
            <p:oleObj spid="_x0000_s3074" name="Equation" r:id="rId3" imgW="121896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76600" y="3962400"/>
          <a:ext cx="1879600" cy="469900"/>
        </p:xfrm>
        <a:graphic>
          <a:graphicData uri="http://schemas.openxmlformats.org/presentationml/2006/ole">
            <p:oleObj spid="_x0000_s3075" name="Equation" r:id="rId4" imgW="88884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8000" y="5181600"/>
          <a:ext cx="2971800" cy="457200"/>
        </p:xfrm>
        <a:graphic>
          <a:graphicData uri="http://schemas.openxmlformats.org/presentationml/2006/ole">
            <p:oleObj spid="_x0000_s3076" name="Equation" r:id="rId5" imgW="1600200" imgH="2412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71800" y="5791200"/>
          <a:ext cx="3429000" cy="1066800"/>
        </p:xfrm>
        <a:graphic>
          <a:graphicData uri="http://schemas.openxmlformats.org/presentationml/2006/ole">
            <p:oleObj spid="_x0000_s3077" name="Equation" r:id="rId6" imgW="189216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en-US" sz="4000" dirty="0" smtClean="0"/>
              <a:t> Process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791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Assume functional relation  between observation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spaces,corrupted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by noise(Gaussian distributed).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Define joint distribution over the inferred observation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space.For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any new point x* ,corresponding y* can be obtained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maximizing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posterior distribution derived from the joint distribution.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8" name="Equation" r:id="rId4" imgW="114120" imgH="215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47800" y="1524000"/>
          <a:ext cx="5867400" cy="838200"/>
        </p:xfrm>
        <a:graphic>
          <a:graphicData uri="http://schemas.openxmlformats.org/presentationml/2006/ole">
            <p:oleObj spid="_x0000_s1031" name="Equation" r:id="rId5" imgW="2679480" imgH="4572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828800" y="3124200"/>
          <a:ext cx="4341813" cy="1295400"/>
        </p:xfrm>
        <a:graphic>
          <a:graphicData uri="http://schemas.openxmlformats.org/presentationml/2006/ole">
            <p:oleObj spid="_x0000_s1034" name="Equation" r:id="rId6" imgW="1993680" imgH="761760" progId="Equation.3">
              <p:embed/>
            </p:oleObj>
          </a:graphicData>
        </a:graphic>
      </p:graphicFrame>
      <p:pic>
        <p:nvPicPr>
          <p:cNvPr id="16" name="Picture 15" descr="samples_from_posterio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600" y="4572000"/>
            <a:ext cx="3581400" cy="1981200"/>
          </a:xfrm>
          <a:prstGeom prst="rect">
            <a:avLst/>
          </a:prstGeom>
        </p:spPr>
      </p:pic>
      <p:pic>
        <p:nvPicPr>
          <p:cNvPr id="18" name="Picture 17" descr="samples_from_posterio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4572000"/>
            <a:ext cx="3505200" cy="2057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6488668"/>
            <a:ext cx="19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a)Prior distribution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6488668"/>
            <a:ext cx="236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b)Posterior distribution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3200400"/>
            <a:ext cx="177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3810000"/>
            <a:ext cx="217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Posterior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Gaussian Process Latent Variable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Assume the observed data Y is related to the latent data X by a   mapping  f corrupted by noise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Gaussian Process prior is placed on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f</a:t>
            </a:r>
          </a:p>
          <a:p>
            <a:endParaRPr lang="es-E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Optimise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likelihood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w.r.t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X using Scaled Conjugate Gradient method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57400" y="2362200"/>
          <a:ext cx="4800600" cy="762000"/>
        </p:xfrm>
        <a:graphic>
          <a:graphicData uri="http://schemas.openxmlformats.org/presentationml/2006/ole">
            <p:oleObj spid="_x0000_s2053" name="Equation" r:id="rId3" imgW="2552400" imgH="431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054" name="Equation" r:id="rId4" imgW="114120" imgH="215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47800" y="1524000"/>
          <a:ext cx="5105400" cy="482600"/>
        </p:xfrm>
        <a:graphic>
          <a:graphicData uri="http://schemas.openxmlformats.org/presentationml/2006/ole">
            <p:oleObj spid="_x0000_s2055" name="Equation" r:id="rId5" imgW="2286000" imgH="241200" progId="Equation.3">
              <p:embed/>
            </p:oleObj>
          </a:graphicData>
        </a:graphic>
      </p:graphicFrame>
      <p:pic>
        <p:nvPicPr>
          <p:cNvPr id="10" name="Picture 9" descr="lawren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6800" y="4953000"/>
            <a:ext cx="2057400" cy="1600200"/>
          </a:xfrm>
          <a:prstGeom prst="rect">
            <a:avLst/>
          </a:prstGeom>
        </p:spPr>
      </p:pic>
      <p:pic>
        <p:nvPicPr>
          <p:cNvPr id="11" name="Picture 10" descr="lawren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800" y="4648200"/>
            <a:ext cx="1524000" cy="1905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200400" y="5638800"/>
            <a:ext cx="10668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plv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5800" y="3962400"/>
            <a:ext cx="7925669" cy="2638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Visual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RoadMap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08037"/>
            <a:ext cx="8610600" cy="54403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Proximity graph is constructed assuming all possible transitions in known configuration space.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Similarity matrix for proximity graph is evaluated on basis of distance measure by using K-means clustering.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Nearest neighbor for unknown configuration is found in known configuration space.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shortest  path through known configuration space is reported by applying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Dijakstra’s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algorithm on proximity graph.</a:t>
            </a:r>
          </a:p>
        </p:txBody>
      </p:sp>
      <p:pic>
        <p:nvPicPr>
          <p:cNvPr id="4" name="Content Placeholder 3" descr="522-district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810000"/>
            <a:ext cx="2590800" cy="201136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886200" y="4343400"/>
            <a:ext cx="1295400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admap_1_100_2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3733800"/>
            <a:ext cx="2286000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943600"/>
            <a:ext cx="3132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Proximity graph </a:t>
            </a:r>
          </a:p>
          <a:p>
            <a:r>
              <a:rPr lang="en-US" dirty="0" smtClean="0"/>
              <a:t>(built using K-means clustering)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5867400"/>
            <a:ext cx="222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Roadmap built </a:t>
            </a:r>
          </a:p>
          <a:p>
            <a:r>
              <a:rPr lang="en-US" dirty="0" smtClean="0"/>
              <a:t>from proximity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Workflow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3200402"/>
          <a:ext cx="4267200" cy="343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768096"/>
                <a:gridCol w="768096"/>
                <a:gridCol w="853440"/>
                <a:gridCol w="597408"/>
              </a:tblGrid>
              <a:tr h="7771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Technique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Avg.</a:t>
                      </a:r>
                    </a:p>
                    <a:p>
                      <a:r>
                        <a:rPr lang="en-US" sz="1400" dirty="0" smtClean="0"/>
                        <a:t>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</a:t>
                      </a:r>
                      <a:r>
                        <a:rPr lang="en-US" sz="1400" baseline="0" dirty="0" smtClean="0"/>
                        <a:t> 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</a:t>
                      </a:r>
                      <a:r>
                        <a:rPr lang="en-US" sz="1400" baseline="0" dirty="0" smtClean="0"/>
                        <a:t> 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Std.</a:t>
                      </a:r>
                    </a:p>
                    <a:p>
                      <a:r>
                        <a:rPr lang="en-US" sz="1400" dirty="0" smtClean="0"/>
                        <a:t>Dev.</a:t>
                      </a:r>
                      <a:endParaRPr lang="en-US" sz="1400" dirty="0"/>
                    </a:p>
                  </a:txBody>
                  <a:tcPr/>
                </a:tc>
              </a:tr>
              <a:tr h="5486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  <a:tr h="7784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GPLVM</a:t>
                      </a:r>
                    </a:p>
                    <a:p>
                      <a:r>
                        <a:rPr lang="en-US" sz="1400" dirty="0" smtClean="0"/>
                        <a:t>(LLE init)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0.558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0.013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</a:tr>
              <a:tr h="54860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Isomap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/>
                </a:tc>
              </a:tr>
              <a:tr h="7771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GPLVM</a:t>
                      </a:r>
                    </a:p>
                    <a:p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isomap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init.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box_co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3200400"/>
            <a:ext cx="47244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6488668"/>
            <a:ext cx="626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of error among dimensionality reduction techniques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838200"/>
            <a:ext cx="853440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Gaussian Process regression is applied on random projected data followed by dimensionality reduction using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GPLVM,Isomap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LLE.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GPLVM is generative dimensionality reduction method , requires initialization of latent space using other methods(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GPLVM,Isomap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Statistical analysis of deviation from the ground truth is done for various techniques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Content Placeholder 11" descr="compare_final_67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1000" y="1066800"/>
            <a:ext cx="4343400" cy="2514600"/>
          </a:xfrm>
        </p:spPr>
      </p:pic>
      <p:pic>
        <p:nvPicPr>
          <p:cNvPr id="10" name="Picture 9" descr="compare_final_1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43000"/>
            <a:ext cx="3962400" cy="2438400"/>
          </a:xfrm>
          <a:prstGeom prst="rect">
            <a:avLst/>
          </a:prstGeom>
        </p:spPr>
      </p:pic>
      <p:pic>
        <p:nvPicPr>
          <p:cNvPr id="13" name="Picture 12" descr="compare_675_l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3962400"/>
            <a:ext cx="3962400" cy="2514600"/>
          </a:xfrm>
          <a:prstGeom prst="rect">
            <a:avLst/>
          </a:prstGeom>
        </p:spPr>
      </p:pic>
      <p:pic>
        <p:nvPicPr>
          <p:cNvPr id="14" name="Picture 13" descr="compare_100_l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3962400"/>
            <a:ext cx="35052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0" y="31242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3124200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60198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58200" y="6019800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3581400"/>
            <a:ext cx="714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</a:t>
            </a:r>
            <a:r>
              <a:rPr lang="en-US" dirty="0" smtClean="0"/>
              <a:t> of GPLVM results with ground truth a)100 points b)675 points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6488668"/>
            <a:ext cx="677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</a:t>
            </a:r>
            <a:r>
              <a:rPr lang="en-US" dirty="0" smtClean="0"/>
              <a:t> of LLE results with ground truth a)100 points b)675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280</TotalTime>
  <Words>620</Words>
  <Application>Microsoft Office PowerPoint</Application>
  <PresentationFormat>On-screen Show (4:3)</PresentationFormat>
  <Paragraphs>147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Microsoft Equation 3.0</vt:lpstr>
      <vt:lpstr>RoadMap Based Robot Motion Planning</vt:lpstr>
      <vt:lpstr>Slide 2</vt:lpstr>
      <vt:lpstr>Gaussian Processes</vt:lpstr>
      <vt:lpstr>Gaussian Process Regression</vt:lpstr>
      <vt:lpstr>Gaussian Process Latent Variable Model</vt:lpstr>
      <vt:lpstr>Visual RoadMap</vt:lpstr>
      <vt:lpstr>Workflow</vt:lpstr>
      <vt:lpstr>Results</vt:lpstr>
      <vt:lpstr>Results</vt:lpstr>
      <vt:lpstr>Results</vt:lpstr>
      <vt:lpstr>Conclusion</vt:lpstr>
      <vt:lpstr> Acknowledgement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Based Robot Motion Planning</dc:title>
  <dc:creator>siddhant</dc:creator>
  <cp:lastModifiedBy>siddhant</cp:lastModifiedBy>
  <cp:revision>35</cp:revision>
  <dcterms:created xsi:type="dcterms:W3CDTF">2014-07-09T08:25:10Z</dcterms:created>
  <dcterms:modified xsi:type="dcterms:W3CDTF">2014-07-09T16:25:56Z</dcterms:modified>
</cp:coreProperties>
</file>