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>
      <p:cViewPr varScale="1">
        <p:scale>
          <a:sx n="159" d="100"/>
          <a:sy n="159" d="100"/>
        </p:scale>
        <p:origin x="2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13772" cy="5143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7137"/>
            <a:ext cx="8615045" cy="5136515"/>
          </a:xfrm>
          <a:custGeom>
            <a:avLst/>
            <a:gdLst/>
            <a:ahLst/>
            <a:cxnLst/>
            <a:rect l="l" t="t" r="r" b="b"/>
            <a:pathLst>
              <a:path w="8615045" h="5136515">
                <a:moveTo>
                  <a:pt x="0" y="0"/>
                </a:moveTo>
                <a:lnTo>
                  <a:pt x="8615014" y="0"/>
                </a:lnTo>
                <a:lnTo>
                  <a:pt x="8615014" y="5136362"/>
                </a:lnTo>
                <a:lnTo>
                  <a:pt x="0" y="5136362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18655" y="1618766"/>
            <a:ext cx="995680" cy="1945639"/>
          </a:xfrm>
          <a:custGeom>
            <a:avLst/>
            <a:gdLst/>
            <a:ahLst/>
            <a:cxnLst/>
            <a:rect l="l" t="t" r="r" b="b"/>
            <a:pathLst>
              <a:path w="995679" h="1945639">
                <a:moveTo>
                  <a:pt x="995584" y="1945178"/>
                </a:moveTo>
                <a:lnTo>
                  <a:pt x="947347" y="1944057"/>
                </a:lnTo>
                <a:lnTo>
                  <a:pt x="899703" y="1940726"/>
                </a:lnTo>
                <a:lnTo>
                  <a:pt x="852703" y="1935237"/>
                </a:lnTo>
                <a:lnTo>
                  <a:pt x="806400" y="1927641"/>
                </a:lnTo>
                <a:lnTo>
                  <a:pt x="760846" y="1917989"/>
                </a:lnTo>
                <a:lnTo>
                  <a:pt x="716093" y="1906331"/>
                </a:lnTo>
                <a:lnTo>
                  <a:pt x="672193" y="1892719"/>
                </a:lnTo>
                <a:lnTo>
                  <a:pt x="629199" y="1877203"/>
                </a:lnTo>
                <a:lnTo>
                  <a:pt x="587162" y="1859835"/>
                </a:lnTo>
                <a:lnTo>
                  <a:pt x="546135" y="1840665"/>
                </a:lnTo>
                <a:lnTo>
                  <a:pt x="506170" y="1819745"/>
                </a:lnTo>
                <a:lnTo>
                  <a:pt x="467319" y="1797125"/>
                </a:lnTo>
                <a:lnTo>
                  <a:pt x="429634" y="1772857"/>
                </a:lnTo>
                <a:lnTo>
                  <a:pt x="393168" y="1746990"/>
                </a:lnTo>
                <a:lnTo>
                  <a:pt x="357972" y="1719577"/>
                </a:lnTo>
                <a:lnTo>
                  <a:pt x="324098" y="1690668"/>
                </a:lnTo>
                <a:lnTo>
                  <a:pt x="291599" y="1660314"/>
                </a:lnTo>
                <a:lnTo>
                  <a:pt x="260528" y="1628566"/>
                </a:lnTo>
                <a:lnTo>
                  <a:pt x="230935" y="1595474"/>
                </a:lnTo>
                <a:lnTo>
                  <a:pt x="202874" y="1561091"/>
                </a:lnTo>
                <a:lnTo>
                  <a:pt x="176396" y="1525467"/>
                </a:lnTo>
                <a:lnTo>
                  <a:pt x="151553" y="1488653"/>
                </a:lnTo>
                <a:lnTo>
                  <a:pt x="128398" y="1450699"/>
                </a:lnTo>
                <a:lnTo>
                  <a:pt x="106984" y="1411657"/>
                </a:lnTo>
                <a:lnTo>
                  <a:pt x="87361" y="1371577"/>
                </a:lnTo>
                <a:lnTo>
                  <a:pt x="69582" y="1330512"/>
                </a:lnTo>
                <a:lnTo>
                  <a:pt x="53699" y="1288510"/>
                </a:lnTo>
                <a:lnTo>
                  <a:pt x="39765" y="1245625"/>
                </a:lnTo>
                <a:lnTo>
                  <a:pt x="27832" y="1201905"/>
                </a:lnTo>
                <a:lnTo>
                  <a:pt x="17951" y="1157404"/>
                </a:lnTo>
                <a:lnTo>
                  <a:pt x="10176" y="1112170"/>
                </a:lnTo>
                <a:lnTo>
                  <a:pt x="4557" y="1066256"/>
                </a:lnTo>
                <a:lnTo>
                  <a:pt x="1148" y="1019712"/>
                </a:lnTo>
                <a:lnTo>
                  <a:pt x="0" y="972589"/>
                </a:lnTo>
                <a:lnTo>
                  <a:pt x="1148" y="925466"/>
                </a:lnTo>
                <a:lnTo>
                  <a:pt x="4557" y="878922"/>
                </a:lnTo>
                <a:lnTo>
                  <a:pt x="10176" y="833008"/>
                </a:lnTo>
                <a:lnTo>
                  <a:pt x="17951" y="787774"/>
                </a:lnTo>
                <a:lnTo>
                  <a:pt x="27832" y="743272"/>
                </a:lnTo>
                <a:lnTo>
                  <a:pt x="39765" y="699553"/>
                </a:lnTo>
                <a:lnTo>
                  <a:pt x="53699" y="656668"/>
                </a:lnTo>
                <a:lnTo>
                  <a:pt x="69582" y="614666"/>
                </a:lnTo>
                <a:lnTo>
                  <a:pt x="87361" y="573601"/>
                </a:lnTo>
                <a:lnTo>
                  <a:pt x="106984" y="533521"/>
                </a:lnTo>
                <a:lnTo>
                  <a:pt x="128398" y="494479"/>
                </a:lnTo>
                <a:lnTo>
                  <a:pt x="151553" y="456525"/>
                </a:lnTo>
                <a:lnTo>
                  <a:pt x="176396" y="419711"/>
                </a:lnTo>
                <a:lnTo>
                  <a:pt x="202874" y="384087"/>
                </a:lnTo>
                <a:lnTo>
                  <a:pt x="230935" y="349704"/>
                </a:lnTo>
                <a:lnTo>
                  <a:pt x="260528" y="316612"/>
                </a:lnTo>
                <a:lnTo>
                  <a:pt x="291599" y="284864"/>
                </a:lnTo>
                <a:lnTo>
                  <a:pt x="324098" y="254510"/>
                </a:lnTo>
                <a:lnTo>
                  <a:pt x="357972" y="225601"/>
                </a:lnTo>
                <a:lnTo>
                  <a:pt x="393168" y="198188"/>
                </a:lnTo>
                <a:lnTo>
                  <a:pt x="429634" y="172321"/>
                </a:lnTo>
                <a:lnTo>
                  <a:pt x="467319" y="148053"/>
                </a:lnTo>
                <a:lnTo>
                  <a:pt x="506170" y="125433"/>
                </a:lnTo>
                <a:lnTo>
                  <a:pt x="546135" y="104513"/>
                </a:lnTo>
                <a:lnTo>
                  <a:pt x="587162" y="85343"/>
                </a:lnTo>
                <a:lnTo>
                  <a:pt x="629199" y="67975"/>
                </a:lnTo>
                <a:lnTo>
                  <a:pt x="672193" y="52459"/>
                </a:lnTo>
                <a:lnTo>
                  <a:pt x="716093" y="38847"/>
                </a:lnTo>
                <a:lnTo>
                  <a:pt x="760846" y="27189"/>
                </a:lnTo>
                <a:lnTo>
                  <a:pt x="806400" y="17537"/>
                </a:lnTo>
                <a:lnTo>
                  <a:pt x="852703" y="9941"/>
                </a:lnTo>
                <a:lnTo>
                  <a:pt x="899703" y="4452"/>
                </a:lnTo>
                <a:lnTo>
                  <a:pt x="947347" y="1121"/>
                </a:lnTo>
                <a:lnTo>
                  <a:pt x="995584" y="0"/>
                </a:lnTo>
                <a:lnTo>
                  <a:pt x="995584" y="1945178"/>
                </a:lnTo>
                <a:close/>
              </a:path>
            </a:pathLst>
          </a:custGeom>
          <a:solidFill>
            <a:srgbClr val="03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624" y="510014"/>
            <a:ext cx="225742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549" y="1405942"/>
            <a:ext cx="8816900" cy="234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https://share.streamlit.io/iamamankumar22/eda-automator/main/app.py" TargetMode="External"/><Relationship Id="rId5" Type="http://schemas.openxmlformats.org/officeDocument/2006/relationships/image" Target="../media/image31.png"/><Relationship Id="rId10" Type="http://schemas.openxmlformats.org/officeDocument/2006/relationships/hyperlink" Target="https://github.com/Mayank18-dotcom/Bytecoders-Stratethon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med-call.herokuapp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s41581-020-0268-7#:~:text=Together%2C%20deaths%20due%20to%20CKD,%25%20of%20all%2Dcause%20mortality." TargetMode="External"/><Relationship Id="rId13" Type="http://schemas.openxmlformats.org/officeDocument/2006/relationships/hyperlink" Target="https://www.thelancet.com/journals/langlo/article/PIIS2214-109X(16)30299-6/fulltext#:~:text=a%20majority%20of%20deaths%20in%20India%20occur%20at%20home%2C%20and%20about%20half%20are%20not%20assigned%20a%20certified%20cause.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hyperlink" Target="https://www.thelancet.com/journals/langlo/article/PIIS2214-109X(16)30299-6/fulltex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www.healthdata.org/about/theo-vo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yoclinic.org/diseases-conditions/chronic-kidney-disease/symptoms-causes/syc-20354521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2.png"/><Relationship Id="rId7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3.png"/><Relationship Id="rId2" Type="http://schemas.openxmlformats.org/officeDocument/2006/relationships/image" Target="../media/image33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2175" y="4212924"/>
            <a:ext cx="689229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700" b="1" spc="-35" dirty="0">
                <a:latin typeface="Arial"/>
                <a:cs typeface="Arial"/>
              </a:rPr>
              <a:t>Team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ByteCoders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–</a:t>
            </a:r>
            <a:r>
              <a:rPr sz="1700" b="1" spc="-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Aman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kumar,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Mayank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Chittora,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Shivam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Singhal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SRMIST</a:t>
            </a:r>
            <a:r>
              <a:rPr sz="1700" b="1" spc="-5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KTR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1500" y="1268515"/>
            <a:ext cx="68586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Optum</a:t>
            </a:r>
            <a:r>
              <a:rPr sz="4800" spc="-30" dirty="0">
                <a:latin typeface="Calibri"/>
                <a:cs typeface="Calibri"/>
              </a:rPr>
              <a:t> Stratethon </a:t>
            </a:r>
            <a:r>
              <a:rPr sz="4800" spc="-5" dirty="0">
                <a:latin typeface="Calibri"/>
                <a:cs typeface="Calibri"/>
              </a:rPr>
              <a:t>Season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lang="en-US" sz="4800" spc="-25" dirty="0"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25" y="4511025"/>
            <a:ext cx="1541924" cy="4681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8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sz="2100" b="1" spc="-7" baseline="-992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2100" b="1" baseline="-9920" dirty="0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7959725" cy="5143500"/>
            <a:chOff x="0" y="0"/>
            <a:chExt cx="7959725" cy="51435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959519" cy="5143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0"/>
              <a:ext cx="7672474" cy="5119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IMPO</a:t>
            </a:r>
            <a:r>
              <a:rPr spc="55" dirty="0"/>
              <a:t>R</a:t>
            </a:r>
            <a:r>
              <a:rPr spc="-120" dirty="0"/>
              <a:t>T</a:t>
            </a:r>
            <a:r>
              <a:rPr spc="114" dirty="0"/>
              <a:t>ANT</a:t>
            </a:r>
            <a:r>
              <a:rPr spc="-240" dirty="0"/>
              <a:t> </a:t>
            </a:r>
            <a:r>
              <a:rPr spc="40" dirty="0"/>
              <a:t>LINKS</a:t>
            </a: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53375"/>
            <a:ext cx="1104599" cy="33537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63549" y="1405942"/>
            <a:ext cx="6258560" cy="234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Project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link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  <a:hlinkClick r:id="rId9"/>
              </a:rPr>
              <a:t>https://med-call.herokuapp.com/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79095" indent="-367030">
              <a:lnSpc>
                <a:spcPts val="1889"/>
              </a:lnSpc>
              <a:spcBef>
                <a:spcPts val="11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Github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ts val="1889"/>
              </a:lnSpc>
            </a:pP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0"/>
              </a:rPr>
              <a:t>https://github.com/Mayank18-dotcom/Bytecoders-Stratethon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379095" marR="5080" indent="-367030">
              <a:lnSpc>
                <a:spcPct val="75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EDA Automator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1"/>
              </a:rPr>
              <a:t>https://share.streamlit.io/iamamankumar22/eda-automator/m </a:t>
            </a:r>
            <a:r>
              <a:rPr sz="1800" spc="-3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1"/>
              </a:rPr>
              <a:t>ain/app.py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120" y="278779"/>
            <a:ext cx="8672830" cy="4590415"/>
            <a:chOff x="243120" y="278779"/>
            <a:chExt cx="8672830" cy="4590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843" y="280991"/>
              <a:ext cx="8666558" cy="4581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3120" y="280981"/>
              <a:ext cx="3969385" cy="4578985"/>
            </a:xfrm>
            <a:custGeom>
              <a:avLst/>
              <a:gdLst/>
              <a:ahLst/>
              <a:cxnLst/>
              <a:rect l="l" t="t" r="r" b="b"/>
              <a:pathLst>
                <a:path w="3969385" h="4578985">
                  <a:moveTo>
                    <a:pt x="6357" y="4578465"/>
                  </a:moveTo>
                  <a:lnTo>
                    <a:pt x="0" y="5518"/>
                  </a:lnTo>
                  <a:lnTo>
                    <a:pt x="3969066" y="0"/>
                  </a:lnTo>
                  <a:lnTo>
                    <a:pt x="2476161" y="4575032"/>
                  </a:lnTo>
                  <a:lnTo>
                    <a:pt x="6357" y="4578465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851" y="278779"/>
              <a:ext cx="3962156" cy="459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3792" y="3692725"/>
              <a:ext cx="2113915" cy="285115"/>
            </a:xfrm>
            <a:custGeom>
              <a:avLst/>
              <a:gdLst/>
              <a:ahLst/>
              <a:cxnLst/>
              <a:rect l="l" t="t" r="r" b="b"/>
              <a:pathLst>
                <a:path w="2113915" h="285114">
                  <a:moveTo>
                    <a:pt x="2113800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2113800" y="0"/>
                  </a:lnTo>
                  <a:lnTo>
                    <a:pt x="2113800" y="284699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809" y="4091438"/>
              <a:ext cx="2113915" cy="285115"/>
            </a:xfrm>
            <a:custGeom>
              <a:avLst/>
              <a:gdLst/>
              <a:ahLst/>
              <a:cxnLst/>
              <a:rect l="l" t="t" r="r" b="b"/>
              <a:pathLst>
                <a:path w="2113915" h="285114">
                  <a:moveTo>
                    <a:pt x="2113800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2113800" y="0"/>
                  </a:lnTo>
                  <a:lnTo>
                    <a:pt x="2113800" y="284699"/>
                  </a:lnTo>
                  <a:close/>
                </a:path>
              </a:pathLst>
            </a:custGeom>
            <a:solidFill>
              <a:srgbClr val="FFFFFF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12934" y="2019431"/>
              <a:ext cx="2741930" cy="2678430"/>
            </a:xfrm>
            <a:custGeom>
              <a:avLst/>
              <a:gdLst/>
              <a:ahLst/>
              <a:cxnLst/>
              <a:rect l="l" t="t" r="r" b="b"/>
              <a:pathLst>
                <a:path w="2741929" h="2678429">
                  <a:moveTo>
                    <a:pt x="1370924" y="2677949"/>
                  </a:moveTo>
                  <a:lnTo>
                    <a:pt x="0" y="1338974"/>
                  </a:lnTo>
                  <a:lnTo>
                    <a:pt x="1370924" y="0"/>
                  </a:lnTo>
                  <a:lnTo>
                    <a:pt x="2741849" y="1338974"/>
                  </a:lnTo>
                  <a:lnTo>
                    <a:pt x="1370924" y="26779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2934" y="2019431"/>
              <a:ext cx="2741930" cy="2678430"/>
            </a:xfrm>
            <a:custGeom>
              <a:avLst/>
              <a:gdLst/>
              <a:ahLst/>
              <a:cxnLst/>
              <a:rect l="l" t="t" r="r" b="b"/>
              <a:pathLst>
                <a:path w="2741929" h="2678429">
                  <a:moveTo>
                    <a:pt x="0" y="1338974"/>
                  </a:moveTo>
                  <a:lnTo>
                    <a:pt x="1370924" y="0"/>
                  </a:lnTo>
                  <a:lnTo>
                    <a:pt x="2741849" y="1338974"/>
                  </a:lnTo>
                  <a:lnTo>
                    <a:pt x="1370924" y="2677949"/>
                  </a:lnTo>
                  <a:lnTo>
                    <a:pt x="0" y="1338974"/>
                  </a:lnTo>
                  <a:close/>
                </a:path>
              </a:pathLst>
            </a:custGeom>
            <a:ln w="1904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20749" y="2027048"/>
              <a:ext cx="2726690" cy="2663190"/>
            </a:xfrm>
            <a:custGeom>
              <a:avLst/>
              <a:gdLst/>
              <a:ahLst/>
              <a:cxnLst/>
              <a:rect l="l" t="t" r="r" b="b"/>
              <a:pathLst>
                <a:path w="2726690" h="2663190">
                  <a:moveTo>
                    <a:pt x="1506037" y="2662649"/>
                  </a:moveTo>
                  <a:lnTo>
                    <a:pt x="0" y="1477799"/>
                  </a:lnTo>
                  <a:lnTo>
                    <a:pt x="1220062" y="0"/>
                  </a:lnTo>
                  <a:lnTo>
                    <a:pt x="2726099" y="1184849"/>
                  </a:lnTo>
                  <a:lnTo>
                    <a:pt x="1506037" y="26626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0749" y="2027048"/>
              <a:ext cx="2726690" cy="2663190"/>
            </a:xfrm>
            <a:custGeom>
              <a:avLst/>
              <a:gdLst/>
              <a:ahLst/>
              <a:cxnLst/>
              <a:rect l="l" t="t" r="r" b="b"/>
              <a:pathLst>
                <a:path w="2726690" h="2663190">
                  <a:moveTo>
                    <a:pt x="0" y="1477799"/>
                  </a:moveTo>
                  <a:lnTo>
                    <a:pt x="1220062" y="0"/>
                  </a:lnTo>
                  <a:lnTo>
                    <a:pt x="2726099" y="1184849"/>
                  </a:lnTo>
                  <a:lnTo>
                    <a:pt x="1506037" y="2662649"/>
                  </a:lnTo>
                  <a:lnTo>
                    <a:pt x="0" y="1477799"/>
                  </a:lnTo>
                  <a:close/>
                </a:path>
              </a:pathLst>
            </a:custGeom>
            <a:ln w="1904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76542" y="1973020"/>
              <a:ext cx="2720340" cy="2746375"/>
            </a:xfrm>
            <a:custGeom>
              <a:avLst/>
              <a:gdLst/>
              <a:ahLst/>
              <a:cxnLst/>
              <a:rect l="l" t="t" r="r" b="b"/>
              <a:pathLst>
                <a:path w="2720340" h="2746375">
                  <a:moveTo>
                    <a:pt x="1266862" y="2746349"/>
                  </a:moveTo>
                  <a:lnTo>
                    <a:pt x="0" y="1280812"/>
                  </a:lnTo>
                  <a:lnTo>
                    <a:pt x="1453387" y="0"/>
                  </a:lnTo>
                  <a:lnTo>
                    <a:pt x="2720250" y="1465537"/>
                  </a:lnTo>
                  <a:lnTo>
                    <a:pt x="1266862" y="27463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76542" y="1973020"/>
              <a:ext cx="2720340" cy="2746375"/>
            </a:xfrm>
            <a:custGeom>
              <a:avLst/>
              <a:gdLst/>
              <a:ahLst/>
              <a:cxnLst/>
              <a:rect l="l" t="t" r="r" b="b"/>
              <a:pathLst>
                <a:path w="2720340" h="2746375">
                  <a:moveTo>
                    <a:pt x="0" y="1280812"/>
                  </a:moveTo>
                  <a:lnTo>
                    <a:pt x="1453387" y="0"/>
                  </a:lnTo>
                  <a:lnTo>
                    <a:pt x="2720250" y="1465537"/>
                  </a:lnTo>
                  <a:lnTo>
                    <a:pt x="1266862" y="2746349"/>
                  </a:lnTo>
                  <a:lnTo>
                    <a:pt x="0" y="1280812"/>
                  </a:lnTo>
                  <a:close/>
                </a:path>
              </a:pathLst>
            </a:custGeom>
            <a:ln w="19049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46633" y="3191980"/>
            <a:ext cx="137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792" y="4490175"/>
            <a:ext cx="2113915" cy="285115"/>
          </a:xfrm>
          <a:custGeom>
            <a:avLst/>
            <a:gdLst/>
            <a:ahLst/>
            <a:cxnLst/>
            <a:rect l="l" t="t" r="r" b="b"/>
            <a:pathLst>
              <a:path w="2113915" h="285114">
                <a:moveTo>
                  <a:pt x="2113800" y="284699"/>
                </a:moveTo>
                <a:lnTo>
                  <a:pt x="0" y="284699"/>
                </a:lnTo>
                <a:lnTo>
                  <a:pt x="0" y="0"/>
                </a:lnTo>
                <a:lnTo>
                  <a:pt x="2113800" y="0"/>
                </a:lnTo>
                <a:lnTo>
                  <a:pt x="2113800" y="284699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767" y="3701488"/>
            <a:ext cx="131953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Aman</a:t>
            </a:r>
            <a:r>
              <a:rPr sz="14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kumar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86900"/>
              </a:lnSpc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Mayank</a:t>
            </a:r>
            <a:r>
              <a:rPr sz="1400" spc="-9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Chittora </a:t>
            </a:r>
            <a:r>
              <a:rPr sz="1400" spc="-3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Shivam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Singhal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2877483" y="0"/>
              <a:ext cx="6266815" cy="5143500"/>
            </a:xfrm>
            <a:custGeom>
              <a:avLst/>
              <a:gdLst/>
              <a:ahLst/>
              <a:cxnLst/>
              <a:rect l="l" t="t" r="r" b="b"/>
              <a:pathLst>
                <a:path w="6266815" h="5143500">
                  <a:moveTo>
                    <a:pt x="0" y="5143499"/>
                  </a:moveTo>
                  <a:lnTo>
                    <a:pt x="0" y="0"/>
                  </a:lnTo>
                  <a:lnTo>
                    <a:pt x="6266516" y="0"/>
                  </a:lnTo>
                  <a:lnTo>
                    <a:pt x="6266516" y="5143499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15286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922"/>
              <a:ext cx="4690072" cy="51255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7922"/>
              <a:ext cx="4681220" cy="5125720"/>
            </a:xfrm>
            <a:custGeom>
              <a:avLst/>
              <a:gdLst/>
              <a:ahLst/>
              <a:cxnLst/>
              <a:rect l="l" t="t" r="r" b="b"/>
              <a:pathLst>
                <a:path w="4681220" h="5125720">
                  <a:moveTo>
                    <a:pt x="0" y="0"/>
                  </a:moveTo>
                  <a:lnTo>
                    <a:pt x="4681072" y="0"/>
                  </a:lnTo>
                  <a:lnTo>
                    <a:pt x="4681072" y="5125577"/>
                  </a:lnTo>
                  <a:lnTo>
                    <a:pt x="0" y="512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1500" y="1740374"/>
              <a:ext cx="996315" cy="1779905"/>
            </a:xfrm>
            <a:custGeom>
              <a:avLst/>
              <a:gdLst/>
              <a:ahLst/>
              <a:cxnLst/>
              <a:rect l="l" t="t" r="r" b="b"/>
              <a:pathLst>
                <a:path w="996314" h="1779904">
                  <a:moveTo>
                    <a:pt x="995968" y="1779838"/>
                  </a:moveTo>
                  <a:lnTo>
                    <a:pt x="944716" y="1778680"/>
                  </a:lnTo>
                  <a:lnTo>
                    <a:pt x="894136" y="1775244"/>
                  </a:lnTo>
                  <a:lnTo>
                    <a:pt x="844292" y="1769584"/>
                  </a:lnTo>
                  <a:lnTo>
                    <a:pt x="795246" y="1761758"/>
                  </a:lnTo>
                  <a:lnTo>
                    <a:pt x="747060" y="1751821"/>
                  </a:lnTo>
                  <a:lnTo>
                    <a:pt x="699797" y="1739829"/>
                  </a:lnTo>
                  <a:lnTo>
                    <a:pt x="653521" y="1725838"/>
                  </a:lnTo>
                  <a:lnTo>
                    <a:pt x="608292" y="1709904"/>
                  </a:lnTo>
                  <a:lnTo>
                    <a:pt x="564174" y="1692083"/>
                  </a:lnTo>
                  <a:lnTo>
                    <a:pt x="521230" y="1672430"/>
                  </a:lnTo>
                  <a:lnTo>
                    <a:pt x="479522" y="1651002"/>
                  </a:lnTo>
                  <a:lnTo>
                    <a:pt x="439113" y="1627854"/>
                  </a:lnTo>
                  <a:lnTo>
                    <a:pt x="400064" y="1603043"/>
                  </a:lnTo>
                  <a:lnTo>
                    <a:pt x="362440" y="1576624"/>
                  </a:lnTo>
                  <a:lnTo>
                    <a:pt x="326301" y="1548653"/>
                  </a:lnTo>
                  <a:lnTo>
                    <a:pt x="291712" y="1519187"/>
                  </a:lnTo>
                  <a:lnTo>
                    <a:pt x="258734" y="1488281"/>
                  </a:lnTo>
                  <a:lnTo>
                    <a:pt x="227430" y="1455990"/>
                  </a:lnTo>
                  <a:lnTo>
                    <a:pt x="197863" y="1422372"/>
                  </a:lnTo>
                  <a:lnTo>
                    <a:pt x="170095" y="1387481"/>
                  </a:lnTo>
                  <a:lnTo>
                    <a:pt x="144189" y="1351374"/>
                  </a:lnTo>
                  <a:lnTo>
                    <a:pt x="120208" y="1314107"/>
                  </a:lnTo>
                  <a:lnTo>
                    <a:pt x="98213" y="1275736"/>
                  </a:lnTo>
                  <a:lnTo>
                    <a:pt x="78268" y="1236316"/>
                  </a:lnTo>
                  <a:lnTo>
                    <a:pt x="60435" y="1195903"/>
                  </a:lnTo>
                  <a:lnTo>
                    <a:pt x="44776" y="1154554"/>
                  </a:lnTo>
                  <a:lnTo>
                    <a:pt x="31355" y="1112324"/>
                  </a:lnTo>
                  <a:lnTo>
                    <a:pt x="20234" y="1069269"/>
                  </a:lnTo>
                  <a:lnTo>
                    <a:pt x="11475" y="1025445"/>
                  </a:lnTo>
                  <a:lnTo>
                    <a:pt x="5142" y="980908"/>
                  </a:lnTo>
                  <a:lnTo>
                    <a:pt x="1295" y="935714"/>
                  </a:lnTo>
                  <a:lnTo>
                    <a:pt x="0" y="889919"/>
                  </a:lnTo>
                  <a:lnTo>
                    <a:pt x="1295" y="844124"/>
                  </a:lnTo>
                  <a:lnTo>
                    <a:pt x="5142" y="798930"/>
                  </a:lnTo>
                  <a:lnTo>
                    <a:pt x="11475" y="754393"/>
                  </a:lnTo>
                  <a:lnTo>
                    <a:pt x="20234" y="710569"/>
                  </a:lnTo>
                  <a:lnTo>
                    <a:pt x="31355" y="667514"/>
                  </a:lnTo>
                  <a:lnTo>
                    <a:pt x="44776" y="625284"/>
                  </a:lnTo>
                  <a:lnTo>
                    <a:pt x="60435" y="583935"/>
                  </a:lnTo>
                  <a:lnTo>
                    <a:pt x="78268" y="543522"/>
                  </a:lnTo>
                  <a:lnTo>
                    <a:pt x="98213" y="504102"/>
                  </a:lnTo>
                  <a:lnTo>
                    <a:pt x="120208" y="465731"/>
                  </a:lnTo>
                  <a:lnTo>
                    <a:pt x="144189" y="428463"/>
                  </a:lnTo>
                  <a:lnTo>
                    <a:pt x="170095" y="392357"/>
                  </a:lnTo>
                  <a:lnTo>
                    <a:pt x="197863" y="357466"/>
                  </a:lnTo>
                  <a:lnTo>
                    <a:pt x="227430" y="323848"/>
                  </a:lnTo>
                  <a:lnTo>
                    <a:pt x="258734" y="291557"/>
                  </a:lnTo>
                  <a:lnTo>
                    <a:pt x="291712" y="260651"/>
                  </a:lnTo>
                  <a:lnTo>
                    <a:pt x="326301" y="231185"/>
                  </a:lnTo>
                  <a:lnTo>
                    <a:pt x="362440" y="203214"/>
                  </a:lnTo>
                  <a:lnTo>
                    <a:pt x="400064" y="176795"/>
                  </a:lnTo>
                  <a:lnTo>
                    <a:pt x="439113" y="151984"/>
                  </a:lnTo>
                  <a:lnTo>
                    <a:pt x="479522" y="128836"/>
                  </a:lnTo>
                  <a:lnTo>
                    <a:pt x="521230" y="107408"/>
                  </a:lnTo>
                  <a:lnTo>
                    <a:pt x="564174" y="87755"/>
                  </a:lnTo>
                  <a:lnTo>
                    <a:pt x="608292" y="69934"/>
                  </a:lnTo>
                  <a:lnTo>
                    <a:pt x="653521" y="54000"/>
                  </a:lnTo>
                  <a:lnTo>
                    <a:pt x="699797" y="40009"/>
                  </a:lnTo>
                  <a:lnTo>
                    <a:pt x="747060" y="28017"/>
                  </a:lnTo>
                  <a:lnTo>
                    <a:pt x="795246" y="18080"/>
                  </a:lnTo>
                  <a:lnTo>
                    <a:pt x="844292" y="10253"/>
                  </a:lnTo>
                  <a:lnTo>
                    <a:pt x="894136" y="4594"/>
                  </a:lnTo>
                  <a:lnTo>
                    <a:pt x="944716" y="1157"/>
                  </a:lnTo>
                  <a:lnTo>
                    <a:pt x="995968" y="0"/>
                  </a:lnTo>
                  <a:lnTo>
                    <a:pt x="995968" y="177983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688652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7650"/>
              <a:ext cx="2390140" cy="5116195"/>
            </a:xfrm>
            <a:custGeom>
              <a:avLst/>
              <a:gdLst/>
              <a:ahLst/>
              <a:cxnLst/>
              <a:rect l="l" t="t" r="r" b="b"/>
              <a:pathLst>
                <a:path w="2390140" h="5116195">
                  <a:moveTo>
                    <a:pt x="0" y="0"/>
                  </a:moveTo>
                  <a:lnTo>
                    <a:pt x="2389639" y="0"/>
                  </a:lnTo>
                  <a:lnTo>
                    <a:pt x="2389639" y="5115849"/>
                  </a:lnTo>
                  <a:lnTo>
                    <a:pt x="0" y="5115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7580" y="1639279"/>
              <a:ext cx="1001394" cy="1945639"/>
            </a:xfrm>
            <a:custGeom>
              <a:avLst/>
              <a:gdLst/>
              <a:ahLst/>
              <a:cxnLst/>
              <a:rect l="l" t="t" r="r" b="b"/>
              <a:pathLst>
                <a:path w="1001394" h="1945639">
                  <a:moveTo>
                    <a:pt x="1001280" y="1945178"/>
                  </a:moveTo>
                  <a:lnTo>
                    <a:pt x="952767" y="1944057"/>
                  </a:lnTo>
                  <a:lnTo>
                    <a:pt x="904850" y="1940726"/>
                  </a:lnTo>
                  <a:lnTo>
                    <a:pt x="857581" y="1935237"/>
                  </a:lnTo>
                  <a:lnTo>
                    <a:pt x="811013" y="1927641"/>
                  </a:lnTo>
                  <a:lnTo>
                    <a:pt x="765199" y="1917989"/>
                  </a:lnTo>
                  <a:lnTo>
                    <a:pt x="720190" y="1906331"/>
                  </a:lnTo>
                  <a:lnTo>
                    <a:pt x="676039" y="1892719"/>
                  </a:lnTo>
                  <a:lnTo>
                    <a:pt x="632799" y="1877203"/>
                  </a:lnTo>
                  <a:lnTo>
                    <a:pt x="590521" y="1859835"/>
                  </a:lnTo>
                  <a:lnTo>
                    <a:pt x="549260" y="1840665"/>
                  </a:lnTo>
                  <a:lnTo>
                    <a:pt x="509066" y="1819745"/>
                  </a:lnTo>
                  <a:lnTo>
                    <a:pt x="469993" y="1797125"/>
                  </a:lnTo>
                  <a:lnTo>
                    <a:pt x="432092" y="1772857"/>
                  </a:lnTo>
                  <a:lnTo>
                    <a:pt x="395417" y="1746990"/>
                  </a:lnTo>
                  <a:lnTo>
                    <a:pt x="360020" y="1719577"/>
                  </a:lnTo>
                  <a:lnTo>
                    <a:pt x="325952" y="1690668"/>
                  </a:lnTo>
                  <a:lnTo>
                    <a:pt x="293268" y="1660314"/>
                  </a:lnTo>
                  <a:lnTo>
                    <a:pt x="262018" y="1628566"/>
                  </a:lnTo>
                  <a:lnTo>
                    <a:pt x="232256" y="1595474"/>
                  </a:lnTo>
                  <a:lnTo>
                    <a:pt x="204034" y="1561091"/>
                  </a:lnTo>
                  <a:lnTo>
                    <a:pt x="177405" y="1525467"/>
                  </a:lnTo>
                  <a:lnTo>
                    <a:pt x="152420" y="1488653"/>
                  </a:lnTo>
                  <a:lnTo>
                    <a:pt x="129133" y="1450699"/>
                  </a:lnTo>
                  <a:lnTo>
                    <a:pt x="107596" y="1411657"/>
                  </a:lnTo>
                  <a:lnTo>
                    <a:pt x="87860" y="1371577"/>
                  </a:lnTo>
                  <a:lnTo>
                    <a:pt x="69980" y="1330512"/>
                  </a:lnTo>
                  <a:lnTo>
                    <a:pt x="54007" y="1288510"/>
                  </a:lnTo>
                  <a:lnTo>
                    <a:pt x="39993" y="1245625"/>
                  </a:lnTo>
                  <a:lnTo>
                    <a:pt x="27991" y="1201905"/>
                  </a:lnTo>
                  <a:lnTo>
                    <a:pt x="18054" y="1157404"/>
                  </a:lnTo>
                  <a:lnTo>
                    <a:pt x="10234" y="1112170"/>
                  </a:lnTo>
                  <a:lnTo>
                    <a:pt x="4583" y="1066256"/>
                  </a:lnTo>
                  <a:lnTo>
                    <a:pt x="1154" y="1019712"/>
                  </a:lnTo>
                  <a:lnTo>
                    <a:pt x="0" y="972589"/>
                  </a:lnTo>
                  <a:lnTo>
                    <a:pt x="1154" y="925466"/>
                  </a:lnTo>
                  <a:lnTo>
                    <a:pt x="4583" y="878922"/>
                  </a:lnTo>
                  <a:lnTo>
                    <a:pt x="10234" y="833008"/>
                  </a:lnTo>
                  <a:lnTo>
                    <a:pt x="18054" y="787774"/>
                  </a:lnTo>
                  <a:lnTo>
                    <a:pt x="27991" y="743272"/>
                  </a:lnTo>
                  <a:lnTo>
                    <a:pt x="39993" y="699553"/>
                  </a:lnTo>
                  <a:lnTo>
                    <a:pt x="54007" y="656668"/>
                  </a:lnTo>
                  <a:lnTo>
                    <a:pt x="69980" y="614666"/>
                  </a:lnTo>
                  <a:lnTo>
                    <a:pt x="87860" y="573601"/>
                  </a:lnTo>
                  <a:lnTo>
                    <a:pt x="107596" y="533521"/>
                  </a:lnTo>
                  <a:lnTo>
                    <a:pt x="129133" y="494479"/>
                  </a:lnTo>
                  <a:lnTo>
                    <a:pt x="152420" y="456525"/>
                  </a:lnTo>
                  <a:lnTo>
                    <a:pt x="177405" y="419711"/>
                  </a:lnTo>
                  <a:lnTo>
                    <a:pt x="204034" y="384087"/>
                  </a:lnTo>
                  <a:lnTo>
                    <a:pt x="232256" y="349704"/>
                  </a:lnTo>
                  <a:lnTo>
                    <a:pt x="262018" y="316612"/>
                  </a:lnTo>
                  <a:lnTo>
                    <a:pt x="293268" y="284864"/>
                  </a:lnTo>
                  <a:lnTo>
                    <a:pt x="325952" y="254510"/>
                  </a:lnTo>
                  <a:lnTo>
                    <a:pt x="360020" y="225601"/>
                  </a:lnTo>
                  <a:lnTo>
                    <a:pt x="395417" y="198188"/>
                  </a:lnTo>
                  <a:lnTo>
                    <a:pt x="432092" y="172321"/>
                  </a:lnTo>
                  <a:lnTo>
                    <a:pt x="469993" y="148053"/>
                  </a:lnTo>
                  <a:lnTo>
                    <a:pt x="509066" y="125433"/>
                  </a:lnTo>
                  <a:lnTo>
                    <a:pt x="549260" y="104513"/>
                  </a:lnTo>
                  <a:lnTo>
                    <a:pt x="590521" y="85343"/>
                  </a:lnTo>
                  <a:lnTo>
                    <a:pt x="632799" y="67975"/>
                  </a:lnTo>
                  <a:lnTo>
                    <a:pt x="676039" y="52459"/>
                  </a:lnTo>
                  <a:lnTo>
                    <a:pt x="720190" y="38847"/>
                  </a:lnTo>
                  <a:lnTo>
                    <a:pt x="765199" y="27189"/>
                  </a:lnTo>
                  <a:lnTo>
                    <a:pt x="811013" y="17537"/>
                  </a:lnTo>
                  <a:lnTo>
                    <a:pt x="857581" y="9941"/>
                  </a:lnTo>
                  <a:lnTo>
                    <a:pt x="904850" y="4452"/>
                  </a:lnTo>
                  <a:lnTo>
                    <a:pt x="952767" y="1121"/>
                  </a:lnTo>
                  <a:lnTo>
                    <a:pt x="1001280" y="0"/>
                  </a:lnTo>
                  <a:lnTo>
                    <a:pt x="1001280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54977" y="1962150"/>
            <a:ext cx="805349" cy="1210267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endParaRPr lang="en-US" sz="14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  THE ISSUE</a:t>
            </a:r>
            <a:endParaRPr sz="1400" dirty="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115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2231390" cy="5143500"/>
            <a:chOff x="0" y="0"/>
            <a:chExt cx="2231390" cy="51435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231285" cy="5143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27637"/>
              <a:ext cx="1932939" cy="5116195"/>
            </a:xfrm>
            <a:custGeom>
              <a:avLst/>
              <a:gdLst/>
              <a:ahLst/>
              <a:cxnLst/>
              <a:rect l="l" t="t" r="r" b="b"/>
              <a:pathLst>
                <a:path w="1932939" h="5116195">
                  <a:moveTo>
                    <a:pt x="0" y="0"/>
                  </a:moveTo>
                  <a:lnTo>
                    <a:pt x="1932529" y="0"/>
                  </a:lnTo>
                  <a:lnTo>
                    <a:pt x="1932529" y="5115862"/>
                  </a:lnTo>
                  <a:lnTo>
                    <a:pt x="0" y="5115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6169" y="163926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80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600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600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18119" y="2085708"/>
            <a:ext cx="20518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algn="ctr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777364" cy="5143500"/>
            <a:chOff x="0" y="0"/>
            <a:chExt cx="1777364" cy="51435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776805" cy="51434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9"/>
              <a:ext cx="1477645" cy="5143500"/>
            </a:xfrm>
            <a:custGeom>
              <a:avLst/>
              <a:gdLst/>
              <a:ahLst/>
              <a:cxnLst/>
              <a:rect l="l" t="t" r="r" b="b"/>
              <a:pathLst>
                <a:path w="1477645" h="5143500">
                  <a:moveTo>
                    <a:pt x="0" y="0"/>
                  </a:moveTo>
                  <a:lnTo>
                    <a:pt x="1477085" y="0"/>
                  </a:lnTo>
                  <a:lnTo>
                    <a:pt x="1477085" y="5143489"/>
                  </a:lnTo>
                  <a:lnTo>
                    <a:pt x="0" y="5143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284" y="161163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3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3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8924" y="223760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93347" y="0"/>
            <a:ext cx="6350652" cy="51434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88626" y="539405"/>
            <a:ext cx="35375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u="sng" dirty="0">
                <a:solidFill>
                  <a:srgbClr val="FF0000"/>
                </a:solidFill>
                <a:latin typeface="Arial"/>
                <a:cs typeface="Arial"/>
              </a:rPr>
              <a:t>CHRONIC KIDNEY DISEASE </a:t>
            </a:r>
            <a:r>
              <a:rPr lang="en-US" sz="1800" b="1" u="sng" dirty="0">
                <a:latin typeface="Arial"/>
                <a:cs typeface="Arial"/>
              </a:rPr>
              <a:t>(CKD) IDENTIFICATION</a:t>
            </a:r>
            <a:endParaRPr sz="1800" b="1" u="sng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16559" y="1703611"/>
            <a:ext cx="4125161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300" spc="-65" dirty="0">
                <a:latin typeface="Tahoma"/>
                <a:cs typeface="Tahoma"/>
              </a:rPr>
              <a:t>Chronic Kidney Disease, acc. to an </a:t>
            </a:r>
            <a:r>
              <a:rPr lang="en-US" sz="13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en-US" sz="1300" spc="-65" dirty="0">
                <a:latin typeface="Tahoma"/>
                <a:cs typeface="Tahoma"/>
              </a:rPr>
              <a:t> published in March 2020, accounts for </a:t>
            </a:r>
            <a:r>
              <a:rPr lang="en-US" sz="1300" b="1" spc="-65" dirty="0">
                <a:solidFill>
                  <a:srgbClr val="FF0000"/>
                </a:solidFill>
                <a:latin typeface="Tahoma"/>
                <a:cs typeface="Tahoma"/>
              </a:rPr>
              <a:t>4.6% </a:t>
            </a:r>
            <a:r>
              <a:rPr lang="en-US" sz="1300" spc="-65" dirty="0">
                <a:latin typeface="Tahoma"/>
                <a:cs typeface="Tahoma"/>
              </a:rPr>
              <a:t>of all-cause mortality, with no signs of rate decline until now as stated by </a:t>
            </a:r>
            <a:r>
              <a:rPr lang="en-US" sz="13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 Vos</a:t>
            </a:r>
            <a:endParaRPr sz="1300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6689" y="2311298"/>
            <a:ext cx="3458210" cy="2752090"/>
            <a:chOff x="616689" y="2311298"/>
            <a:chExt cx="3458210" cy="275209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689" y="2311298"/>
              <a:ext cx="552796" cy="5527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4225" y="4717125"/>
              <a:ext cx="1140228" cy="3461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244179" y="2771323"/>
            <a:ext cx="3688079" cy="181402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ts val="1400"/>
              </a:lnSpc>
              <a:spcBef>
                <a:spcPts val="280"/>
              </a:spcBef>
            </a:pPr>
            <a:r>
              <a:rPr lang="en-US" sz="1050" b="1" spc="-35" dirty="0">
                <a:latin typeface="Tahoma"/>
                <a:cs typeface="Tahoma"/>
              </a:rPr>
              <a:t>CKD was ranked </a:t>
            </a:r>
            <a:r>
              <a:rPr lang="en-US" sz="1050" b="1" spc="-35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r>
              <a:rPr lang="en-US" sz="1050" b="1" spc="-35" baseline="30000" dirty="0">
                <a:solidFill>
                  <a:srgbClr val="FF0000"/>
                </a:solidFill>
                <a:latin typeface="Tahoma"/>
                <a:cs typeface="Tahoma"/>
              </a:rPr>
              <a:t>th</a:t>
            </a:r>
            <a:r>
              <a:rPr lang="en-US" sz="1050" b="1" spc="-35" baseline="30000" dirty="0">
                <a:latin typeface="Tahoma"/>
                <a:cs typeface="Tahoma"/>
              </a:rPr>
              <a:t> </a:t>
            </a:r>
            <a:r>
              <a:rPr lang="en-US" sz="1050" b="1" spc="-35" dirty="0">
                <a:latin typeface="Tahoma"/>
                <a:cs typeface="Tahoma"/>
              </a:rPr>
              <a:t> among the leading cause of mortality acc. To the metrices of </a:t>
            </a:r>
            <a:r>
              <a:rPr lang="en-US" sz="105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GBD</a:t>
            </a:r>
            <a:r>
              <a:rPr lang="en-US" sz="1050" b="1" spc="-35" dirty="0">
                <a:latin typeface="Tahoma"/>
                <a:cs typeface="Tahoma"/>
              </a:rPr>
              <a:t> in 2015 and was still climbing. Causes like renal failure due to diabetes , reduced kidney function , in an </a:t>
            </a:r>
            <a:r>
              <a:rPr lang="en-US" sz="1050" b="1" spc="-35" dirty="0">
                <a:solidFill>
                  <a:srgbClr val="FF0000"/>
                </a:solidFill>
                <a:latin typeface="Tahoma"/>
                <a:cs typeface="Tahoma"/>
              </a:rPr>
              <a:t>overwhelming population </a:t>
            </a:r>
            <a:r>
              <a:rPr lang="en-US" sz="1050" b="1" spc="-35" dirty="0">
                <a:latin typeface="Tahoma"/>
                <a:cs typeface="Tahoma"/>
              </a:rPr>
              <a:t> of our country were the prominent why’s of their demise , in fact civilians were dying inside their </a:t>
            </a:r>
            <a:r>
              <a:rPr lang="en-US" sz="105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homes</a:t>
            </a:r>
            <a:r>
              <a:rPr lang="en-US" sz="1050" b="1" spc="-35" dirty="0">
                <a:latin typeface="Tahoma"/>
                <a:cs typeface="Tahoma"/>
              </a:rPr>
              <a:t> without knowing the cause , so an </a:t>
            </a:r>
            <a:r>
              <a:rPr lang="en-US" sz="105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accurate and fast  identification of CKD </a:t>
            </a:r>
            <a:r>
              <a:rPr lang="en-US" sz="1050" b="1" spc="-35" dirty="0">
                <a:latin typeface="Tahoma"/>
                <a:cs typeface="Tahoma"/>
              </a:rPr>
              <a:t>might help sooth the numbers as doctors would be able to potentially identify a CKD patient in just a snap of fingers, and this is where</a:t>
            </a:r>
            <a:r>
              <a:rPr lang="en-US" sz="1050" b="1" spc="-3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50" b="1" u="sng" spc="-35" dirty="0">
                <a:solidFill>
                  <a:srgbClr val="00B050"/>
                </a:solidFill>
                <a:latin typeface="Tahoma"/>
                <a:cs typeface="Tahoma"/>
              </a:rPr>
              <a:t>KIDSTAT</a:t>
            </a:r>
            <a:r>
              <a:rPr lang="en-US" sz="1050" b="1" spc="-3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50" b="1" spc="-35" dirty="0">
                <a:latin typeface="Tahoma"/>
                <a:cs typeface="Tahoma"/>
              </a:rPr>
              <a:t>comes into play.  </a:t>
            </a:r>
            <a:endParaRPr sz="1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7249" y="2038350"/>
            <a:ext cx="204351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THE ISSUE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8912860" cy="5143500"/>
            <a:chOff x="0" y="0"/>
            <a:chExt cx="8912860" cy="5143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12812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28574"/>
              <a:ext cx="8614410" cy="5114925"/>
            </a:xfrm>
            <a:custGeom>
              <a:avLst/>
              <a:gdLst/>
              <a:ahLst/>
              <a:cxnLst/>
              <a:rect l="l" t="t" r="r" b="b"/>
              <a:pathLst>
                <a:path w="8614410" h="5114925">
                  <a:moveTo>
                    <a:pt x="0" y="0"/>
                  </a:moveTo>
                  <a:lnTo>
                    <a:pt x="8614311" y="0"/>
                  </a:lnTo>
                  <a:lnTo>
                    <a:pt x="8614311" y="5114925"/>
                  </a:lnTo>
                  <a:lnTo>
                    <a:pt x="0" y="511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481" y="5195"/>
              <a:ext cx="7248044" cy="51383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61778" y="18699"/>
              <a:ext cx="7169784" cy="5125085"/>
            </a:xfrm>
            <a:custGeom>
              <a:avLst/>
              <a:gdLst/>
              <a:ahLst/>
              <a:cxnLst/>
              <a:rect l="l" t="t" r="r" b="b"/>
              <a:pathLst>
                <a:path w="7169784" h="5125085">
                  <a:moveTo>
                    <a:pt x="0" y="0"/>
                  </a:moveTo>
                  <a:lnTo>
                    <a:pt x="7169234" y="0"/>
                  </a:lnTo>
                  <a:lnTo>
                    <a:pt x="7169234" y="5124800"/>
                  </a:lnTo>
                  <a:lnTo>
                    <a:pt x="0" y="512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3667" y="1640204"/>
              <a:ext cx="990600" cy="1945639"/>
            </a:xfrm>
            <a:custGeom>
              <a:avLst/>
              <a:gdLst/>
              <a:ahLst/>
              <a:cxnLst/>
              <a:rect l="l" t="t" r="r" b="b"/>
              <a:pathLst>
                <a:path w="990600" h="1945639">
                  <a:moveTo>
                    <a:pt x="990258" y="1945179"/>
                  </a:moveTo>
                  <a:lnTo>
                    <a:pt x="942279" y="1944057"/>
                  </a:lnTo>
                  <a:lnTo>
                    <a:pt x="894889" y="1940726"/>
                  </a:lnTo>
                  <a:lnTo>
                    <a:pt x="848141" y="1935238"/>
                  </a:lnTo>
                  <a:lnTo>
                    <a:pt x="802085" y="1927641"/>
                  </a:lnTo>
                  <a:lnTo>
                    <a:pt x="756775" y="1917989"/>
                  </a:lnTo>
                  <a:lnTo>
                    <a:pt x="712261" y="1906331"/>
                  </a:lnTo>
                  <a:lnTo>
                    <a:pt x="668596" y="1892719"/>
                  </a:lnTo>
                  <a:lnTo>
                    <a:pt x="625832" y="1877203"/>
                  </a:lnTo>
                  <a:lnTo>
                    <a:pt x="584020" y="1859835"/>
                  </a:lnTo>
                  <a:lnTo>
                    <a:pt x="543213" y="1840666"/>
                  </a:lnTo>
                  <a:lnTo>
                    <a:pt x="503462" y="1819745"/>
                  </a:lnTo>
                  <a:lnTo>
                    <a:pt x="464818" y="1797125"/>
                  </a:lnTo>
                  <a:lnTo>
                    <a:pt x="427335" y="1772857"/>
                  </a:lnTo>
                  <a:lnTo>
                    <a:pt x="391064" y="1746990"/>
                  </a:lnTo>
                  <a:lnTo>
                    <a:pt x="356056" y="1719577"/>
                  </a:lnTo>
                  <a:lnTo>
                    <a:pt x="322364" y="1690668"/>
                  </a:lnTo>
                  <a:lnTo>
                    <a:pt x="290039" y="1660314"/>
                  </a:lnTo>
                  <a:lnTo>
                    <a:pt x="259133" y="1628566"/>
                  </a:lnTo>
                  <a:lnTo>
                    <a:pt x="229699" y="1595475"/>
                  </a:lnTo>
                  <a:lnTo>
                    <a:pt x="201788" y="1561091"/>
                  </a:lnTo>
                  <a:lnTo>
                    <a:pt x="175452" y="1525467"/>
                  </a:lnTo>
                  <a:lnTo>
                    <a:pt x="150742" y="1488653"/>
                  </a:lnTo>
                  <a:lnTo>
                    <a:pt x="127711" y="1450699"/>
                  </a:lnTo>
                  <a:lnTo>
                    <a:pt x="106411" y="1411657"/>
                  </a:lnTo>
                  <a:lnTo>
                    <a:pt x="86893" y="1371577"/>
                  </a:lnTo>
                  <a:lnTo>
                    <a:pt x="69209" y="1330512"/>
                  </a:lnTo>
                  <a:lnTo>
                    <a:pt x="53412" y="1288511"/>
                  </a:lnTo>
                  <a:lnTo>
                    <a:pt x="39553" y="1245625"/>
                  </a:lnTo>
                  <a:lnTo>
                    <a:pt x="27683" y="1201906"/>
                  </a:lnTo>
                  <a:lnTo>
                    <a:pt x="17855" y="1157404"/>
                  </a:lnTo>
                  <a:lnTo>
                    <a:pt x="10121" y="1112170"/>
                  </a:lnTo>
                  <a:lnTo>
                    <a:pt x="4533" y="1066256"/>
                  </a:lnTo>
                  <a:lnTo>
                    <a:pt x="1141" y="1019712"/>
                  </a:lnTo>
                  <a:lnTo>
                    <a:pt x="0" y="972589"/>
                  </a:lnTo>
                  <a:lnTo>
                    <a:pt x="1141" y="925466"/>
                  </a:lnTo>
                  <a:lnTo>
                    <a:pt x="4533" y="878922"/>
                  </a:lnTo>
                  <a:lnTo>
                    <a:pt x="10121" y="833008"/>
                  </a:lnTo>
                  <a:lnTo>
                    <a:pt x="17855" y="787775"/>
                  </a:lnTo>
                  <a:lnTo>
                    <a:pt x="27683" y="743273"/>
                  </a:lnTo>
                  <a:lnTo>
                    <a:pt x="39553" y="699553"/>
                  </a:lnTo>
                  <a:lnTo>
                    <a:pt x="53412" y="656668"/>
                  </a:lnTo>
                  <a:lnTo>
                    <a:pt x="69209" y="614666"/>
                  </a:lnTo>
                  <a:lnTo>
                    <a:pt x="86893" y="573601"/>
                  </a:lnTo>
                  <a:lnTo>
                    <a:pt x="106411" y="533521"/>
                  </a:lnTo>
                  <a:lnTo>
                    <a:pt x="127711" y="494479"/>
                  </a:lnTo>
                  <a:lnTo>
                    <a:pt x="150742" y="456526"/>
                  </a:lnTo>
                  <a:lnTo>
                    <a:pt x="175452" y="419711"/>
                  </a:lnTo>
                  <a:lnTo>
                    <a:pt x="201788" y="384087"/>
                  </a:lnTo>
                  <a:lnTo>
                    <a:pt x="229699" y="349704"/>
                  </a:lnTo>
                  <a:lnTo>
                    <a:pt x="259133" y="316613"/>
                  </a:lnTo>
                  <a:lnTo>
                    <a:pt x="290039" y="284864"/>
                  </a:lnTo>
                  <a:lnTo>
                    <a:pt x="322364" y="254510"/>
                  </a:lnTo>
                  <a:lnTo>
                    <a:pt x="356056" y="225601"/>
                  </a:lnTo>
                  <a:lnTo>
                    <a:pt x="391064" y="198188"/>
                  </a:lnTo>
                  <a:lnTo>
                    <a:pt x="427335" y="172322"/>
                  </a:lnTo>
                  <a:lnTo>
                    <a:pt x="464818" y="148053"/>
                  </a:lnTo>
                  <a:lnTo>
                    <a:pt x="503462" y="125433"/>
                  </a:lnTo>
                  <a:lnTo>
                    <a:pt x="543213" y="104513"/>
                  </a:lnTo>
                  <a:lnTo>
                    <a:pt x="584020" y="85343"/>
                  </a:lnTo>
                  <a:lnTo>
                    <a:pt x="625832" y="67975"/>
                  </a:lnTo>
                  <a:lnTo>
                    <a:pt x="668596" y="52459"/>
                  </a:lnTo>
                  <a:lnTo>
                    <a:pt x="712261" y="38847"/>
                  </a:lnTo>
                  <a:lnTo>
                    <a:pt x="756775" y="27189"/>
                  </a:lnTo>
                  <a:lnTo>
                    <a:pt x="802085" y="17537"/>
                  </a:lnTo>
                  <a:lnTo>
                    <a:pt x="848141" y="9941"/>
                  </a:lnTo>
                  <a:lnTo>
                    <a:pt x="894889" y="4452"/>
                  </a:lnTo>
                  <a:lnTo>
                    <a:pt x="942279" y="1121"/>
                  </a:lnTo>
                  <a:lnTo>
                    <a:pt x="990258" y="0"/>
                  </a:lnTo>
                  <a:lnTo>
                    <a:pt x="990258" y="1945179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00389" y="1733550"/>
            <a:ext cx="205184" cy="1676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algn="ctr">
              <a:lnSpc>
                <a:spcPts val="1645"/>
              </a:lnSpc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2239645" cy="5143500"/>
            <a:chOff x="0" y="0"/>
            <a:chExt cx="2239645" cy="51435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239285" cy="51434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2468"/>
              <a:ext cx="1940560" cy="5131435"/>
            </a:xfrm>
            <a:custGeom>
              <a:avLst/>
              <a:gdLst/>
              <a:ahLst/>
              <a:cxnLst/>
              <a:rect l="l" t="t" r="r" b="b"/>
              <a:pathLst>
                <a:path w="1940560" h="5131435">
                  <a:moveTo>
                    <a:pt x="0" y="0"/>
                  </a:moveTo>
                  <a:lnTo>
                    <a:pt x="1940528" y="0"/>
                  </a:lnTo>
                  <a:lnTo>
                    <a:pt x="194052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4168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80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4" y="1892719"/>
                  </a:lnTo>
                  <a:lnTo>
                    <a:pt x="629199" y="1877203"/>
                  </a:lnTo>
                  <a:lnTo>
                    <a:pt x="587163" y="1859835"/>
                  </a:lnTo>
                  <a:lnTo>
                    <a:pt x="546136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600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9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9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600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6" y="104513"/>
                  </a:lnTo>
                  <a:lnTo>
                    <a:pt x="587163" y="85343"/>
                  </a:lnTo>
                  <a:lnTo>
                    <a:pt x="629199" y="67975"/>
                  </a:lnTo>
                  <a:lnTo>
                    <a:pt x="672194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26119" y="2070539"/>
            <a:ext cx="20518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algn="ctr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7200" y="783786"/>
            <a:ext cx="1524000" cy="269304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0"/>
              </a:lnSpc>
            </a:pPr>
            <a:r>
              <a:rPr lang="en-US" sz="2000" b="1" spc="-60" dirty="0" err="1">
                <a:solidFill>
                  <a:schemeClr val="bg1"/>
                </a:solidFill>
                <a:latin typeface="Tahoma"/>
                <a:cs typeface="Tahoma"/>
              </a:rPr>
              <a:t>KidStat</a:t>
            </a:r>
            <a:endParaRPr sz="2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631158" y="1182017"/>
            <a:ext cx="31506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1400" b="1" spc="-114" dirty="0"/>
              <a:t>- A </a:t>
            </a:r>
            <a:r>
              <a:rPr lang="en-US" sz="1400" b="1" i="1" spc="-114" dirty="0">
                <a:solidFill>
                  <a:schemeClr val="accent6"/>
                </a:solidFill>
              </a:rPr>
              <a:t>fast </a:t>
            </a:r>
            <a:r>
              <a:rPr lang="en-US" sz="1400" b="1" i="1" spc="-114" dirty="0"/>
              <a:t> </a:t>
            </a:r>
            <a:r>
              <a:rPr lang="en-US" sz="1400" b="1" spc="-114" dirty="0"/>
              <a:t>and </a:t>
            </a:r>
            <a:r>
              <a:rPr lang="en-US" sz="1400" b="1" spc="-114" dirty="0">
                <a:solidFill>
                  <a:schemeClr val="accent6"/>
                </a:solidFill>
              </a:rPr>
              <a:t>reliable</a:t>
            </a:r>
            <a:r>
              <a:rPr lang="en-US" sz="1400" b="1" spc="-114" dirty="0"/>
              <a:t> app to identify </a:t>
            </a:r>
            <a:r>
              <a:rPr lang="en-US" sz="1400" b="1" spc="-114" dirty="0">
                <a:solidFill>
                  <a:srgbClr val="FF0000"/>
                </a:solidFill>
                <a:hlinkClick r:id="rId6" tooltip="Chronic Kidney Dise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CKD</a:t>
            </a:r>
            <a:r>
              <a:rPr lang="en-US" sz="1400" b="1" spc="-114" dirty="0"/>
              <a:t> -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9503" y="2327301"/>
            <a:ext cx="7734934" cy="2720975"/>
            <a:chOff x="559503" y="2327301"/>
            <a:chExt cx="7734934" cy="272097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3674" y="2336396"/>
              <a:ext cx="470706" cy="4707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5200" y="4701575"/>
              <a:ext cx="1140213" cy="3461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558482" y="2151347"/>
            <a:ext cx="4968221" cy="2277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latin typeface="Tahoma"/>
                <a:cs typeface="Tahoma"/>
              </a:rPr>
              <a:t>With </a:t>
            </a:r>
            <a:r>
              <a:rPr lang="en-US" sz="1300" b="1" dirty="0" err="1">
                <a:solidFill>
                  <a:schemeClr val="accent6"/>
                </a:solidFill>
                <a:latin typeface="Tahoma"/>
                <a:cs typeface="Tahoma"/>
              </a:rPr>
              <a:t>KidStat</a:t>
            </a:r>
            <a:r>
              <a:rPr lang="en-US" sz="1300" b="1" dirty="0">
                <a:latin typeface="Tahoma"/>
                <a:cs typeface="Tahoma"/>
              </a:rPr>
              <a:t> Doctors and Citizens can check for CKD with just a blink of an eye.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300" b="1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300" b="1" dirty="0">
              <a:latin typeface="Tahoma"/>
              <a:cs typeface="Tahoma"/>
            </a:endParaRPr>
          </a:p>
          <a:p>
            <a:pPr marL="285750" indent="-285750" algn="just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300" b="1" spc="-80" dirty="0" err="1">
                <a:solidFill>
                  <a:schemeClr val="accent6"/>
                </a:solidFill>
                <a:latin typeface="Tahoma"/>
                <a:cs typeface="Tahoma"/>
              </a:rPr>
              <a:t>KidStat</a:t>
            </a:r>
            <a:r>
              <a:rPr lang="en-US" sz="1300" b="1" spc="-80" dirty="0">
                <a:latin typeface="Tahoma"/>
                <a:cs typeface="Tahoma"/>
              </a:rPr>
              <a:t> can be accessed from anywhere and is cross platform compatible </a:t>
            </a:r>
            <a:r>
              <a:rPr lang="en-US" sz="1300" b="1" spc="-80" dirty="0" err="1">
                <a:latin typeface="Tahoma"/>
                <a:cs typeface="Tahoma"/>
              </a:rPr>
              <a:t>i.e</a:t>
            </a:r>
            <a:r>
              <a:rPr lang="en-US" sz="1300" b="1" spc="-80" dirty="0">
                <a:latin typeface="Tahoma"/>
                <a:cs typeface="Tahoma"/>
              </a:rPr>
              <a:t> Android , </a:t>
            </a:r>
            <a:r>
              <a:rPr lang="en-US" sz="1300" b="1" spc="-80" dirty="0" err="1">
                <a:latin typeface="Tahoma"/>
                <a:cs typeface="Tahoma"/>
              </a:rPr>
              <a:t>ios</a:t>
            </a:r>
            <a:r>
              <a:rPr lang="en-US" sz="1300" b="1" spc="-80" dirty="0">
                <a:latin typeface="Tahoma"/>
                <a:cs typeface="Tahoma"/>
              </a:rPr>
              <a:t> and any computer with an internet connection</a:t>
            </a:r>
          </a:p>
          <a:p>
            <a:pPr marL="285750" indent="-285750" algn="just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300" b="1" spc="-80" dirty="0">
              <a:latin typeface="Tahoma"/>
              <a:cs typeface="Tahoma"/>
            </a:endParaRPr>
          </a:p>
          <a:p>
            <a:pPr marL="285750" indent="-285750" algn="just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300" b="1" dirty="0" err="1">
                <a:solidFill>
                  <a:schemeClr val="accent6"/>
                </a:solidFill>
                <a:latin typeface="Tahoma"/>
                <a:cs typeface="Tahoma"/>
              </a:rPr>
              <a:t>KidStat</a:t>
            </a:r>
            <a:r>
              <a:rPr lang="en-US" sz="1300" b="1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en-US" sz="1300" b="1" dirty="0">
                <a:latin typeface="Tahoma"/>
                <a:cs typeface="Tahoma"/>
              </a:rPr>
              <a:t>is rigorously trained to provide </a:t>
            </a:r>
            <a:r>
              <a:rPr lang="en-US" sz="1300" b="1" u="sng" dirty="0">
                <a:solidFill>
                  <a:srgbClr val="00B050"/>
                </a:solidFill>
                <a:latin typeface="Tahoma"/>
                <a:cs typeface="Tahoma"/>
              </a:rPr>
              <a:t>100% </a:t>
            </a:r>
            <a:r>
              <a:rPr lang="en-US" sz="1300" b="1" dirty="0">
                <a:latin typeface="Tahoma"/>
                <a:cs typeface="Tahoma"/>
              </a:rPr>
              <a:t>accuracy for identification of </a:t>
            </a:r>
            <a:r>
              <a:rPr lang="en-US" sz="1300" b="1" dirty="0">
                <a:solidFill>
                  <a:srgbClr val="FF0000"/>
                </a:solidFill>
                <a:latin typeface="Tahoma"/>
                <a:cs typeface="Tahoma"/>
              </a:rPr>
              <a:t>chronic kidney disease (CKD)</a:t>
            </a:r>
            <a:r>
              <a:rPr lang="en-US" sz="1300" b="1" dirty="0">
                <a:latin typeface="Tahoma"/>
                <a:cs typeface="Tahoma"/>
              </a:rPr>
              <a:t> and is very </a:t>
            </a:r>
            <a:r>
              <a:rPr lang="en-US" sz="1300" b="1" dirty="0">
                <a:solidFill>
                  <a:srgbClr val="00B050"/>
                </a:solidFill>
                <a:latin typeface="Tahoma"/>
                <a:cs typeface="Tahoma"/>
              </a:rPr>
              <a:t>reliable</a:t>
            </a:r>
            <a:r>
              <a:rPr lang="en-US" sz="1300" b="1" dirty="0">
                <a:latin typeface="Tahoma"/>
                <a:cs typeface="Tahoma"/>
              </a:rPr>
              <a:t> and </a:t>
            </a:r>
            <a:r>
              <a:rPr lang="en-US" sz="1300" b="1" dirty="0">
                <a:solidFill>
                  <a:srgbClr val="00B050"/>
                </a:solidFill>
                <a:latin typeface="Tahoma"/>
                <a:cs typeface="Tahoma"/>
              </a:rPr>
              <a:t>stable.</a:t>
            </a:r>
            <a:endParaRPr sz="13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8142871" y="1619134"/>
              <a:ext cx="1001394" cy="1945005"/>
            </a:xfrm>
            <a:custGeom>
              <a:avLst/>
              <a:gdLst/>
              <a:ahLst/>
              <a:cxnLst/>
              <a:rect l="l" t="t" r="r" b="b"/>
              <a:pathLst>
                <a:path w="1001395" h="1945004">
                  <a:moveTo>
                    <a:pt x="1001127" y="1944456"/>
                  </a:moveTo>
                  <a:lnTo>
                    <a:pt x="919065" y="1940365"/>
                  </a:lnTo>
                  <a:lnTo>
                    <a:pt x="871053" y="1934876"/>
                  </a:lnTo>
                  <a:lnTo>
                    <a:pt x="823754" y="1927280"/>
                  </a:lnTo>
                  <a:lnTo>
                    <a:pt x="777219" y="1917627"/>
                  </a:lnTo>
                  <a:lnTo>
                    <a:pt x="731503" y="1905970"/>
                  </a:lnTo>
                  <a:lnTo>
                    <a:pt x="686659" y="1892357"/>
                  </a:lnTo>
                  <a:lnTo>
                    <a:pt x="642739" y="1876842"/>
                  </a:lnTo>
                  <a:lnTo>
                    <a:pt x="599798" y="1859474"/>
                  </a:lnTo>
                  <a:lnTo>
                    <a:pt x="557888" y="1840304"/>
                  </a:lnTo>
                  <a:lnTo>
                    <a:pt x="517063" y="1819384"/>
                  </a:lnTo>
                  <a:lnTo>
                    <a:pt x="477376" y="1796764"/>
                  </a:lnTo>
                  <a:lnTo>
                    <a:pt x="438880" y="1772495"/>
                  </a:lnTo>
                  <a:lnTo>
                    <a:pt x="401629" y="1746629"/>
                  </a:lnTo>
                  <a:lnTo>
                    <a:pt x="365675" y="1719215"/>
                  </a:lnTo>
                  <a:lnTo>
                    <a:pt x="331073" y="1690306"/>
                  </a:lnTo>
                  <a:lnTo>
                    <a:pt x="297875" y="1659952"/>
                  </a:lnTo>
                  <a:lnTo>
                    <a:pt x="266134" y="1628204"/>
                  </a:lnTo>
                  <a:lnTo>
                    <a:pt x="235905" y="1595113"/>
                  </a:lnTo>
                  <a:lnTo>
                    <a:pt x="207240" y="1560730"/>
                  </a:lnTo>
                  <a:lnTo>
                    <a:pt x="180192" y="1525106"/>
                  </a:lnTo>
                  <a:lnTo>
                    <a:pt x="154815" y="1488291"/>
                  </a:lnTo>
                  <a:lnTo>
                    <a:pt x="131162" y="1450337"/>
                  </a:lnTo>
                  <a:lnTo>
                    <a:pt x="109286" y="1411295"/>
                  </a:lnTo>
                  <a:lnTo>
                    <a:pt x="89241" y="1371216"/>
                  </a:lnTo>
                  <a:lnTo>
                    <a:pt x="71079" y="1330150"/>
                  </a:lnTo>
                  <a:lnTo>
                    <a:pt x="54855" y="1288149"/>
                  </a:lnTo>
                  <a:lnTo>
                    <a:pt x="40621" y="1245263"/>
                  </a:lnTo>
                  <a:lnTo>
                    <a:pt x="28431" y="1201544"/>
                  </a:lnTo>
                  <a:lnTo>
                    <a:pt x="18338" y="1157042"/>
                  </a:lnTo>
                  <a:lnTo>
                    <a:pt x="10395" y="1111809"/>
                  </a:lnTo>
                  <a:lnTo>
                    <a:pt x="4655" y="1065894"/>
                  </a:lnTo>
                  <a:lnTo>
                    <a:pt x="1172" y="1019350"/>
                  </a:lnTo>
                  <a:lnTo>
                    <a:pt x="0" y="972228"/>
                  </a:lnTo>
                  <a:lnTo>
                    <a:pt x="1172" y="925105"/>
                  </a:lnTo>
                  <a:lnTo>
                    <a:pt x="4655" y="878561"/>
                  </a:lnTo>
                  <a:lnTo>
                    <a:pt x="10395" y="832646"/>
                  </a:lnTo>
                  <a:lnTo>
                    <a:pt x="18338" y="787413"/>
                  </a:lnTo>
                  <a:lnTo>
                    <a:pt x="28431" y="742911"/>
                  </a:lnTo>
                  <a:lnTo>
                    <a:pt x="40621" y="699192"/>
                  </a:lnTo>
                  <a:lnTo>
                    <a:pt x="54855" y="656306"/>
                  </a:lnTo>
                  <a:lnTo>
                    <a:pt x="71079" y="614305"/>
                  </a:lnTo>
                  <a:lnTo>
                    <a:pt x="89241" y="573239"/>
                  </a:lnTo>
                  <a:lnTo>
                    <a:pt x="109286" y="533160"/>
                  </a:lnTo>
                  <a:lnTo>
                    <a:pt x="131162" y="494118"/>
                  </a:lnTo>
                  <a:lnTo>
                    <a:pt x="154815" y="456164"/>
                  </a:lnTo>
                  <a:lnTo>
                    <a:pt x="180192" y="419349"/>
                  </a:lnTo>
                  <a:lnTo>
                    <a:pt x="207240" y="383725"/>
                  </a:lnTo>
                  <a:lnTo>
                    <a:pt x="235905" y="349342"/>
                  </a:lnTo>
                  <a:lnTo>
                    <a:pt x="266134" y="316251"/>
                  </a:lnTo>
                  <a:lnTo>
                    <a:pt x="297875" y="284503"/>
                  </a:lnTo>
                  <a:lnTo>
                    <a:pt x="331073" y="254149"/>
                  </a:lnTo>
                  <a:lnTo>
                    <a:pt x="365675" y="225240"/>
                  </a:lnTo>
                  <a:lnTo>
                    <a:pt x="401629" y="197826"/>
                  </a:lnTo>
                  <a:lnTo>
                    <a:pt x="438880" y="171960"/>
                  </a:lnTo>
                  <a:lnTo>
                    <a:pt x="477376" y="147691"/>
                  </a:lnTo>
                  <a:lnTo>
                    <a:pt x="517063" y="125071"/>
                  </a:lnTo>
                  <a:lnTo>
                    <a:pt x="557888" y="104151"/>
                  </a:lnTo>
                  <a:lnTo>
                    <a:pt x="599798" y="84981"/>
                  </a:lnTo>
                  <a:lnTo>
                    <a:pt x="642739" y="67613"/>
                  </a:lnTo>
                  <a:lnTo>
                    <a:pt x="686659" y="52098"/>
                  </a:lnTo>
                  <a:lnTo>
                    <a:pt x="731503" y="38485"/>
                  </a:lnTo>
                  <a:lnTo>
                    <a:pt x="777219" y="26828"/>
                  </a:lnTo>
                  <a:lnTo>
                    <a:pt x="823754" y="17175"/>
                  </a:lnTo>
                  <a:lnTo>
                    <a:pt x="871053" y="9579"/>
                  </a:lnTo>
                  <a:lnTo>
                    <a:pt x="919065" y="4090"/>
                  </a:lnTo>
                  <a:lnTo>
                    <a:pt x="967734" y="760"/>
                  </a:lnTo>
                  <a:lnTo>
                    <a:pt x="1001127" y="0"/>
                  </a:lnTo>
                  <a:lnTo>
                    <a:pt x="1001127" y="1944456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13772" cy="5143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137"/>
              <a:ext cx="8615045" cy="5136515"/>
            </a:xfrm>
            <a:custGeom>
              <a:avLst/>
              <a:gdLst/>
              <a:ahLst/>
              <a:cxnLst/>
              <a:rect l="l" t="t" r="r" b="b"/>
              <a:pathLst>
                <a:path w="8615045" h="5136515">
                  <a:moveTo>
                    <a:pt x="0" y="0"/>
                  </a:moveTo>
                  <a:lnTo>
                    <a:pt x="8615014" y="0"/>
                  </a:lnTo>
                  <a:lnTo>
                    <a:pt x="8615014" y="5136362"/>
                  </a:lnTo>
                  <a:lnTo>
                    <a:pt x="0" y="5136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8655" y="161876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66900" y="2070539"/>
            <a:ext cx="20518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algn="ctr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96023" y="578851"/>
            <a:ext cx="5507355" cy="2322195"/>
            <a:chOff x="1696023" y="578851"/>
            <a:chExt cx="5507355" cy="2322195"/>
          </a:xfrm>
        </p:grpSpPr>
        <p:sp>
          <p:nvSpPr>
            <p:cNvPr id="20" name="object 20"/>
            <p:cNvSpPr/>
            <p:nvPr/>
          </p:nvSpPr>
          <p:spPr>
            <a:xfrm>
              <a:off x="1714322" y="61462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3297" y="61462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4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6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6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4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599" y="266840"/>
                  </a:lnTo>
                  <a:lnTo>
                    <a:pt x="1892939" y="299925"/>
                  </a:lnTo>
                  <a:lnTo>
                    <a:pt x="1928944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1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8" y="798728"/>
                  </a:lnTo>
                  <a:lnTo>
                    <a:pt x="2221187" y="846364"/>
                  </a:lnTo>
                  <a:lnTo>
                    <a:pt x="2232904" y="894626"/>
                  </a:lnTo>
                  <a:lnTo>
                    <a:pt x="2242551" y="943446"/>
                  </a:lnTo>
                  <a:lnTo>
                    <a:pt x="2250101" y="992759"/>
                  </a:lnTo>
                  <a:lnTo>
                    <a:pt x="2255527" y="1042500"/>
                  </a:lnTo>
                  <a:lnTo>
                    <a:pt x="2258802" y="1092602"/>
                  </a:lnTo>
                  <a:lnTo>
                    <a:pt x="2259900" y="1142999"/>
                  </a:lnTo>
                  <a:lnTo>
                    <a:pt x="2258909" y="1191316"/>
                  </a:lnTo>
                  <a:lnTo>
                    <a:pt x="2255961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9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4" y="1639818"/>
                  </a:lnTo>
                  <a:lnTo>
                    <a:pt x="2127509" y="1680330"/>
                  </a:lnTo>
                  <a:lnTo>
                    <a:pt x="2105629" y="1719893"/>
                  </a:lnTo>
                  <a:lnTo>
                    <a:pt x="2082263" y="1758470"/>
                  </a:lnTo>
                  <a:lnTo>
                    <a:pt x="2057451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5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5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50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5499" y="807903"/>
              <a:ext cx="1905599" cy="19055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02373" y="585201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6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4"/>
                  </a:lnTo>
                  <a:lnTo>
                    <a:pt x="561552" y="97665"/>
                  </a:lnTo>
                  <a:lnTo>
                    <a:pt x="595261" y="137709"/>
                  </a:lnTo>
                  <a:lnTo>
                    <a:pt x="622117" y="182206"/>
                  </a:lnTo>
                  <a:lnTo>
                    <a:pt x="641752" y="230258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6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02373" y="585201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49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4"/>
                  </a:lnTo>
                  <a:lnTo>
                    <a:pt x="561552" y="97665"/>
                  </a:lnTo>
                  <a:lnTo>
                    <a:pt x="595261" y="137709"/>
                  </a:lnTo>
                  <a:lnTo>
                    <a:pt x="622117" y="182206"/>
                  </a:lnTo>
                  <a:lnTo>
                    <a:pt x="641752" y="230258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6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6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43042" y="3068013"/>
            <a:ext cx="8642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</a:t>
            </a:r>
            <a:r>
              <a:rPr sz="1400" b="1" spc="-8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lang="en-US" sz="1400" b="1" spc="-5" dirty="0">
                <a:latin typeface="Arial"/>
                <a:cs typeface="Arial"/>
              </a:rPr>
              <a:t>Walker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6000" y="3368715"/>
            <a:ext cx="20866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sz="1100" b="1" spc="-5" dirty="0">
                <a:latin typeface="Arial"/>
                <a:cs typeface="Arial"/>
              </a:rPr>
              <a:t>Head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lang="en-IN" sz="11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Nephrologist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Arial"/>
                <a:cs typeface="Arial"/>
              </a:rPr>
              <a:t> at Mayo Clinic , USA.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6632" y="3791993"/>
            <a:ext cx="212534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lang="en-IN" sz="1100" b="1" dirty="0">
                <a:latin typeface="Arial"/>
                <a:cs typeface="Arial"/>
              </a:rPr>
              <a:t>Checks for CKD among patients who have kidney issues using the current GFR technique which is of course sluggish </a:t>
            </a:r>
            <a:endParaRPr lang="en-IN"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13936" y="3068013"/>
            <a:ext cx="995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Arial"/>
                <a:cs typeface="Arial"/>
              </a:rPr>
              <a:t>Mr. James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4651" y="3496736"/>
            <a:ext cx="154432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lang="en-IN" sz="1300" b="1" spc="-5" dirty="0">
                <a:latin typeface="Arial"/>
                <a:cs typeface="Arial"/>
              </a:rPr>
              <a:t>Mr. James is a 65 year old man.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4651" y="3998641"/>
            <a:ext cx="180086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 algn="just">
              <a:lnSpc>
                <a:spcPct val="100000"/>
              </a:lnSpc>
              <a:spcBef>
                <a:spcPts val="100"/>
              </a:spcBef>
              <a:buSzPct val="84615"/>
              <a:buFont typeface="Arial"/>
              <a:buChar char="•"/>
              <a:tabLst>
                <a:tab pos="213360" algn="l"/>
                <a:tab pos="213995" algn="l"/>
              </a:tabLst>
            </a:pPr>
            <a:r>
              <a:rPr lang="en-US" sz="1300" b="1" spc="-5" dirty="0">
                <a:latin typeface="Calibri"/>
                <a:cs typeface="Calibri"/>
              </a:rPr>
              <a:t>Has a persistent pain below the ribcage where the kidneys are located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12416" y="637726"/>
            <a:ext cx="238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29688" y="541464"/>
            <a:ext cx="1985010" cy="2181860"/>
            <a:chOff x="5029688" y="541464"/>
            <a:chExt cx="1985010" cy="218186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7975" y="796473"/>
              <a:ext cx="1866299" cy="19262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36038" y="547814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5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2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2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6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3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4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36038" y="547814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5" h="667385">
                  <a:moveTo>
                    <a:pt x="0" y="333449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2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6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4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2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close/>
                </a:path>
              </a:pathLst>
            </a:custGeom>
            <a:ln w="12699">
              <a:solidFill>
                <a:srgbClr val="FF1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235746" y="600340"/>
            <a:ext cx="2590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9503" y="2274522"/>
            <a:ext cx="7279640" cy="2802255"/>
            <a:chOff x="559503" y="2274522"/>
            <a:chExt cx="7279640" cy="2802255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925" y="4736550"/>
              <a:ext cx="1119949" cy="340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4448" y="298500"/>
            <a:ext cx="2278380" cy="2322195"/>
            <a:chOff x="1674448" y="298500"/>
            <a:chExt cx="2278380" cy="2322195"/>
          </a:xfrm>
        </p:grpSpPr>
        <p:sp>
          <p:nvSpPr>
            <p:cNvPr id="14" name="object 14"/>
            <p:cNvSpPr/>
            <p:nvPr/>
          </p:nvSpPr>
          <p:spPr>
            <a:xfrm>
              <a:off x="1692747" y="33427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3924" y="527553"/>
              <a:ext cx="1905599" cy="1905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80798" y="304850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0798" y="304850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50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46939" y="2787745"/>
            <a:ext cx="436372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10185">
              <a:lnSpc>
                <a:spcPct val="100000"/>
              </a:lnSpc>
              <a:spcBef>
                <a:spcPts val="100"/>
              </a:spcBef>
              <a:buChar char="•"/>
              <a:tabLst>
                <a:tab pos="222250" algn="l"/>
                <a:tab pos="222885" algn="l"/>
              </a:tabLst>
            </a:pPr>
            <a:r>
              <a:rPr sz="1300" b="1" spc="-30" dirty="0">
                <a:latin typeface="Arial"/>
                <a:cs typeface="Arial"/>
              </a:rPr>
              <a:t>Dr. </a:t>
            </a:r>
            <a:r>
              <a:rPr sz="1300" b="1" spc="-5" dirty="0">
                <a:latin typeface="Arial"/>
                <a:cs typeface="Arial"/>
              </a:rPr>
              <a:t>Smith along with bytecoders have devised </a:t>
            </a:r>
            <a:r>
              <a:rPr sz="1300" b="1" dirty="0">
                <a:latin typeface="Arial"/>
                <a:cs typeface="Arial"/>
              </a:rPr>
              <a:t>a 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python machine learning model which on providing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relevant</a:t>
            </a:r>
            <a:r>
              <a:rPr sz="1300" b="1" spc="33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patient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information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like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race,gender,age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etc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can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predict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whether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patient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can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be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non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adherent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coming </a:t>
            </a:r>
            <a:r>
              <a:rPr sz="1300" b="1" dirty="0">
                <a:latin typeface="Arial"/>
                <a:cs typeface="Arial"/>
              </a:rPr>
              <a:t>future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222250" marR="222885" indent="-210185">
              <a:lnSpc>
                <a:spcPct val="100000"/>
              </a:lnSpc>
              <a:buChar char="•"/>
              <a:tabLst>
                <a:tab pos="222250" algn="l"/>
                <a:tab pos="222885" algn="l"/>
              </a:tabLst>
            </a:pPr>
            <a:r>
              <a:rPr sz="1300" b="1" spc="-5" dirty="0">
                <a:latin typeface="Arial"/>
                <a:cs typeface="Arial"/>
              </a:rPr>
              <a:t>Along with </a:t>
            </a:r>
            <a:r>
              <a:rPr sz="1300" b="1" dirty="0">
                <a:latin typeface="Arial"/>
                <a:cs typeface="Arial"/>
              </a:rPr>
              <a:t>this a </a:t>
            </a:r>
            <a:r>
              <a:rPr sz="1300" b="1" spc="-5" dirty="0">
                <a:latin typeface="Arial"/>
                <a:cs typeface="Arial"/>
              </a:rPr>
              <a:t>detailed analysis of </a:t>
            </a:r>
            <a:r>
              <a:rPr sz="1300" b="1" dirty="0">
                <a:latin typeface="Arial"/>
                <a:cs typeface="Arial"/>
              </a:rPr>
              <a:t>the </a:t>
            </a:r>
            <a:r>
              <a:rPr sz="1300" b="1" spc="-5" dirty="0">
                <a:latin typeface="Arial"/>
                <a:cs typeface="Arial"/>
              </a:rPr>
              <a:t>patient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mass is also performed </a:t>
            </a:r>
            <a:r>
              <a:rPr sz="1300" b="1" dirty="0">
                <a:latin typeface="Arial"/>
                <a:cs typeface="Arial"/>
              </a:rPr>
              <a:t>that </a:t>
            </a:r>
            <a:r>
              <a:rPr sz="1300" b="1" spc="-5" dirty="0">
                <a:latin typeface="Arial"/>
                <a:cs typeface="Arial"/>
              </a:rPr>
              <a:t>gives an overview </a:t>
            </a:r>
            <a:r>
              <a:rPr sz="1300" b="1" dirty="0">
                <a:latin typeface="Arial"/>
                <a:cs typeface="Arial"/>
              </a:rPr>
              <a:t>for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the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base of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the</a:t>
            </a:r>
            <a:r>
              <a:rPr sz="1300" b="1" spc="-5" dirty="0">
                <a:latin typeface="Arial"/>
                <a:cs typeface="Arial"/>
              </a:rPr>
              <a:t> above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prediction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0840" y="357376"/>
            <a:ext cx="2381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9503" y="2274522"/>
            <a:ext cx="7279640" cy="2715895"/>
            <a:chOff x="559503" y="2274522"/>
            <a:chExt cx="7279640" cy="271589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0800" y="4680975"/>
              <a:ext cx="1018974" cy="309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6618" y="128354"/>
            <a:ext cx="4015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DETAILED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ANALYSIS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NON-ADHERENCE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9503" y="414624"/>
            <a:ext cx="7279640" cy="4662170"/>
            <a:chOff x="559503" y="414624"/>
            <a:chExt cx="7279640" cy="466217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8625" y="414624"/>
              <a:ext cx="2470550" cy="45274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2375" y="459500"/>
              <a:ext cx="2600056" cy="22734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2375" y="2777800"/>
              <a:ext cx="2600049" cy="2164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925" y="4775625"/>
              <a:ext cx="991275" cy="300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60740" cy="5143500"/>
            <a:chOff x="0" y="0"/>
            <a:chExt cx="846074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603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2843"/>
              <a:ext cx="8161655" cy="5121275"/>
            </a:xfrm>
            <a:custGeom>
              <a:avLst/>
              <a:gdLst/>
              <a:ahLst/>
              <a:cxnLst/>
              <a:rect l="l" t="t" r="r" b="b"/>
              <a:pathLst>
                <a:path w="8161655" h="5121275">
                  <a:moveTo>
                    <a:pt x="0" y="0"/>
                  </a:moveTo>
                  <a:lnTo>
                    <a:pt x="8161608" y="0"/>
                  </a:lnTo>
                  <a:lnTo>
                    <a:pt x="8161608" y="5120656"/>
                  </a:lnTo>
                  <a:lnTo>
                    <a:pt x="0" y="5120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5249" y="1634472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31921" y="2266203"/>
            <a:ext cx="467359" cy="68199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 marR="5080" indent="132080">
              <a:lnSpc>
                <a:spcPts val="1800"/>
              </a:lnSpc>
              <a:spcBef>
                <a:spcPts val="1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07972" y="212589"/>
            <a:ext cx="2259965" cy="2359660"/>
            <a:chOff x="2207972" y="212589"/>
            <a:chExt cx="2259965" cy="2359660"/>
          </a:xfrm>
        </p:grpSpPr>
        <p:sp>
          <p:nvSpPr>
            <p:cNvPr id="14" name="object 14"/>
            <p:cNvSpPr/>
            <p:nvPr/>
          </p:nvSpPr>
          <p:spPr>
            <a:xfrm>
              <a:off x="2207972" y="285747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6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3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775" y="465598"/>
              <a:ext cx="1866300" cy="19262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00713" y="218939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900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3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900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0713" y="218939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50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3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900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close/>
                </a:path>
              </a:pathLst>
            </a:custGeom>
            <a:ln w="12699">
              <a:solidFill>
                <a:srgbClr val="FF1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79766" y="2770846"/>
            <a:ext cx="421894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10185">
              <a:lnSpc>
                <a:spcPct val="100000"/>
              </a:lnSpc>
              <a:spcBef>
                <a:spcPts val="100"/>
              </a:spcBef>
              <a:buChar char="•"/>
              <a:tabLst>
                <a:tab pos="222250" algn="l"/>
                <a:tab pos="222885" algn="l"/>
              </a:tabLst>
            </a:pPr>
            <a:r>
              <a:rPr sz="1300" b="1" spc="-15" dirty="0">
                <a:latin typeface="Arial"/>
                <a:cs typeface="Arial"/>
              </a:rPr>
              <a:t>Lisa’s </a:t>
            </a:r>
            <a:r>
              <a:rPr sz="1300" b="1" spc="-5" dirty="0">
                <a:latin typeface="Arial"/>
                <a:cs typeface="Arial"/>
              </a:rPr>
              <a:t>medication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constant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watch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she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uses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medcall </a:t>
            </a:r>
            <a:r>
              <a:rPr sz="1300" b="1" dirty="0">
                <a:latin typeface="Arial"/>
                <a:cs typeface="Arial"/>
              </a:rPr>
              <a:t>the </a:t>
            </a:r>
            <a:r>
              <a:rPr sz="1300" b="1" spc="-5" dirty="0">
                <a:latin typeface="Arial"/>
                <a:cs typeface="Arial"/>
              </a:rPr>
              <a:t>online </a:t>
            </a:r>
            <a:r>
              <a:rPr sz="1300" b="1" spc="-15" dirty="0">
                <a:latin typeface="Arial"/>
                <a:cs typeface="Arial"/>
              </a:rPr>
              <a:t>reminder, </a:t>
            </a:r>
            <a:r>
              <a:rPr sz="1300" b="1" dirty="0">
                <a:latin typeface="Arial"/>
                <a:cs typeface="Arial"/>
              </a:rPr>
              <a:t>tracker for </a:t>
            </a:r>
            <a:r>
              <a:rPr sz="1300" b="1" spc="-5" dirty="0">
                <a:latin typeface="Arial"/>
                <a:cs typeface="Arial"/>
              </a:rPr>
              <a:t>her meds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and easy appointment scheduling, all of </a:t>
            </a:r>
            <a:r>
              <a:rPr sz="1300" b="1" dirty="0">
                <a:latin typeface="Arial"/>
                <a:cs typeface="Arial"/>
              </a:rPr>
              <a:t>this 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integrated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 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single platform.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222250" marR="83820" indent="-210185">
              <a:lnSpc>
                <a:spcPct val="100000"/>
              </a:lnSpc>
              <a:buChar char="•"/>
              <a:tabLst>
                <a:tab pos="222250" algn="l"/>
                <a:tab pos="222885" algn="l"/>
              </a:tabLst>
            </a:pPr>
            <a:r>
              <a:rPr sz="1300" b="1" dirty="0">
                <a:latin typeface="Arial"/>
                <a:cs typeface="Arial"/>
              </a:rPr>
              <a:t>Medcall </a:t>
            </a:r>
            <a:r>
              <a:rPr sz="1300" b="1" spc="-5" dirty="0">
                <a:latin typeface="Arial"/>
                <a:cs typeface="Arial"/>
              </a:rPr>
              <a:t>aims at reduction of non-adherence in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medication by simple ways like scheduling </a:t>
            </a:r>
            <a:r>
              <a:rPr sz="1300" b="1" dirty="0">
                <a:latin typeface="Arial"/>
                <a:cs typeface="Arial"/>
              </a:rPr>
              <a:t>a 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reminder call and </a:t>
            </a:r>
            <a:r>
              <a:rPr sz="1300" b="1" dirty="0">
                <a:latin typeface="Arial"/>
                <a:cs typeface="Arial"/>
              </a:rPr>
              <a:t>a </a:t>
            </a:r>
            <a:r>
              <a:rPr sz="1300" b="1" spc="-5" dirty="0">
                <a:latin typeface="Arial"/>
                <a:cs typeface="Arial"/>
              </a:rPr>
              <a:t>whatsapp message </a:t>
            </a:r>
            <a:r>
              <a:rPr sz="1300" b="1" dirty="0">
                <a:latin typeface="Arial"/>
                <a:cs typeface="Arial"/>
              </a:rPr>
              <a:t>for further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check.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0421" y="271465"/>
            <a:ext cx="2590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7205" y="2327297"/>
            <a:ext cx="594455" cy="59445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59503" y="2327301"/>
            <a:ext cx="2228215" cy="2733675"/>
            <a:chOff x="559503" y="2327301"/>
            <a:chExt cx="2228215" cy="273367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5275" y="4701500"/>
              <a:ext cx="1181949" cy="358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8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sz="2100" b="1" spc="-7" baseline="-992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2100" b="1" baseline="-9920" dirty="0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7959725" cy="5143500"/>
            <a:chOff x="0" y="0"/>
            <a:chExt cx="7959725" cy="51435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959519" cy="5143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0"/>
              <a:ext cx="7672474" cy="5119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373583" y="510014"/>
            <a:ext cx="4786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IM</a:t>
            </a:r>
            <a:r>
              <a:rPr spc="-25" dirty="0"/>
              <a:t>P</a:t>
            </a:r>
            <a:r>
              <a:rPr spc="120" dirty="0"/>
              <a:t>A</a:t>
            </a:r>
            <a:r>
              <a:rPr spc="90" dirty="0"/>
              <a:t>CT</a:t>
            </a:r>
            <a:r>
              <a:rPr spc="-240" dirty="0"/>
              <a:t> </a:t>
            </a:r>
            <a:r>
              <a:rPr spc="55" dirty="0"/>
              <a:t>&amp;</a:t>
            </a:r>
            <a:r>
              <a:rPr spc="-240" dirty="0"/>
              <a:t> </a:t>
            </a:r>
            <a:r>
              <a:rPr spc="90" dirty="0"/>
              <a:t>UNIQUE</a:t>
            </a:r>
            <a:r>
              <a:rPr spc="-240" dirty="0"/>
              <a:t> </a:t>
            </a:r>
            <a:r>
              <a:rPr spc="30" dirty="0"/>
              <a:t>SELLING</a:t>
            </a:r>
            <a:r>
              <a:rPr spc="-240" dirty="0"/>
              <a:t> </a:t>
            </a:r>
            <a:r>
              <a:rPr spc="70" dirty="0"/>
              <a:t>POINT</a:t>
            </a:r>
            <a:r>
              <a:rPr spc="-240" dirty="0"/>
              <a:t> </a:t>
            </a:r>
            <a:r>
              <a:rPr spc="-25" dirty="0"/>
              <a:t>(USP)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55450" y="1071638"/>
            <a:ext cx="566610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it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25" dirty="0">
                <a:latin typeface="Tahoma"/>
                <a:cs typeface="Tahoma"/>
              </a:rPr>
              <a:t>OK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miss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dose?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15" dirty="0">
                <a:latin typeface="Tahoma"/>
                <a:cs typeface="Tahoma"/>
              </a:rPr>
              <a:t>Adherence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your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medications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(that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is,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taking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them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exactly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prescribed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your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doctor)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very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important.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Here's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why.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 marR="315595">
              <a:lnSpc>
                <a:spcPct val="100000"/>
              </a:lnSpc>
            </a:pPr>
            <a:r>
              <a:rPr sz="1400" spc="35" dirty="0">
                <a:latin typeface="Tahoma"/>
                <a:cs typeface="Tahoma"/>
              </a:rPr>
              <a:t>When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you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take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your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medication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regular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basis,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your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body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reaches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what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known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“steady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stat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-55" dirty="0">
                <a:latin typeface="Tahoma"/>
                <a:cs typeface="Tahoma"/>
              </a:rPr>
              <a:t>”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469900" marR="46799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latin typeface="Tahoma"/>
                <a:cs typeface="Tahoma"/>
              </a:rPr>
              <a:t>You can </a:t>
            </a:r>
            <a:r>
              <a:rPr sz="1400" spc="25" dirty="0">
                <a:latin typeface="Tahoma"/>
                <a:cs typeface="Tahoma"/>
              </a:rPr>
              <a:t>tie </a:t>
            </a:r>
            <a:r>
              <a:rPr sz="1400" spc="15" dirty="0">
                <a:latin typeface="Tahoma"/>
                <a:cs typeface="Tahoma"/>
              </a:rPr>
              <a:t>your </a:t>
            </a:r>
            <a:r>
              <a:rPr sz="1400" dirty="0">
                <a:latin typeface="Tahoma"/>
                <a:cs typeface="Tahoma"/>
              </a:rPr>
              <a:t>drug </a:t>
            </a:r>
            <a:r>
              <a:rPr sz="1400" spc="-5" dirty="0">
                <a:latin typeface="Tahoma"/>
                <a:cs typeface="Tahoma"/>
              </a:rPr>
              <a:t>doses </a:t>
            </a:r>
            <a:r>
              <a:rPr sz="1400" spc="30" dirty="0">
                <a:latin typeface="Tahoma"/>
                <a:cs typeface="Tahoma"/>
              </a:rPr>
              <a:t>with </a:t>
            </a:r>
            <a:r>
              <a:rPr sz="1400" spc="-30" dirty="0">
                <a:latin typeface="Tahoma"/>
                <a:cs typeface="Tahoma"/>
              </a:rPr>
              <a:t>a </a:t>
            </a:r>
            <a:r>
              <a:rPr sz="1400" spc="15" dirty="0">
                <a:latin typeface="Tahoma"/>
                <a:cs typeface="Tahoma"/>
              </a:rPr>
              <a:t>daily </a:t>
            </a:r>
            <a:r>
              <a:rPr sz="1400" spc="10" dirty="0">
                <a:latin typeface="Tahoma"/>
                <a:cs typeface="Tahoma"/>
              </a:rPr>
              <a:t>call reminders </a:t>
            </a:r>
            <a:r>
              <a:rPr sz="1400" spc="15" dirty="0">
                <a:latin typeface="Tahoma"/>
                <a:cs typeface="Tahoma"/>
              </a:rPr>
              <a:t>like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breakfast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time,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after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shower,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when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you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get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ready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bed.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469900" marR="28638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latin typeface="Tahoma"/>
                <a:cs typeface="Tahoma"/>
              </a:rPr>
              <a:t>Keep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yourself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updated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1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medications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prescription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reﬁll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date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469900" marR="201930" indent="-336550" algn="just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1400" spc="85" dirty="0">
                <a:latin typeface="Tahoma"/>
                <a:cs typeface="Tahoma"/>
              </a:rPr>
              <a:t>MEDCALL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unique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service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that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doesn't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just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remind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you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call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taking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medication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but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also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schedules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appointments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well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reminds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</a:t>
            </a:r>
            <a:r>
              <a:rPr sz="1400" spc="5" dirty="0">
                <a:latin typeface="Tahoma"/>
                <a:cs typeface="Tahoma"/>
              </a:rPr>
              <a:t>ou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via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WhatsApp.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53375"/>
            <a:ext cx="1104599" cy="335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8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sz="2100" b="1" spc="-7" baseline="-992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2100" b="1" baseline="-9920" dirty="0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3620"/>
            <a:ext cx="7695565" cy="5120005"/>
            <a:chOff x="0" y="23620"/>
            <a:chExt cx="7695565" cy="512000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7000"/>
              <a:ext cx="7695066" cy="5096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1"/>
              <a:ext cx="7691525" cy="51198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3620"/>
              <a:ext cx="7675930" cy="51198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749790" y="306006"/>
            <a:ext cx="227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A86E7"/>
                </a:solidFill>
                <a:latin typeface="Arial"/>
                <a:cs typeface="Arial"/>
              </a:rPr>
              <a:t>Comparative</a:t>
            </a:r>
            <a:r>
              <a:rPr sz="1800" b="1" spc="-8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A86E7"/>
                </a:solidFill>
                <a:latin typeface="Arial"/>
                <a:cs typeface="Arial"/>
              </a:rPr>
              <a:t>Metrics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825" y="1391652"/>
            <a:ext cx="6516370" cy="3599815"/>
            <a:chOff x="55825" y="1391652"/>
            <a:chExt cx="6516370" cy="3599815"/>
          </a:xfrm>
        </p:grpSpPr>
        <p:sp>
          <p:nvSpPr>
            <p:cNvPr id="29" name="object 29"/>
            <p:cNvSpPr/>
            <p:nvPr/>
          </p:nvSpPr>
          <p:spPr>
            <a:xfrm>
              <a:off x="1460939" y="1401177"/>
              <a:ext cx="5099685" cy="3296920"/>
            </a:xfrm>
            <a:custGeom>
              <a:avLst/>
              <a:gdLst/>
              <a:ahLst/>
              <a:cxnLst/>
              <a:rect l="l" t="t" r="r" b="b"/>
              <a:pathLst>
                <a:path w="5099684" h="3296920">
                  <a:moveTo>
                    <a:pt x="0" y="1648474"/>
                  </a:moveTo>
                  <a:lnTo>
                    <a:pt x="5099100" y="1648474"/>
                  </a:lnTo>
                </a:path>
                <a:path w="5099684" h="3296920">
                  <a:moveTo>
                    <a:pt x="2549545" y="0"/>
                  </a:moveTo>
                  <a:lnTo>
                    <a:pt x="2549545" y="3296699"/>
                  </a:lnTo>
                </a:path>
              </a:pathLst>
            </a:custGeom>
            <a:ln w="19049">
              <a:solidFill>
                <a:srgbClr val="5555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8857" y="1500641"/>
              <a:ext cx="1144495" cy="5588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1638" y="1586967"/>
              <a:ext cx="973594" cy="7767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8857" y="2136088"/>
              <a:ext cx="859971" cy="5399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5596" y="2363695"/>
              <a:ext cx="1307953" cy="87268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7540" y="3125622"/>
              <a:ext cx="1077796" cy="5940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7254" y="3553062"/>
              <a:ext cx="1196995" cy="5588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0534" y="3921391"/>
              <a:ext cx="765418" cy="77673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82891" y="1586958"/>
              <a:ext cx="1266243" cy="120436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63358" y="1401177"/>
              <a:ext cx="5099685" cy="3296920"/>
            </a:xfrm>
            <a:custGeom>
              <a:avLst/>
              <a:gdLst/>
              <a:ahLst/>
              <a:cxnLst/>
              <a:rect l="l" t="t" r="r" b="b"/>
              <a:pathLst>
                <a:path w="5099684" h="3296920">
                  <a:moveTo>
                    <a:pt x="0" y="0"/>
                  </a:moveTo>
                  <a:lnTo>
                    <a:pt x="5099099" y="0"/>
                  </a:lnTo>
                  <a:lnTo>
                    <a:pt x="5099099" y="3296699"/>
                  </a:lnTo>
                  <a:lnTo>
                    <a:pt x="0" y="3296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5555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825" y="4643951"/>
              <a:ext cx="1144500" cy="34749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30274" y="2164163"/>
            <a:ext cx="788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Medicine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Reminder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4822" y="874338"/>
            <a:ext cx="2030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-727075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Tahoma"/>
                <a:cs typeface="Tahoma"/>
              </a:rPr>
              <a:t>No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appointments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booking  </a:t>
            </a:r>
            <a:r>
              <a:rPr sz="1400" dirty="0"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9425" y="3645563"/>
            <a:ext cx="101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Tahoma"/>
                <a:cs typeface="Tahoma"/>
              </a:rPr>
              <a:t>No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Medicine  </a:t>
            </a:r>
            <a:r>
              <a:rPr sz="1400" spc="10" dirty="0">
                <a:latin typeface="Tahoma"/>
                <a:cs typeface="Tahoma"/>
              </a:rPr>
              <a:t>Reminder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19772" y="874338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395" marR="5080" indent="-60833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Tahoma"/>
                <a:cs typeface="Tahoma"/>
              </a:rPr>
              <a:t>Appointments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booking  </a:t>
            </a:r>
            <a:r>
              <a:rPr sz="1400" dirty="0"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693</Words>
  <Application>Microsoft Macintosh PowerPoint</Application>
  <PresentationFormat>On-screen Show (16:9)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Arial MT</vt:lpstr>
      <vt:lpstr>Calibri</vt:lpstr>
      <vt:lpstr>Tahoma</vt:lpstr>
      <vt:lpstr>Office Theme</vt:lpstr>
      <vt:lpstr>Optum Stratethon Season 4</vt:lpstr>
      <vt:lpstr>CHRONIC KIDNEY DISEASE (CKD) IDENTIFICATION</vt:lpstr>
      <vt:lpstr>- A fast  and reliable app to identify CKD -</vt:lpstr>
      <vt:lpstr>PowerPoint Presentation</vt:lpstr>
      <vt:lpstr>PowerPoint Presentation</vt:lpstr>
      <vt:lpstr>PowerPoint Presentation</vt:lpstr>
      <vt:lpstr>PowerPoint Presentation</vt:lpstr>
      <vt:lpstr>IMPACT &amp; UNIQUE SELLING POINT (USP)</vt:lpstr>
      <vt:lpstr>Comparative Metrics</vt:lpstr>
      <vt:lpstr>IMPORTANT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Bytecoders</dc:title>
  <cp:lastModifiedBy>Microsoft Office User</cp:lastModifiedBy>
  <cp:revision>19</cp:revision>
  <dcterms:created xsi:type="dcterms:W3CDTF">2022-10-27T18:02:58Z</dcterms:created>
  <dcterms:modified xsi:type="dcterms:W3CDTF">2022-10-28T05:36:01Z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