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81" r:id="rId17"/>
    <p:sldId id="282" r:id="rId18"/>
    <p:sldId id="271" r:id="rId19"/>
    <p:sldId id="272" r:id="rId20"/>
    <p:sldId id="279" r:id="rId21"/>
    <p:sldId id="273" r:id="rId22"/>
    <p:sldId id="274" r:id="rId23"/>
    <p:sldId id="275" r:id="rId24"/>
    <p:sldId id="283" r:id="rId25"/>
    <p:sldId id="278" r:id="rId26"/>
  </p:sldIdLst>
  <p:sldSz cx="9144000" cy="5143500" type="screen16x9"/>
  <p:notesSz cx="6858000" cy="9144000"/>
  <p:embeddedFontLst>
    <p:embeddedFont>
      <p:font typeface="Bookman Old Style" panose="02050604050505020204" pitchFamily="18"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Lato" panose="020F0502020204030203" pitchFamily="34" charset="0"/>
      <p:regular r:id="rId36"/>
      <p:bold r:id="rId37"/>
      <p:italic r:id="rId38"/>
      <p:boldItalic r:id="rId39"/>
    </p:embeddedFont>
    <p:embeddedFont>
      <p:font typeface="Rockwell" panose="02060603020205020403" pitchFamily="18" charset="0"/>
      <p:regular r:id="rId40"/>
      <p:bold r:id="rId41"/>
      <p:italic r:id="rId42"/>
      <p:boldItalic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7b942f642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7b942f642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7b942f642_0_1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7b942f642_0_1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6e3e1ef1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26e3e1ef1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26e3e1ef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6e3e1ef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6e3e1ef1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6e3e1ef1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6e3e1ef1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6e3e1ef1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6e3e1ef1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6e3e1ef1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6e3e1ef1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6e3e1ef1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6e3e1ef19_0_1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6e3e1ef19_0_1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6e3e1ef19_0_2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26e3e1ef19_0_2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6e3e1ef1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6e3e1ef1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7b942f64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7b942f64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7b942f642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7b942f642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7b942f642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7b942f642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7b942f642_0_1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27b942f642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2131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9434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56948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3712109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68895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92466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67967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11347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632742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84549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1844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041355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130"/>
        <p:cNvGrpSpPr/>
        <p:nvPr/>
      </p:nvGrpSpPr>
      <p:grpSpPr>
        <a:xfrm>
          <a:off x="0" y="0"/>
          <a:ext cx="0" cy="0"/>
          <a:chOff x="0" y="0"/>
          <a:chExt cx="0" cy="0"/>
        </a:xfrm>
      </p:grpSpPr>
      <p:sp>
        <p:nvSpPr>
          <p:cNvPr id="133" name="Google Shape;133;p13"/>
          <p:cNvSpPr txBox="1">
            <a:spLocks noGrp="1"/>
          </p:cNvSpPr>
          <p:nvPr>
            <p:ph type="title"/>
          </p:nvPr>
        </p:nvSpPr>
        <p:spPr>
          <a:xfrm>
            <a:off x="363750" y="554850"/>
            <a:ext cx="3855900" cy="40338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4" name="Google Shape;134;p13"/>
          <p:cNvSpPr txBox="1">
            <a:spLocks noGrp="1"/>
          </p:cNvSpPr>
          <p:nvPr>
            <p:ph type="body" idx="1"/>
          </p:nvPr>
        </p:nvSpPr>
        <p:spPr>
          <a:xfrm>
            <a:off x="4947374" y="554850"/>
            <a:ext cx="3855900" cy="4033800"/>
          </a:xfrm>
          <a:prstGeom prst="rect">
            <a:avLst/>
          </a:prstGeom>
          <a:noFill/>
        </p:spPr>
        <p:txBody>
          <a:bodyPr spcFirstLastPara="1" wrap="square" lIns="91425" tIns="91425" rIns="91425" bIns="91425" anchor="ctr" anchorCtr="0">
            <a:normAutofit/>
          </a:bodyPr>
          <a:lstStyle>
            <a:lvl1pPr marL="457200" lvl="0" indent="-330200" algn="l">
              <a:lnSpc>
                <a:spcPct val="115000"/>
              </a:lnSpc>
              <a:spcBef>
                <a:spcPts val="0"/>
              </a:spcBef>
              <a:spcAft>
                <a:spcPts val="0"/>
              </a:spcAft>
              <a:buClr>
                <a:schemeClr val="dk2"/>
              </a:buClr>
              <a:buSzPts val="1600"/>
              <a:buChar char="●"/>
              <a:defRPr sz="1600">
                <a:solidFill>
                  <a:schemeClr val="dk2"/>
                </a:solidFill>
              </a:defRPr>
            </a:lvl1pPr>
            <a:lvl2pPr marL="914400" lvl="1" indent="-298450" algn="l">
              <a:lnSpc>
                <a:spcPct val="115000"/>
              </a:lnSpc>
              <a:spcBef>
                <a:spcPts val="0"/>
              </a:spcBef>
              <a:spcAft>
                <a:spcPts val="0"/>
              </a:spcAft>
              <a:buClr>
                <a:schemeClr val="dk2"/>
              </a:buClr>
              <a:buSzPts val="1100"/>
              <a:buChar char="○"/>
              <a:defRPr sz="1400">
                <a:solidFill>
                  <a:schemeClr val="dk2"/>
                </a:solidFill>
              </a:defRPr>
            </a:lvl2pPr>
            <a:lvl3pPr marL="1371600" lvl="2" indent="-298450" algn="l">
              <a:lnSpc>
                <a:spcPct val="115000"/>
              </a:lnSpc>
              <a:spcBef>
                <a:spcPts val="0"/>
              </a:spcBef>
              <a:spcAft>
                <a:spcPts val="0"/>
              </a:spcAft>
              <a:buClr>
                <a:schemeClr val="dk2"/>
              </a:buClr>
              <a:buSzPts val="1100"/>
              <a:buChar char="■"/>
              <a:defRPr sz="1400">
                <a:solidFill>
                  <a:schemeClr val="dk2"/>
                </a:solidFill>
              </a:defRPr>
            </a:lvl3pPr>
            <a:lvl4pPr marL="1828800" lvl="3" indent="-298450" algn="l">
              <a:lnSpc>
                <a:spcPct val="115000"/>
              </a:lnSpc>
              <a:spcBef>
                <a:spcPts val="0"/>
              </a:spcBef>
              <a:spcAft>
                <a:spcPts val="0"/>
              </a:spcAft>
              <a:buClr>
                <a:schemeClr val="dk2"/>
              </a:buClr>
              <a:buSzPts val="1100"/>
              <a:buChar char="●"/>
              <a:defRPr sz="1400">
                <a:solidFill>
                  <a:schemeClr val="dk2"/>
                </a:solidFill>
              </a:defRPr>
            </a:lvl4pPr>
            <a:lvl5pPr marL="2286000" lvl="4" indent="-298450" algn="l">
              <a:lnSpc>
                <a:spcPct val="115000"/>
              </a:lnSpc>
              <a:spcBef>
                <a:spcPts val="0"/>
              </a:spcBef>
              <a:spcAft>
                <a:spcPts val="0"/>
              </a:spcAft>
              <a:buClr>
                <a:schemeClr val="dk2"/>
              </a:buClr>
              <a:buSzPts val="1100"/>
              <a:buChar char="○"/>
              <a:defRPr sz="1400">
                <a:solidFill>
                  <a:schemeClr val="dk2"/>
                </a:solidFill>
              </a:defRPr>
            </a:lvl5pPr>
            <a:lvl6pPr marL="2743200" lvl="5" indent="-298450" algn="l">
              <a:lnSpc>
                <a:spcPct val="115000"/>
              </a:lnSpc>
              <a:spcBef>
                <a:spcPts val="0"/>
              </a:spcBef>
              <a:spcAft>
                <a:spcPts val="0"/>
              </a:spcAft>
              <a:buClr>
                <a:schemeClr val="dk2"/>
              </a:buClr>
              <a:buSzPts val="1100"/>
              <a:buChar char="■"/>
              <a:defRPr sz="1400">
                <a:solidFill>
                  <a:schemeClr val="dk2"/>
                </a:solidFill>
              </a:defRPr>
            </a:lvl6pPr>
            <a:lvl7pPr marL="3200400" lvl="6" indent="-298450" algn="l">
              <a:lnSpc>
                <a:spcPct val="115000"/>
              </a:lnSpc>
              <a:spcBef>
                <a:spcPts val="0"/>
              </a:spcBef>
              <a:spcAft>
                <a:spcPts val="0"/>
              </a:spcAft>
              <a:buClr>
                <a:schemeClr val="dk2"/>
              </a:buClr>
              <a:buSzPts val="1100"/>
              <a:buChar char="●"/>
              <a:defRPr sz="1400">
                <a:solidFill>
                  <a:schemeClr val="dk2"/>
                </a:solidFill>
              </a:defRPr>
            </a:lvl7pPr>
            <a:lvl8pPr marL="3657600" lvl="7" indent="-298450" algn="l">
              <a:lnSpc>
                <a:spcPct val="115000"/>
              </a:lnSpc>
              <a:spcBef>
                <a:spcPts val="0"/>
              </a:spcBef>
              <a:spcAft>
                <a:spcPts val="0"/>
              </a:spcAft>
              <a:buClr>
                <a:schemeClr val="dk2"/>
              </a:buClr>
              <a:buSzPts val="1100"/>
              <a:buChar char="○"/>
              <a:defRPr sz="1400">
                <a:solidFill>
                  <a:schemeClr val="dk2"/>
                </a:solidFill>
              </a:defRPr>
            </a:lvl8pPr>
            <a:lvl9pPr marL="4114800" lvl="8" indent="-298450" algn="l">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135" name="Google Shape;13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46304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136"/>
        <p:cNvGrpSpPr/>
        <p:nvPr/>
      </p:nvGrpSpPr>
      <p:grpSpPr>
        <a:xfrm>
          <a:off x="0" y="0"/>
          <a:ext cx="0" cy="0"/>
          <a:chOff x="0" y="0"/>
          <a:chExt cx="0" cy="0"/>
        </a:xfrm>
      </p:grpSpPr>
      <p:sp>
        <p:nvSpPr>
          <p:cNvPr id="139" name="Google Shape;139;p14"/>
          <p:cNvSpPr txBox="1">
            <a:spLocks noGrp="1"/>
          </p:cNvSpPr>
          <p:nvPr>
            <p:ph type="ctrTitle"/>
          </p:nvPr>
        </p:nvSpPr>
        <p:spPr>
          <a:xfrm>
            <a:off x="311700" y="3537800"/>
            <a:ext cx="8097600" cy="10059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40" name="Google Shape;140;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15176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2">
  <p:cSld name="Custom layout 2">
    <p:spTree>
      <p:nvGrpSpPr>
        <p:cNvPr id="1" name="Shape 141"/>
        <p:cNvGrpSpPr/>
        <p:nvPr/>
      </p:nvGrpSpPr>
      <p:grpSpPr>
        <a:xfrm>
          <a:off x="0" y="0"/>
          <a:ext cx="0" cy="0"/>
          <a:chOff x="0" y="0"/>
          <a:chExt cx="0" cy="0"/>
        </a:xfrm>
      </p:grpSpPr>
      <p:sp>
        <p:nvSpPr>
          <p:cNvPr id="143" name="Google Shape;143;p15"/>
          <p:cNvSpPr txBox="1">
            <a:spLocks noGrp="1"/>
          </p:cNvSpPr>
          <p:nvPr>
            <p:ph type="body" idx="1"/>
          </p:nvPr>
        </p:nvSpPr>
        <p:spPr>
          <a:xfrm>
            <a:off x="4026250" y="370700"/>
            <a:ext cx="4747200" cy="4146300"/>
          </a:xfrm>
          <a:prstGeom prst="rect">
            <a:avLst/>
          </a:prstGeom>
          <a:noFill/>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rgbClr val="424242"/>
              </a:buClr>
              <a:buSzPts val="1800"/>
              <a:buChar char="●"/>
              <a:defRPr sz="1800">
                <a:solidFill>
                  <a:srgbClr val="424242"/>
                </a:solidFill>
              </a:defRPr>
            </a:lvl1pPr>
            <a:lvl2pPr marL="914400" lvl="1" indent="-330200" algn="l">
              <a:lnSpc>
                <a:spcPct val="115000"/>
              </a:lnSpc>
              <a:spcBef>
                <a:spcPts val="0"/>
              </a:spcBef>
              <a:spcAft>
                <a:spcPts val="0"/>
              </a:spcAft>
              <a:buClr>
                <a:srgbClr val="424242"/>
              </a:buClr>
              <a:buSzPts val="1600"/>
              <a:buChar char="○"/>
              <a:defRPr sz="1600">
                <a:solidFill>
                  <a:srgbClr val="424242"/>
                </a:solidFill>
              </a:defRPr>
            </a:lvl2pPr>
            <a:lvl3pPr marL="1371600" lvl="2" indent="-330200" algn="l">
              <a:lnSpc>
                <a:spcPct val="115000"/>
              </a:lnSpc>
              <a:spcBef>
                <a:spcPts val="0"/>
              </a:spcBef>
              <a:spcAft>
                <a:spcPts val="0"/>
              </a:spcAft>
              <a:buClr>
                <a:srgbClr val="424242"/>
              </a:buClr>
              <a:buSzPts val="1600"/>
              <a:buChar char="■"/>
              <a:defRPr sz="1600">
                <a:solidFill>
                  <a:srgbClr val="424242"/>
                </a:solidFill>
              </a:defRPr>
            </a:lvl3pPr>
            <a:lvl4pPr marL="1828800" lvl="3" indent="-330200" algn="l">
              <a:lnSpc>
                <a:spcPct val="115000"/>
              </a:lnSpc>
              <a:spcBef>
                <a:spcPts val="0"/>
              </a:spcBef>
              <a:spcAft>
                <a:spcPts val="0"/>
              </a:spcAft>
              <a:buClr>
                <a:srgbClr val="424242"/>
              </a:buClr>
              <a:buSzPts val="1600"/>
              <a:buChar char="●"/>
              <a:defRPr sz="1600">
                <a:solidFill>
                  <a:srgbClr val="424242"/>
                </a:solidFill>
              </a:defRPr>
            </a:lvl4pPr>
            <a:lvl5pPr marL="2286000" lvl="4" indent="-330200" algn="l">
              <a:lnSpc>
                <a:spcPct val="115000"/>
              </a:lnSpc>
              <a:spcBef>
                <a:spcPts val="0"/>
              </a:spcBef>
              <a:spcAft>
                <a:spcPts val="0"/>
              </a:spcAft>
              <a:buClr>
                <a:srgbClr val="424242"/>
              </a:buClr>
              <a:buSzPts val="1600"/>
              <a:buChar char="○"/>
              <a:defRPr sz="1600">
                <a:solidFill>
                  <a:srgbClr val="424242"/>
                </a:solidFill>
              </a:defRPr>
            </a:lvl5pPr>
            <a:lvl6pPr marL="2743200" lvl="5" indent="-330200" algn="l">
              <a:lnSpc>
                <a:spcPct val="115000"/>
              </a:lnSpc>
              <a:spcBef>
                <a:spcPts val="0"/>
              </a:spcBef>
              <a:spcAft>
                <a:spcPts val="0"/>
              </a:spcAft>
              <a:buClr>
                <a:srgbClr val="424242"/>
              </a:buClr>
              <a:buSzPts val="1600"/>
              <a:buChar char="■"/>
              <a:defRPr sz="1600">
                <a:solidFill>
                  <a:srgbClr val="424242"/>
                </a:solidFill>
              </a:defRPr>
            </a:lvl6pPr>
            <a:lvl7pPr marL="3200400" lvl="6" indent="-330200" algn="l">
              <a:lnSpc>
                <a:spcPct val="115000"/>
              </a:lnSpc>
              <a:spcBef>
                <a:spcPts val="0"/>
              </a:spcBef>
              <a:spcAft>
                <a:spcPts val="0"/>
              </a:spcAft>
              <a:buClr>
                <a:srgbClr val="424242"/>
              </a:buClr>
              <a:buSzPts val="1600"/>
              <a:buChar char="●"/>
              <a:defRPr sz="1600">
                <a:solidFill>
                  <a:srgbClr val="424242"/>
                </a:solidFill>
              </a:defRPr>
            </a:lvl7pPr>
            <a:lvl8pPr marL="3657600" lvl="7" indent="-330200" algn="l">
              <a:lnSpc>
                <a:spcPct val="115000"/>
              </a:lnSpc>
              <a:spcBef>
                <a:spcPts val="0"/>
              </a:spcBef>
              <a:spcAft>
                <a:spcPts val="0"/>
              </a:spcAft>
              <a:buClr>
                <a:srgbClr val="424242"/>
              </a:buClr>
              <a:buSzPts val="1600"/>
              <a:buChar char="○"/>
              <a:defRPr sz="1600">
                <a:solidFill>
                  <a:srgbClr val="424242"/>
                </a:solidFill>
              </a:defRPr>
            </a:lvl8pPr>
            <a:lvl9pPr marL="4114800" lvl="8" indent="-330200" algn="l">
              <a:lnSpc>
                <a:spcPct val="115000"/>
              </a:lnSpc>
              <a:spcBef>
                <a:spcPts val="0"/>
              </a:spcBef>
              <a:spcAft>
                <a:spcPts val="0"/>
              </a:spcAft>
              <a:buClr>
                <a:srgbClr val="424242"/>
              </a:buClr>
              <a:buSzPts val="1600"/>
              <a:buChar char="■"/>
              <a:defRPr sz="1600">
                <a:solidFill>
                  <a:srgbClr val="424242"/>
                </a:solidFill>
              </a:defRPr>
            </a:lvl9pPr>
          </a:lstStyle>
          <a:p>
            <a:endParaRPr/>
          </a:p>
        </p:txBody>
      </p:sp>
      <p:sp>
        <p:nvSpPr>
          <p:cNvPr id="144" name="Google Shape;144;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14372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3">
  <p:cSld name="Custom layout 3">
    <p:bg>
      <p:bgPr>
        <a:solidFill>
          <a:srgbClr val="FFFFFF"/>
        </a:solidFill>
        <a:effectLst/>
      </p:bgPr>
    </p:bg>
    <p:spTree>
      <p:nvGrpSpPr>
        <p:cNvPr id="1" name="Shape 145"/>
        <p:cNvGrpSpPr/>
        <p:nvPr/>
      </p:nvGrpSpPr>
      <p:grpSpPr>
        <a:xfrm>
          <a:off x="0" y="0"/>
          <a:ext cx="0" cy="0"/>
          <a:chOff x="0" y="0"/>
          <a:chExt cx="0" cy="0"/>
        </a:xfrm>
      </p:grpSpPr>
      <p:sp>
        <p:nvSpPr>
          <p:cNvPr id="155" name="Google Shape;155;p16"/>
          <p:cNvSpPr txBox="1">
            <a:spLocks noGrp="1"/>
          </p:cNvSpPr>
          <p:nvPr>
            <p:ph type="title"/>
          </p:nvPr>
        </p:nvSpPr>
        <p:spPr>
          <a:xfrm>
            <a:off x="324475" y="148225"/>
            <a:ext cx="3559500" cy="13737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800" b="1">
                <a:solidFill>
                  <a:schemeClr val="lt1"/>
                </a:solidFill>
              </a:defRPr>
            </a:lvl1pPr>
            <a:lvl2pPr lvl="1" algn="l">
              <a:lnSpc>
                <a:spcPct val="100000"/>
              </a:lnSpc>
              <a:spcBef>
                <a:spcPts val="0"/>
              </a:spcBef>
              <a:spcAft>
                <a:spcPts val="0"/>
              </a:spcAft>
              <a:buNone/>
              <a:defRPr sz="2800" b="1">
                <a:solidFill>
                  <a:schemeClr val="lt1"/>
                </a:solidFill>
              </a:defRPr>
            </a:lvl2pPr>
            <a:lvl3pPr lvl="2" algn="l">
              <a:lnSpc>
                <a:spcPct val="100000"/>
              </a:lnSpc>
              <a:spcBef>
                <a:spcPts val="0"/>
              </a:spcBef>
              <a:spcAft>
                <a:spcPts val="0"/>
              </a:spcAft>
              <a:buNone/>
              <a:defRPr sz="2800" b="1">
                <a:solidFill>
                  <a:schemeClr val="lt1"/>
                </a:solidFill>
              </a:defRPr>
            </a:lvl3pPr>
            <a:lvl4pPr lvl="3" algn="l">
              <a:lnSpc>
                <a:spcPct val="100000"/>
              </a:lnSpc>
              <a:spcBef>
                <a:spcPts val="0"/>
              </a:spcBef>
              <a:spcAft>
                <a:spcPts val="0"/>
              </a:spcAft>
              <a:buNone/>
              <a:defRPr sz="2800" b="1">
                <a:solidFill>
                  <a:schemeClr val="lt1"/>
                </a:solidFill>
              </a:defRPr>
            </a:lvl4pPr>
            <a:lvl5pPr lvl="4" algn="l">
              <a:lnSpc>
                <a:spcPct val="100000"/>
              </a:lnSpc>
              <a:spcBef>
                <a:spcPts val="0"/>
              </a:spcBef>
              <a:spcAft>
                <a:spcPts val="0"/>
              </a:spcAft>
              <a:buNone/>
              <a:defRPr sz="2800" b="1">
                <a:solidFill>
                  <a:schemeClr val="lt1"/>
                </a:solidFill>
              </a:defRPr>
            </a:lvl5pPr>
            <a:lvl6pPr lvl="5" algn="l">
              <a:lnSpc>
                <a:spcPct val="100000"/>
              </a:lnSpc>
              <a:spcBef>
                <a:spcPts val="0"/>
              </a:spcBef>
              <a:spcAft>
                <a:spcPts val="0"/>
              </a:spcAft>
              <a:buNone/>
              <a:defRPr sz="2800" b="1">
                <a:solidFill>
                  <a:schemeClr val="lt1"/>
                </a:solidFill>
              </a:defRPr>
            </a:lvl6pPr>
            <a:lvl7pPr lvl="6" algn="l">
              <a:lnSpc>
                <a:spcPct val="100000"/>
              </a:lnSpc>
              <a:spcBef>
                <a:spcPts val="0"/>
              </a:spcBef>
              <a:spcAft>
                <a:spcPts val="0"/>
              </a:spcAft>
              <a:buNone/>
              <a:defRPr sz="2800" b="1">
                <a:solidFill>
                  <a:schemeClr val="lt1"/>
                </a:solidFill>
              </a:defRPr>
            </a:lvl7pPr>
            <a:lvl8pPr lvl="7" algn="l">
              <a:lnSpc>
                <a:spcPct val="100000"/>
              </a:lnSpc>
              <a:spcBef>
                <a:spcPts val="0"/>
              </a:spcBef>
              <a:spcAft>
                <a:spcPts val="0"/>
              </a:spcAft>
              <a:buNone/>
              <a:defRPr sz="2800" b="1">
                <a:solidFill>
                  <a:schemeClr val="lt1"/>
                </a:solidFill>
              </a:defRPr>
            </a:lvl8pPr>
            <a:lvl9pPr lvl="8" algn="l">
              <a:lnSpc>
                <a:spcPct val="100000"/>
              </a:lnSpc>
              <a:spcBef>
                <a:spcPts val="0"/>
              </a:spcBef>
              <a:spcAft>
                <a:spcPts val="0"/>
              </a:spcAft>
              <a:buNone/>
              <a:defRPr sz="2800" b="1">
                <a:solidFill>
                  <a:schemeClr val="lt1"/>
                </a:solidFill>
              </a:defRPr>
            </a:lvl9pPr>
          </a:lstStyle>
          <a:p>
            <a:endParaRPr/>
          </a:p>
        </p:txBody>
      </p:sp>
      <p:sp>
        <p:nvSpPr>
          <p:cNvPr id="156" name="Google Shape;156;p16"/>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chemeClr val="dk2"/>
              </a:buClr>
              <a:buSzPts val="1800"/>
              <a:buChar char="●"/>
              <a:defRPr sz="1800">
                <a:solidFill>
                  <a:schemeClr val="dk2"/>
                </a:solidFill>
              </a:defRPr>
            </a:lvl1pPr>
            <a:lvl2pPr marL="914400" lvl="1" indent="-298450" algn="l">
              <a:lnSpc>
                <a:spcPct val="115000"/>
              </a:lnSpc>
              <a:spcBef>
                <a:spcPts val="0"/>
              </a:spcBef>
              <a:spcAft>
                <a:spcPts val="0"/>
              </a:spcAft>
              <a:buClr>
                <a:schemeClr val="dk2"/>
              </a:buClr>
              <a:buSzPts val="1100"/>
              <a:buChar char="○"/>
              <a:defRPr sz="1400">
                <a:solidFill>
                  <a:schemeClr val="dk2"/>
                </a:solidFill>
              </a:defRPr>
            </a:lvl2pPr>
            <a:lvl3pPr marL="1371600" lvl="2" indent="-298450" algn="l">
              <a:lnSpc>
                <a:spcPct val="115000"/>
              </a:lnSpc>
              <a:spcBef>
                <a:spcPts val="0"/>
              </a:spcBef>
              <a:spcAft>
                <a:spcPts val="0"/>
              </a:spcAft>
              <a:buClr>
                <a:schemeClr val="dk2"/>
              </a:buClr>
              <a:buSzPts val="1100"/>
              <a:buChar char="■"/>
              <a:defRPr sz="1400">
                <a:solidFill>
                  <a:schemeClr val="dk2"/>
                </a:solidFill>
              </a:defRPr>
            </a:lvl3pPr>
            <a:lvl4pPr marL="1828800" lvl="3" indent="-298450" algn="l">
              <a:lnSpc>
                <a:spcPct val="115000"/>
              </a:lnSpc>
              <a:spcBef>
                <a:spcPts val="0"/>
              </a:spcBef>
              <a:spcAft>
                <a:spcPts val="0"/>
              </a:spcAft>
              <a:buClr>
                <a:schemeClr val="dk2"/>
              </a:buClr>
              <a:buSzPts val="1100"/>
              <a:buChar char="●"/>
              <a:defRPr sz="1400">
                <a:solidFill>
                  <a:schemeClr val="dk2"/>
                </a:solidFill>
              </a:defRPr>
            </a:lvl4pPr>
            <a:lvl5pPr marL="2286000" lvl="4" indent="-298450" algn="l">
              <a:lnSpc>
                <a:spcPct val="115000"/>
              </a:lnSpc>
              <a:spcBef>
                <a:spcPts val="0"/>
              </a:spcBef>
              <a:spcAft>
                <a:spcPts val="0"/>
              </a:spcAft>
              <a:buClr>
                <a:schemeClr val="dk2"/>
              </a:buClr>
              <a:buSzPts val="1100"/>
              <a:buChar char="○"/>
              <a:defRPr sz="1400">
                <a:solidFill>
                  <a:schemeClr val="dk2"/>
                </a:solidFill>
              </a:defRPr>
            </a:lvl5pPr>
            <a:lvl6pPr marL="2743200" lvl="5" indent="-298450" algn="l">
              <a:lnSpc>
                <a:spcPct val="115000"/>
              </a:lnSpc>
              <a:spcBef>
                <a:spcPts val="0"/>
              </a:spcBef>
              <a:spcAft>
                <a:spcPts val="0"/>
              </a:spcAft>
              <a:buClr>
                <a:schemeClr val="dk2"/>
              </a:buClr>
              <a:buSzPts val="1100"/>
              <a:buChar char="■"/>
              <a:defRPr sz="1400">
                <a:solidFill>
                  <a:schemeClr val="dk2"/>
                </a:solidFill>
              </a:defRPr>
            </a:lvl6pPr>
            <a:lvl7pPr marL="3200400" lvl="6" indent="-298450" algn="l">
              <a:lnSpc>
                <a:spcPct val="115000"/>
              </a:lnSpc>
              <a:spcBef>
                <a:spcPts val="0"/>
              </a:spcBef>
              <a:spcAft>
                <a:spcPts val="0"/>
              </a:spcAft>
              <a:buClr>
                <a:schemeClr val="dk2"/>
              </a:buClr>
              <a:buSzPts val="1100"/>
              <a:buChar char="●"/>
              <a:defRPr sz="1400">
                <a:solidFill>
                  <a:schemeClr val="dk2"/>
                </a:solidFill>
              </a:defRPr>
            </a:lvl7pPr>
            <a:lvl8pPr marL="3657600" lvl="7" indent="-298450" algn="l">
              <a:lnSpc>
                <a:spcPct val="115000"/>
              </a:lnSpc>
              <a:spcBef>
                <a:spcPts val="0"/>
              </a:spcBef>
              <a:spcAft>
                <a:spcPts val="0"/>
              </a:spcAft>
              <a:buClr>
                <a:schemeClr val="dk2"/>
              </a:buClr>
              <a:buSzPts val="1100"/>
              <a:buChar char="○"/>
              <a:defRPr sz="1400">
                <a:solidFill>
                  <a:schemeClr val="dk2"/>
                </a:solidFill>
              </a:defRPr>
            </a:lvl8pPr>
            <a:lvl9pPr marL="4114800" lvl="8" indent="-298450" algn="l">
              <a:lnSpc>
                <a:spcPct val="115000"/>
              </a:lnSpc>
              <a:spcBef>
                <a:spcPts val="0"/>
              </a:spcBef>
              <a:spcAft>
                <a:spcPts val="0"/>
              </a:spcAft>
              <a:buClr>
                <a:schemeClr val="dk2"/>
              </a:buClr>
              <a:buSzPts val="1100"/>
              <a:buChar char="■"/>
              <a:defRPr sz="1400">
                <a:solidFill>
                  <a:schemeClr val="dk2"/>
                </a:solidFill>
              </a:defRPr>
            </a:lvl9pPr>
          </a:lstStyle>
          <a:p>
            <a:endParaRPr/>
          </a:p>
        </p:txBody>
      </p:sp>
      <p:sp>
        <p:nvSpPr>
          <p:cNvPr id="157" name="Google Shape;157;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606981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4">
  <p:cSld name="Custom layout 4">
    <p:spTree>
      <p:nvGrpSpPr>
        <p:cNvPr id="1" name="Shape 158"/>
        <p:cNvGrpSpPr/>
        <p:nvPr/>
      </p:nvGrpSpPr>
      <p:grpSpPr>
        <a:xfrm>
          <a:off x="0" y="0"/>
          <a:ext cx="0" cy="0"/>
          <a:chOff x="0" y="0"/>
          <a:chExt cx="0" cy="0"/>
        </a:xfrm>
      </p:grpSpPr>
      <p:sp>
        <p:nvSpPr>
          <p:cNvPr id="161" name="Google Shape;161;p17"/>
          <p:cNvSpPr txBox="1">
            <a:spLocks noGrp="1"/>
          </p:cNvSpPr>
          <p:nvPr>
            <p:ph type="ctrTitle"/>
          </p:nvPr>
        </p:nvSpPr>
        <p:spPr>
          <a:xfrm>
            <a:off x="311700" y="1957350"/>
            <a:ext cx="8520600" cy="12288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162" name="Google Shape;162;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930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4391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40555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0111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04126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464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54263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62883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4/27/2023</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5361352"/>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ctrTitle"/>
          </p:nvPr>
        </p:nvSpPr>
        <p:spPr>
          <a:xfrm>
            <a:off x="1409413" y="597264"/>
            <a:ext cx="6490177" cy="105965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rgbClr val="92D050"/>
                </a:solidFill>
                <a:effectLst>
                  <a:outerShdw blurRad="38100" dist="38100" dir="2700000" algn="tl">
                    <a:srgbClr val="000000">
                      <a:alpha val="43137"/>
                    </a:srgbClr>
                  </a:outerShdw>
                </a:effectLst>
              </a:rPr>
              <a:t>EXPLORATORY PROJECT</a:t>
            </a:r>
            <a:endParaRPr b="1" dirty="0">
              <a:solidFill>
                <a:srgbClr val="92D050"/>
              </a:solidFill>
            </a:endParaRPr>
          </a:p>
        </p:txBody>
      </p:sp>
      <p:sp>
        <p:nvSpPr>
          <p:cNvPr id="168" name="Google Shape;168;p18"/>
          <p:cNvSpPr txBox="1">
            <a:spLocks noGrp="1"/>
          </p:cNvSpPr>
          <p:nvPr>
            <p:ph type="subTitle" idx="1"/>
          </p:nvPr>
        </p:nvSpPr>
        <p:spPr>
          <a:xfrm>
            <a:off x="6021950" y="2995797"/>
            <a:ext cx="2641500" cy="1453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00" dirty="0"/>
              <a:t>By :</a:t>
            </a:r>
            <a:endParaRPr sz="1400" dirty="0"/>
          </a:p>
          <a:p>
            <a:pPr marL="0" lvl="0" indent="0" algn="l" rtl="0">
              <a:spcBef>
                <a:spcPts val="0"/>
              </a:spcBef>
              <a:spcAft>
                <a:spcPts val="0"/>
              </a:spcAft>
              <a:buNone/>
            </a:pPr>
            <a:r>
              <a:rPr lang="en" sz="1400" dirty="0"/>
              <a:t>       Siddhant kharwar 21075083</a:t>
            </a:r>
          </a:p>
          <a:p>
            <a:pPr marL="0" lvl="0" indent="0" algn="l" rtl="0">
              <a:spcBef>
                <a:spcPts val="0"/>
              </a:spcBef>
              <a:spcAft>
                <a:spcPts val="0"/>
              </a:spcAft>
              <a:buNone/>
            </a:pPr>
            <a:r>
              <a:rPr lang="en" sz="1400" dirty="0"/>
              <a:t>        Shailendra kori 21075080</a:t>
            </a:r>
            <a:endParaRPr sz="1400" dirty="0"/>
          </a:p>
          <a:p>
            <a:pPr marL="0" lvl="0" indent="0" algn="l" rtl="0">
              <a:spcBef>
                <a:spcPts val="0"/>
              </a:spcBef>
              <a:spcAft>
                <a:spcPts val="0"/>
              </a:spcAft>
              <a:buNone/>
            </a:pPr>
            <a:r>
              <a:rPr lang="en" sz="1400" dirty="0"/>
              <a:t>Under: </a:t>
            </a:r>
            <a:endParaRPr sz="1400" dirty="0"/>
          </a:p>
          <a:p>
            <a:pPr marL="0" lvl="0" indent="0" algn="l" rtl="0">
              <a:spcBef>
                <a:spcPts val="0"/>
              </a:spcBef>
              <a:spcAft>
                <a:spcPts val="0"/>
              </a:spcAft>
              <a:buNone/>
            </a:pPr>
            <a:r>
              <a:rPr lang="en" sz="1400" dirty="0"/>
              <a:t>       Dr. Bhaskar Biswas</a:t>
            </a:r>
            <a:endParaRPr sz="1400" dirty="0"/>
          </a:p>
          <a:p>
            <a:pPr marL="0" lvl="0" indent="0" algn="l" rtl="0">
              <a:spcBef>
                <a:spcPts val="0"/>
              </a:spcBef>
              <a:spcAft>
                <a:spcPts val="0"/>
              </a:spcAft>
              <a:buNone/>
            </a:pPr>
            <a:endParaRPr dirty="0"/>
          </a:p>
        </p:txBody>
      </p:sp>
      <p:sp>
        <p:nvSpPr>
          <p:cNvPr id="169" name="Google Shape;169;p18"/>
          <p:cNvSpPr txBox="1"/>
          <p:nvPr/>
        </p:nvSpPr>
        <p:spPr>
          <a:xfrm>
            <a:off x="1872301" y="1656919"/>
            <a:ext cx="55644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rgbClr val="00B0F0"/>
                </a:solidFill>
                <a:ea typeface="Lato"/>
                <a:cs typeface="Lato"/>
                <a:sym typeface="Lato"/>
              </a:rPr>
              <a:t>Link Prediction In Social Networks</a:t>
            </a:r>
          </a:p>
          <a:p>
            <a:pPr marL="0" lvl="0" indent="0" algn="l" rtl="0">
              <a:spcBef>
                <a:spcPts val="0"/>
              </a:spcBef>
              <a:spcAft>
                <a:spcPts val="0"/>
              </a:spcAft>
              <a:buNone/>
            </a:pPr>
            <a:r>
              <a:rPr lang="en" sz="2000" b="1" dirty="0">
                <a:solidFill>
                  <a:srgbClr val="00B0F0"/>
                </a:solidFill>
                <a:latin typeface="Lato"/>
                <a:ea typeface="Lato"/>
                <a:cs typeface="Lato"/>
                <a:sym typeface="Lato"/>
              </a:rPr>
              <a:t> </a:t>
            </a:r>
            <a:endParaRPr sz="2200" b="1" dirty="0">
              <a:solidFill>
                <a:srgbClr val="00B0F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SIMILARITY METRICS</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29" name="Google Shape;229;p27"/>
          <p:cNvSpPr txBox="1">
            <a:spLocks noGrp="1"/>
          </p:cNvSpPr>
          <p:nvPr>
            <p:ph type="body" idx="1"/>
          </p:nvPr>
        </p:nvSpPr>
        <p:spPr>
          <a:xfrm>
            <a:off x="1242499" y="119696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5)    </a:t>
            </a:r>
            <a:r>
              <a:rPr lang="en" sz="1400" b="1" dirty="0">
                <a:solidFill>
                  <a:srgbClr val="FFC000"/>
                </a:solidFill>
                <a:ea typeface="Calibri" panose="020F0502020204030204" pitchFamily="34" charset="0"/>
                <a:cs typeface="Calibri" panose="020F0502020204030204" pitchFamily="34" charset="0"/>
              </a:rPr>
              <a:t>PREFERENTIAL  ATTACHMENT</a:t>
            </a:r>
            <a:endParaRPr sz="1400" b="1" dirty="0">
              <a:solidFill>
                <a:srgbClr val="FFC000"/>
              </a:solidFill>
              <a:ea typeface="Calibri" panose="020F0502020204030204" pitchFamily="34" charset="0"/>
              <a:cs typeface="Calibri" panose="020F0502020204030204" pitchFamily="34" charset="0"/>
            </a:endParaRPr>
          </a:p>
          <a:p>
            <a:pPr marL="0" lvl="0" indent="457200" algn="l" rtl="0">
              <a:spcBef>
                <a:spcPts val="1200"/>
              </a:spcBef>
              <a:spcAft>
                <a:spcPts val="0"/>
              </a:spcAft>
              <a:buNone/>
            </a:pPr>
            <a:r>
              <a:rPr lang="en" sz="1400" dirty="0">
                <a:ea typeface="Arial"/>
                <a:cs typeface="Arial"/>
                <a:sym typeface="Arial"/>
              </a:rPr>
              <a:t>Defined simply as |N(i)| · |N(j)|​</a:t>
            </a:r>
            <a:endParaRPr sz="1400" dirty="0">
              <a:ea typeface="Arial"/>
              <a:cs typeface="Arial"/>
              <a:sym typeface="Arial"/>
            </a:endParaRPr>
          </a:p>
          <a:p>
            <a:pPr marL="457200" lvl="0" indent="0" algn="l" rtl="0">
              <a:spcBef>
                <a:spcPts val="0"/>
              </a:spcBef>
              <a:spcAft>
                <a:spcPts val="0"/>
              </a:spcAft>
              <a:buNone/>
            </a:pPr>
            <a:r>
              <a:rPr lang="en" sz="1400" dirty="0">
                <a:ea typeface="Arial"/>
                <a:cs typeface="Arial"/>
                <a:sym typeface="Arial"/>
              </a:rPr>
              <a:t>Preferential Attachment encodes the belief that nodes with many neighbors are more likely to form more in the future, and thus gives higher scores to potential links whose nodes have high degree</a:t>
            </a:r>
            <a:r>
              <a:rPr lang="en" sz="1400" dirty="0">
                <a:solidFill>
                  <a:srgbClr val="3D3D3D"/>
                </a:solidFill>
                <a:ea typeface="Arial"/>
                <a:cs typeface="Arial"/>
                <a:sym typeface="Arial"/>
              </a:rPr>
              <a:t>.</a:t>
            </a:r>
            <a:r>
              <a:rPr lang="en" sz="1400" dirty="0">
                <a:solidFill>
                  <a:srgbClr val="000000"/>
                </a:solidFill>
                <a:ea typeface="Arial"/>
                <a:cs typeface="Arial"/>
                <a:sym typeface="Arial"/>
              </a:rPr>
              <a:t>​</a:t>
            </a:r>
            <a:endParaRPr sz="1400" dirty="0">
              <a:solidFill>
                <a:srgbClr val="000000"/>
              </a:solidFill>
              <a:ea typeface="Arial"/>
              <a:cs typeface="Arial"/>
              <a:sym typeface="Arial"/>
            </a:endParaRPr>
          </a:p>
          <a:p>
            <a:pPr marL="0" lvl="0" indent="0" algn="l" rtl="0">
              <a:spcBef>
                <a:spcPts val="0"/>
              </a:spcBef>
              <a:spcAft>
                <a:spcPts val="0"/>
              </a:spcAft>
              <a:buNone/>
            </a:pPr>
            <a:endParaRPr sz="1400" dirty="0"/>
          </a:p>
          <a:p>
            <a:pPr marL="0" lvl="0" indent="0" algn="l" rtl="0">
              <a:spcBef>
                <a:spcPts val="1200"/>
              </a:spcBef>
              <a:spcAft>
                <a:spcPts val="0"/>
              </a:spcAft>
              <a:buNone/>
            </a:pPr>
            <a:r>
              <a:rPr lang="en" sz="1400" dirty="0"/>
              <a:t>6)     </a:t>
            </a:r>
            <a:r>
              <a:rPr lang="en" sz="1400" b="1" dirty="0">
                <a:solidFill>
                  <a:srgbClr val="FFC000"/>
                </a:solidFill>
              </a:rPr>
              <a:t>RESOURCE ALLOCATION INDEX</a:t>
            </a:r>
            <a:endParaRPr sz="1400" b="1" dirty="0">
              <a:solidFill>
                <a:srgbClr val="FFC000"/>
              </a:solidFill>
            </a:endParaRPr>
          </a:p>
          <a:p>
            <a:pPr marL="457200" lvl="0" indent="0" algn="l" rtl="0">
              <a:spcBef>
                <a:spcPts val="1200"/>
              </a:spcBef>
              <a:spcAft>
                <a:spcPts val="0"/>
              </a:spcAft>
              <a:buNone/>
            </a:pPr>
            <a:r>
              <a:rPr lang="en" sz="1400" dirty="0"/>
              <a:t>Defined as a fraction of a resource that a node can send to another node through their common neighbours. It performs well with lower time complexity.</a:t>
            </a:r>
            <a:endParaRPr sz="1400" dirty="0"/>
          </a:p>
          <a:p>
            <a:pPr marL="457200" lvl="0" indent="0" algn="l" rtl="0">
              <a:spcBef>
                <a:spcPts val="1200"/>
              </a:spcBef>
              <a:spcAft>
                <a:spcPts val="1200"/>
              </a:spcAft>
              <a:buNone/>
            </a:pPr>
            <a:r>
              <a:rPr lang="en" sz="1400" dirty="0"/>
              <a:t>It is defined as: </a:t>
            </a:r>
            <a:endParaRPr sz="1400" dirty="0"/>
          </a:p>
        </p:txBody>
      </p:sp>
      <p:sp>
        <p:nvSpPr>
          <p:cNvPr id="230" name="Google Shape;230;p27"/>
          <p:cNvSpPr txBox="1"/>
          <p:nvPr/>
        </p:nvSpPr>
        <p:spPr>
          <a:xfrm>
            <a:off x="3378630" y="4349550"/>
            <a:ext cx="20694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31" name="Google Shape;231;p27"/>
          <p:cNvPicPr preferRelativeResize="0"/>
          <p:nvPr/>
        </p:nvPicPr>
        <p:blipFill>
          <a:blip r:embed="rId3">
            <a:alphaModFix/>
          </a:blip>
          <a:stretch>
            <a:fillRect/>
          </a:stretch>
        </p:blipFill>
        <p:spPr>
          <a:xfrm>
            <a:off x="3481758" y="4349550"/>
            <a:ext cx="1743225" cy="4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1392925" y="3465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SIMILARITY METRICS</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37" name="Google Shape;237;p28"/>
          <p:cNvSpPr txBox="1">
            <a:spLocks noGrp="1"/>
          </p:cNvSpPr>
          <p:nvPr>
            <p:ph type="body" idx="1"/>
          </p:nvPr>
        </p:nvSpPr>
        <p:spPr>
          <a:xfrm>
            <a:off x="1153121" y="1188950"/>
            <a:ext cx="7038900" cy="2911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400" b="1" dirty="0"/>
              <a:t>7)  </a:t>
            </a:r>
            <a:r>
              <a:rPr lang="en" sz="1400" b="1" dirty="0">
                <a:solidFill>
                  <a:srgbClr val="FFC000"/>
                </a:solidFill>
              </a:rPr>
              <a:t>COMMUNITY COMMON NEIGHBOURS</a:t>
            </a:r>
          </a:p>
          <a:p>
            <a:pPr marL="0" lvl="0" indent="0" algn="l" rtl="0">
              <a:spcBef>
                <a:spcPts val="0"/>
              </a:spcBef>
              <a:spcAft>
                <a:spcPts val="0"/>
              </a:spcAft>
              <a:buNone/>
            </a:pPr>
            <a:r>
              <a:rPr lang="en" sz="1400" b="1" dirty="0">
                <a:solidFill>
                  <a:srgbClr val="FFC000"/>
                </a:solidFill>
                <a:highlight>
                  <a:srgbClr val="131417"/>
                </a:highlight>
                <a:ea typeface="Arial"/>
                <a:cs typeface="Arial"/>
                <a:sym typeface="Arial"/>
              </a:rPr>
              <a:t>   </a:t>
            </a:r>
            <a:r>
              <a:rPr lang="en" dirty="0">
                <a:solidFill>
                  <a:srgbClr val="FFFFFF"/>
                </a:solidFill>
                <a:highlight>
                  <a:srgbClr val="131417"/>
                </a:highlight>
                <a:ea typeface="Arial"/>
                <a:cs typeface="Arial"/>
                <a:sym typeface="Arial"/>
              </a:rPr>
              <a:t>Number of common neighbors with bonus for neighbors in same community.</a:t>
            </a:r>
            <a:endParaRPr dirty="0">
              <a:solidFill>
                <a:srgbClr val="FFFFFF"/>
              </a:solidFill>
              <a:highlight>
                <a:srgbClr val="131417"/>
              </a:highlight>
              <a:ea typeface="Arial"/>
              <a:cs typeface="Arial"/>
              <a:sym typeface="Arial"/>
            </a:endParaRPr>
          </a:p>
          <a:p>
            <a:pPr marL="0" lvl="0" indent="0" algn="l" rtl="0">
              <a:spcBef>
                <a:spcPts val="1200"/>
              </a:spcBef>
              <a:spcAft>
                <a:spcPts val="0"/>
              </a:spcAft>
              <a:buNone/>
            </a:pPr>
            <a:endParaRPr dirty="0">
              <a:solidFill>
                <a:srgbClr val="FFFFFF"/>
              </a:solidFill>
              <a:highlight>
                <a:srgbClr val="131417"/>
              </a:highlight>
              <a:ea typeface="Arial"/>
              <a:cs typeface="Arial"/>
              <a:sym typeface="Arial"/>
            </a:endParaRPr>
          </a:p>
          <a:p>
            <a:pPr marL="0" lvl="0" indent="0" algn="l" rtl="0">
              <a:spcBef>
                <a:spcPts val="1200"/>
              </a:spcBef>
              <a:spcAft>
                <a:spcPts val="0"/>
              </a:spcAft>
              <a:buNone/>
            </a:pPr>
            <a:r>
              <a:rPr lang="en" sz="1400" b="1" dirty="0"/>
              <a:t>8)  </a:t>
            </a:r>
            <a:r>
              <a:rPr lang="en" sz="1400" b="1" dirty="0">
                <a:solidFill>
                  <a:srgbClr val="FFC000"/>
                </a:solidFill>
              </a:rPr>
              <a:t>COMMUNITY RESOURCE ALLOCATION</a:t>
            </a:r>
            <a:endParaRPr sz="1400" b="1" dirty="0">
              <a:solidFill>
                <a:srgbClr val="FFC000"/>
              </a:solidFill>
            </a:endParaRPr>
          </a:p>
          <a:p>
            <a:pPr marL="0" lvl="0" indent="0" algn="l" rtl="0">
              <a:spcBef>
                <a:spcPts val="1200"/>
              </a:spcBef>
              <a:spcAft>
                <a:spcPts val="0"/>
              </a:spcAft>
              <a:buNone/>
            </a:pPr>
            <a:r>
              <a:rPr lang="en" dirty="0">
                <a:solidFill>
                  <a:srgbClr val="FFFFFF"/>
                </a:solidFill>
                <a:highlight>
                  <a:srgbClr val="131417"/>
                </a:highlight>
                <a:ea typeface="Arial"/>
                <a:cs typeface="Arial"/>
                <a:sym typeface="Arial"/>
              </a:rPr>
              <a:t>Computes the resource allocation index of all node pairs using community information.</a:t>
            </a:r>
            <a:endParaRPr dirty="0">
              <a:solidFill>
                <a:srgbClr val="FFFFFF"/>
              </a:solidFill>
              <a:highlight>
                <a:srgbClr val="131417"/>
              </a:highlight>
              <a:ea typeface="Arial"/>
              <a:cs typeface="Arial"/>
              <a:sym typeface="Arial"/>
            </a:endParaRPr>
          </a:p>
          <a:p>
            <a:pPr marL="0" lvl="0" indent="0" algn="l" rtl="0">
              <a:spcBef>
                <a:spcPts val="1200"/>
              </a:spcBef>
              <a:spcAft>
                <a:spcPts val="1200"/>
              </a:spcAft>
              <a:buNone/>
            </a:pPr>
            <a:r>
              <a:rPr lang="en" dirty="0">
                <a:solidFill>
                  <a:srgbClr val="FFFFFF"/>
                </a:solidFill>
                <a:highlight>
                  <a:srgbClr val="131417"/>
                </a:highlight>
                <a:ea typeface="Arial"/>
                <a:cs typeface="Arial"/>
                <a:sym typeface="Arial"/>
              </a:rPr>
              <a:t>It is defined as: </a:t>
            </a:r>
            <a:endParaRPr dirty="0">
              <a:solidFill>
                <a:srgbClr val="FFFFFF"/>
              </a:solidFill>
              <a:highlight>
                <a:srgbClr val="131417"/>
              </a:highlight>
              <a:ea typeface="Arial"/>
              <a:cs typeface="Arial"/>
              <a:sym typeface="Arial"/>
            </a:endParaRPr>
          </a:p>
        </p:txBody>
      </p:sp>
      <p:sp>
        <p:nvSpPr>
          <p:cNvPr id="238" name="Google Shape;238;p28"/>
          <p:cNvSpPr txBox="1"/>
          <p:nvPr/>
        </p:nvSpPr>
        <p:spPr>
          <a:xfrm>
            <a:off x="3123475" y="3176744"/>
            <a:ext cx="3355200" cy="6156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39" name="Google Shape;239;p28"/>
          <p:cNvPicPr preferRelativeResize="0"/>
          <p:nvPr/>
        </p:nvPicPr>
        <p:blipFill>
          <a:blip r:embed="rId3">
            <a:alphaModFix/>
          </a:blip>
          <a:stretch>
            <a:fillRect/>
          </a:stretch>
        </p:blipFill>
        <p:spPr>
          <a:xfrm>
            <a:off x="3234775" y="3301327"/>
            <a:ext cx="3132600" cy="47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SIMILARITY METRICS</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45" name="Google Shape;245;p29"/>
          <p:cNvSpPr txBox="1">
            <a:spLocks noGrp="1"/>
          </p:cNvSpPr>
          <p:nvPr>
            <p:ph type="body" idx="1"/>
          </p:nvPr>
        </p:nvSpPr>
        <p:spPr>
          <a:xfrm>
            <a:off x="1297500" y="1567550"/>
            <a:ext cx="7038900" cy="152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FFC000"/>
                </a:solidFill>
              </a:rPr>
              <a:t>9)  SALTON INDEX (SI)</a:t>
            </a:r>
            <a:endParaRPr sz="1400" b="1" dirty="0">
              <a:solidFill>
                <a:srgbClr val="FFC000"/>
              </a:solidFill>
            </a:endParaRPr>
          </a:p>
          <a:p>
            <a:pPr marL="0" lvl="0" indent="0" algn="l" rtl="0">
              <a:spcBef>
                <a:spcPts val="1200"/>
              </a:spcBef>
              <a:spcAft>
                <a:spcPts val="1200"/>
              </a:spcAft>
              <a:buNone/>
            </a:pPr>
            <a:r>
              <a:rPr lang="en" sz="1400" dirty="0"/>
              <a:t>In a vector space, document similarities can be computed using the Salton Index also known as Cosine Similarity. This Similarity index between two records is measured by calculating the cosine of the angle between them.It is defined as: </a:t>
            </a:r>
          </a:p>
          <a:p>
            <a:pPr marL="0" lvl="0" indent="0" algn="l" rtl="0">
              <a:spcBef>
                <a:spcPts val="1200"/>
              </a:spcBef>
              <a:spcAft>
                <a:spcPts val="1200"/>
              </a:spcAft>
              <a:buNone/>
            </a:pPr>
            <a:endParaRPr sz="1400" dirty="0"/>
          </a:p>
        </p:txBody>
      </p:sp>
      <p:sp>
        <p:nvSpPr>
          <p:cNvPr id="246" name="Google Shape;246;p29"/>
          <p:cNvSpPr txBox="1"/>
          <p:nvPr/>
        </p:nvSpPr>
        <p:spPr>
          <a:xfrm>
            <a:off x="4049486" y="2953750"/>
            <a:ext cx="2647739" cy="461635"/>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lumMod val="95000"/>
                    <a:lumOff val="5000"/>
                  </a:schemeClr>
                </a:solidFill>
                <a:latin typeface="Lato"/>
                <a:ea typeface="Lato"/>
                <a:cs typeface="Lato"/>
                <a:sym typeface="Lato"/>
              </a:rPr>
              <a:t> |Γ (x) ∩ Γ (y)| /(√ (kx.ky) )</a:t>
            </a:r>
            <a:endParaRPr dirty="0">
              <a:solidFill>
                <a:schemeClr val="bg1">
                  <a:lumMod val="95000"/>
                  <a:lumOff val="5000"/>
                </a:schemeClr>
              </a:solidFill>
              <a:latin typeface="Lato"/>
              <a:ea typeface="Lato"/>
              <a:cs typeface="Lato"/>
              <a:sym typeface="Lato"/>
            </a:endParaRPr>
          </a:p>
        </p:txBody>
      </p:sp>
      <p:sp>
        <p:nvSpPr>
          <p:cNvPr id="247" name="Google Shape;247;p29"/>
          <p:cNvSpPr txBox="1"/>
          <p:nvPr/>
        </p:nvSpPr>
        <p:spPr>
          <a:xfrm>
            <a:off x="1297500" y="3395500"/>
            <a:ext cx="7020300"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FFC000"/>
                </a:solidFill>
                <a:latin typeface="Calibri" panose="020F0502020204030204" pitchFamily="34" charset="0"/>
                <a:ea typeface="Calibri" panose="020F0502020204030204" pitchFamily="34" charset="0"/>
                <a:cs typeface="Calibri" panose="020F0502020204030204" pitchFamily="34" charset="0"/>
                <a:sym typeface="Lato"/>
              </a:rPr>
              <a:t>10)  </a:t>
            </a:r>
            <a:r>
              <a:rPr lang="en" sz="1600" b="1" dirty="0">
                <a:solidFill>
                  <a:srgbClr val="FFC000"/>
                </a:solidFill>
                <a:ea typeface="Calibri" panose="020F0502020204030204" pitchFamily="34" charset="0"/>
                <a:cs typeface="Calibri" panose="020F0502020204030204" pitchFamily="34" charset="0"/>
                <a:sym typeface="Lato"/>
              </a:rPr>
              <a:t>SORENSEN INDEX</a:t>
            </a:r>
            <a:endParaRPr sz="1600" b="1" dirty="0">
              <a:solidFill>
                <a:srgbClr val="FFC000"/>
              </a:solidFill>
              <a:ea typeface="Calibri" panose="020F0502020204030204" pitchFamily="34" charset="0"/>
              <a:cs typeface="Calibri" panose="020F0502020204030204" pitchFamily="34" charset="0"/>
              <a:sym typeface="Lato"/>
            </a:endParaRPr>
          </a:p>
          <a:p>
            <a:pPr marL="0" lvl="0" indent="0" algn="l" rtl="0">
              <a:spcBef>
                <a:spcPts val="0"/>
              </a:spcBef>
              <a:spcAft>
                <a:spcPts val="0"/>
              </a:spcAft>
              <a:buNone/>
            </a:pPr>
            <a:endParaRPr dirty="0">
              <a:solidFill>
                <a:schemeClr val="lt1"/>
              </a:solidFill>
              <a:ea typeface="Lato"/>
              <a:cs typeface="Lato"/>
              <a:sym typeface="Lato"/>
            </a:endParaRPr>
          </a:p>
          <a:p>
            <a:pPr marL="0" lvl="0" indent="0" algn="l" rtl="0">
              <a:spcBef>
                <a:spcPts val="0"/>
              </a:spcBef>
              <a:spcAft>
                <a:spcPts val="0"/>
              </a:spcAft>
              <a:buNone/>
            </a:pPr>
            <a:r>
              <a:rPr lang="en" sz="1600" dirty="0">
                <a:solidFill>
                  <a:schemeClr val="lt1"/>
                </a:solidFill>
                <a:ea typeface="Lato"/>
                <a:cs typeface="Lato"/>
                <a:sym typeface="Lato"/>
              </a:rPr>
              <a:t>It is defined as:-</a:t>
            </a:r>
            <a:endParaRPr sz="1600" dirty="0">
              <a:solidFill>
                <a:schemeClr val="lt1"/>
              </a:solidFill>
              <a:ea typeface="Lato"/>
              <a:cs typeface="Lato"/>
              <a:sym typeface="Lato"/>
            </a:endParaRPr>
          </a:p>
        </p:txBody>
      </p:sp>
      <p:sp>
        <p:nvSpPr>
          <p:cNvPr id="248" name="Google Shape;248;p29"/>
          <p:cNvSpPr txBox="1"/>
          <p:nvPr/>
        </p:nvSpPr>
        <p:spPr>
          <a:xfrm>
            <a:off x="3973859" y="3919974"/>
            <a:ext cx="2723366" cy="461635"/>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lumMod val="95000"/>
                    <a:lumOff val="5000"/>
                  </a:schemeClr>
                </a:solidFill>
                <a:latin typeface="Lato"/>
                <a:ea typeface="Lato"/>
                <a:cs typeface="Lato"/>
                <a:sym typeface="Lato"/>
              </a:rPr>
              <a:t> 2|Γ (x) ∩ Γ (y)|/ (kx + ky) </a:t>
            </a:r>
            <a:endParaRPr dirty="0">
              <a:solidFill>
                <a:schemeClr val="bg1">
                  <a:lumMod val="95000"/>
                  <a:lumOff val="5000"/>
                </a:schemeClr>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OTHER SIMILARITY INDICES USED</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54" name="Google Shape;254;p30"/>
          <p:cNvSpPr txBox="1">
            <a:spLocks noGrp="1"/>
          </p:cNvSpPr>
          <p:nvPr>
            <p:ph type="body" idx="1"/>
          </p:nvPr>
        </p:nvSpPr>
        <p:spPr>
          <a:xfrm>
            <a:off x="1345626" y="1307850"/>
            <a:ext cx="7038900" cy="29112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CAR- based Common Neighbor index</a:t>
            </a:r>
            <a:endParaRPr dirty="0"/>
          </a:p>
          <a:p>
            <a:pPr marL="457200" lvl="0" indent="-311150" algn="l" rtl="0">
              <a:spcBef>
                <a:spcPts val="0"/>
              </a:spcBef>
              <a:spcAft>
                <a:spcPts val="0"/>
              </a:spcAft>
              <a:buSzPts val="1300"/>
              <a:buChar char="●"/>
            </a:pPr>
            <a:r>
              <a:rPr lang="en" dirty="0"/>
              <a:t>CAR-based Adamic/Adar Index</a:t>
            </a:r>
            <a:endParaRPr dirty="0"/>
          </a:p>
          <a:p>
            <a:pPr marL="457200" lvl="0" indent="-311150" algn="l" rtl="0">
              <a:spcBef>
                <a:spcPts val="0"/>
              </a:spcBef>
              <a:spcAft>
                <a:spcPts val="0"/>
              </a:spcAft>
              <a:buSzPts val="1300"/>
              <a:buChar char="●"/>
            </a:pPr>
            <a:r>
              <a:rPr lang="en" dirty="0"/>
              <a:t>CAR-based Resource Allocation Index</a:t>
            </a:r>
            <a:endParaRPr dirty="0"/>
          </a:p>
          <a:p>
            <a:pPr marL="457200" lvl="0" indent="-311150" algn="l" rtl="0">
              <a:spcBef>
                <a:spcPts val="0"/>
              </a:spcBef>
              <a:spcAft>
                <a:spcPts val="0"/>
              </a:spcAft>
              <a:buSzPts val="1300"/>
              <a:buChar char="●"/>
            </a:pPr>
            <a:r>
              <a:rPr lang="en" dirty="0"/>
              <a:t>CAR-based Preferential Attachment Index</a:t>
            </a:r>
            <a:endParaRPr dirty="0"/>
          </a:p>
          <a:p>
            <a:pPr marL="457200" lvl="0" indent="-311150" algn="l" rtl="0">
              <a:spcBef>
                <a:spcPts val="0"/>
              </a:spcBef>
              <a:spcAft>
                <a:spcPts val="0"/>
              </a:spcAft>
              <a:buSzPts val="1300"/>
              <a:buChar char="●"/>
            </a:pPr>
            <a:r>
              <a:rPr lang="en" dirty="0"/>
              <a:t>HUB Promoted Index (HPI</a:t>
            </a:r>
            <a:endParaRPr dirty="0"/>
          </a:p>
          <a:p>
            <a:pPr marL="457200" lvl="0" indent="-311150" algn="l" rtl="0">
              <a:spcBef>
                <a:spcPts val="0"/>
              </a:spcBef>
              <a:spcAft>
                <a:spcPts val="0"/>
              </a:spcAft>
              <a:buSzPts val="1300"/>
              <a:buChar char="●"/>
            </a:pPr>
            <a:r>
              <a:rPr lang="en" dirty="0"/>
              <a:t>HUB Depressed Index (HDI)</a:t>
            </a:r>
            <a:endParaRPr dirty="0"/>
          </a:p>
          <a:p>
            <a:pPr marL="457200" lvl="0" indent="-311150" algn="l" rtl="0">
              <a:spcBef>
                <a:spcPts val="0"/>
              </a:spcBef>
              <a:spcAft>
                <a:spcPts val="0"/>
              </a:spcAft>
              <a:buSzPts val="1300"/>
              <a:buChar char="●"/>
            </a:pPr>
            <a:r>
              <a:rPr lang="en" dirty="0"/>
              <a:t>Local Naive Bayes-based Common Neighbors (LNBCN)</a:t>
            </a:r>
            <a:endParaRPr dirty="0"/>
          </a:p>
          <a:p>
            <a:pPr marL="457200" lvl="0" indent="-311150" algn="l" rtl="0">
              <a:spcBef>
                <a:spcPts val="0"/>
              </a:spcBef>
              <a:spcAft>
                <a:spcPts val="0"/>
              </a:spcAft>
              <a:buSzPts val="1300"/>
              <a:buChar char="●"/>
            </a:pPr>
            <a:r>
              <a:rPr lang="en" dirty="0"/>
              <a:t>Leicht-Holme-Newman Local Index (LHNL)</a:t>
            </a:r>
            <a:endParaRPr dirty="0"/>
          </a:p>
          <a:p>
            <a:pPr marL="457200" lvl="0" indent="-311150" algn="l" rtl="0">
              <a:spcBef>
                <a:spcPts val="0"/>
              </a:spcBef>
              <a:spcAft>
                <a:spcPts val="0"/>
              </a:spcAft>
              <a:buSzPts val="1300"/>
              <a:buChar char="●"/>
            </a:pPr>
            <a:r>
              <a:rPr lang="en" dirty="0"/>
              <a:t>Node Clustering Coefficient (CCLP)</a:t>
            </a:r>
            <a:endParaRPr dirty="0"/>
          </a:p>
          <a:p>
            <a:pPr marL="457200" lvl="0" indent="-311150" algn="l" rtl="0">
              <a:spcBef>
                <a:spcPts val="0"/>
              </a:spcBef>
              <a:spcAft>
                <a:spcPts val="0"/>
              </a:spcAft>
              <a:buSzPts val="1300"/>
              <a:buChar char="●"/>
            </a:pPr>
            <a:r>
              <a:rPr lang="en" dirty="0"/>
              <a:t>Node and Link Clustering Coefficient (NLC)</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QUASI LOCAL INDICES</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60" name="Google Shape;260;p31"/>
          <p:cNvSpPr txBox="1">
            <a:spLocks noGrp="1"/>
          </p:cNvSpPr>
          <p:nvPr>
            <p:ph type="body" idx="1"/>
          </p:nvPr>
        </p:nvSpPr>
        <p:spPr>
          <a:xfrm>
            <a:off x="1373127"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On the basis of performance Quasi local metrics  have been introduced as a trade of between local and global approaches.</a:t>
            </a:r>
            <a:endParaRPr dirty="0"/>
          </a:p>
          <a:p>
            <a:pPr marL="0" lvl="0" indent="0" algn="l" rtl="0">
              <a:spcBef>
                <a:spcPts val="1200"/>
              </a:spcBef>
              <a:spcAft>
                <a:spcPts val="0"/>
              </a:spcAft>
              <a:buNone/>
            </a:pPr>
            <a:r>
              <a:rPr lang="en" dirty="0"/>
              <a:t>These metrics are as efficient to compute as local indices and some of these indices extract the entire tropological information of the network.</a:t>
            </a:r>
            <a:endParaRPr dirty="0"/>
          </a:p>
          <a:p>
            <a:pPr marL="0" lvl="0" indent="0" algn="l" rtl="0">
              <a:spcBef>
                <a:spcPts val="1200"/>
              </a:spcBef>
              <a:spcAft>
                <a:spcPts val="0"/>
              </a:spcAft>
              <a:buNone/>
            </a:pPr>
            <a:r>
              <a:rPr lang="en" dirty="0"/>
              <a:t>Examples of such Indices :-</a:t>
            </a:r>
            <a:endParaRPr dirty="0"/>
          </a:p>
          <a:p>
            <a:pPr marL="457200" lvl="0" indent="-311150" algn="l" rtl="0">
              <a:spcBef>
                <a:spcPts val="1200"/>
              </a:spcBef>
              <a:spcAft>
                <a:spcPts val="0"/>
              </a:spcAft>
              <a:buSzPts val="1300"/>
              <a:buAutoNum type="arabicPeriod"/>
            </a:pPr>
            <a:r>
              <a:rPr lang="en" dirty="0"/>
              <a:t>Local Path Index (LP)</a:t>
            </a:r>
            <a:endParaRPr dirty="0"/>
          </a:p>
          <a:p>
            <a:pPr marL="457200" lvl="0" indent="-311150" algn="l" rtl="0">
              <a:spcBef>
                <a:spcPts val="0"/>
              </a:spcBef>
              <a:spcAft>
                <a:spcPts val="0"/>
              </a:spcAft>
              <a:buSzPts val="1300"/>
              <a:buAutoNum type="arabicPeriod"/>
            </a:pPr>
            <a:r>
              <a:rPr lang="en" dirty="0"/>
              <a:t>Local Random Walk Index</a:t>
            </a:r>
            <a:endParaRPr dirty="0"/>
          </a:p>
          <a:p>
            <a:pPr marL="457200" lvl="0" indent="-311150" algn="l" rtl="0">
              <a:spcBef>
                <a:spcPts val="0"/>
              </a:spcBef>
              <a:spcAft>
                <a:spcPts val="0"/>
              </a:spcAft>
              <a:buSzPts val="1300"/>
              <a:buAutoNum type="arabicPeriod"/>
            </a:pPr>
            <a:r>
              <a:rPr lang="en" dirty="0"/>
              <a:t>Local Directed Path (LDP)</a:t>
            </a:r>
            <a:endParaRPr dirty="0"/>
          </a:p>
          <a:p>
            <a:pPr marL="45720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C20D-41F3-A549-1C1D-2D5D385BF890}"/>
              </a:ext>
            </a:extLst>
          </p:cNvPr>
          <p:cNvSpPr>
            <a:spLocks noGrp="1"/>
          </p:cNvSpPr>
          <p:nvPr>
            <p:ph type="title"/>
          </p:nvPr>
        </p:nvSpPr>
        <p:spPr/>
        <p:txBody>
          <a:bodyPr/>
          <a:lstStyle/>
          <a:p>
            <a:r>
              <a:rPr lang="en-US" dirty="0">
                <a:solidFill>
                  <a:srgbClr val="92D050"/>
                </a:solidFill>
                <a:latin typeface="+mn-lt"/>
              </a:rPr>
              <a:t>Logistic regression</a:t>
            </a:r>
          </a:p>
        </p:txBody>
      </p:sp>
      <p:sp>
        <p:nvSpPr>
          <p:cNvPr id="3" name="Text Placeholder 2">
            <a:extLst>
              <a:ext uri="{FF2B5EF4-FFF2-40B4-BE49-F238E27FC236}">
                <a16:creationId xmlns:a16="http://schemas.microsoft.com/office/drawing/2014/main" id="{F6CE19EA-A83A-7554-DBF0-B54EB81C4A8F}"/>
              </a:ext>
            </a:extLst>
          </p:cNvPr>
          <p:cNvSpPr>
            <a:spLocks noGrp="1"/>
          </p:cNvSpPr>
          <p:nvPr>
            <p:ph type="body" idx="1"/>
          </p:nvPr>
        </p:nvSpPr>
        <p:spPr>
          <a:xfrm>
            <a:off x="1201247" y="1402546"/>
            <a:ext cx="7038900" cy="2911200"/>
          </a:xfrm>
        </p:spPr>
        <p:txBody>
          <a:bodyPr/>
          <a:lstStyle/>
          <a:p>
            <a:r>
              <a:rPr lang="en-US" sz="1800" b="0" i="0" u="none" strike="noStrike" baseline="0" dirty="0">
                <a:solidFill>
                  <a:schemeClr val="tx1">
                    <a:lumMod val="95000"/>
                  </a:schemeClr>
                </a:solidFill>
              </a:rPr>
              <a:t>First we calculated the several network features for each pair of nodes in a given dataset and creates a new data frame with these features and corresponding label </a:t>
            </a:r>
          </a:p>
          <a:p>
            <a:r>
              <a:rPr lang="en-US" sz="1800" b="0" i="0" u="none" strike="noStrike" baseline="0" dirty="0">
                <a:solidFill>
                  <a:schemeClr val="tx1">
                    <a:lumMod val="95000"/>
                  </a:schemeClr>
                </a:solidFill>
              </a:rPr>
              <a:t>Calculated networks features are following: </a:t>
            </a:r>
          </a:p>
          <a:p>
            <a:r>
              <a:rPr lang="en-US" sz="1800" b="0" i="0" u="none" strike="noStrike" baseline="0" dirty="0">
                <a:solidFill>
                  <a:schemeClr val="tx1">
                    <a:lumMod val="95000"/>
                  </a:schemeClr>
                </a:solidFill>
              </a:rPr>
              <a:t>Common Neighbors: </a:t>
            </a:r>
          </a:p>
          <a:p>
            <a:r>
              <a:rPr lang="en-US" sz="1800" b="0" i="0" u="none" strike="noStrike" baseline="0" dirty="0">
                <a:solidFill>
                  <a:schemeClr val="tx1">
                    <a:lumMod val="95000"/>
                  </a:schemeClr>
                </a:solidFill>
              </a:rPr>
              <a:t>Jaccard Coefficient: </a:t>
            </a:r>
          </a:p>
          <a:p>
            <a:r>
              <a:rPr lang="en-US" sz="1800" b="0" i="0" u="none" strike="noStrike" baseline="0" dirty="0">
                <a:solidFill>
                  <a:schemeClr val="tx1">
                    <a:lumMod val="95000"/>
                  </a:schemeClr>
                </a:solidFill>
              </a:rPr>
              <a:t>Resource Allocation Index </a:t>
            </a:r>
          </a:p>
          <a:p>
            <a:r>
              <a:rPr lang="en-US" sz="1800" b="0" i="0" u="none" strike="noStrike" baseline="0" dirty="0">
                <a:solidFill>
                  <a:schemeClr val="tx1">
                    <a:lumMod val="95000"/>
                  </a:schemeClr>
                </a:solidFill>
              </a:rPr>
              <a:t>Adamic/Adar Index: </a:t>
            </a:r>
            <a:endParaRPr lang="en-US" dirty="0">
              <a:solidFill>
                <a:schemeClr val="tx1">
                  <a:lumMod val="95000"/>
                </a:schemeClr>
              </a:solidFill>
            </a:endParaRPr>
          </a:p>
        </p:txBody>
      </p:sp>
    </p:spTree>
    <p:extLst>
      <p:ext uri="{BB962C8B-B14F-4D97-AF65-F5344CB8AC3E}">
        <p14:creationId xmlns:p14="http://schemas.microsoft.com/office/powerpoint/2010/main" val="112985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B826F1-6D0D-033C-952B-CB8CFFF81DD9}"/>
              </a:ext>
            </a:extLst>
          </p:cNvPr>
          <p:cNvSpPr>
            <a:spLocks noGrp="1"/>
          </p:cNvSpPr>
          <p:nvPr>
            <p:ph type="body" idx="1"/>
          </p:nvPr>
        </p:nvSpPr>
        <p:spPr>
          <a:xfrm>
            <a:off x="1125620" y="563766"/>
            <a:ext cx="7038900" cy="3798106"/>
          </a:xfrm>
        </p:spPr>
        <p:txBody>
          <a:bodyPr>
            <a:normAutofit lnSpcReduction="10000"/>
          </a:bodyPr>
          <a:lstStyle/>
          <a:p>
            <a:r>
              <a:rPr lang="en-US" sz="1800" b="0" i="0" u="none" strike="noStrike" baseline="0" dirty="0">
                <a:solidFill>
                  <a:schemeClr val="tx1">
                    <a:lumMod val="95000"/>
                  </a:schemeClr>
                </a:solidFill>
              </a:rPr>
              <a:t>We define a binary value that indicates whether there is a link between the two nodes. </a:t>
            </a:r>
          </a:p>
          <a:p>
            <a:r>
              <a:rPr lang="en-US" sz="1800" b="0" i="0" u="none" strike="noStrike" baseline="0" dirty="0">
                <a:solidFill>
                  <a:schemeClr val="tx1">
                    <a:lumMod val="95000"/>
                  </a:schemeClr>
                </a:solidFill>
              </a:rPr>
              <a:t>The resulting data frame can be used to explore the relationships between the different network features and the presence of links between nodes. For example, one could use this data frame to train a machine learning model to predict whether a link exists between two nodes based on their network features. </a:t>
            </a:r>
          </a:p>
          <a:p>
            <a:r>
              <a:rPr lang="en-US" sz="1800" b="0" i="0" u="none" strike="noStrike" baseline="0" dirty="0">
                <a:solidFill>
                  <a:schemeClr val="tx1">
                    <a:lumMod val="95000"/>
                  </a:schemeClr>
                </a:solidFill>
              </a:rPr>
              <a:t>We used the </a:t>
            </a:r>
            <a:r>
              <a:rPr lang="en-US" sz="1800" b="1" i="0" u="none" strike="noStrike" baseline="0" dirty="0">
                <a:solidFill>
                  <a:schemeClr val="tx1">
                    <a:lumMod val="95000"/>
                  </a:schemeClr>
                </a:solidFill>
              </a:rPr>
              <a:t>logistic regression model </a:t>
            </a:r>
            <a:r>
              <a:rPr lang="en-US" sz="1800" b="0" i="0" u="none" strike="noStrike" baseline="0" dirty="0">
                <a:solidFill>
                  <a:schemeClr val="tx1">
                    <a:lumMod val="95000"/>
                  </a:schemeClr>
                </a:solidFill>
              </a:rPr>
              <a:t>on the new dataset that we have created and train the model to predict the link between nodes with the helps of level. </a:t>
            </a:r>
          </a:p>
          <a:p>
            <a:endParaRPr lang="en-US" dirty="0"/>
          </a:p>
        </p:txBody>
      </p:sp>
    </p:spTree>
    <p:extLst>
      <p:ext uri="{BB962C8B-B14F-4D97-AF65-F5344CB8AC3E}">
        <p14:creationId xmlns:p14="http://schemas.microsoft.com/office/powerpoint/2010/main" val="29731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F3A638-5E37-AA7F-A606-148F341CD1D6}"/>
              </a:ext>
            </a:extLst>
          </p:cNvPr>
          <p:cNvSpPr>
            <a:spLocks noGrp="1"/>
          </p:cNvSpPr>
          <p:nvPr>
            <p:ph type="body" idx="1"/>
          </p:nvPr>
        </p:nvSpPr>
        <p:spPr>
          <a:xfrm>
            <a:off x="1297500" y="598141"/>
            <a:ext cx="7038900" cy="3880609"/>
          </a:xfrm>
        </p:spPr>
        <p:txBody>
          <a:bodyPr>
            <a:normAutofit fontScale="92500" lnSpcReduction="20000"/>
          </a:bodyPr>
          <a:lstStyle/>
          <a:p>
            <a:r>
              <a:rPr lang="en-US" sz="1800" b="0" i="0" u="none" strike="noStrike" baseline="0" dirty="0"/>
              <a:t>The features used for classification are all the columns except the label column then instance of the logistic regression algorithm is created using </a:t>
            </a:r>
            <a:r>
              <a:rPr lang="en-US" sz="1800" b="1" i="0" u="none" strike="noStrike" baseline="0" dirty="0"/>
              <a:t>Logistic Regression()</a:t>
            </a:r>
            <a:r>
              <a:rPr lang="en-US" sz="1800" b="0" i="0" u="none" strike="noStrike" baseline="0" dirty="0"/>
              <a:t>, and the model is trained on the training data using fit(). </a:t>
            </a:r>
          </a:p>
          <a:p>
            <a:r>
              <a:rPr lang="en-US" sz="1800" b="0" i="0" u="none" strike="noStrike" baseline="0" dirty="0"/>
              <a:t>The model is evaluated on the testing data using the predict() method, and the accuracy of the model is computed using the </a:t>
            </a:r>
            <a:r>
              <a:rPr lang="en-US" sz="1800" b="0" i="0" u="none" strike="noStrike" baseline="0" dirty="0" err="1"/>
              <a:t>accuracy_score</a:t>
            </a:r>
            <a:r>
              <a:rPr lang="en-US" sz="1800" b="0" i="0" u="none" strike="noStrike" baseline="0" dirty="0"/>
              <a:t>() function. </a:t>
            </a:r>
          </a:p>
          <a:p>
            <a:r>
              <a:rPr lang="en-US" sz="1800" b="0" i="0" u="none" strike="noStrike" baseline="0" dirty="0"/>
              <a:t>The predicted probabilities are filtered using a threshold value, and only pairs with probabilities above this threshold are recommended as potential connections using </a:t>
            </a:r>
            <a:r>
              <a:rPr lang="en-US" sz="1800" b="1" i="0" u="none" strike="noStrike" baseline="0" dirty="0" err="1"/>
              <a:t>new_data</a:t>
            </a:r>
            <a:r>
              <a:rPr lang="en-US" sz="1800" b="1" i="0" u="none" strike="noStrike" baseline="0" dirty="0"/>
              <a:t>[</a:t>
            </a:r>
            <a:r>
              <a:rPr lang="en-US" sz="1800" b="1" i="0" u="none" strike="noStrike" baseline="0" dirty="0" err="1"/>
              <a:t>predicted_labels</a:t>
            </a:r>
            <a:r>
              <a:rPr lang="en-US" sz="1800" b="1" i="0" u="none" strike="noStrike" baseline="0" dirty="0"/>
              <a:t> &gt;= threshold][['From', 'To']]</a:t>
            </a:r>
            <a:r>
              <a:rPr lang="en-US" sz="1800" b="0" i="0" u="none" strike="noStrike" baseline="0" dirty="0"/>
              <a:t>. Finally, the recommended connections are printed . </a:t>
            </a:r>
          </a:p>
          <a:p>
            <a:r>
              <a:rPr lang="en-US" sz="1800" b="1" i="0" u="none" strike="noStrike" baseline="0" dirty="0"/>
              <a:t>Dataset: </a:t>
            </a:r>
            <a:endParaRPr lang="en-US" sz="1800" b="0" i="0" u="none" strike="noStrike" baseline="0" dirty="0"/>
          </a:p>
          <a:p>
            <a:r>
              <a:rPr lang="en-US" sz="1800" b="0" i="0" u="none" strike="noStrike" baseline="0" dirty="0"/>
              <a:t>Karate.</a:t>
            </a:r>
            <a:endParaRPr lang="en-US" dirty="0"/>
          </a:p>
        </p:txBody>
      </p:sp>
    </p:spTree>
    <p:extLst>
      <p:ext uri="{BB962C8B-B14F-4D97-AF65-F5344CB8AC3E}">
        <p14:creationId xmlns:p14="http://schemas.microsoft.com/office/powerpoint/2010/main" val="403597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3"/>
          <p:cNvPicPr preferRelativeResize="0"/>
          <p:nvPr/>
        </p:nvPicPr>
        <p:blipFill rotWithShape="1">
          <a:blip r:embed="rId3">
            <a:alphaModFix/>
          </a:blip>
          <a:srcRect t="2052" b="2052"/>
          <a:stretch/>
        </p:blipFill>
        <p:spPr>
          <a:xfrm>
            <a:off x="25" y="-9345"/>
            <a:ext cx="9143982" cy="3201930"/>
          </a:xfrm>
          <a:prstGeom prst="flowChartDocument">
            <a:avLst/>
          </a:prstGeom>
          <a:noFill/>
          <a:ln>
            <a:noFill/>
          </a:ln>
        </p:spPr>
      </p:pic>
      <p:sp>
        <p:nvSpPr>
          <p:cNvPr id="271" name="Google Shape;271;p33"/>
          <p:cNvSpPr txBox="1">
            <a:spLocks noGrp="1"/>
          </p:cNvSpPr>
          <p:nvPr>
            <p:ph type="ctrTitle"/>
          </p:nvPr>
        </p:nvSpPr>
        <p:spPr>
          <a:xfrm>
            <a:off x="311700" y="3558425"/>
            <a:ext cx="8097600" cy="5539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Embedding-Based Link Prediction </a:t>
            </a:r>
            <a:endParaRPr sz="24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body" idx="1"/>
          </p:nvPr>
        </p:nvSpPr>
        <p:spPr>
          <a:xfrm>
            <a:off x="584391" y="1076463"/>
            <a:ext cx="8175309" cy="3406543"/>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dirty="0">
                <a:solidFill>
                  <a:schemeClr val="tx1"/>
                </a:solidFill>
                <a:ea typeface="Calibri" panose="020F0502020204030204" pitchFamily="34" charset="0"/>
                <a:cs typeface="Calibri" panose="020F0502020204030204" pitchFamily="34" charset="0"/>
              </a:rPr>
              <a:t>→The network embedding is considered as a dimensionality reduction technique in which higher D dimensional nodes (vertices) in the graphs are mapped to a lower d (d ≪ D) dimensional representation (embedding) space by preserving the node neighborhood structures. In other words, find the embedding of nodes to a lower d-dimensions such that similar nodes (in the original network) have similar embedding (in the representation space).</a:t>
            </a:r>
            <a:endParaRPr dirty="0">
              <a:solidFill>
                <a:schemeClr val="tx1"/>
              </a:solidFill>
              <a:ea typeface="Calibri" panose="020F0502020204030204" pitchFamily="34" charset="0"/>
              <a:cs typeface="Calibri" panose="020F0502020204030204" pitchFamily="34" charset="0"/>
            </a:endParaRPr>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548841" y="911440"/>
            <a:ext cx="8595159" cy="342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400" b="0" cap="none" dirty="0">
                <a:solidFill>
                  <a:schemeClr val="accent4">
                    <a:lumMod val="20000"/>
                    <a:lumOff val="80000"/>
                  </a:schemeClr>
                </a:solidFill>
                <a:effectLst/>
                <a:latin typeface="+mn-lt"/>
                <a:ea typeface="Calibri" panose="020F0502020204030204" pitchFamily="34" charset="0"/>
                <a:cs typeface="Calibri" panose="020F0502020204030204" pitchFamily="34" charset="0"/>
              </a:rPr>
              <a:t>→link prediction method is used to find missing links or used to predict the likelihood of future links.</a:t>
            </a:r>
            <a:br>
              <a:rPr lang="en-US" sz="2400" b="0" cap="none" dirty="0">
                <a:solidFill>
                  <a:schemeClr val="accent4">
                    <a:lumMod val="20000"/>
                    <a:lumOff val="80000"/>
                  </a:schemeClr>
                </a:solidFill>
                <a:effectLst/>
                <a:latin typeface="+mn-lt"/>
                <a:ea typeface="Calibri" panose="020F0502020204030204" pitchFamily="34" charset="0"/>
                <a:cs typeface="Calibri" panose="020F0502020204030204" pitchFamily="34" charset="0"/>
              </a:rPr>
            </a:br>
            <a:r>
              <a:rPr lang="en-US" sz="2400" b="0" cap="none" dirty="0">
                <a:solidFill>
                  <a:schemeClr val="accent4">
                    <a:lumMod val="20000"/>
                    <a:lumOff val="80000"/>
                  </a:schemeClr>
                </a:solidFill>
                <a:effectLst/>
                <a:latin typeface="+mn-lt"/>
                <a:ea typeface="Calibri" panose="020F0502020204030204" pitchFamily="34" charset="0"/>
                <a:cs typeface="Calibri" panose="020F0502020204030204" pitchFamily="34" charset="0"/>
              </a:rPr>
              <a:t>→there exists a lot of link prediction techniques like similarity-based indices , probabilistic models etc</a:t>
            </a:r>
            <a:r>
              <a:rPr lang="en-US" sz="2400" cap="none" dirty="0">
                <a:solidFill>
                  <a:schemeClr val="accent4">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p>
        </p:txBody>
      </p:sp>
      <p:sp>
        <p:nvSpPr>
          <p:cNvPr id="175" name="Google Shape;175;p19"/>
          <p:cNvSpPr txBox="1">
            <a:spLocks noGrp="1"/>
          </p:cNvSpPr>
          <p:nvPr>
            <p:ph type="title" idx="4294967295"/>
          </p:nvPr>
        </p:nvSpPr>
        <p:spPr>
          <a:xfrm>
            <a:off x="2777576" y="371464"/>
            <a:ext cx="4586288" cy="73818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600" b="1" dirty="0">
                <a:solidFill>
                  <a:srgbClr val="00B0F0"/>
                </a:solidFill>
                <a:latin typeface="Calibri" panose="020F0502020204030204" pitchFamily="34" charset="0"/>
                <a:ea typeface="Calibri" panose="020F0502020204030204" pitchFamily="34" charset="0"/>
                <a:cs typeface="Calibri" panose="020F0502020204030204" pitchFamily="34" charset="0"/>
              </a:rPr>
              <a:t>Introduction</a:t>
            </a:r>
            <a:endParaRPr sz="3600" b="1" dirty="0">
              <a:solidFill>
                <a:srgbClr val="00B0F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C7122E-E88E-18F8-A556-CB1941A5D79F}"/>
              </a:ext>
            </a:extLst>
          </p:cNvPr>
          <p:cNvSpPr>
            <a:spLocks noGrp="1"/>
          </p:cNvSpPr>
          <p:nvPr>
            <p:ph type="title"/>
          </p:nvPr>
        </p:nvSpPr>
        <p:spPr>
          <a:xfrm>
            <a:off x="1139371" y="1423164"/>
            <a:ext cx="7038900" cy="3100710"/>
          </a:xfrm>
        </p:spPr>
        <p:txBody>
          <a:bodyPr>
            <a:normAutofit/>
          </a:bodyPr>
          <a:lstStyle/>
          <a:p>
            <a:pPr algn="just">
              <a:lnSpc>
                <a:spcPct val="150000"/>
              </a:lnSpc>
            </a:pPr>
            <a:r>
              <a:rPr lang="en-US" sz="1600" b="0" cap="none" dirty="0">
                <a:effectLst/>
                <a:latin typeface="+mn-lt"/>
              </a:rPr>
              <a:t>After applying the model </a:t>
            </a:r>
            <a:r>
              <a:rPr lang="en-US" sz="1600" b="0" cap="none" dirty="0" err="1">
                <a:effectLst/>
                <a:latin typeface="+mn-lt"/>
              </a:rPr>
              <a:t>localsimilarity</a:t>
            </a:r>
            <a:r>
              <a:rPr lang="en-US" sz="1600" b="0" cap="none" dirty="0">
                <a:effectLst/>
                <a:latin typeface="+mn-lt"/>
              </a:rPr>
              <a:t> and local </a:t>
            </a:r>
            <a:r>
              <a:rPr lang="en-US" sz="1600" b="0" cap="none" dirty="0" err="1">
                <a:effectLst/>
                <a:latin typeface="+mn-lt"/>
              </a:rPr>
              <a:t>probablisitic</a:t>
            </a:r>
            <a:r>
              <a:rPr lang="en-US" sz="1600" b="0" cap="none" dirty="0">
                <a:effectLst/>
                <a:latin typeface="+mn-lt"/>
              </a:rPr>
              <a:t> model hierarchical model and </a:t>
            </a:r>
            <a:r>
              <a:rPr lang="en-US" sz="1600" b="0" cap="none" dirty="0" err="1">
                <a:effectLst/>
                <a:latin typeface="+mn-lt"/>
              </a:rPr>
              <a:t>quasilocal</a:t>
            </a:r>
            <a:r>
              <a:rPr lang="en-US" sz="1600" b="0" cap="none" dirty="0">
                <a:effectLst/>
                <a:latin typeface="+mn-lt"/>
              </a:rPr>
              <a:t> indices we try from the our side to make </a:t>
            </a:r>
            <a:r>
              <a:rPr lang="en-US" sz="1600" b="0" cap="none" dirty="0" err="1">
                <a:effectLst/>
                <a:latin typeface="+mn-lt"/>
              </a:rPr>
              <a:t>aan</a:t>
            </a:r>
            <a:r>
              <a:rPr lang="en-US" sz="1600" b="0" cap="none" dirty="0">
                <a:effectLst/>
                <a:latin typeface="+mn-lt"/>
              </a:rPr>
              <a:t> machine learning model to predict a link between node</a:t>
            </a:r>
            <a:br>
              <a:rPr lang="en-US" sz="1600" b="0" cap="none" dirty="0">
                <a:effectLst/>
                <a:latin typeface="+mn-lt"/>
              </a:rPr>
            </a:br>
            <a:r>
              <a:rPr lang="en-US" sz="1600" b="0" cap="none" dirty="0">
                <a:effectLst/>
                <a:latin typeface="+mn-lt"/>
              </a:rPr>
              <a:t>in the int his part </a:t>
            </a:r>
            <a:r>
              <a:rPr lang="en-US" sz="1600" b="0" cap="none" dirty="0" err="1">
                <a:effectLst/>
                <a:latin typeface="+mn-lt"/>
              </a:rPr>
              <a:t>kori</a:t>
            </a:r>
            <a:r>
              <a:rPr lang="en-US" sz="1600" b="0" cap="none" dirty="0">
                <a:effectLst/>
                <a:latin typeface="+mn-lt"/>
              </a:rPr>
              <a:t> will write what he have done in the project this is the very important part of the project </a:t>
            </a:r>
          </a:p>
        </p:txBody>
      </p:sp>
      <p:sp>
        <p:nvSpPr>
          <p:cNvPr id="2" name="Text Placeholder 1">
            <a:extLst>
              <a:ext uri="{FF2B5EF4-FFF2-40B4-BE49-F238E27FC236}">
                <a16:creationId xmlns:a16="http://schemas.microsoft.com/office/drawing/2014/main" id="{0AE7FFE5-0495-E81E-83CD-1B5E5B21E3E5}"/>
              </a:ext>
            </a:extLst>
          </p:cNvPr>
          <p:cNvSpPr>
            <a:spLocks noGrp="1"/>
          </p:cNvSpPr>
          <p:nvPr>
            <p:ph type="body" idx="1"/>
          </p:nvPr>
        </p:nvSpPr>
        <p:spPr>
          <a:xfrm>
            <a:off x="1052550" y="426269"/>
            <a:ext cx="7038900" cy="881881"/>
          </a:xfrm>
        </p:spPr>
        <p:txBody>
          <a:bodyPr>
            <a:normAutofit/>
          </a:bodyPr>
          <a:lstStyle/>
          <a:p>
            <a:pPr marL="114300" indent="0">
              <a:buNone/>
            </a:pPr>
            <a:r>
              <a:rPr lang="en-US" sz="2400" dirty="0">
                <a:solidFill>
                  <a:schemeClr val="accent1"/>
                </a:solidFill>
              </a:rPr>
              <a:t>Linked Prediction Using Machine Learning  </a:t>
            </a:r>
          </a:p>
        </p:txBody>
      </p:sp>
    </p:spTree>
    <p:extLst>
      <p:ext uri="{BB962C8B-B14F-4D97-AF65-F5344CB8AC3E}">
        <p14:creationId xmlns:p14="http://schemas.microsoft.com/office/powerpoint/2010/main" val="32374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solidFill>
                  <a:srgbClr val="0070C0"/>
                </a:solidFill>
                <a:latin typeface="Calibri" panose="020F0502020204030204" pitchFamily="34" charset="0"/>
                <a:ea typeface="Calibri" panose="020F0502020204030204" pitchFamily="34" charset="0"/>
                <a:cs typeface="Calibri" panose="020F0502020204030204" pitchFamily="34" charset="0"/>
              </a:rPr>
              <a:t>DATASETS USED</a:t>
            </a:r>
            <a:endParaRPr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282" name="Google Shape;282;p3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US" dirty="0">
                <a:solidFill>
                  <a:schemeClr val="dk1"/>
                </a:solidFill>
              </a:rPr>
              <a:t>K</a:t>
            </a:r>
            <a:r>
              <a:rPr lang="en" dirty="0">
                <a:solidFill>
                  <a:schemeClr val="dk1"/>
                </a:solidFill>
              </a:rPr>
              <a:t>arate.net (A network of football players).</a:t>
            </a:r>
            <a:r>
              <a:rPr lang="en-US" dirty="0">
                <a:solidFill>
                  <a:schemeClr val="dk1"/>
                </a:solidFill>
              </a:rPr>
              <a:t> </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Karate.csv(Network of karate club members).</a:t>
            </a:r>
            <a:endParaRPr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3361966" y="207700"/>
            <a:ext cx="4885056"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RESULTS</a:t>
            </a:r>
            <a:endParaRPr sz="2800"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67F2D358-599A-1D0B-D1F3-929F2B2307A7}"/>
              </a:ext>
            </a:extLst>
          </p:cNvPr>
          <p:cNvSpPr>
            <a:spLocks noGrp="1"/>
          </p:cNvSpPr>
          <p:nvPr>
            <p:ph type="body" idx="1"/>
          </p:nvPr>
        </p:nvSpPr>
        <p:spPr>
          <a:xfrm>
            <a:off x="385010" y="941316"/>
            <a:ext cx="4367133" cy="3911981"/>
          </a:xfrm>
        </p:spPr>
        <p:txBody>
          <a:bodyPr>
            <a:normAutofit lnSpcReduction="10000"/>
          </a:bodyPr>
          <a:lstStyle/>
          <a:p>
            <a:pPr>
              <a:lnSpc>
                <a:spcPct val="150000"/>
              </a:lnSpc>
            </a:pPr>
            <a:r>
              <a:rPr lang="en-US" dirty="0"/>
              <a:t>This is the accuracy result of the local similarity based linked prediction model .</a:t>
            </a:r>
          </a:p>
          <a:p>
            <a:pPr>
              <a:lnSpc>
                <a:spcPct val="150000"/>
              </a:lnSpc>
            </a:pPr>
            <a:r>
              <a:rPr lang="en-US" dirty="0"/>
              <a:t>This is perform on the karate.net given data set and we apply different model and get the accuracy  each of model.</a:t>
            </a:r>
          </a:p>
          <a:p>
            <a:pPr>
              <a:lnSpc>
                <a:spcPct val="150000"/>
              </a:lnSpc>
            </a:pPr>
            <a:r>
              <a:rPr lang="en-US" dirty="0"/>
              <a:t>Here we  get maximum accuracy 1 in many model like Jaccard coefficient , </a:t>
            </a:r>
            <a:r>
              <a:rPr lang="en-US" dirty="0" err="1"/>
              <a:t>ResourceAllocationIndex</a:t>
            </a:r>
            <a:r>
              <a:rPr lang="en-US" dirty="0"/>
              <a:t> and </a:t>
            </a:r>
            <a:r>
              <a:rPr lang="en-US" dirty="0" err="1"/>
              <a:t>SaltonIndex</a:t>
            </a:r>
            <a:r>
              <a:rPr lang="en-US" dirty="0"/>
              <a:t> etc.</a:t>
            </a:r>
          </a:p>
          <a:p>
            <a:pPr>
              <a:lnSpc>
                <a:spcPct val="150000"/>
              </a:lnSpc>
            </a:pPr>
            <a:r>
              <a:rPr lang="en-US" dirty="0"/>
              <a:t>There  are many whose accuracy  is not 1 but quite better in on the given data .</a:t>
            </a:r>
          </a:p>
        </p:txBody>
      </p:sp>
      <p:pic>
        <p:nvPicPr>
          <p:cNvPr id="3" name="Picture 2">
            <a:extLst>
              <a:ext uri="{FF2B5EF4-FFF2-40B4-BE49-F238E27FC236}">
                <a16:creationId xmlns:a16="http://schemas.microsoft.com/office/drawing/2014/main" id="{326E2F16-7B9A-4C7D-995C-DECC016D1641}"/>
              </a:ext>
            </a:extLst>
          </p:cNvPr>
          <p:cNvPicPr>
            <a:picLocks noChangeAspect="1"/>
          </p:cNvPicPr>
          <p:nvPr/>
        </p:nvPicPr>
        <p:blipFill>
          <a:blip r:embed="rId3"/>
          <a:stretch>
            <a:fillRect/>
          </a:stretch>
        </p:blipFill>
        <p:spPr>
          <a:xfrm>
            <a:off x="4985899" y="941316"/>
            <a:ext cx="3943584" cy="399448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title"/>
          </p:nvPr>
        </p:nvSpPr>
        <p:spPr>
          <a:xfrm>
            <a:off x="3733226" y="393750"/>
            <a:ext cx="4603173"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RESULTS</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5680FA66-4D1B-1602-1412-92DC68C5FB51}"/>
              </a:ext>
            </a:extLst>
          </p:cNvPr>
          <p:cNvSpPr>
            <a:spLocks noGrp="1"/>
          </p:cNvSpPr>
          <p:nvPr>
            <p:ph type="body" idx="1"/>
          </p:nvPr>
        </p:nvSpPr>
        <p:spPr>
          <a:xfrm>
            <a:off x="302509" y="1423724"/>
            <a:ext cx="4864989" cy="3326026"/>
          </a:xfrm>
        </p:spPr>
        <p:txBody>
          <a:bodyPr>
            <a:normAutofit fontScale="92500"/>
          </a:bodyPr>
          <a:lstStyle/>
          <a:p>
            <a:pPr algn="just">
              <a:lnSpc>
                <a:spcPct val="150000"/>
              </a:lnSpc>
            </a:pPr>
            <a:r>
              <a:rPr lang="en-US" sz="1600" dirty="0"/>
              <a:t>This is the result of the quasi-</a:t>
            </a:r>
            <a:r>
              <a:rPr lang="en-US" sz="1600" dirty="0" err="1"/>
              <a:t>localIndex</a:t>
            </a:r>
            <a:r>
              <a:rPr lang="en-US" sz="1600" dirty="0"/>
              <a:t> based link prediction .</a:t>
            </a:r>
          </a:p>
          <a:p>
            <a:pPr algn="just">
              <a:lnSpc>
                <a:spcPct val="150000"/>
              </a:lnSpc>
            </a:pPr>
            <a:r>
              <a:rPr lang="en-US" sz="1600" dirty="0"/>
              <a:t>Here we use three model </a:t>
            </a:r>
            <a:r>
              <a:rPr lang="en-US" sz="1600" dirty="0" err="1"/>
              <a:t>LocalPathIndex</a:t>
            </a:r>
            <a:r>
              <a:rPr lang="en-US" sz="1600" dirty="0"/>
              <a:t> , CH2_L2 , CH2_L3 and </a:t>
            </a:r>
            <a:r>
              <a:rPr lang="en-US" sz="1600" dirty="0" err="1"/>
              <a:t>superposedRandomwalk</a:t>
            </a:r>
            <a:r>
              <a:rPr lang="en-US" sz="1600" dirty="0"/>
              <a:t>.</a:t>
            </a:r>
          </a:p>
          <a:p>
            <a:pPr algn="just">
              <a:lnSpc>
                <a:spcPct val="150000"/>
              </a:lnSpc>
            </a:pPr>
            <a:r>
              <a:rPr lang="en-US" sz="1600" dirty="0"/>
              <a:t>Here we use the karate.net data set .</a:t>
            </a:r>
          </a:p>
          <a:p>
            <a:pPr algn="just">
              <a:lnSpc>
                <a:spcPct val="150000"/>
              </a:lnSpc>
            </a:pPr>
            <a:r>
              <a:rPr lang="en-US" sz="1600" dirty="0"/>
              <a:t>By calculating the accuracy of all the model we get  to know the accuracy of the </a:t>
            </a:r>
            <a:r>
              <a:rPr lang="en-US" sz="1600" dirty="0" err="1"/>
              <a:t>LocalPathIndex</a:t>
            </a:r>
            <a:r>
              <a:rPr lang="en-US" sz="1600" dirty="0"/>
              <a:t> is 1.which is maximum in all these three.</a:t>
            </a:r>
          </a:p>
          <a:p>
            <a:pPr marL="146050" indent="0">
              <a:buNone/>
            </a:pPr>
            <a:endParaRPr lang="en-US" dirty="0"/>
          </a:p>
        </p:txBody>
      </p:sp>
      <p:pic>
        <p:nvPicPr>
          <p:cNvPr id="3" name="Picture 2">
            <a:extLst>
              <a:ext uri="{FF2B5EF4-FFF2-40B4-BE49-F238E27FC236}">
                <a16:creationId xmlns:a16="http://schemas.microsoft.com/office/drawing/2014/main" id="{B2ED3BA6-889F-DB64-87AB-407568C64E70}"/>
              </a:ext>
            </a:extLst>
          </p:cNvPr>
          <p:cNvPicPr>
            <a:picLocks noChangeAspect="1"/>
          </p:cNvPicPr>
          <p:nvPr/>
        </p:nvPicPr>
        <p:blipFill>
          <a:blip r:embed="rId3"/>
          <a:stretch>
            <a:fillRect/>
          </a:stretch>
        </p:blipFill>
        <p:spPr>
          <a:xfrm>
            <a:off x="5332503" y="1541607"/>
            <a:ext cx="3398985" cy="29203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C824-4FA8-D937-FC06-49CBC0D2D4A7}"/>
              </a:ext>
            </a:extLst>
          </p:cNvPr>
          <p:cNvSpPr>
            <a:spLocks noGrp="1"/>
          </p:cNvSpPr>
          <p:nvPr>
            <p:ph type="title"/>
          </p:nvPr>
        </p:nvSpPr>
        <p:spPr/>
        <p:txBody>
          <a:bodyPr>
            <a:normAutofit/>
          </a:bodyPr>
          <a:lstStyle/>
          <a:p>
            <a:r>
              <a:rPr lang="en-US" dirty="0">
                <a:solidFill>
                  <a:srgbClr val="FFFF00"/>
                </a:solidFill>
                <a:latin typeface="Calibri" panose="020F0502020204030204" pitchFamily="34" charset="0"/>
                <a:ea typeface="Calibri" panose="020F0502020204030204" pitchFamily="34" charset="0"/>
                <a:cs typeface="Calibri" panose="020F0502020204030204" pitchFamily="34" charset="0"/>
              </a:rPr>
              <a:t>Result</a:t>
            </a:r>
            <a:br>
              <a:rPr lang="en-US" dirty="0"/>
            </a:br>
            <a:endParaRPr lang="en-US" dirty="0"/>
          </a:p>
        </p:txBody>
      </p:sp>
      <p:sp>
        <p:nvSpPr>
          <p:cNvPr id="6" name="Text Placeholder 5">
            <a:extLst>
              <a:ext uri="{FF2B5EF4-FFF2-40B4-BE49-F238E27FC236}">
                <a16:creationId xmlns:a16="http://schemas.microsoft.com/office/drawing/2014/main" id="{75A0AB9E-C462-1570-2BF5-904FFADF2C6C}"/>
              </a:ext>
            </a:extLst>
          </p:cNvPr>
          <p:cNvSpPr>
            <a:spLocks noGrp="1"/>
          </p:cNvSpPr>
          <p:nvPr>
            <p:ph type="body" idx="1"/>
          </p:nvPr>
        </p:nvSpPr>
        <p:spPr>
          <a:xfrm>
            <a:off x="818147" y="1947243"/>
            <a:ext cx="4200739" cy="1964739"/>
          </a:xfrm>
        </p:spPr>
        <p:txBody>
          <a:bodyPr>
            <a:normAutofit/>
          </a:bodyPr>
          <a:lstStyle/>
          <a:p>
            <a:r>
              <a:rPr lang="en-US" sz="1800" dirty="0"/>
              <a:t>This is the result of the link prediction using the logistic regression on the data set karate.csv</a:t>
            </a:r>
          </a:p>
        </p:txBody>
      </p:sp>
      <p:pic>
        <p:nvPicPr>
          <p:cNvPr id="5" name="Picture 4">
            <a:extLst>
              <a:ext uri="{FF2B5EF4-FFF2-40B4-BE49-F238E27FC236}">
                <a16:creationId xmlns:a16="http://schemas.microsoft.com/office/drawing/2014/main" id="{C0FFC501-9309-1063-72E4-C905C8D3F248}"/>
              </a:ext>
            </a:extLst>
          </p:cNvPr>
          <p:cNvPicPr>
            <a:picLocks noChangeAspect="1"/>
          </p:cNvPicPr>
          <p:nvPr/>
        </p:nvPicPr>
        <p:blipFill>
          <a:blip r:embed="rId2"/>
          <a:stretch>
            <a:fillRect/>
          </a:stretch>
        </p:blipFill>
        <p:spPr>
          <a:xfrm>
            <a:off x="5446868" y="2041608"/>
            <a:ext cx="3200400" cy="771525"/>
          </a:xfrm>
          <a:prstGeom prst="rect">
            <a:avLst/>
          </a:prstGeom>
        </p:spPr>
      </p:pic>
    </p:spTree>
    <p:extLst>
      <p:ext uri="{BB962C8B-B14F-4D97-AF65-F5344CB8AC3E}">
        <p14:creationId xmlns:p14="http://schemas.microsoft.com/office/powerpoint/2010/main" val="883715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0"/>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THANK YOU </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317622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sym typeface="Arial"/>
              </a:rPr>
              <a:t>Link Prediction In Dynamic Networks</a:t>
            </a:r>
            <a:endParaRPr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sym typeface="Arial"/>
            </a:endParaRPr>
          </a:p>
          <a:p>
            <a:pPr marL="0" lvl="0" indent="0" algn="l" rtl="0">
              <a:spcBef>
                <a:spcPts val="0"/>
              </a:spcBef>
              <a:spcAft>
                <a:spcPts val="0"/>
              </a:spcAft>
              <a:buNone/>
            </a:pPr>
            <a:endParaRPr sz="1400" dirty="0">
              <a:solidFill>
                <a:srgbClr val="FFFFFF"/>
              </a:solidFill>
              <a:latin typeface="Arial"/>
              <a:ea typeface="Arial"/>
              <a:cs typeface="Arial"/>
              <a:sym typeface="Arial"/>
            </a:endParaRPr>
          </a:p>
          <a:p>
            <a:pPr marL="0" lvl="0" indent="0" algn="l" rtl="0">
              <a:spcBef>
                <a:spcPts val="0"/>
              </a:spcBef>
              <a:spcAft>
                <a:spcPts val="0"/>
              </a:spcAft>
              <a:buNone/>
            </a:pPr>
            <a:r>
              <a:rPr lang="en-US" sz="1600" b="0" cap="none" dirty="0">
                <a:solidFill>
                  <a:srgbClr val="FFFFFF"/>
                </a:solidFill>
                <a:latin typeface="+mn-lt"/>
                <a:ea typeface="Arial"/>
                <a:cs typeface="Arial"/>
                <a:sym typeface="Arial"/>
              </a:rPr>
              <a:t>If given the current state of a network, link prediction focuses on evaluating the probability of the existence of an edge in a future state. This can be understood to represent the likelihood of a future friendship in a social network.</a:t>
            </a:r>
            <a:br>
              <a:rPr lang="en-US" sz="1600" b="0" cap="none" dirty="0">
                <a:solidFill>
                  <a:srgbClr val="FFFFFF"/>
                </a:solidFill>
                <a:latin typeface="+mn-lt"/>
                <a:ea typeface="Arial"/>
                <a:cs typeface="Arial"/>
                <a:sym typeface="Arial"/>
              </a:rPr>
            </a:br>
            <a:endParaRPr sz="1400" b="0" dirty="0">
              <a:solidFill>
                <a:srgbClr val="FFFFFF"/>
              </a:solidFill>
              <a:latin typeface="+mn-lt"/>
              <a:ea typeface="Arial"/>
              <a:cs typeface="Arial"/>
              <a:sym typeface="Arial"/>
            </a:endParaRPr>
          </a:p>
          <a:p>
            <a:pPr marL="0" lvl="0" indent="0" algn="l" rtl="0">
              <a:spcBef>
                <a:spcPts val="0"/>
              </a:spcBef>
              <a:spcAft>
                <a:spcPts val="0"/>
              </a:spcAft>
              <a:buNone/>
            </a:pPr>
            <a:endParaRPr sz="1400" dirty="0">
              <a:solidFill>
                <a:srgbClr val="FFFFFF"/>
              </a:solidFill>
              <a:latin typeface="Arial"/>
              <a:ea typeface="Arial"/>
              <a:cs typeface="Arial"/>
              <a:sym typeface="Arial"/>
            </a:endParaRPr>
          </a:p>
          <a:p>
            <a:pPr marL="0" lvl="0" indent="0" algn="l" rtl="0">
              <a:spcBef>
                <a:spcPts val="0"/>
              </a:spcBef>
              <a:spcAft>
                <a:spcPts val="0"/>
              </a:spcAft>
              <a:buNone/>
            </a:pPr>
            <a:endParaRPr sz="1400" dirty="0">
              <a:solidFill>
                <a:srgbClr val="FFFFFF"/>
              </a:solidFill>
              <a:latin typeface="Arial"/>
              <a:ea typeface="Arial"/>
              <a:cs typeface="Arial"/>
              <a:sym typeface="Arial"/>
            </a:endParaRPr>
          </a:p>
          <a:p>
            <a:pPr marL="0" lvl="0" indent="0" algn="l" rtl="0">
              <a:spcBef>
                <a:spcPts val="0"/>
              </a:spcBef>
              <a:spcAft>
                <a:spcPts val="0"/>
              </a:spcAft>
              <a:buNone/>
            </a:pPr>
            <a:endParaRPr sz="1400" dirty="0">
              <a:solidFill>
                <a:srgbClr val="FFFFFF"/>
              </a:solidFill>
              <a:latin typeface="Arial"/>
              <a:ea typeface="Arial"/>
              <a:cs typeface="Arial"/>
              <a:sym typeface="Arial"/>
            </a:endParaRPr>
          </a:p>
          <a:p>
            <a:pPr marL="0" lvl="0" indent="0" algn="l" rtl="0">
              <a:spcBef>
                <a:spcPts val="0"/>
              </a:spcBef>
              <a:spcAft>
                <a:spcPts val="0"/>
              </a:spcAft>
              <a:buNone/>
            </a:pPr>
            <a:endParaRPr sz="1400" dirty="0">
              <a:solidFill>
                <a:srgbClr val="FFFFFF"/>
              </a:solidFill>
              <a:latin typeface="Arial"/>
              <a:ea typeface="Arial"/>
              <a:cs typeface="Arial"/>
              <a:sym typeface="Arial"/>
            </a:endParaRPr>
          </a:p>
          <a:p>
            <a:pPr marL="0" lvl="0" indent="0" algn="l" rtl="0">
              <a:spcBef>
                <a:spcPts val="0"/>
              </a:spcBef>
              <a:spcAft>
                <a:spcPts val="0"/>
              </a:spcAft>
              <a:buNone/>
            </a:pPr>
            <a:endParaRPr sz="1400" dirty="0">
              <a:solidFill>
                <a:srgbClr val="FFFFFF"/>
              </a:solidFill>
              <a:latin typeface="Arial"/>
              <a:ea typeface="Arial"/>
              <a:cs typeface="Arial"/>
              <a:sym typeface="Arial"/>
            </a:endParaRPr>
          </a:p>
          <a:p>
            <a:pPr marL="0" lvl="0" indent="0" algn="l" rtl="0">
              <a:spcBef>
                <a:spcPts val="0"/>
              </a:spcBef>
              <a:spcAft>
                <a:spcPts val="0"/>
              </a:spcAft>
              <a:buNone/>
            </a:pPr>
            <a:endParaRPr sz="1400" dirty="0">
              <a:solidFill>
                <a:srgbClr val="FFFFFF"/>
              </a:solidFill>
              <a:latin typeface="Arial"/>
              <a:ea typeface="Arial"/>
              <a:cs typeface="Arial"/>
              <a:sym typeface="Arial"/>
            </a:endParaRPr>
          </a:p>
          <a:p>
            <a:pPr marL="0" lvl="0" indent="0" algn="l" rtl="0">
              <a:spcBef>
                <a:spcPts val="0"/>
              </a:spcBef>
              <a:spcAft>
                <a:spcPts val="0"/>
              </a:spcAft>
              <a:buNone/>
            </a:pPr>
            <a:endParaRPr sz="1600" dirty="0">
              <a:solidFill>
                <a:srgbClr val="FFFFFF"/>
              </a:solidFill>
              <a:latin typeface="Arial"/>
              <a:ea typeface="Arial"/>
              <a:cs typeface="Arial"/>
              <a:sym typeface="Arial"/>
            </a:endParaRPr>
          </a:p>
        </p:txBody>
      </p:sp>
      <p:pic>
        <p:nvPicPr>
          <p:cNvPr id="181" name="Google Shape;181;p20"/>
          <p:cNvPicPr preferRelativeResize="0"/>
          <p:nvPr/>
        </p:nvPicPr>
        <p:blipFill>
          <a:blip r:embed="rId3">
            <a:alphaModFix/>
          </a:blip>
          <a:stretch>
            <a:fillRect/>
          </a:stretch>
        </p:blipFill>
        <p:spPr>
          <a:xfrm>
            <a:off x="1547075" y="2312250"/>
            <a:ext cx="6047625" cy="256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19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70C0"/>
                </a:solidFill>
                <a:latin typeface="Arial"/>
                <a:ea typeface="Arial"/>
                <a:cs typeface="Arial"/>
                <a:sym typeface="Arial"/>
              </a:rPr>
              <a:t>Link Prediction In Static Networks</a:t>
            </a:r>
            <a:br>
              <a:rPr lang="en" b="1" dirty="0">
                <a:solidFill>
                  <a:srgbClr val="0070C0"/>
                </a:solidFill>
                <a:latin typeface="Arial"/>
                <a:ea typeface="Arial"/>
                <a:cs typeface="Arial"/>
                <a:sym typeface="Arial"/>
              </a:rPr>
            </a:br>
            <a:endParaRPr dirty="0">
              <a:latin typeface="Arial"/>
              <a:ea typeface="Arial"/>
              <a:cs typeface="Arial"/>
              <a:sym typeface="Arial"/>
            </a:endParaRPr>
          </a:p>
          <a:p>
            <a:pPr marL="0" lvl="0" indent="0" algn="l" rtl="0">
              <a:spcBef>
                <a:spcPts val="0"/>
              </a:spcBef>
              <a:spcAft>
                <a:spcPts val="0"/>
              </a:spcAft>
              <a:buNone/>
            </a:pPr>
            <a:r>
              <a:rPr lang="en" sz="1800" b="0" cap="none" dirty="0">
                <a:latin typeface="+mn-lt"/>
                <a:ea typeface="Calibri" panose="020F0502020204030204" pitchFamily="34" charset="0"/>
                <a:cs typeface="Calibri" panose="020F0502020204030204" pitchFamily="34" charset="0"/>
                <a:sym typeface="Arial"/>
              </a:rPr>
              <a:t>In the given current state of network some of the links have been deleted, then link prediction is used to determine the existence of these </a:t>
            </a:r>
            <a:r>
              <a:rPr lang="en" sz="1800" b="0" cap="none" dirty="0">
                <a:latin typeface="+mn-lt"/>
                <a:ea typeface="Arial"/>
                <a:cs typeface="Arial"/>
                <a:sym typeface="Arial"/>
              </a:rPr>
              <a:t>deleted edge over the network that is finding the missing links in the network</a:t>
            </a:r>
            <a:r>
              <a:rPr lang="en" sz="1600" dirty="0">
                <a:latin typeface="Arial"/>
                <a:ea typeface="Arial"/>
                <a:cs typeface="Arial"/>
                <a:sym typeface="Arial"/>
              </a:rPr>
              <a:t>.</a:t>
            </a:r>
            <a:endParaRPr sz="1600" dirty="0"/>
          </a:p>
        </p:txBody>
      </p:sp>
      <p:pic>
        <p:nvPicPr>
          <p:cNvPr id="187" name="Google Shape;187;p21"/>
          <p:cNvPicPr preferRelativeResize="0"/>
          <p:nvPr/>
        </p:nvPicPr>
        <p:blipFill>
          <a:blip r:embed="rId3">
            <a:alphaModFix/>
          </a:blip>
          <a:stretch>
            <a:fillRect/>
          </a:stretch>
        </p:blipFill>
        <p:spPr>
          <a:xfrm>
            <a:off x="1415001" y="2571750"/>
            <a:ext cx="6505575" cy="235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363750" y="1323758"/>
            <a:ext cx="3855900" cy="1908184"/>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sz="2800" b="1" dirty="0">
                <a:solidFill>
                  <a:srgbClr val="0070C0"/>
                </a:solidFill>
              </a:rPr>
              <a:t>Link Prediction Techniques </a:t>
            </a:r>
            <a:endParaRPr sz="2800" b="1" dirty="0">
              <a:solidFill>
                <a:srgbClr val="0070C0"/>
              </a:solidFill>
            </a:endParaRPr>
          </a:p>
          <a:p>
            <a:pPr marL="0" lvl="0" indent="0" algn="ctr" rtl="0">
              <a:spcBef>
                <a:spcPts val="0"/>
              </a:spcBef>
              <a:spcAft>
                <a:spcPts val="0"/>
              </a:spcAft>
              <a:buNone/>
            </a:pPr>
            <a:r>
              <a:rPr lang="en" sz="2800" b="1" dirty="0">
                <a:solidFill>
                  <a:srgbClr val="0070C0"/>
                </a:solidFill>
              </a:rPr>
              <a:t>Implemented In The Project </a:t>
            </a:r>
            <a:endParaRPr sz="2800" b="1" dirty="0">
              <a:solidFill>
                <a:srgbClr val="0070C0"/>
              </a:solidFill>
            </a:endParaRPr>
          </a:p>
        </p:txBody>
      </p:sp>
      <p:sp>
        <p:nvSpPr>
          <p:cNvPr id="193" name="Google Shape;193;p22"/>
          <p:cNvSpPr txBox="1">
            <a:spLocks noGrp="1"/>
          </p:cNvSpPr>
          <p:nvPr>
            <p:ph type="body" idx="1"/>
          </p:nvPr>
        </p:nvSpPr>
        <p:spPr>
          <a:xfrm>
            <a:off x="4947374" y="1477647"/>
            <a:ext cx="3855900" cy="1600408"/>
          </a:xfrm>
          <a:prstGeom prst="rect">
            <a:avLst/>
          </a:prstGeom>
        </p:spPr>
        <p:txBody>
          <a:bodyPr spcFirstLastPara="1" wrap="square" lIns="91425" tIns="91425" rIns="91425" bIns="91425" anchor="ctr" anchorCtr="0">
            <a:spAutoFit/>
          </a:bodyPr>
          <a:lstStyle/>
          <a:p>
            <a:r>
              <a:rPr lang="en" b="1" dirty="0">
                <a:solidFill>
                  <a:schemeClr val="dk1"/>
                </a:solidFill>
              </a:rPr>
              <a:t>Local Similarity Indices</a:t>
            </a:r>
            <a:endParaRPr lang="en-US" b="1" dirty="0">
              <a:solidFill>
                <a:schemeClr val="dk1"/>
              </a:solidFill>
            </a:endParaRPr>
          </a:p>
          <a:p>
            <a:r>
              <a:rPr lang="en" b="1" dirty="0">
                <a:solidFill>
                  <a:schemeClr val="dk1"/>
                </a:solidFill>
              </a:rPr>
              <a:t>Quasi-local Indices</a:t>
            </a:r>
          </a:p>
          <a:p>
            <a:r>
              <a:rPr lang="en-US" b="1" dirty="0">
                <a:solidFill>
                  <a:schemeClr val="dk1"/>
                </a:solidFill>
              </a:rPr>
              <a:t>U</a:t>
            </a:r>
            <a:r>
              <a:rPr lang="en" b="1" dirty="0">
                <a:solidFill>
                  <a:schemeClr val="dk1"/>
                </a:solidFill>
              </a:rPr>
              <a:t>sing logistic regression</a:t>
            </a:r>
            <a:endParaRPr lang="en-US" b="1" dirty="0">
              <a:solidFill>
                <a:schemeClr val="dk1"/>
              </a:solidFill>
            </a:endParaRPr>
          </a:p>
          <a:p>
            <a:pPr marL="127000" indent="0">
              <a:buNone/>
            </a:pPr>
            <a:endParaRPr lang="en" b="1" dirty="0">
              <a:solidFill>
                <a:schemeClr val="dk1"/>
              </a:solidFill>
            </a:endParaRPr>
          </a:p>
          <a:p>
            <a:pPr marL="127000" indent="0">
              <a:buNone/>
            </a:pPr>
            <a:endParaRPr lang="en-US" b="1"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SIMILARITY METRICS</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99" name="Google Shape;199;p23"/>
          <p:cNvSpPr txBox="1">
            <a:spLocks noGrp="1"/>
          </p:cNvSpPr>
          <p:nvPr>
            <p:ph type="body" idx="1"/>
          </p:nvPr>
        </p:nvSpPr>
        <p:spPr>
          <a:xfrm>
            <a:off x="1352501" y="13078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arenR"/>
            </a:pPr>
            <a:r>
              <a:rPr lang="en-US" sz="1400" b="1" dirty="0">
                <a:solidFill>
                  <a:srgbClr val="FFC000"/>
                </a:solidFill>
              </a:rPr>
              <a:t>Common </a:t>
            </a:r>
            <a:r>
              <a:rPr lang="en-US" sz="1400" b="1" dirty="0" err="1">
                <a:solidFill>
                  <a:srgbClr val="FFC000"/>
                </a:solidFill>
              </a:rPr>
              <a:t>Neighbours</a:t>
            </a:r>
            <a:endParaRPr lang="en-US" sz="1400" b="1" dirty="0">
              <a:solidFill>
                <a:srgbClr val="FFC000"/>
              </a:solidFill>
            </a:endParaRPr>
          </a:p>
          <a:p>
            <a:pPr marL="0" lvl="0" indent="457200" algn="l" rtl="0">
              <a:spcBef>
                <a:spcPts val="1200"/>
              </a:spcBef>
              <a:spcAft>
                <a:spcPts val="0"/>
              </a:spcAft>
              <a:buNone/>
            </a:pPr>
            <a:r>
              <a:rPr lang="en-US" sz="1400" dirty="0">
                <a:ea typeface="Arial"/>
                <a:cs typeface="Arial"/>
                <a:sym typeface="Arial"/>
              </a:rPr>
              <a:t>The Common Neighbor Metric Is Defined As |N(</a:t>
            </a:r>
            <a:r>
              <a:rPr lang="en-US" sz="1400" dirty="0" err="1">
                <a:ea typeface="Arial"/>
                <a:cs typeface="Arial"/>
                <a:sym typeface="Arial"/>
              </a:rPr>
              <a:t>i</a:t>
            </a:r>
            <a:r>
              <a:rPr lang="en-US" sz="1400" dirty="0">
                <a:ea typeface="Arial"/>
                <a:cs typeface="Arial"/>
                <a:sym typeface="Arial"/>
              </a:rPr>
              <a:t>) ∩ N(j)|. ​</a:t>
            </a:r>
          </a:p>
          <a:p>
            <a:pPr marL="457200" lvl="0" indent="0" algn="l" rtl="0">
              <a:spcBef>
                <a:spcPts val="0"/>
              </a:spcBef>
              <a:spcAft>
                <a:spcPts val="0"/>
              </a:spcAft>
              <a:buNone/>
            </a:pPr>
            <a:r>
              <a:rPr lang="en-US" sz="1400" dirty="0">
                <a:ea typeface="Arial"/>
                <a:cs typeface="Arial"/>
                <a:sym typeface="Arial"/>
              </a:rPr>
              <a:t>Common Neighbors Reflect The Belief That A Link Is More Likely To Be Formed When The Nodes Share Links With Other Nodes, Analogous To The Friend-of-a-friend (</a:t>
            </a:r>
            <a:r>
              <a:rPr lang="en-US" sz="1400" dirty="0" err="1">
                <a:ea typeface="Arial"/>
                <a:cs typeface="Arial"/>
                <a:sym typeface="Arial"/>
              </a:rPr>
              <a:t>Fof</a:t>
            </a:r>
            <a:r>
              <a:rPr lang="en-US" sz="1400" dirty="0">
                <a:ea typeface="Arial"/>
                <a:cs typeface="Arial"/>
                <a:sym typeface="Arial"/>
              </a:rPr>
              <a:t>) Approach Used In Friend Recommendation Systems​</a:t>
            </a:r>
          </a:p>
          <a:p>
            <a:pPr marL="457200" lvl="0" indent="0" algn="l" rtl="0">
              <a:spcBef>
                <a:spcPts val="0"/>
              </a:spcBef>
              <a:spcAft>
                <a:spcPts val="1200"/>
              </a:spcAft>
              <a:buNone/>
            </a:pPr>
            <a:endParaRPr dirty="0"/>
          </a:p>
        </p:txBody>
      </p:sp>
      <p:pic>
        <p:nvPicPr>
          <p:cNvPr id="200" name="Google Shape;200;p23"/>
          <p:cNvPicPr preferRelativeResize="0"/>
          <p:nvPr/>
        </p:nvPicPr>
        <p:blipFill>
          <a:blip r:embed="rId3">
            <a:alphaModFix/>
          </a:blip>
          <a:stretch>
            <a:fillRect/>
          </a:stretch>
        </p:blipFill>
        <p:spPr>
          <a:xfrm>
            <a:off x="1830075" y="3043900"/>
            <a:ext cx="4579200" cy="2007568"/>
          </a:xfrm>
          <a:prstGeom prst="rect">
            <a:avLst/>
          </a:prstGeom>
          <a:noFill/>
          <a:ln>
            <a:noFill/>
          </a:ln>
        </p:spPr>
      </p:pic>
      <p:sp>
        <p:nvSpPr>
          <p:cNvPr id="201" name="Google Shape;201;p23"/>
          <p:cNvSpPr txBox="1"/>
          <p:nvPr/>
        </p:nvSpPr>
        <p:spPr>
          <a:xfrm>
            <a:off x="1352501" y="2164268"/>
            <a:ext cx="4180500" cy="288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SIMILARITY METRICS</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07" name="Google Shape;207;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    2)  </a:t>
            </a:r>
            <a:r>
              <a:rPr lang="en-US" sz="1400" b="1" dirty="0">
                <a:solidFill>
                  <a:srgbClr val="FFC000"/>
                </a:solidFill>
              </a:rPr>
              <a:t>shortest path</a:t>
            </a:r>
          </a:p>
          <a:p>
            <a:pPr marL="457200" lvl="0" indent="0" algn="l" rtl="0">
              <a:spcBef>
                <a:spcPts val="1200"/>
              </a:spcBef>
              <a:spcAft>
                <a:spcPts val="0"/>
              </a:spcAft>
              <a:buNone/>
            </a:pPr>
            <a:r>
              <a:rPr lang="en-US" sz="1400" dirty="0">
                <a:ea typeface="Arial"/>
                <a:cs typeface="Arial"/>
                <a:sym typeface="Arial"/>
              </a:rPr>
              <a:t>The shortest path d(</a:t>
            </a:r>
            <a:r>
              <a:rPr lang="en-US" sz="1400" dirty="0" err="1">
                <a:ea typeface="Arial"/>
                <a:cs typeface="Arial"/>
                <a:sym typeface="Arial"/>
              </a:rPr>
              <a:t>i</a:t>
            </a:r>
            <a:r>
              <a:rPr lang="en-US" sz="1400" dirty="0">
                <a:ea typeface="Arial"/>
                <a:cs typeface="Arial"/>
                <a:sym typeface="Arial"/>
              </a:rPr>
              <a:t>, J) represents the distance of the shortest path from I to J, reflecting the expectation that nodes with low degrees of separation are likely to interact.​</a:t>
            </a:r>
          </a:p>
          <a:p>
            <a:pPr marL="457200" lvl="0" indent="0" algn="l" rtl="0">
              <a:spcBef>
                <a:spcPts val="0"/>
              </a:spcBef>
              <a:spcAft>
                <a:spcPts val="0"/>
              </a:spcAft>
              <a:buNone/>
            </a:pPr>
            <a:endParaRPr lang="en-US" sz="1400" dirty="0">
              <a:ea typeface="Arial"/>
              <a:cs typeface="Arial"/>
              <a:sym typeface="Arial"/>
            </a:endParaRPr>
          </a:p>
          <a:p>
            <a:pPr marL="457200" lvl="0" indent="0" algn="l" rtl="0">
              <a:spcBef>
                <a:spcPts val="0"/>
              </a:spcBef>
              <a:spcAft>
                <a:spcPts val="0"/>
              </a:spcAft>
              <a:buNone/>
            </a:pPr>
            <a:r>
              <a:rPr lang="en-US" sz="1400" dirty="0">
                <a:ea typeface="Arial"/>
                <a:cs typeface="Arial"/>
                <a:sym typeface="Arial"/>
              </a:rPr>
              <a:t>Since the network consists of large number of nodes we cannot apply normal </a:t>
            </a:r>
            <a:r>
              <a:rPr lang="en-US" sz="1400" dirty="0" err="1">
                <a:ea typeface="Arial"/>
                <a:cs typeface="Arial"/>
                <a:sym typeface="Arial"/>
              </a:rPr>
              <a:t>bfs</a:t>
            </a:r>
            <a:r>
              <a:rPr lang="en-US" sz="1400" dirty="0">
                <a:ea typeface="Arial"/>
                <a:cs typeface="Arial"/>
                <a:sym typeface="Arial"/>
              </a:rPr>
              <a:t> or </a:t>
            </a:r>
            <a:r>
              <a:rPr lang="en-US" sz="1400" dirty="0" err="1">
                <a:ea typeface="Arial"/>
                <a:cs typeface="Arial"/>
                <a:sym typeface="Arial"/>
              </a:rPr>
              <a:t>dfs</a:t>
            </a:r>
            <a:r>
              <a:rPr lang="en-US" sz="1400" dirty="0">
                <a:ea typeface="Arial"/>
                <a:cs typeface="Arial"/>
                <a:sym typeface="Arial"/>
              </a:rPr>
              <a:t> as it will cost in time, so we need to define a boundary to which we search for minimum distance and if not found the connection till boundary we return an upper bound.​</a:t>
            </a:r>
          </a:p>
          <a:p>
            <a:pPr marL="0" lvl="0" indent="457200" algn="l" rtl="0">
              <a:spcBef>
                <a:spcPts val="0"/>
              </a:spcBef>
              <a:spcAft>
                <a:spcPts val="1200"/>
              </a:spcAft>
              <a:buNone/>
            </a:pPr>
            <a:r>
              <a:rPr lang="en-US" sz="14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SIMILARITY METRICS</a:t>
            </a:r>
            <a:endParaRPr b="1"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13" name="Google Shape;213;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3)   </a:t>
            </a:r>
            <a:r>
              <a:rPr lang="en" sz="1400" b="1" dirty="0">
                <a:solidFill>
                  <a:srgbClr val="FFC000"/>
                </a:solidFill>
                <a:ea typeface="Calibri" panose="020F0502020204030204" pitchFamily="34" charset="0"/>
                <a:cs typeface="Calibri" panose="020F0502020204030204" pitchFamily="34" charset="0"/>
              </a:rPr>
              <a:t>ADAMIC/ADAR INDEX</a:t>
            </a:r>
            <a:endParaRPr sz="1400" b="1" dirty="0">
              <a:solidFill>
                <a:srgbClr val="FFC000"/>
              </a:solidFill>
              <a:ea typeface="Calibri" panose="020F0502020204030204" pitchFamily="34" charset="0"/>
              <a:cs typeface="Calibri" panose="020F0502020204030204" pitchFamily="34" charset="0"/>
            </a:endParaRPr>
          </a:p>
          <a:p>
            <a:pPr marL="457200" lvl="0" indent="0" algn="l" rtl="0">
              <a:spcBef>
                <a:spcPts val="1200"/>
              </a:spcBef>
              <a:spcAft>
                <a:spcPts val="0"/>
              </a:spcAft>
              <a:buNone/>
            </a:pPr>
            <a:r>
              <a:rPr lang="en" sz="1400" dirty="0">
                <a:ea typeface="Arial"/>
                <a:cs typeface="Arial"/>
                <a:sym typeface="Arial"/>
              </a:rPr>
              <a:t>It captures the notion that neighbors with fewer links are more influential in facilitating future interaction. In other words, the Adamic/Adar index is a variant of the common neighbor metric that gives more weight to neighbors with lower degree.​</a:t>
            </a:r>
            <a:endParaRPr sz="1400" dirty="0">
              <a:ea typeface="Arial"/>
              <a:cs typeface="Arial"/>
              <a:sym typeface="Arial"/>
            </a:endParaRPr>
          </a:p>
          <a:p>
            <a:pPr marL="0" lvl="0" indent="0" algn="l" rtl="0">
              <a:spcBef>
                <a:spcPts val="0"/>
              </a:spcBef>
              <a:spcAft>
                <a:spcPts val="0"/>
              </a:spcAft>
              <a:buNone/>
            </a:pPr>
            <a:r>
              <a:rPr lang="en" sz="1400" dirty="0">
                <a:ea typeface="Arial"/>
                <a:cs typeface="Arial"/>
                <a:sym typeface="Arial"/>
              </a:rPr>
              <a:t>​</a:t>
            </a:r>
            <a:endParaRPr sz="1400" dirty="0">
              <a:ea typeface="Arial"/>
              <a:cs typeface="Arial"/>
              <a:sym typeface="Arial"/>
            </a:endParaRPr>
          </a:p>
          <a:p>
            <a:pPr marL="0" lvl="0" indent="457200" algn="l" rtl="0">
              <a:spcBef>
                <a:spcPts val="0"/>
              </a:spcBef>
              <a:spcAft>
                <a:spcPts val="0"/>
              </a:spcAft>
              <a:buNone/>
            </a:pPr>
            <a:r>
              <a:rPr lang="en" sz="1400" dirty="0">
                <a:ea typeface="Arial"/>
                <a:cs typeface="Arial"/>
                <a:sym typeface="Arial"/>
              </a:rPr>
              <a:t>The Adamic/Adar predictor is defined as follows:</a:t>
            </a:r>
            <a:endParaRPr sz="1400" dirty="0">
              <a:ea typeface="Arial"/>
              <a:cs typeface="Arial"/>
              <a:sym typeface="Arial"/>
            </a:endParaRPr>
          </a:p>
          <a:p>
            <a:pPr marL="0" lvl="0" indent="457200" algn="l" rtl="0">
              <a:spcBef>
                <a:spcPts val="0"/>
              </a:spcBef>
              <a:spcAft>
                <a:spcPts val="1200"/>
              </a:spcAft>
              <a:buNone/>
            </a:pPr>
            <a:r>
              <a:rPr lang="en" sz="1600" dirty="0"/>
              <a:t>  </a:t>
            </a:r>
            <a:endParaRPr sz="1600" dirty="0"/>
          </a:p>
        </p:txBody>
      </p:sp>
      <p:pic>
        <p:nvPicPr>
          <p:cNvPr id="214" name="Google Shape;214;p25"/>
          <p:cNvPicPr preferRelativeResize="0"/>
          <p:nvPr/>
        </p:nvPicPr>
        <p:blipFill>
          <a:blip r:embed="rId3">
            <a:alphaModFix/>
          </a:blip>
          <a:stretch>
            <a:fillRect/>
          </a:stretch>
        </p:blipFill>
        <p:spPr>
          <a:xfrm>
            <a:off x="5827442" y="2981025"/>
            <a:ext cx="2117975" cy="758350"/>
          </a:xfrm>
          <a:prstGeom prst="rect">
            <a:avLst/>
          </a:prstGeom>
          <a:noFill/>
          <a:ln>
            <a:noFill/>
          </a:ln>
        </p:spPr>
      </p:pic>
      <p:sp>
        <p:nvSpPr>
          <p:cNvPr id="215" name="Google Shape;215;p25"/>
          <p:cNvSpPr txBox="1"/>
          <p:nvPr/>
        </p:nvSpPr>
        <p:spPr>
          <a:xfrm>
            <a:off x="373045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414376"/>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accent1">
                    <a:lumMod val="60000"/>
                    <a:lumOff val="40000"/>
                  </a:schemeClr>
                </a:solidFill>
              </a:rPr>
              <a:t>SIMILARITY METRICS</a:t>
            </a:r>
            <a:endParaRPr b="1" dirty="0">
              <a:solidFill>
                <a:schemeClr val="accent1">
                  <a:lumMod val="60000"/>
                  <a:lumOff val="40000"/>
                </a:schemeClr>
              </a:solidFill>
            </a:endParaRPr>
          </a:p>
        </p:txBody>
      </p:sp>
      <p:sp>
        <p:nvSpPr>
          <p:cNvPr id="221" name="Google Shape;221;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4)   </a:t>
            </a:r>
            <a:r>
              <a:rPr lang="en" sz="1400" b="1" dirty="0">
                <a:solidFill>
                  <a:srgbClr val="FFC000"/>
                </a:solidFill>
              </a:rPr>
              <a:t>JACCARD INDEX</a:t>
            </a:r>
            <a:endParaRPr sz="1400" b="1" dirty="0">
              <a:solidFill>
                <a:srgbClr val="FFC000"/>
              </a:solidFill>
            </a:endParaRPr>
          </a:p>
          <a:p>
            <a:pPr marL="457200" lvl="0" indent="0" algn="l" rtl="0">
              <a:spcBef>
                <a:spcPts val="1200"/>
              </a:spcBef>
              <a:spcAft>
                <a:spcPts val="0"/>
              </a:spcAft>
              <a:buNone/>
            </a:pPr>
            <a:r>
              <a:rPr lang="en" sz="1400" dirty="0">
                <a:ea typeface="Arial"/>
                <a:cs typeface="Arial"/>
                <a:sym typeface="Arial"/>
              </a:rPr>
              <a:t>The common neighbors metric scores potential links highly if they share many neighbors, but does not account for the proportion of links shared. ​</a:t>
            </a:r>
            <a:endParaRPr sz="1400" dirty="0">
              <a:ea typeface="Arial"/>
              <a:cs typeface="Arial"/>
              <a:sym typeface="Arial"/>
            </a:endParaRPr>
          </a:p>
          <a:p>
            <a:pPr marL="457200" lvl="0" indent="0" algn="l" rtl="0">
              <a:spcBef>
                <a:spcPts val="0"/>
              </a:spcBef>
              <a:spcAft>
                <a:spcPts val="0"/>
              </a:spcAft>
              <a:buNone/>
            </a:pPr>
            <a:r>
              <a:rPr lang="en" sz="1400" dirty="0">
                <a:ea typeface="Arial"/>
                <a:cs typeface="Arial"/>
                <a:sym typeface="Arial"/>
              </a:rPr>
              <a:t>In this way, two nodes with many neighbors may score highly even if the relative strength of their relationship is week. ​</a:t>
            </a:r>
            <a:endParaRPr sz="1400" dirty="0">
              <a:ea typeface="Arial"/>
              <a:cs typeface="Arial"/>
              <a:sym typeface="Arial"/>
            </a:endParaRPr>
          </a:p>
          <a:p>
            <a:pPr marL="457200" lvl="0" indent="0" algn="l" rtl="0">
              <a:spcBef>
                <a:spcPts val="0"/>
              </a:spcBef>
              <a:spcAft>
                <a:spcPts val="0"/>
              </a:spcAft>
              <a:buNone/>
            </a:pPr>
            <a:r>
              <a:rPr lang="en" sz="1400" dirty="0">
                <a:ea typeface="Arial"/>
                <a:cs typeface="Arial"/>
                <a:sym typeface="Arial"/>
              </a:rPr>
              <a:t>The Jaccard Index, otherwise known as Intersection over Union, compensates for this by presenting common linkage as a probability. It is defined as​</a:t>
            </a:r>
            <a:endParaRPr sz="1400" dirty="0">
              <a:ea typeface="Arial"/>
              <a:cs typeface="Arial"/>
              <a:sym typeface="Arial"/>
            </a:endParaRPr>
          </a:p>
          <a:p>
            <a:pPr marL="0" lvl="0" indent="457200" algn="l" rtl="0">
              <a:spcBef>
                <a:spcPts val="0"/>
              </a:spcBef>
              <a:spcAft>
                <a:spcPts val="1200"/>
              </a:spcAft>
              <a:buNone/>
            </a:pPr>
            <a:r>
              <a:rPr lang="en" sz="1400" dirty="0"/>
              <a:t>	  </a:t>
            </a:r>
            <a:endParaRPr sz="1400" dirty="0"/>
          </a:p>
        </p:txBody>
      </p:sp>
      <p:pic>
        <p:nvPicPr>
          <p:cNvPr id="222" name="Google Shape;222;p26"/>
          <p:cNvPicPr preferRelativeResize="0"/>
          <p:nvPr/>
        </p:nvPicPr>
        <p:blipFill>
          <a:blip r:embed="rId3">
            <a:alphaModFix/>
          </a:blip>
          <a:stretch>
            <a:fillRect/>
          </a:stretch>
        </p:blipFill>
        <p:spPr>
          <a:xfrm>
            <a:off x="6750623" y="3695540"/>
            <a:ext cx="1675975" cy="9141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380</TotalTime>
  <Words>1450</Words>
  <Application>Microsoft Office PowerPoint</Application>
  <PresentationFormat>On-screen Show (16:9)</PresentationFormat>
  <Paragraphs>125</Paragraphs>
  <Slides>25</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Bookman Old Style</vt:lpstr>
      <vt:lpstr>Arial</vt:lpstr>
      <vt:lpstr>Lato</vt:lpstr>
      <vt:lpstr>Rockwell</vt:lpstr>
      <vt:lpstr>Calibri</vt:lpstr>
      <vt:lpstr>Damask</vt:lpstr>
      <vt:lpstr>EXPLORATORY PROJECT</vt:lpstr>
      <vt:lpstr>→link prediction method is used to find missing links or used to predict the likelihood of future links. →there exists a lot of link prediction techniques like similarity-based indices , probabilistic models etc. </vt:lpstr>
      <vt:lpstr>Link Prediction In Dynamic Networks  If given the current state of a network, link prediction focuses on evaluating the probability of the existence of an edge in a future state. This can be understood to represent the likelihood of a future friendship in a social network.        </vt:lpstr>
      <vt:lpstr>Link Prediction In Static Networks  In the given current state of network some of the links have been deleted, then link prediction is used to determine the existence of these deleted edge over the network that is finding the missing links in the network.</vt:lpstr>
      <vt:lpstr>Link Prediction Techniques  Implemented In The Project </vt:lpstr>
      <vt:lpstr>SIMILARITY METRICS</vt:lpstr>
      <vt:lpstr>SIMILARITY METRICS</vt:lpstr>
      <vt:lpstr>SIMILARITY METRICS</vt:lpstr>
      <vt:lpstr>SIMILARITY METRICS</vt:lpstr>
      <vt:lpstr>SIMILARITY METRICS</vt:lpstr>
      <vt:lpstr>SIMILARITY METRICS</vt:lpstr>
      <vt:lpstr>SIMILARITY METRICS</vt:lpstr>
      <vt:lpstr>OTHER SIMILARITY INDICES USED</vt:lpstr>
      <vt:lpstr>QUASI LOCAL INDICES</vt:lpstr>
      <vt:lpstr>Logistic regression</vt:lpstr>
      <vt:lpstr>PowerPoint Presentation</vt:lpstr>
      <vt:lpstr>PowerPoint Presentation</vt:lpstr>
      <vt:lpstr>Embedding-Based Link Prediction </vt:lpstr>
      <vt:lpstr>PowerPoint Presentation</vt:lpstr>
      <vt:lpstr>After applying the model localsimilarity and local probablisitic model hierarchical model and quasilocal indices we try from the our side to make aan machine learning model to predict a link between node in the int his part kori will write what he have done in the project this is the very important part of the project </vt:lpstr>
      <vt:lpstr>DATASETS USED</vt:lpstr>
      <vt:lpstr>RESULTS</vt:lpstr>
      <vt:lpstr>RESULTS</vt:lpstr>
      <vt:lpstr>Result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PROJECT</dc:title>
  <dc:creator>Mr.Berlin</dc:creator>
  <cp:lastModifiedBy>golu kharwar</cp:lastModifiedBy>
  <cp:revision>6</cp:revision>
  <dcterms:modified xsi:type="dcterms:W3CDTF">2023-04-27T04:11:22Z</dcterms:modified>
</cp:coreProperties>
</file>