
<file path=[Content_Types].xml><?xml version="1.0" encoding="utf-8"?>
<Types xmlns="http://schemas.openxmlformats.org/package/2006/content-types">
  <Override PartName="/ppt/slideMasters/slideMaster3.xml" ContentType="application/vnd.openxmlformats-officedocument.presentationml.slideMaster+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Masters/slideMaster19.xml" ContentType="application/vnd.openxmlformats-officedocument.presentationml.slideMaster+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Masters/slideMaster17.xml" ContentType="application/vnd.openxmlformats-officedocument.presentationml.slideMaster+xml"/>
  <Override PartName="/ppt/slideLayouts/slideLayout13.xml" ContentType="application/vnd.openxmlformats-officedocument.presentationml.slideLayout+xml"/>
  <Override PartName="/ppt/theme/theme18.xml" ContentType="application/vnd.openxmlformats-officedocument.theme+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Masters/slideMaster15.xml" ContentType="application/vnd.openxmlformats-officedocument.presentationml.slideMaster+xml"/>
  <Override PartName="/ppt/slideMasters/slideMaster24.xml" ContentType="application/vnd.openxmlformats-officedocument.presentationml.slideMaster+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heme/theme16.xml" ContentType="application/vnd.openxmlformats-officedocument.theme+xml"/>
  <Override PartName="/ppt/slideLayouts/slideLayout20.xml" ContentType="application/vnd.openxmlformats-officedocument.presentationml.slideLayout+xml"/>
  <Override PartName="/docProps/custom.xml" ContentType="application/vnd.openxmlformats-officedocument.custom-properties+xml"/>
  <Override PartName="/ppt/slideMasters/slideMaster8.xml" ContentType="application/vnd.openxmlformats-officedocument.presentationml.slideMaster+xml"/>
  <Override PartName="/ppt/slideMasters/slideMaster11.xml" ContentType="application/vnd.openxmlformats-officedocument.presentationml.slideMaster+xml"/>
  <Override PartName="/ppt/slideMasters/slideMaster13.xml" ContentType="application/vnd.openxmlformats-officedocument.presentationml.slideMaster+xml"/>
  <Override PartName="/ppt/slideMasters/slideMaster22.xml" ContentType="application/vnd.openxmlformats-officedocument.presentationml.slideMaster+xml"/>
  <Override PartName="/ppt/theme/theme14.xml" ContentType="application/vnd.openxmlformats-officedocument.theme+xml"/>
  <Override PartName="/ppt/theme/theme23.xml" ContentType="application/vnd.openxmlformats-officedocument.theme+xml"/>
  <Override PartName="/ppt/theme/theme25.xml" ContentType="application/vnd.openxmlformats-officedocument.theme+xml"/>
  <Override PartName="/docProps/core1.xml" ContentType="application/vnd.openxmlformats-package.core-properties+xml"/>
  <Override PartName="/ppt/slideMasters/slideMaster6.xml" ContentType="application/vnd.openxmlformats-officedocument.presentationml.slideMaster+xml"/>
  <Override PartName="/ppt/slideMasters/slideMaster20.xml" ContentType="application/vnd.openxmlformats-officedocument.presentationml.slideMaster+xml"/>
  <Override PartName="/ppt/theme/theme8.xml" ContentType="application/vnd.openxmlformats-officedocument.theme+xml"/>
  <Override PartName="/ppt/theme/theme12.xml" ContentType="application/vnd.openxmlformats-officedocument.theme+xml"/>
  <Override PartName="/ppt/theme/theme21.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Default Extension="png" ContentType="image/png"/>
  <Override PartName="/ppt/theme/theme4.xml" ContentType="application/vnd.openxmlformats-officedocument.theme+xml"/>
  <Override PartName="/ppt/slideLayouts/slideLayout7.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Masters/slideMaster18.xml" ContentType="application/vnd.openxmlformats-officedocument.presentationml.slideMaster+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Masters/slideMaster16.xml" ContentType="application/vnd.openxmlformats-officedocument.presentationml.slideMaster+xml"/>
  <Override PartName="/ppt/slideMasters/slideMaster25.xml" ContentType="application/vnd.openxmlformats-officedocument.presentationml.slideMaster+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19.xml" ContentType="application/vnd.openxmlformats-officedocument.theme+xml"/>
  <Override PartName="/ppt/slideLayouts/slideLayout23.xml" ContentType="application/vnd.openxmlformats-officedocument.presentationml.slideLayout+xml"/>
  <Override PartName="/docProps/app.xml" ContentType="application/vnd.openxmlformats-officedocument.extended-properties+xml"/>
  <Override PartName="/ppt/slideMasters/slideMaster14.xml" ContentType="application/vnd.openxmlformats-officedocument.presentationml.slideMaster+xml"/>
  <Override PartName="/ppt/slideMasters/slideMaster23.xml" ContentType="application/vnd.openxmlformats-officedocument.presentationml.slideMaster+xml"/>
  <Override PartName="/ppt/slideLayouts/slideLayout12.xml" ContentType="application/vnd.openxmlformats-officedocument.presentationml.slideLayout+xml"/>
  <Override PartName="/ppt/theme/theme17.xml" ContentType="application/vnd.openxmlformats-officedocument.theme+xml"/>
  <Override PartName="/ppt/slideLayouts/slideLayout21.xml" ContentType="application/vnd.openxmlformats-officedocument.presentationml.slideLayout+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Masters/slideMaster21.xml" ContentType="application/vnd.openxmlformats-officedocument.presentationml.slideMaster+xml"/>
  <Override PartName="/ppt/slideLayouts/slideLayout10.xml" ContentType="application/vnd.openxmlformats-officedocument.presentationml.slideLayout+xml"/>
  <Override PartName="/ppt/theme/theme15.xml" ContentType="application/vnd.openxmlformats-officedocument.theme+xml"/>
  <Override PartName="/ppt/theme/theme24.xml" ContentType="application/vnd.openxmlformats-officedocument.theme+xml"/>
  <Override PartName="/ppt/slideMasters/slideMaster7.xml" ContentType="application/vnd.openxmlformats-officedocument.presentationml.slideMaster+xml"/>
  <Override PartName="/ppt/slideMasters/slideMaster10.xml" ContentType="application/vnd.openxmlformats-officedocument.presentationml.slideMaster+xml"/>
  <Override PartName="/ppt/theme/theme9.xml" ContentType="application/vnd.openxmlformats-officedocument.theme+xml"/>
  <Override PartName="/ppt/theme/theme13.xml" ContentType="application/vnd.openxmlformats-officedocument.theme+xml"/>
  <Override PartName="/ppt/theme/theme22.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theme/theme7.xml" ContentType="application/vnd.openxmlformats-officedocument.theme+xml"/>
  <Override PartName="/ppt/theme/theme11.xml" ContentType="application/vnd.openxmlformats-officedocument.theme+xml"/>
  <Override PartName="/ppt/theme/theme20.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0" r:id="rId30"/>
    <p:sldId id="261" r:id="rId31"/>
    <p:sldId id="262" r:id="rId32"/>
    <p:sldId id="263" r:id="rId33"/>
    <p:sldId id="264" r:id="rId34"/>
    <p:sldId id="266"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906" y="-33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cstate="print"/>
          <a:srcRect t="1844" r="1844"/>
          <a:stretch/>
        </p:blipFill>
        <p:spPr>
          <a:xfrm>
            <a:off x="0" y="0"/>
            <a:ext cx="9143640" cy="5143320"/>
          </a:xfrm>
          <a:prstGeom prst="rect">
            <a:avLst/>
          </a:prstGeom>
          <a:ln w="0">
            <a:noFill/>
          </a:ln>
        </p:spPr>
      </p:pic>
      <p:pic>
        <p:nvPicPr>
          <p:cNvPr id="8" name="Google Shape;10;p2"/>
          <p:cNvPicPr/>
          <p:nvPr/>
        </p:nvPicPr>
        <p:blipFill>
          <a:blip r:embed="rId4" cstate="print">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cstate="print">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cstate="print">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cstate="print"/>
          <a:srcRect t="1844" r="1844"/>
          <a:stretch/>
        </p:blipFill>
        <p:spPr>
          <a:xfrm>
            <a:off x="0" y="0"/>
            <a:ext cx="9143640" cy="5143320"/>
          </a:xfrm>
          <a:prstGeom prst="rect">
            <a:avLst/>
          </a:prstGeom>
          <a:ln w="0">
            <a:noFill/>
          </a:ln>
        </p:spPr>
      </p:pic>
      <p:pic>
        <p:nvPicPr>
          <p:cNvPr id="260" name="Google Shape;530;p19"/>
          <p:cNvPicPr/>
          <p:nvPr/>
        </p:nvPicPr>
        <p:blipFill>
          <a:blip r:embed="rId4" cstate="print"/>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cstate="print">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cstate="print"/>
          <a:srcRect t="1844" r="1844"/>
          <a:stretch/>
        </p:blipFill>
        <p:spPr>
          <a:xfrm rot="10800000">
            <a:off x="360" y="0"/>
            <a:ext cx="9143640" cy="5143320"/>
          </a:xfrm>
          <a:prstGeom prst="rect">
            <a:avLst/>
          </a:prstGeom>
          <a:ln w="0">
            <a:noFill/>
          </a:ln>
        </p:spPr>
      </p:pic>
      <p:pic>
        <p:nvPicPr>
          <p:cNvPr id="296" name="Google Shape;579;p20"/>
          <p:cNvPicPr/>
          <p:nvPr/>
        </p:nvPicPr>
        <p:blipFill>
          <a:blip r:embed="rId4" cstate="print"/>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cstate="print">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cstate="print">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cstate="print">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cstate="print">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cstate="print"/>
          <a:srcRect t="1844" r="1844"/>
          <a:stretch/>
        </p:blipFill>
        <p:spPr>
          <a:xfrm>
            <a:off x="0" y="0"/>
            <a:ext cx="9143640" cy="5143320"/>
          </a:xfrm>
          <a:prstGeom prst="rect">
            <a:avLst/>
          </a:prstGeom>
          <a:ln w="0">
            <a:noFill/>
          </a:ln>
        </p:spPr>
      </p:pic>
      <p:pic>
        <p:nvPicPr>
          <p:cNvPr id="351" name="Google Shape;18;p3"/>
          <p:cNvPicPr/>
          <p:nvPr/>
        </p:nvPicPr>
        <p:blipFill>
          <a:blip r:embed="rId4" cstate="print">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cstate="print">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cstate="print">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cstate="print">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cstate="print">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cstate="print"/>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cstate="print">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cstate="print"/>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cstate="print">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cstate="print"/>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cstate="print">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cstate="print">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cstate="print"/>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cstate="print"/>
          <a:srcRect t="1844" r="1844"/>
          <a:stretch/>
        </p:blipFill>
        <p:spPr>
          <a:xfrm>
            <a:off x="0" y="0"/>
            <a:ext cx="9143640" cy="5143320"/>
          </a:xfrm>
          <a:prstGeom prst="rect">
            <a:avLst/>
          </a:prstGeom>
          <a:ln w="0">
            <a:noFill/>
          </a:ln>
        </p:spPr>
      </p:pic>
      <p:pic>
        <p:nvPicPr>
          <p:cNvPr id="498" name="Google Shape;739;p24"/>
          <p:cNvPicPr/>
          <p:nvPr/>
        </p:nvPicPr>
        <p:blipFill>
          <a:blip r:embed="rId4" cstate="print">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cstate="print">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cstate="print">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cstate="print">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cstate="print">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cstate="print"/>
          <a:srcRect t="1844" r="1844"/>
          <a:stretch/>
        </p:blipFill>
        <p:spPr>
          <a:xfrm rot="10800000">
            <a:off x="360" y="0"/>
            <a:ext cx="9143640" cy="5143320"/>
          </a:xfrm>
          <a:prstGeom prst="rect">
            <a:avLst/>
          </a:prstGeom>
          <a:ln w="0">
            <a:noFill/>
          </a:ln>
        </p:spPr>
      </p:pic>
      <p:pic>
        <p:nvPicPr>
          <p:cNvPr id="544" name="Google Shape;786;p25"/>
          <p:cNvPicPr/>
          <p:nvPr/>
        </p:nvPicPr>
        <p:blipFill>
          <a:blip r:embed="rId4" cstate="print"/>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cstate="print">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cstate="print">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cstate="print"/>
          <a:srcRect t="1844" r="1844"/>
          <a:stretch/>
        </p:blipFill>
        <p:spPr>
          <a:xfrm rot="10800000">
            <a:off x="360" y="0"/>
            <a:ext cx="9143640" cy="5143320"/>
          </a:xfrm>
          <a:prstGeom prst="rect">
            <a:avLst/>
          </a:prstGeom>
          <a:ln w="0">
            <a:noFill/>
          </a:ln>
        </p:spPr>
      </p:pic>
      <p:pic>
        <p:nvPicPr>
          <p:cNvPr id="560" name="Google Shape;67;p4"/>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cstate="print">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cstate="print">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cstate="print"/>
          <a:srcRect t="1844" r="1844"/>
          <a:stretch/>
        </p:blipFill>
        <p:spPr>
          <a:xfrm rot="10800000">
            <a:off x="360" y="0"/>
            <a:ext cx="9143640" cy="5143320"/>
          </a:xfrm>
          <a:prstGeom prst="rect">
            <a:avLst/>
          </a:prstGeom>
          <a:ln w="0">
            <a:noFill/>
          </a:ln>
        </p:spPr>
      </p:pic>
      <p:pic>
        <p:nvPicPr>
          <p:cNvPr id="588" name="Google Shape;94;p5"/>
          <p:cNvPicPr/>
          <p:nvPr/>
        </p:nvPicPr>
        <p:blipFill>
          <a:blip r:embed="rId4" cstate="print"/>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cstate="print">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cstate="print">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cstate="print">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cstate="print"/>
          <a:srcRect t="1844" r="1844"/>
          <a:stretch/>
        </p:blipFill>
        <p:spPr>
          <a:xfrm rot="10800000">
            <a:off x="360" y="0"/>
            <a:ext cx="9143640" cy="5143320"/>
          </a:xfrm>
          <a:prstGeom prst="rect">
            <a:avLst/>
          </a:prstGeom>
          <a:ln w="0">
            <a:noFill/>
          </a:ln>
        </p:spPr>
      </p:pic>
      <p:pic>
        <p:nvPicPr>
          <p:cNvPr id="629" name="Google Shape;137;p6"/>
          <p:cNvPicPr/>
          <p:nvPr/>
        </p:nvPicPr>
        <p:blipFill>
          <a:blip r:embed="rId4" cstate="print"/>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cstate="print">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cstate="print">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cstate="print"/>
          <a:srcRect t="1844" r="1844"/>
          <a:stretch/>
        </p:blipFill>
        <p:spPr>
          <a:xfrm>
            <a:off x="0" y="0"/>
            <a:ext cx="9143640" cy="5143320"/>
          </a:xfrm>
          <a:prstGeom prst="rect">
            <a:avLst/>
          </a:prstGeom>
          <a:ln w="0">
            <a:noFill/>
          </a:ln>
        </p:spPr>
      </p:pic>
      <p:pic>
        <p:nvPicPr>
          <p:cNvPr id="10" name="Google Shape;249;p11"/>
          <p:cNvPicPr/>
          <p:nvPr/>
        </p:nvPicPr>
        <p:blipFill>
          <a:blip r:embed="rId4" cstate="print">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cstate="print">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cstate="print">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cstate="print">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cstate="print">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cstate="print"/>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cstate="print"/>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cstate="print">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cstate="print">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cstate="print"/>
          <a:srcRect t="1844" r="1844"/>
          <a:stretch/>
        </p:blipFill>
        <p:spPr>
          <a:xfrm flipH="1">
            <a:off x="360" y="0"/>
            <a:ext cx="9143640" cy="5143320"/>
          </a:xfrm>
          <a:prstGeom prst="rect">
            <a:avLst/>
          </a:prstGeom>
          <a:ln w="0">
            <a:noFill/>
          </a:ln>
        </p:spPr>
      </p:pic>
      <p:pic>
        <p:nvPicPr>
          <p:cNvPr id="661" name="Google Shape;171;p8"/>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cstate="print">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cstate="print">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cstate="print"/>
          <a:srcRect t="1844" r="1844"/>
          <a:stretch/>
        </p:blipFill>
        <p:spPr>
          <a:xfrm>
            <a:off x="0" y="0"/>
            <a:ext cx="9143640" cy="5143320"/>
          </a:xfrm>
          <a:prstGeom prst="rect">
            <a:avLst/>
          </a:prstGeom>
          <a:ln w="0">
            <a:noFill/>
          </a:ln>
        </p:spPr>
      </p:pic>
      <p:pic>
        <p:nvPicPr>
          <p:cNvPr id="686" name="Google Shape;197;p9"/>
          <p:cNvPicPr/>
          <p:nvPr/>
        </p:nvPicPr>
        <p:blipFill>
          <a:blip r:embed="rId4" cstate="print">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cstate="print">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cstate="print">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cstate="print">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cstate="print">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cstate="print"/>
          <a:srcRect t="1844" r="1844"/>
          <a:stretch/>
        </p:blipFill>
        <p:spPr>
          <a:xfrm>
            <a:off x="0" y="0"/>
            <a:ext cx="9143640" cy="5143320"/>
          </a:xfrm>
          <a:prstGeom prst="rect">
            <a:avLst/>
          </a:prstGeom>
          <a:ln w="0">
            <a:noFill/>
          </a:ln>
        </p:spPr>
      </p:pic>
      <p:pic>
        <p:nvPicPr>
          <p:cNvPr id="57" name="Google Shape;299;p13"/>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cstate="print">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cstate="print">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cstate="print">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cstate="print">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cstate="print"/>
          <a:srcRect t="1844" r="1844"/>
          <a:stretch/>
        </p:blipFill>
        <p:spPr>
          <a:xfrm flipH="1">
            <a:off x="360" y="0"/>
            <a:ext cx="9143640" cy="5143320"/>
          </a:xfrm>
          <a:prstGeom prst="rect">
            <a:avLst/>
          </a:prstGeom>
          <a:ln w="0">
            <a:noFill/>
          </a:ln>
        </p:spPr>
      </p:pic>
      <p:pic>
        <p:nvPicPr>
          <p:cNvPr id="126" name="Google Shape;375;p14"/>
          <p:cNvPicPr/>
          <p:nvPr/>
        </p:nvPicPr>
        <p:blipFill>
          <a:blip r:embed="rId4" cstate="print">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cstate="print">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cstate="print">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cstate="print">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cstate="print"/>
          <a:srcRect t="1844" r="1844"/>
          <a:stretch/>
        </p:blipFill>
        <p:spPr>
          <a:xfrm flipH="1">
            <a:off x="360" y="0"/>
            <a:ext cx="9143640" cy="5143320"/>
          </a:xfrm>
          <a:prstGeom prst="rect">
            <a:avLst/>
          </a:prstGeom>
          <a:ln w="0">
            <a:noFill/>
          </a:ln>
        </p:spPr>
      </p:pic>
      <p:pic>
        <p:nvPicPr>
          <p:cNvPr id="152" name="Google Shape;402;p15"/>
          <p:cNvPicPr/>
          <p:nvPr/>
        </p:nvPicPr>
        <p:blipFill>
          <a:blip r:embed="rId4" cstate="print"/>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cstate="print">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cstate="print">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cstate="print">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cstate="print"/>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cstate="print"/>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cstate="print">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cstate="print">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cstate="print"/>
          <a:srcRect t="1844" r="1844"/>
          <a:stretch/>
        </p:blipFill>
        <p:spPr>
          <a:xfrm>
            <a:off x="0" y="0"/>
            <a:ext cx="9143640" cy="5143320"/>
          </a:xfrm>
          <a:prstGeom prst="rect">
            <a:avLst/>
          </a:prstGeom>
          <a:ln w="0">
            <a:noFill/>
          </a:ln>
        </p:spPr>
      </p:pic>
      <p:pic>
        <p:nvPicPr>
          <p:cNvPr id="184" name="Google Shape;438;p17"/>
          <p:cNvPicPr/>
          <p:nvPr/>
        </p:nvPicPr>
        <p:blipFill>
          <a:blip r:embed="rId4" cstate="print"/>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cstate="print">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cstate="print">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cstate="print">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cstate="print"/>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cstate="print"/>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cstate="print">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cstate="print">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cstate="print">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Cumpair</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AI-Powered Price Comparison Platform</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Cumpair stands out as a powerful AI-driven price comparison platform,  combining advanced technologies in scraping and user experience design. Its robust features not only help users make informed purchasing decisions but also enhance the overall shopping experience by providing real-time data and personalized recommendations.</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55576" y="627534"/>
            <a:ext cx="4011912" cy="1061202"/>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Introduction</a:t>
            </a: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683568" y="1779662"/>
            <a:ext cx="3981240" cy="229500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1050" b="1" spc="-1" dirty="0" smtClean="0">
                <a:solidFill>
                  <a:srgbClr val="FFFFFF"/>
                </a:solidFill>
                <a:latin typeface="OpenSymbol"/>
              </a:rPr>
              <a:t>=&gt;The main ideology behind the outgrowth of such an project lies deep under the basic human personality in terms of profit and loss.</a:t>
            </a:r>
          </a:p>
          <a:p>
            <a:pPr indent="0">
              <a:lnSpc>
                <a:spcPct val="100000"/>
              </a:lnSpc>
              <a:buNone/>
              <a:tabLst>
                <a:tab pos="0" algn="l"/>
              </a:tabLst>
            </a:pPr>
            <a:endParaRPr lang="en-US" sz="1050" b="1" strike="noStrike" spc="-1" dirty="0" smtClean="0">
              <a:solidFill>
                <a:srgbClr val="FFFFFF"/>
              </a:solidFill>
              <a:latin typeface="OpenSymbol"/>
            </a:endParaRPr>
          </a:p>
          <a:p>
            <a:pPr indent="0">
              <a:lnSpc>
                <a:spcPct val="100000"/>
              </a:lnSpc>
              <a:buNone/>
              <a:tabLst>
                <a:tab pos="0" algn="l"/>
              </a:tabLst>
            </a:pPr>
            <a:r>
              <a:rPr lang="en-US" sz="1050" b="1" strike="noStrike" spc="-1" dirty="0" smtClean="0">
                <a:solidFill>
                  <a:srgbClr val="FFFFFF"/>
                </a:solidFill>
                <a:latin typeface="OpenSymbol"/>
              </a:rPr>
              <a:t>=&gt;We humans often will to have someone or something to be compared </a:t>
            </a:r>
            <a:r>
              <a:rPr lang="en-US" sz="1050" b="1" spc="-1" dirty="0" smtClean="0">
                <a:solidFill>
                  <a:srgbClr val="FFFFFF"/>
                </a:solidFill>
                <a:latin typeface="OpenSymbol"/>
              </a:rPr>
              <a:t>on their respective basis, so that they could have an clear picture about the value of the thing they have.</a:t>
            </a:r>
            <a:br>
              <a:rPr lang="en-US" sz="1050" b="1" spc="-1" dirty="0" smtClean="0">
                <a:solidFill>
                  <a:srgbClr val="FFFFFF"/>
                </a:solidFill>
                <a:latin typeface="OpenSymbol"/>
              </a:rPr>
            </a:br>
            <a:r>
              <a:rPr lang="en-US" sz="1050" b="1" spc="-1" dirty="0" smtClean="0">
                <a:solidFill>
                  <a:srgbClr val="FFFFFF"/>
                </a:solidFill>
                <a:latin typeface="OpenSymbol"/>
              </a:rPr>
              <a:t/>
            </a:r>
            <a:br>
              <a:rPr lang="en-US" sz="1050" b="1" spc="-1" dirty="0" smtClean="0">
                <a:solidFill>
                  <a:srgbClr val="FFFFFF"/>
                </a:solidFill>
                <a:latin typeface="OpenSymbol"/>
              </a:rPr>
            </a:br>
            <a:r>
              <a:rPr lang="en-US" sz="1050" b="1" spc="-1" dirty="0" smtClean="0">
                <a:solidFill>
                  <a:srgbClr val="FFFFFF"/>
                </a:solidFill>
                <a:latin typeface="OpenSymbol"/>
              </a:rPr>
              <a:t>=&gt;Thus now and then, after any purchase of product, we cross check it with other places where the product brought is found, so that we might feel that our money got wasted.</a:t>
            </a:r>
          </a:p>
          <a:p>
            <a:pPr indent="0">
              <a:lnSpc>
                <a:spcPct val="100000"/>
              </a:lnSpc>
              <a:buNone/>
              <a:tabLst>
                <a:tab pos="0" algn="l"/>
              </a:tabLst>
            </a:pPr>
            <a:endParaRPr lang="en-US" sz="1050" b="1" spc="-1" dirty="0">
              <a:solidFill>
                <a:srgbClr val="FFFFFF"/>
              </a:solidFill>
              <a:latin typeface="OpenSymbol"/>
            </a:endParaRPr>
          </a:p>
          <a:p>
            <a:pPr indent="0">
              <a:lnSpc>
                <a:spcPct val="100000"/>
              </a:lnSpc>
              <a:buNone/>
              <a:tabLst>
                <a:tab pos="0" algn="l"/>
              </a:tabLst>
            </a:pPr>
            <a:r>
              <a:rPr lang="en-US" sz="1050" b="1" spc="-1" dirty="0" smtClean="0">
                <a:solidFill>
                  <a:srgbClr val="FFFFFF"/>
                </a:solidFill>
                <a:latin typeface="OpenSymbol"/>
              </a:rPr>
              <a:t>=&gt;It’s simple, we all thrive for worth fullness of what we spend and on the same fundamental concept, this project serves with the usage of leading technology like AI.</a:t>
            </a:r>
            <a:endParaRPr lang="en-US" sz="1050" b="1" strike="noStrike" spc="-1" dirty="0">
              <a:solidFill>
                <a:srgbClr val="FFFFFF"/>
              </a:solidFill>
              <a:latin typeface="OpenSymbol"/>
            </a:endParaRPr>
          </a:p>
        </p:txBody>
      </p:sp>
      <p:pic>
        <p:nvPicPr>
          <p:cNvPr id="740" name="Google Shape;846;p32"/>
          <p:cNvPicPr/>
          <p:nvPr/>
        </p:nvPicPr>
        <p:blipFill>
          <a:blip r:embed="rId2" cstate="print"/>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Core Functionality</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Text &amp; Image Search</a:t>
            </a:r>
            <a:endParaRPr lang="fr-FR" sz="3000" b="0" strike="noStrike" spc="-1">
              <a:solidFill>
                <a:schemeClr val="dk1"/>
              </a:solidFill>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Cumpair offers a robust search functionality, allowing users to input queries through both text and images. Users can enter keywords or upload photos of products to quickly retrieve pricing information across various Indian retailers. This feature utilizes advanced image recognition algorithms and keyword parsing to ensure accurate results.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Real-Time Comparison</a:t>
            </a:r>
            <a:endParaRPr lang="fr-FR" sz="3000" b="0" strike="noStrike" spc="-1">
              <a:solidFill>
                <a:schemeClr val="dk1"/>
              </a:solidFill>
              <a:latin typeface="Arial"/>
            </a:endParaRPr>
          </a:p>
        </p:txBody>
      </p:sp>
      <p:sp>
        <p:nvSpPr>
          <p:cNvPr id="74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The platform provides real-time price comparisons from leading retailers like </a:t>
            </a:r>
            <a:r>
              <a:rPr lang="en" sz="1200" b="0" strike="noStrike" spc="-1" dirty="0" smtClean="0">
                <a:solidFill>
                  <a:schemeClr val="dk1"/>
                </a:solidFill>
                <a:latin typeface="Actor"/>
                <a:ea typeface="Actor"/>
              </a:rPr>
              <a:t>Amazon (for now), </a:t>
            </a:r>
            <a:r>
              <a:rPr lang="en" sz="1200" b="0" strike="noStrike" spc="-1" dirty="0">
                <a:solidFill>
                  <a:schemeClr val="dk1"/>
                </a:solidFill>
                <a:latin typeface="Actor"/>
                <a:ea typeface="Actor"/>
              </a:rPr>
              <a:t>Flipkart, Meesho, Croma, and Reliance </a:t>
            </a:r>
            <a:r>
              <a:rPr lang="en" sz="1200" b="0" strike="noStrike" spc="-1" dirty="0" smtClean="0">
                <a:solidFill>
                  <a:schemeClr val="dk1"/>
                </a:solidFill>
                <a:latin typeface="Actor"/>
                <a:ea typeface="Actor"/>
              </a:rPr>
              <a:t>Digital (and other in the mere future). </a:t>
            </a:r>
            <a:r>
              <a:rPr lang="en" sz="1200" b="0" strike="noStrike" spc="-1" dirty="0">
                <a:solidFill>
                  <a:schemeClr val="dk1"/>
                </a:solidFill>
                <a:latin typeface="Actor"/>
                <a:ea typeface="Actor"/>
              </a:rPr>
              <a:t>By aggregating data from multiple sources, Cumpair ensures that users receive the best available prices instantly, enabling informed purchasing decisions.</a:t>
            </a:r>
            <a:endParaRPr lang="en-US" sz="1200" b="0" strike="noStrike" spc="-1" dirty="0">
              <a:solidFill>
                <a:srgbClr val="FFFFFF"/>
              </a:solidFill>
              <a:latin typeface="OpenSymbol"/>
            </a:endParaRPr>
          </a:p>
        </p:txBody>
      </p:sp>
      <p:pic>
        <p:nvPicPr>
          <p:cNvPr id="747" name="Google Shape;846;p32"/>
          <p:cNvPicPr/>
          <p:nvPr/>
        </p:nvPicPr>
        <p:blipFill>
          <a:blip r:embed="rId2" cstate="print"/>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AI-Enhanced Scraping</a:t>
            </a:r>
            <a:endParaRPr lang="fr-FR" sz="3000" b="0" strike="noStrike" spc="-1">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Cumpair utilizes AI-driven scraping techniques powered by Groq's </a:t>
            </a:r>
            <a:r>
              <a:rPr lang="en" sz="1200" b="0" strike="noStrike" spc="-1" dirty="0" smtClean="0">
                <a:solidFill>
                  <a:schemeClr val="dk1"/>
                </a:solidFill>
                <a:latin typeface="Actor"/>
                <a:ea typeface="Actor"/>
              </a:rPr>
              <a:t>LLaMA-4 </a:t>
            </a:r>
            <a:r>
              <a:rPr lang="en" sz="1200" b="0" strike="noStrike" spc="-1" dirty="0">
                <a:solidFill>
                  <a:schemeClr val="dk1"/>
                </a:solidFill>
                <a:latin typeface="Actor"/>
                <a:ea typeface="Actor"/>
              </a:rPr>
              <a:t>models. This technology ensures accurate data collection by employing advanced artificial intelligence for both text and vision recognition. The scraping architecture is designed to adaptively gather information from various sources, providing users with dependable and real-time pricing data.</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Advanced Features</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Tiered Scraping</a:t>
            </a:r>
            <a:endParaRPr lang="fr-FR" sz="3000" b="0" strike="noStrike" spc="-1">
              <a:solidFill>
                <a:schemeClr val="dk1"/>
              </a:solidFill>
              <a:latin typeface="Arial"/>
            </a:endParaRPr>
          </a:p>
        </p:txBody>
      </p:sp>
      <p:sp>
        <p:nvSpPr>
          <p:cNvPr id="753"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Cumpair's tiered scraping approach employs multiple layers of data gathering. It begins with direct API calls for the fastest possible data retrieval, supplemented by headless browser sniffing techniques using Playwright and Puppeteer for sites that require more complex interactions. Lastly, DOM scraping serves as a fallback option to ensure that all necessary information is collected, irrespective of the hurdles.</a:t>
            </a:r>
            <a:endParaRPr lang="en-US" sz="1200" b="0" strike="noStrike" spc="-1" dirty="0">
              <a:solidFill>
                <a:srgbClr val="FFFFFF"/>
              </a:solidFill>
              <a:latin typeface="OpenSymbol"/>
            </a:endParaRPr>
          </a:p>
        </p:txBody>
      </p:sp>
      <p:pic>
        <p:nvPicPr>
          <p:cNvPr id="754" name="Google Shape;846;p32"/>
          <p:cNvPicPr/>
          <p:nvPr/>
        </p:nvPicPr>
        <p:blipFill>
          <a:blip r:embed="rId2" cstate="print"/>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Proxy Rotation and Anti-Detection</a:t>
            </a:r>
            <a:endParaRPr lang="fr-FR" sz="3000" b="0" strike="noStrike" spc="-1">
              <a:solidFill>
                <a:schemeClr val="dk1"/>
              </a:solidFill>
              <a:latin typeface="Arial"/>
            </a:endParaRPr>
          </a:p>
        </p:txBody>
      </p:sp>
      <p:sp>
        <p:nvSpPr>
          <p:cNvPr id="75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To maintain a high level of reliability and performance, Cumpair incorporates proxy rotation strategies that help evade rate-limits and bans imposed by websites. Additionally, anti-detection techniques such as stealth browser configurations and network interception are used to uncover hidden endpoints, ensuring that the scraping process remains seamless and effective.</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411</Words>
  <Application>Microsoft Office PowerPoint</Application>
  <PresentationFormat>On-screen Show (16:9)</PresentationFormat>
  <Paragraphs>24</Paragraphs>
  <Slides>10</Slides>
  <Notes>0</Notes>
  <HiddenSlides>0</HiddenSlides>
  <MMClips>0</MMClips>
  <ScaleCrop>false</ScaleCrop>
  <HeadingPairs>
    <vt:vector size="4" baseType="variant">
      <vt:variant>
        <vt:lpstr>Theme</vt:lpstr>
      </vt:variant>
      <vt:variant>
        <vt:i4>25</vt:i4>
      </vt:variant>
      <vt:variant>
        <vt:lpstr>Slide Titles</vt:lpstr>
      </vt:variant>
      <vt:variant>
        <vt:i4>10</vt:i4>
      </vt:variant>
    </vt:vector>
  </HeadingPairs>
  <TitlesOfParts>
    <vt:vector size="35" baseType="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Cumpair</vt:lpstr>
      <vt:lpstr>Introduction</vt:lpstr>
      <vt:lpstr>Core Functionality</vt:lpstr>
      <vt:lpstr>Text &amp; Image Search</vt:lpstr>
      <vt:lpstr>Real-Time Comparison</vt:lpstr>
      <vt:lpstr>AI-Enhanced Scraping</vt:lpstr>
      <vt:lpstr>Advanced Features</vt:lpstr>
      <vt:lpstr>Tiered Scraping</vt:lpstr>
      <vt:lpstr>Proxy Rotation and Anti-Detection</vt:lpstr>
      <vt:lpstr>Conclusions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Cumpair</dc:title>
  <cp:lastModifiedBy>Yesu Babu</cp:lastModifiedBy>
  <cp:revision>3</cp:revision>
  <dcterms:modified xsi:type="dcterms:W3CDTF">2025-04-27T13:19:00Z</dcterms:modified>
</cp:coreProperties>
</file>

<file path=docProps/core1.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2025-04-27T10:42:45Z</dcterms:created>
  <dc:creator>Unknown Creator</dc:creator>
  <dc:description/>
  <dc:language>en-US</dc:language>
  <cp:lastModifiedBy>Unknown Creator</cp:lastModifiedBy>
  <dcterms:modified xsi:type="dcterms:W3CDTF">2025-04-27T10:42:45Z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