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712" r:id="rId3"/>
  </p:sldMasterIdLst>
  <p:notesMasterIdLst>
    <p:notesMasterId r:id="rId19"/>
  </p:notesMasterIdLst>
  <p:sldIdLst>
    <p:sldId id="267" r:id="rId4"/>
    <p:sldId id="257" r:id="rId5"/>
    <p:sldId id="258" r:id="rId6"/>
    <p:sldId id="259" r:id="rId7"/>
    <p:sldId id="277" r:id="rId8"/>
    <p:sldId id="261" r:id="rId9"/>
    <p:sldId id="275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8" r:id="rId18"/>
  </p:sldIdLst>
  <p:sldSz cx="10080625" cy="7559675"/>
  <p:notesSz cx="7559675" cy="10691813"/>
  <p:defaultTextStyle>
    <a:defPPr>
      <a:defRPr lang="en-GB"/>
    </a:defPPr>
    <a:lvl1pPr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719" indent="-285662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2643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599702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6760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5289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2347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199405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6462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713" autoAdjust="0"/>
  </p:normalViewPr>
  <p:slideViewPr>
    <p:cSldViewPr>
      <p:cViewPr varScale="1">
        <p:scale>
          <a:sx n="99" d="100"/>
          <a:sy n="99" d="100"/>
        </p:scale>
        <p:origin x="1656" y="9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19" indent="-285662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643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702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760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16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6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5" indent="0" algn="ctr">
              <a:buNone/>
              <a:defRPr/>
            </a:lvl3pPr>
            <a:lvl4pPr marL="1371173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7" indent="0" algn="ctr">
              <a:buNone/>
              <a:defRPr/>
            </a:lvl7pPr>
            <a:lvl8pPr marL="3199405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19E02B-B5BF-4ED5-B9B3-8684E11B9A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45AF5B-640B-4D71-8221-A25190E9CC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6"/>
            <a:ext cx="2266950" cy="58499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6"/>
            <a:ext cx="6650038" cy="58499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517380-7866-46D4-8F09-D6F1FC378A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DD9-6D8B-430B-9670-309C5452A6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A12-E6B9-467F-A356-5941455D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5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7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F628-3F6D-4337-A149-B0FF6B3853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4031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24318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B7C6-A149-44A7-A427-1E73761451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8F86-4387-468A-910B-9470BA1C66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BD8F-3170-4F3B-A8FD-6B415C6C03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473D-37C3-4799-BFE5-D50F697E79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248" y="300991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4" y="1581936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8035-2FFA-4E8D-98A9-5D037AF70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3BDF7B-7780-4203-A684-12ABE3BB2B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49E-DA5E-41B6-8EBC-AF351EB121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1BCB-9E93-404B-A070-020CB432A6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4" y="302741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9613-05AC-40C7-BB17-6A12651956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8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41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227891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4341101-0DEF-40D7-BB90-73997262FD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2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4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6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6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4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3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2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0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9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3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5" indent="0">
              <a:buNone/>
              <a:defRPr sz="1700"/>
            </a:lvl3pPr>
            <a:lvl4pPr marL="1371173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7" indent="0">
              <a:buNone/>
              <a:defRPr sz="1400"/>
            </a:lvl7pPr>
            <a:lvl8pPr marL="3199405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2AEBFA-80C4-4D52-82C5-76A673726F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68" indent="0">
              <a:buNone/>
              <a:defRPr sz="3100"/>
            </a:lvl2pPr>
            <a:lvl3pPr marL="1007734" indent="0">
              <a:buNone/>
              <a:defRPr sz="2600"/>
            </a:lvl3pPr>
            <a:lvl4pPr marL="1511602" indent="0">
              <a:buNone/>
              <a:defRPr sz="2200"/>
            </a:lvl4pPr>
            <a:lvl5pPr marL="2015468" indent="0">
              <a:buNone/>
              <a:defRPr sz="2200"/>
            </a:lvl5pPr>
            <a:lvl6pPr marL="2519335" indent="0">
              <a:buNone/>
              <a:defRPr sz="2200"/>
            </a:lvl6pPr>
            <a:lvl7pPr marL="3023201" indent="0">
              <a:buNone/>
              <a:defRPr sz="2200"/>
            </a:lvl7pPr>
            <a:lvl8pPr marL="3527069" indent="0">
              <a:buNone/>
              <a:defRPr sz="2200"/>
            </a:lvl8pPr>
            <a:lvl9pPr marL="4030936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4" y="302740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40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142E-F40D-422B-B66C-00A066FDA33C}" type="datetimeFigureOut">
              <a:rPr lang="ru-RU" smtClean="0"/>
              <a:pPr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4041-9609-4143-98C8-E7B0E36809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8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E9F162-0D39-493C-A433-0DF18D24D91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7" y="303216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E57B3-81AE-472C-B3DD-137FC1B4102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959F9B-AD7E-4610-AA9D-0269199BD2D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BD2035-98E7-4335-9F2C-5BE618951B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6" y="301628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3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57C3F2-C0B6-4B8E-8B64-E23D70FF777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41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41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15" indent="0">
              <a:buNone/>
              <a:defRPr sz="2400"/>
            </a:lvl3pPr>
            <a:lvl4pPr marL="1371173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7" indent="0">
              <a:buNone/>
              <a:defRPr sz="2000"/>
            </a:lvl7pPr>
            <a:lvl8pPr marL="3199405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41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FC5F1-B97A-4DD8-938C-43E3F9E61C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8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8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1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1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91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F8E48B3-861A-4BB5-881E-5ACA70FB0AF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719" indent="-285662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2643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599702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6760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3819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0876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7935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4991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794" indent="-342794" algn="l" defTabSz="44912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719" indent="-285662" algn="l" defTabSz="44912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2643" indent="-228529" algn="l" defTabSz="44912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599702" indent="-228529" algn="l" defTabSz="44912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6760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3819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0876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7935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4991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5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7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5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61" tIns="50382" rIns="100761" bIns="50382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8"/>
            <a:ext cx="9072563" cy="4989036"/>
          </a:xfrm>
          <a:prstGeom prst="rect">
            <a:avLst/>
          </a:prstGeom>
        </p:spPr>
        <p:txBody>
          <a:bodyPr vert="horz" lIns="100761" tIns="50382" rIns="100761" bIns="5038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702"/>
            <a:ext cx="2352146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702"/>
            <a:ext cx="3192198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702"/>
            <a:ext cx="2352146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48B3-861A-4BB5-881E-5ACA70FB0A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10076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61" indent="-377861" algn="l" defTabSz="100763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699" indent="-314883" algn="l" defTabSz="10076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539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352" indent="-251908" algn="l" defTabSz="10076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167" indent="-251908" algn="l" defTabSz="10076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72" tIns="50387" rIns="100772" bIns="5038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7"/>
            <a:ext cx="9072563" cy="4989036"/>
          </a:xfrm>
          <a:prstGeom prst="rect">
            <a:avLst/>
          </a:prstGeom>
        </p:spPr>
        <p:txBody>
          <a:bodyPr vert="horz" lIns="100772" tIns="50387" rIns="100772" bIns="5038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vert="horz" lIns="100772" tIns="50387" rIns="100772" bIns="503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701"/>
            <a:ext cx="3192198" cy="402483"/>
          </a:xfrm>
          <a:prstGeom prst="rect">
            <a:avLst/>
          </a:prstGeom>
        </p:spPr>
        <p:txBody>
          <a:bodyPr vert="horz" lIns="100772" tIns="50387" rIns="100772" bIns="503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vert="horz" lIns="100772" tIns="50387" rIns="100772" bIns="503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48B3-861A-4BB5-881E-5ACA70FB0A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defTabSz="100773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00" indent="-377900" algn="l" defTabSz="100773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defTabSz="100773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669" indent="-251934" algn="l" defTabSz="100773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534" indent="-251934" algn="l" defTabSz="100773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402" indent="-251934" algn="l" defTabSz="100773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269" indent="-251934" algn="l" defTabSz="10077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136" indent="-251934" algn="l" defTabSz="10077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003" indent="-251934" algn="l" defTabSz="10077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870" indent="-251934" algn="l" defTabSz="10077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281" y="422254"/>
            <a:ext cx="9359900" cy="77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7711" rIns="0" bIns="0" anchor="ctr" anchorCtr="1"/>
          <a:lstStyle/>
          <a:p>
            <a:pPr algn="ctr"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Псевдоэлементы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99" y="1565259"/>
            <a:ext cx="78105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Основы анимации на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718" y="1279508"/>
            <a:ext cx="90726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Анимация – это динамическое изменение внешнего вида или положения в пространстве у какого-либо элемента.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Даже на текущий момент больший потенциал для анимации остается у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JavaScript.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Но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CSS3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позволяет меньшими усилиями осуществлять реализовывать простую анимацию на странице сайта.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Реализуется двумя основными свойствами: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transition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переход от одного состояния к другому</a:t>
            </a:r>
            <a:endParaRPr lang="en-US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и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animation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изменение по условиям</a:t>
            </a:r>
          </a:p>
        </p:txBody>
      </p:sp>
    </p:spTree>
    <p:extLst>
      <p:ext uri="{BB962C8B-B14F-4D97-AF65-F5344CB8AC3E}">
        <p14:creationId xmlns:p14="http://schemas.microsoft.com/office/powerpoint/2010/main" val="14258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Начнем с простого -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156" y="1708135"/>
            <a:ext cx="8001055" cy="3699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Свойство записывается универсально:</a:t>
            </a:r>
          </a:p>
          <a:p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transition: all </a:t>
            </a:r>
            <a:r>
              <a:rPr lang="en-US" dirty="0" smtClean="0">
                <a:solidFill>
                  <a:srgbClr val="00B050"/>
                </a:solidFill>
              </a:rPr>
              <a:t>0.45s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 smtClean="0"/>
              <a:t> </a:t>
            </a:r>
            <a:r>
              <a:rPr lang="ru-RU" dirty="0" smtClean="0"/>
              <a:t>в данном примере указывает на отслеживаемое свойство </a:t>
            </a:r>
            <a:r>
              <a:rPr lang="en-US" dirty="0" err="1" smtClean="0"/>
              <a:t>css</a:t>
            </a:r>
            <a:r>
              <a:rPr lang="ru-RU" dirty="0" smtClean="0"/>
              <a:t> у этого элемента, которое будет плавно изменяться(можно указать конкретное, например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0.45s </a:t>
            </a:r>
            <a:r>
              <a:rPr lang="ru-RU" dirty="0" smtClean="0"/>
              <a:t>указывает на то, сколько времени продлится переход(анимация)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ease</a:t>
            </a:r>
            <a:r>
              <a:rPr lang="ru-RU" dirty="0" smtClean="0"/>
              <a:t> – тип перехода(плавный, нарастающий, резкий, линейный и </a:t>
            </a:r>
            <a:r>
              <a:rPr lang="ru-RU" dirty="0" err="1" smtClean="0"/>
              <a:t>т.д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– последнее значение – это время задержки перед началом анимации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4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4032" y="1422382"/>
            <a:ext cx="8858312" cy="444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сделать красивый эффект затухания при наведении на картинку: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=“images/pic.png” alt=“”&gt;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CSS:</a:t>
            </a:r>
          </a:p>
          <a:p>
            <a:endParaRPr lang="en-US" dirty="0" smtClean="0"/>
          </a:p>
          <a:p>
            <a:r>
              <a:rPr lang="en-US" sz="2000" dirty="0" err="1" smtClean="0"/>
              <a:t>img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en-US" sz="2000" dirty="0" smtClean="0"/>
              <a:t>:1;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transition: </a:t>
            </a:r>
            <a:r>
              <a:rPr lang="en-US" sz="2000" dirty="0" smtClean="0"/>
              <a:t>opacity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1s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sz="2000" dirty="0" smtClean="0">
                <a:solidFill>
                  <a:srgbClr val="00B050"/>
                </a:solidFill>
              </a:rPr>
              <a:t>0s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img</a:t>
            </a:r>
            <a:r>
              <a:rPr lang="en-US" sz="2000" dirty="0" err="1" smtClean="0">
                <a:solidFill>
                  <a:schemeClr val="tx2"/>
                </a:solidFill>
              </a:rPr>
              <a:t>:hover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en-US" sz="2000" dirty="0" smtClean="0"/>
              <a:t>:0.2;</a:t>
            </a:r>
          </a:p>
          <a:p>
            <a:r>
              <a:rPr lang="en-US" sz="2000" dirty="0" smtClean="0"/>
              <a:t>}</a:t>
            </a:r>
            <a:endParaRPr lang="ru-RU" sz="2000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576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6842" y="1565259"/>
            <a:ext cx="9215502" cy="533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Свойство записывается универсально и похожим на </a:t>
            </a:r>
            <a:r>
              <a:rPr lang="en-US" dirty="0" smtClean="0"/>
              <a:t>transition </a:t>
            </a:r>
            <a:r>
              <a:rPr lang="ru-RU" dirty="0" smtClean="0"/>
              <a:t>образом: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animation: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animation-name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0.45s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С тем отличием, что вместо указания изменяемого свойства, записывается придуманное название для анимации.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Дальше в том же файле описывается, что должно произойти при указании такой анимации – в примере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animation-name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Такое описание называется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keyframes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</a:rPr>
              <a:t>Анимация реагирует на время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infinite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– бесконечность(т.е. </a:t>
            </a:r>
            <a:r>
              <a:rPr lang="ru-RU" smtClean="0">
                <a:solidFill>
                  <a:srgbClr val="FF0000"/>
                </a:solidFill>
              </a:rPr>
              <a:t>будет </a:t>
            </a:r>
            <a:r>
              <a:rPr lang="ru-RU" dirty="0" smtClean="0">
                <a:solidFill>
                  <a:srgbClr val="FF0000"/>
                </a:solidFill>
              </a:rPr>
              <a:t>зациклена)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777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записи анимации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156" y="1636697"/>
            <a:ext cx="9286940" cy="576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&lt;div class=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 pitchFamily="33" charset="0"/>
                <a:cs typeface="Arial" charset="0"/>
              </a:rPr>
              <a:t>“animated”</a:t>
            </a:r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&gt;</a:t>
            </a:r>
            <a:r>
              <a:rPr lang="ru-RU" dirty="0" smtClean="0"/>
              <a:t>Магия и волшебство </a:t>
            </a:r>
            <a:r>
              <a:rPr lang="en-US" dirty="0" smtClean="0"/>
              <a:t>CSS</a:t>
            </a:r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CSS: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animated</a:t>
            </a:r>
            <a:r>
              <a:rPr lang="en-US" dirty="0" err="1" smtClean="0">
                <a:solidFill>
                  <a:schemeClr val="tx2"/>
                </a:solidFill>
              </a:rPr>
              <a:t>:hover</a:t>
            </a:r>
            <a:r>
              <a:rPr lang="en-US" dirty="0" smtClean="0"/>
              <a:t>  {</a:t>
            </a:r>
          </a:p>
          <a:p>
            <a:r>
              <a:rPr lang="en-US" dirty="0" smtClean="0"/>
              <a:t>	animation: move 10s linear 0s;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@</a:t>
            </a:r>
            <a:r>
              <a:rPr lang="en-US" dirty="0" err="1" smtClean="0">
                <a:solidFill>
                  <a:srgbClr val="7030A0"/>
                </a:solidFill>
              </a:rPr>
              <a:t>keyframes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move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from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background: purple;</a:t>
            </a:r>
          </a:p>
          <a:p>
            <a:r>
              <a:rPr lang="en-US" dirty="0" smtClean="0"/>
              <a:t>		padding: 0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to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background: brown;</a:t>
            </a:r>
          </a:p>
          <a:p>
            <a:r>
              <a:rPr lang="en-US" dirty="0" smtClean="0"/>
              <a:t>		padding: 50px 0;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68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9863"/>
            <a:ext cx="9359900" cy="4941887"/>
          </a:xfrm>
          <a:prstGeom prst="rect">
            <a:avLst/>
          </a:prstGeom>
          <a:solidFill>
            <a:srgbClr val="ECF0F1"/>
          </a:solidFill>
          <a:ln w="9525" cap="flat">
            <a:noFill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dirty="0">
                <a:solidFill>
                  <a:srgbClr val="000000"/>
                </a:solidFill>
                <a:latin typeface="Verdana" pitchFamily="32" charset="0"/>
              </a:rPr>
              <a:t>Задача №1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 smtClean="0">
                <a:solidFill>
                  <a:srgbClr val="000000"/>
                </a:solidFill>
                <a:latin typeface="Verdana" pitchFamily="32" charset="0"/>
              </a:rPr>
              <a:t>Сделать при помощи </a:t>
            </a:r>
            <a:r>
              <a:rPr lang="en-US" dirty="0" smtClean="0">
                <a:solidFill>
                  <a:srgbClr val="000000"/>
                </a:solidFill>
                <a:latin typeface="Verdana" pitchFamily="32" charset="0"/>
              </a:rPr>
              <a:t>html </a:t>
            </a:r>
            <a:r>
              <a:rPr lang="ru-RU" dirty="0" smtClean="0">
                <a:solidFill>
                  <a:srgbClr val="000000"/>
                </a:solidFill>
                <a:latin typeface="Verdana" pitchFamily="32" charset="0"/>
              </a:rPr>
              <a:t>элементов и свойства </a:t>
            </a:r>
            <a:r>
              <a:rPr lang="en-US" dirty="0" smtClean="0">
                <a:solidFill>
                  <a:srgbClr val="000000"/>
                </a:solidFill>
                <a:latin typeface="Verdana" pitchFamily="32" charset="0"/>
              </a:rPr>
              <a:t>animation 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 smtClean="0">
                <a:solidFill>
                  <a:srgbClr val="000000"/>
                </a:solidFill>
                <a:latin typeface="Verdana" pitchFamily="32" charset="0"/>
              </a:rPr>
              <a:t>циферблат часов с 3 стрелками.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 smtClean="0">
                <a:solidFill>
                  <a:srgbClr val="000000"/>
                </a:solidFill>
                <a:latin typeface="Verdana" pitchFamily="32" charset="0"/>
              </a:rPr>
              <a:t>Ход времени на часах должен соответствовать действительности.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 smtClean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 smtClean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7875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</a:p>
        </p:txBody>
      </p:sp>
      <p:sp>
        <p:nvSpPr>
          <p:cNvPr id="2" name="Овал 1"/>
          <p:cNvSpPr/>
          <p:nvPr/>
        </p:nvSpPr>
        <p:spPr>
          <a:xfrm>
            <a:off x="4176216" y="3563813"/>
            <a:ext cx="2088232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5220332" y="4004972"/>
            <a:ext cx="602957" cy="6029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220332" y="4607929"/>
            <a:ext cx="900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220332" y="4607929"/>
            <a:ext cx="0" cy="54006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130321" y="451792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12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60363" y="3505200"/>
            <a:ext cx="9359900" cy="2247900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9015" rIns="89973" bIns="44986"/>
          <a:lstStyle/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:link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green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:hover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red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underline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0363" y="1439863"/>
            <a:ext cx="9359900" cy="1198562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 marL="215834" indent="-215834" algn="just"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u="sng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Псевдоклассы</a:t>
            </a: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позволяют менять стиль элемента в зависимости от:</a:t>
            </a:r>
          </a:p>
          <a:p>
            <a:pPr marL="215834" indent="-215834" algn="just">
              <a:lnSpc>
                <a:spcPct val="151000"/>
              </a:lnSpc>
              <a:buSzPct val="45000"/>
              <a:buFont typeface="Wingdings" charset="2"/>
              <a:buChar char=""/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действий пользователя;</a:t>
            </a:r>
          </a:p>
          <a:p>
            <a:pPr marL="215834" indent="-215834" algn="just">
              <a:lnSpc>
                <a:spcPct val="151000"/>
              </a:lnSpc>
              <a:buSzPct val="45000"/>
              <a:buFont typeface="Wingdings" charset="2"/>
              <a:buChar char=""/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положения элемента в дереве документа.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9462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Псевдоклассы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0363" y="5957888"/>
            <a:ext cx="9359900" cy="1198562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 algn="just"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Селекторы </a:t>
            </a:r>
            <a:r>
              <a:rPr lang="ru-RU" b="1" u="sng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псевдоклассов</a:t>
            </a: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pseudo-class</a:t>
            </a: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selectors</a:t>
            </a: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– позволяют назначать стили фантомным классам, наличие которых зависит от состояния элемента или даже от состояния документа в целом.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60363" y="2878139"/>
            <a:ext cx="9359900" cy="392112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 algn="just">
              <a:lnSpc>
                <a:spcPct val="101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Классическим примером применения </a:t>
            </a:r>
            <a:r>
              <a:rPr lang="ru-RU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псевдоклассов</a:t>
            </a:r>
            <a:r>
              <a: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является ссылка.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60363" y="1439863"/>
            <a:ext cx="9359900" cy="5375275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94002" rIns="89973" bIns="89973"/>
          <a:lstStyle/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Применяется к ссылкам, которые еще не посещались пользователем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:link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green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Применяется к ссылкам, уже посещённым пользователем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:visited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yellow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Определяет стиль элемента при наведении на него курсора мыши,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но при этом элемент еще не активирован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:hover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red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underline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Определяет стиль активной ссылки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:active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blue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9462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№1: ссылка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60363" y="1439866"/>
            <a:ext cx="9359900" cy="5140325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94002" rIns="89973" bIns="89973"/>
          <a:lstStyle/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Применяет стиль к первому дочернему элементу своего родителя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:first-child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border-top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1px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solid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#000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Задает стиль последнего элемента своего родителя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:last-child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linear-gradient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bottom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ru-RU" sz="1600" b="1" dirty="0" err="1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fff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ru-RU" sz="1600" b="1" dirty="0" err="1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ccc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border-radius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5px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5px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Применяет стиль ко всем нечетным элементам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grid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:nth-child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odd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ru-RU" sz="1600" b="1" dirty="0" err="1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eee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99998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Применяет стиль ко всем четным элементам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grid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:nth-child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even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ru-RU" sz="1600" b="1" dirty="0" err="1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fff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9462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№2: положение в DOM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42694" y="1475581"/>
            <a:ext cx="9359900" cy="5140325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94002" rIns="89973" bIns="89973"/>
          <a:lstStyle/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en-US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ul.level-2 </a:t>
            </a: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 smtClean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16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.item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hover + ul.level-2 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block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b="1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b="1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&lt;div&gt;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="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level-1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	&lt;li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=“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1600" dirty="0" smtClean="0"/>
              <a:t>этот пункт меню виден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&lt;/li&gt;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=“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level-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&lt;li&gt;</a:t>
            </a:r>
            <a:r>
              <a:rPr lang="ru-RU" sz="1600" dirty="0"/>
              <a:t>этот пункт меню </a:t>
            </a:r>
            <a:r>
              <a:rPr lang="ru-RU" sz="1600" dirty="0" smtClean="0"/>
              <a:t>будет виден, при наведении на 1й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div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*Посмотрите примеры с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псевдоклассом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:checked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для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input  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/>
              <a:t>http</a:t>
            </a:r>
            <a:r>
              <a:rPr lang="en-US" sz="1600" dirty="0"/>
              <a:t>://htmlbook.ru/css/checked</a:t>
            </a:r>
            <a:endParaRPr lang="ru-RU" sz="1600" dirty="0"/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9462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Комбинации с </a:t>
            </a:r>
            <a:r>
              <a:rPr lang="ru-RU" sz="3200" dirty="0" err="1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псевдоклассами</a:t>
            </a: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(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tricks</a:t>
            </a: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971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0363" y="1439862"/>
            <a:ext cx="9359900" cy="1470247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u="sng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pseudo-elements</a:t>
            </a:r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– позволяют задать стиль элементов не определённых в дереве элементов документа (DOM), а также генерировать содержимое, которого нет в исходном коде текста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Псевдоэлементы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 будут работать, при отсутствии свойства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“”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9462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3200" dirty="0" err="1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севдоэлементы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60363" y="3218970"/>
            <a:ext cx="9359900" cy="2216150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9015" rIns="89973" bIns="44986"/>
          <a:lstStyle/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/* Используется для вывода желаемого </a:t>
            </a:r>
            <a:r>
              <a:rPr lang="ru-RU" sz="1600" b="1" i="1" dirty="0" err="1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контента</a:t>
            </a: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 после элемента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Пример создания </a:t>
            </a:r>
            <a:r>
              <a:rPr lang="ru-RU" sz="1600" b="1" i="1" dirty="0" err="1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Clearfix</a:t>
            </a:r>
            <a:r>
              <a:rPr lang="ru-RU" sz="1600" b="1" i="1" dirty="0">
                <a:solidFill>
                  <a:srgbClr val="999988"/>
                </a:solidFill>
                <a:latin typeface="Arial" pitchFamily="34" charset="0"/>
                <a:cs typeface="Arial" pitchFamily="34" charset="0"/>
              </a:rPr>
              <a:t> */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1600" b="1" dirty="0" err="1">
                <a:solidFill>
                  <a:srgbClr val="445588"/>
                </a:solidFill>
                <a:latin typeface="Arial" pitchFamily="34" charset="0"/>
                <a:cs typeface="Arial" pitchFamily="34" charset="0"/>
              </a:rPr>
              <a:t>row</a:t>
            </a: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1600" b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after</a:t>
            </a:r>
            <a:r>
              <a:rPr lang="ru-RU" sz="1600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BB8844"/>
                </a:solidFill>
                <a:latin typeface="Arial" pitchFamily="34" charset="0"/>
                <a:cs typeface="Arial" pitchFamily="34" charset="0"/>
              </a:rPr>
              <a:t>"."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block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visibility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hidden</a:t>
            </a: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8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Before </a:t>
            </a: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After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982" y="1331565"/>
            <a:ext cx="9359900" cy="2520280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1600" b="1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 практике в основном используются  эти два </a:t>
            </a:r>
            <a:r>
              <a:rPr lang="ru-RU" sz="1600" b="1" u="sng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псевдоэлемента</a:t>
            </a:r>
            <a:endParaRPr lang="en-US" sz="1600" b="1" u="sng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u="sng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CSS:</a:t>
            </a: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b="1" u="sng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::before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 … } – 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создает новый узел(</a:t>
            </a:r>
            <a:r>
              <a:rPr lang="ru-RU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псевдоэлемент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в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 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дереве </a:t>
            </a:r>
            <a:r>
              <a:rPr lang="ru-RU" sz="1600" b="1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ПЕРЕД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первым потомком элемента, у которого он указан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b="1" u="sng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::after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 …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создает новый 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узел(</a:t>
            </a:r>
            <a:r>
              <a:rPr lang="ru-RU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псевдоэлемент</a:t>
            </a:r>
            <a:r>
              <a:rPr lang="ru-RU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в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 </a:t>
            </a:r>
            <a:r>
              <a:rPr lang="ru-RU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дереве </a:t>
            </a:r>
            <a:r>
              <a:rPr lang="ru-RU" sz="1600" b="1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ПОСЛЕ</a:t>
            </a: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последнего потомка элемента, </a:t>
            </a:r>
            <a:r>
              <a:rPr lang="ru-RU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 которого он указан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en-US" sz="1600" b="1" u="sng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982" y="4283893"/>
            <a:ext cx="9359900" cy="2016224"/>
          </a:xfrm>
          <a:prstGeom prst="rect">
            <a:avLst/>
          </a:prstGeom>
          <a:solidFill>
            <a:srgbClr val="F4F4F4"/>
          </a:solidFill>
          <a:ln w="9525" cap="flat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div&gt;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::before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h1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class="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intro__heading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600" dirty="0"/>
              <a:t>landing page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&lt;/h1&gt;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class="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intro__text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600" dirty="0"/>
              <a:t>Slogan for this screen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class="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intro__link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href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=""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600" dirty="0" err="1"/>
              <a:t>Кнопка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::after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div&gt;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9863"/>
            <a:ext cx="9359900" cy="4941887"/>
          </a:xfrm>
          <a:prstGeom prst="rect">
            <a:avLst/>
          </a:prstGeom>
          <a:solidFill>
            <a:srgbClr val="ECF0F1"/>
          </a:solidFill>
          <a:ln w="9525" cap="flat">
            <a:noFill/>
            <a:round/>
            <a:headEnd/>
            <a:tailEnd/>
          </a:ln>
          <a:effectLst/>
        </p:spPr>
        <p:txBody>
          <a:bodyPr lIns="89973" tIns="44986" rIns="89973" bIns="44986"/>
          <a:lstStyle/>
          <a:p>
            <a:pPr>
              <a:lnSpc>
                <a:spcPct val="10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dirty="0">
                <a:solidFill>
                  <a:srgbClr val="000000"/>
                </a:solidFill>
                <a:latin typeface="Verdana" pitchFamily="32" charset="0"/>
              </a:rPr>
              <a:t>Задача №1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Сверстать многоуровневое выпадающее меню.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На странице </a:t>
            </a:r>
            <a:r>
              <a:rPr lang="ru-RU" u="sng" dirty="0">
                <a:solidFill>
                  <a:srgbClr val="000000"/>
                </a:solidFill>
                <a:latin typeface="Verdana" pitchFamily="32" charset="0"/>
              </a:rPr>
              <a:t>виден только первый</a:t>
            </a: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 уровень.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При наведении на любой пункт меню – появляется подменю и так далее.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endParaRPr lang="ru-RU" dirty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dirty="0">
                <a:solidFill>
                  <a:srgbClr val="000000"/>
                </a:solidFill>
                <a:latin typeface="Verdana" pitchFamily="32" charset="0"/>
              </a:rPr>
              <a:t>Задача №2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Сверстать модальное окно.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На страницу добавить кнопку, при нажатии на которую, окно открывается.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В окне должен быть крестик «закрыть», при нажатии на который окно закрывается.</a:t>
            </a:r>
          </a:p>
          <a:p>
            <a:pPr>
              <a:lnSpc>
                <a:spcPct val="151000"/>
              </a:lnSpc>
              <a:tabLst>
                <a:tab pos="0" algn="l"/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b="1" dirty="0">
                <a:solidFill>
                  <a:srgbClr val="000000"/>
                </a:solidFill>
                <a:latin typeface="Verdana" pitchFamily="32" charset="0"/>
              </a:rPr>
              <a:t>P.S.</a:t>
            </a: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 Для реализации задачи необходимо самостоятельно изучить </a:t>
            </a:r>
            <a:r>
              <a:rPr lang="ru-RU" dirty="0" err="1">
                <a:solidFill>
                  <a:srgbClr val="000000"/>
                </a:solidFill>
                <a:latin typeface="Verdana" pitchFamily="32" charset="0"/>
              </a:rPr>
              <a:t>псевдоклассы</a:t>
            </a:r>
            <a:r>
              <a:rPr lang="ru-RU" dirty="0">
                <a:solidFill>
                  <a:srgbClr val="000000"/>
                </a:solidFill>
                <a:latin typeface="Verdana" pitchFamily="32" charset="0"/>
              </a:rPr>
              <a:t>, не рассмотренные на лекции.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9359900" cy="777875"/>
          </a:xfrm>
          <a:ln/>
        </p:spPr>
        <p:txBody>
          <a:bodyPr tIns="22672">
            <a:normAutofit/>
          </a:bodyPr>
          <a:lstStyle/>
          <a:p>
            <a:pPr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281" y="422254"/>
            <a:ext cx="9359900" cy="77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7711" rIns="0" bIns="0" anchor="ctr" anchorCtr="1"/>
          <a:lstStyle/>
          <a:p>
            <a:pPr algn="ctr"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Анимация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hape 5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254099" y="1565259"/>
            <a:ext cx="78105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16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14831</TotalTime>
  <Words>700</Words>
  <Application>Microsoft Office PowerPoint</Application>
  <PresentationFormat>Произвольный</PresentationFormat>
  <Paragraphs>202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Microsoft YaHei</vt:lpstr>
      <vt:lpstr>Arial</vt:lpstr>
      <vt:lpstr>Arial Unicode MS</vt:lpstr>
      <vt:lpstr>Calibri</vt:lpstr>
      <vt:lpstr>Droid Sans Mono</vt:lpstr>
      <vt:lpstr>Roboto</vt:lpstr>
      <vt:lpstr>Times New Roman</vt:lpstr>
      <vt:lpstr>Verdana</vt:lpstr>
      <vt:lpstr>Wingdings</vt:lpstr>
      <vt:lpstr>Тема Office</vt:lpstr>
      <vt:lpstr>1_Тема Office</vt:lpstr>
      <vt:lpstr>2_Тема Office</vt:lpstr>
      <vt:lpstr>Презентация PowerPoint</vt:lpstr>
      <vt:lpstr>Псевдоклассы</vt:lpstr>
      <vt:lpstr>Пример №1: ссылка</vt:lpstr>
      <vt:lpstr>Пример №2: положение в DOM</vt:lpstr>
      <vt:lpstr>Комбинации с псевдоклассами( tricks)</vt:lpstr>
      <vt:lpstr>Псевдоэлементы</vt:lpstr>
      <vt:lpstr>Before и After</vt:lpstr>
      <vt:lpstr>Домашнее задание</vt:lpstr>
      <vt:lpstr>Презентация PowerPoint</vt:lpstr>
      <vt:lpstr>Основы анимации на CSS</vt:lpstr>
      <vt:lpstr>Начнем с простого - transition</vt:lpstr>
      <vt:lpstr>Пример transition</vt:lpstr>
      <vt:lpstr>Animation</vt:lpstr>
      <vt:lpstr>Пример записи анимации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Evgeniy</dc:creator>
  <cp:lastModifiedBy>Home</cp:lastModifiedBy>
  <cp:revision>2651</cp:revision>
  <cp:lastPrinted>1601-01-01T00:00:00Z</cp:lastPrinted>
  <dcterms:created xsi:type="dcterms:W3CDTF">2012-11-22T18:41:41Z</dcterms:created>
  <dcterms:modified xsi:type="dcterms:W3CDTF">2017-03-20T22:40:52Z</dcterms:modified>
</cp:coreProperties>
</file>