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Lst>
  <p:notesMasterIdLst>
    <p:notesMasterId r:id="rId20"/>
  </p:notesMasterIdLst>
  <p:sldIdLst>
    <p:sldId id="300" r:id="rId2"/>
    <p:sldId id="276" r:id="rId3"/>
    <p:sldId id="278" r:id="rId4"/>
    <p:sldId id="279" r:id="rId5"/>
    <p:sldId id="280" r:id="rId6"/>
    <p:sldId id="281" r:id="rId7"/>
    <p:sldId id="282" r:id="rId8"/>
    <p:sldId id="283" r:id="rId9"/>
    <p:sldId id="284" r:id="rId10"/>
    <p:sldId id="304" r:id="rId11"/>
    <p:sldId id="285" r:id="rId12"/>
    <p:sldId id="286" r:id="rId13"/>
    <p:sldId id="287" r:id="rId14"/>
    <p:sldId id="305" r:id="rId15"/>
    <p:sldId id="302" r:id="rId16"/>
    <p:sldId id="301" r:id="rId17"/>
    <p:sldId id="299"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72CC9-793C-4D74-9B4F-19C21978A139}" v="145" dt="2024-06-24T14:13:20.315"/>
    <p1510:client id="{0E6E388E-93EB-4D1E-BD99-C22B87A5DE69}" v="64" dt="2024-06-24T14:41:28.280"/>
    <p1510:client id="{CF0DFD65-67DA-4BD0-A14A-78224B9038E9}" v="126" dt="2024-06-24T14:30:36.9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4474E3E-E615-4D01-9310-5C9E3E56F7E0}" type="datetimeFigureOut">
              <a:rPr kumimoji="0" lang="en-US" sz="1200" b="0" i="0" u="none" strike="noStrike" kern="1200" cap="none" spc="0" normalizeH="0" baseline="0" noProof="0">
                <a:ln>
                  <a:noFill/>
                </a:ln>
                <a:solidFill>
                  <a:schemeClr val="tx1"/>
                </a:solidFill>
                <a:effectLst/>
                <a:uLnTx/>
                <a:uFillTx/>
                <a:latin typeface="+mn-lt"/>
                <a:ea typeface="+mn-ea"/>
                <a:cs typeface="+mn-cs"/>
              </a:rPr>
              <a:t>6/24/2024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eaLnBrk="1" fontAlgn="base" hangingPunct="1">
              <a:buNone/>
            </a:pPr>
            <a:fld id="{9A0DB2DC-4C9A-4742-B13C-FB6460FD3503}" type="slidenum">
              <a:rPr lang="en-US" sz="1200" strike="noStrike" noProof="1" dirty="0">
                <a:latin typeface="Calibri" panose="020F0502020204030204" pitchFamily="34" charset="0"/>
                <a:ea typeface="+mn-ea"/>
                <a:cs typeface="+mn-cs"/>
              </a:rPr>
              <a:t>‹#›</a:t>
            </a:fld>
            <a:endParaRPr lang="en-US" sz="1200"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237268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41600605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3399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41418369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88964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25341359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1002369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413168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128699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279898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397250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8" name="Footer Placeholder 7"/>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36584758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4" name="Footer Placeholder 3"/>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214766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3" name="Footer Placeholder 2"/>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38786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366346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2063121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l" defTabSz="457200" rtl="0" eaLnBrk="1" fontAlgn="base" latinLnBrk="0" hangingPunct="1">
              <a:lnSpc>
                <a:spcPct val="100000"/>
              </a:lnSpc>
              <a:spcBef>
                <a:spcPct val="0"/>
              </a:spcBef>
              <a:spcAft>
                <a:spcPct val="0"/>
              </a:spcAft>
              <a:buClrTx/>
              <a:buSzTx/>
              <a:buFontTx/>
              <a:buNone/>
              <a:defRPr/>
            </a:pPr>
            <a:fld id="{2B13B97E-8FCE-466A-8357-5F77B706A7C6}" type="datetime1">
              <a:rPr kumimoji="0" lang="en-US" sz="12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mn-ea"/>
                <a:cs typeface="Arial" panose="020B0604020202020204" pitchFamily="34" charset="0"/>
              </a:rPr>
              <a:t>6/24/2024</a:t>
            </a:fld>
            <a:endParaRPr kumimoji="0" lang="en-US" sz="12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ctr" defTabSz="4572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lvl="0" eaLnBrk="1" fontAlgn="base" hangingPunct="1">
              <a:buNone/>
            </a:pPr>
            <a:fld id="{9A0DB2DC-4C9A-4742-B13C-FB6460FD3503}" type="slidenum">
              <a:rPr lang="en-US" strike="noStrike" noProof="1" smtClean="0">
                <a:latin typeface="Arial" panose="020B0604020202020204" pitchFamily="34" charset="0"/>
                <a:ea typeface="+mn-ea"/>
                <a:cs typeface="+mn-cs"/>
              </a:rPr>
              <a:t>‹#›</a:t>
            </a:fld>
            <a:endParaRPr lang="en-US" strike="noStrike" noProof="1">
              <a:latin typeface="Arial" panose="020B0604020202020204" pitchFamily="34" charset="0"/>
            </a:endParaRPr>
          </a:p>
        </p:txBody>
      </p:sp>
    </p:spTree>
    <p:extLst>
      <p:ext uri="{BB962C8B-B14F-4D97-AF65-F5344CB8AC3E}">
        <p14:creationId xmlns:p14="http://schemas.microsoft.com/office/powerpoint/2010/main" val="245327617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890512" y="1056226"/>
            <a:ext cx="9692640" cy="1325562"/>
          </a:xfrm>
          <a:ln/>
        </p:spPr>
        <p:txBody>
          <a:bodyPr vert="horz" wrap="square" lIns="91440" tIns="45720" rIns="91440" bIns="45720" anchor="ctr" anchorCtr="0">
            <a:normAutofit fontScale="90000"/>
          </a:bodyPr>
          <a:lstStyle/>
          <a:p>
            <a:pPr algn="ctr" eaLnBrk="1" hangingPunct="1"/>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Real-Time/Field-Based Project  Internal1 Presentation</a:t>
            </a:r>
            <a:b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On</a:t>
            </a:r>
            <a:b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HARVEST HUB: Providing Market Mobilities Through A Mobile Application</a:t>
            </a:r>
            <a:endParaRPr lang="en-US" altLang="en-US" sz="2400" b="1" dirty="0">
              <a:solidFill>
                <a:schemeClr val="tx1"/>
              </a:solidFill>
              <a:latin typeface="Times New Roman" panose="02020603050405020304" pitchFamily="18" charset="0"/>
              <a:ea typeface="Times New Roman" panose="02020603050405020304" pitchFamily="18" charset="0"/>
            </a:endParaRPr>
          </a:p>
        </p:txBody>
      </p:sp>
      <p:sp>
        <p:nvSpPr>
          <p:cNvPr id="5122" name="Content Placeholder 2"/>
          <p:cNvSpPr>
            <a:spLocks noGrp="1"/>
          </p:cNvSpPr>
          <p:nvPr>
            <p:ph idx="1"/>
          </p:nvPr>
        </p:nvSpPr>
        <p:spPr>
          <a:xfrm>
            <a:off x="1439152" y="2687216"/>
            <a:ext cx="8595360" cy="4351337"/>
          </a:xfrm>
          <a:ln/>
        </p:spPr>
        <p:txBody>
          <a:bodyPr vert="horz" wrap="square" lIns="91440" tIns="45720" rIns="91440" bIns="45720" anchor="t" anchorCtr="0">
            <a:normAutofit/>
          </a:bodyPr>
          <a:lstStyle/>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22R21A6608-CHUNDI SAI LOUKHYA</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sym typeface="+mn-ea"/>
              </a:rPr>
              <a:t>22R21A6611</a:t>
            </a: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-GADI SAI SIDDHARTH NAIDU</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sym typeface="+mn-ea"/>
              </a:rPr>
              <a:t>22R21A6623</a:t>
            </a: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-K RAGHAVENDRA</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sym typeface="+mn-ea"/>
              </a:rPr>
              <a:t>22R21A6633</a:t>
            </a: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rPr>
              <a:t>-K VISHAL SAI</a:t>
            </a: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Under the Guidance of</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Mr. J VIJAY GOPAL</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lang="en-US" altLang="en-US" sz="2000" dirty="0">
                <a:solidFill>
                  <a:schemeClr val="tx1"/>
                </a:solidFill>
                <a:latin typeface="Times New Roman" panose="02020603050405020304" pitchFamily="18" charset="0"/>
                <a:cs typeface="Times New Roman" panose="02020603050405020304" pitchFamily="18" charset="0"/>
              </a:rPr>
              <a:t>Associate Professor</a:t>
            </a:r>
            <a:endPar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Department of Computer Science &amp; Engineering-Artificial Intelligence and Machine Learning</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r>
              <a:rPr kumimoji="0" lang="en-US"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13/04/2024</a:t>
            </a: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
                <a:srgbClr val="000000"/>
              </a:buClr>
              <a:buSzTx/>
              <a:buFont typeface="Arial" panose="020B0604020202020204" pitchFamily="34" charset="0"/>
              <a:buNone/>
              <a:defRPr/>
            </a:pPr>
            <a:endParaRPr kumimoji="0" lang="en-US" alt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indent="0" algn="just" eaLnBrk="1" hangingPunct="1">
              <a:lnSpc>
                <a:spcPct val="150000"/>
              </a:lnSpc>
              <a:buNone/>
            </a:pPr>
            <a:endParaRPr lang="en-US" altLang="en-US" sz="2000" dirty="0">
              <a:latin typeface="Times New Roman" panose="02020603050405020304" pitchFamily="18" charset="0"/>
              <a:ea typeface="Times New Roman" panose="02020603050405020304" pitchFamily="18" charset="0"/>
            </a:endParaRPr>
          </a:p>
        </p:txBody>
      </p:sp>
      <p:pic>
        <p:nvPicPr>
          <p:cNvPr id="2" name="Picture 2" descr="C:\Users\ravikanthvarma\Desktop\mlrit.jpg">
            <a:extLst>
              <a:ext uri="{FF2B5EF4-FFF2-40B4-BE49-F238E27FC236}">
                <a16:creationId xmlns:a16="http://schemas.microsoft.com/office/drawing/2014/main" id="{BAC30B61-3276-4154-6F08-6597A03F4289}"/>
              </a:ext>
            </a:extLst>
          </p:cNvPr>
          <p:cNvPicPr>
            <a:picLocks noChangeAspect="1"/>
          </p:cNvPicPr>
          <p:nvPr/>
        </p:nvPicPr>
        <p:blipFill>
          <a:blip r:embed="rId2"/>
          <a:stretch>
            <a:fillRect/>
          </a:stretch>
        </p:blipFill>
        <p:spPr>
          <a:xfrm>
            <a:off x="363538" y="0"/>
            <a:ext cx="10782300" cy="949325"/>
          </a:xfrm>
          <a:prstGeom prst="rect">
            <a:avLst/>
          </a:prstGeom>
          <a:noFill/>
          <a:ln w="9525">
            <a:noFill/>
          </a:ln>
        </p:spPr>
      </p:pic>
    </p:spTree>
    <p:extLst>
      <p:ext uri="{BB962C8B-B14F-4D97-AF65-F5344CB8AC3E}">
        <p14:creationId xmlns:p14="http://schemas.microsoft.com/office/powerpoint/2010/main" val="180782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1518858" y="203696"/>
            <a:ext cx="8911687" cy="1280890"/>
          </a:xfrm>
          <a:ln/>
        </p:spPr>
        <p:txBody>
          <a:bodyPr vert="horz" wrap="square" lIns="91440" tIns="45720" rIns="91440" bIns="45720" anchor="ctr" anchorCtr="0"/>
          <a:lstStyle/>
          <a:p>
            <a:r>
              <a:rPr lang="en-US" altLang="en-US" sz="4000" b="1" dirty="0">
                <a:latin typeface="Bahnschrift SemiBold SemiConden"/>
              </a:rPr>
              <a:t>Modules</a:t>
            </a:r>
            <a:endParaRPr lang="en-US" altLang="en-US" sz="4000" b="1" dirty="0">
              <a:latin typeface="Bahnschrift SemiBold SemiConden" panose="020B0502040204020203" pitchFamily="34" charset="0"/>
              <a:ea typeface="Times New Roman" panose="02020603050405020304" pitchFamily="18" charset="0"/>
            </a:endParaRPr>
          </a:p>
        </p:txBody>
      </p:sp>
      <p:sp>
        <p:nvSpPr>
          <p:cNvPr id="7" name="TextBox 6">
            <a:extLst>
              <a:ext uri="{FF2B5EF4-FFF2-40B4-BE49-F238E27FC236}">
                <a16:creationId xmlns:a16="http://schemas.microsoft.com/office/drawing/2014/main" id="{8B542BB0-1139-A050-013B-D10976827408}"/>
              </a:ext>
            </a:extLst>
          </p:cNvPr>
          <p:cNvSpPr txBox="1"/>
          <p:nvPr/>
        </p:nvSpPr>
        <p:spPr>
          <a:xfrm>
            <a:off x="977153" y="1568824"/>
            <a:ext cx="10616634" cy="5016758"/>
          </a:xfrm>
          <a:prstGeom prst="rect">
            <a:avLst/>
          </a:prstGeom>
          <a:noFill/>
        </p:spPr>
        <p:txBody>
          <a:bodyPr wrap="square" lIns="91440" tIns="45720" rIns="91440" bIns="45720" rtlCol="0" anchor="t">
            <a:spAutoFit/>
          </a:bodyPr>
          <a:lstStyle/>
          <a:p>
            <a:pPr marL="285750" indent="-285750">
              <a:buFont typeface="Arial"/>
              <a:buChar char="•"/>
            </a:pPr>
            <a:r>
              <a:rPr lang="en-US" sz="2000" b="1">
                <a:latin typeface="Times"/>
                <a:ea typeface="+mn-lt"/>
                <a:cs typeface="+mn-lt"/>
              </a:rPr>
              <a:t>Real-time Data Integration</a:t>
            </a:r>
            <a:r>
              <a:rPr lang="en-US" sz="2000">
                <a:latin typeface="Times"/>
                <a:ea typeface="+mn-lt"/>
                <a:cs typeface="+mn-lt"/>
              </a:rPr>
              <a:t>: The app provides real-time updates on weather forecasts, market prices, and pest/disease alerts to ensure farmers have up-to-date information for prompt decision-making.</a:t>
            </a:r>
          </a:p>
          <a:p>
            <a:pPr marL="285750" indent="-285750">
              <a:buFont typeface="Arial"/>
              <a:buChar char="•"/>
            </a:pPr>
            <a:r>
              <a:rPr lang="en-US" sz="2000" b="1">
                <a:latin typeface="Times"/>
                <a:ea typeface="+mn-lt"/>
                <a:cs typeface="+mn-lt"/>
              </a:rPr>
              <a:t>Personalization and Customization</a:t>
            </a:r>
            <a:r>
              <a:rPr lang="en-US" sz="2000">
                <a:latin typeface="Times"/>
                <a:ea typeface="+mn-lt"/>
                <a:cs typeface="+mn-lt"/>
              </a:rPr>
              <a:t>: The system offers personalized recommendations and tailored alerts based on specific crop types, geographic locations, and individual farm conditions, ensuring relevant and actionable advice for each user.</a:t>
            </a:r>
          </a:p>
          <a:p>
            <a:pPr marL="285750" indent="-285750">
              <a:buFont typeface="Arial"/>
              <a:buChar char="•"/>
            </a:pPr>
            <a:r>
              <a:rPr lang="en-US" sz="2000" b="1">
                <a:latin typeface="Times"/>
                <a:ea typeface="+mn-lt"/>
                <a:cs typeface="+mn-lt"/>
              </a:rPr>
              <a:t>Mobile Accessibility</a:t>
            </a:r>
            <a:r>
              <a:rPr lang="en-US" sz="2000">
                <a:latin typeface="Times"/>
                <a:ea typeface="+mn-lt"/>
                <a:cs typeface="+mn-lt"/>
              </a:rPr>
              <a:t>: Designed for mobile devices, the app features an intuitive interface that is easy to navigate, ensuring accessibility in rural areas with varying network connectivity and supporting offline access.</a:t>
            </a:r>
          </a:p>
          <a:p>
            <a:pPr marL="285750" indent="-285750">
              <a:buFont typeface="Arial"/>
              <a:buChar char="•"/>
            </a:pPr>
            <a:r>
              <a:rPr lang="en-US" sz="2000" b="1">
                <a:latin typeface="Times"/>
                <a:ea typeface="+mn-lt"/>
                <a:cs typeface="+mn-lt"/>
              </a:rPr>
              <a:t>Feedback Mechanism</a:t>
            </a:r>
            <a:r>
              <a:rPr lang="en-US" sz="2000">
                <a:latin typeface="Times"/>
                <a:ea typeface="+mn-lt"/>
                <a:cs typeface="+mn-lt"/>
              </a:rPr>
              <a:t>: Incorporates a feedback loop allowing farmers to provide input on the app's functionality and usefulness, enabling continuous improvement and enhancement of user satisfaction.</a:t>
            </a:r>
          </a:p>
          <a:p>
            <a:pPr marL="285750" indent="-285750">
              <a:buFont typeface="Arial"/>
              <a:buChar char="•"/>
            </a:pPr>
            <a:r>
              <a:rPr lang="en-US" sz="2000" b="1">
                <a:latin typeface="Times"/>
                <a:ea typeface="+mn-lt"/>
                <a:cs typeface="+mn-lt"/>
              </a:rPr>
              <a:t>Comprehensive Market Insights</a:t>
            </a:r>
            <a:r>
              <a:rPr lang="en-US" sz="2000">
                <a:latin typeface="Times"/>
                <a:ea typeface="+mn-lt"/>
                <a:cs typeface="+mn-lt"/>
              </a:rPr>
              <a:t>: The app includes a market information dashboard, trend analysis, and sales negotiation tools, helping farmers understand market trends, consumer preferences, and optimize their selling strategies to maximize profits.</a:t>
            </a:r>
          </a:p>
          <a:p>
            <a:endParaRPr lang="en-US" sz="2000" b="1" dirty="0">
              <a:latin typeface="Times"/>
              <a:cs typeface="Times New Roman" panose="02020603050405020304" pitchFamily="18" charset="0"/>
            </a:endParaRPr>
          </a:p>
        </p:txBody>
      </p:sp>
    </p:spTree>
    <p:extLst>
      <p:ext uri="{BB962C8B-B14F-4D97-AF65-F5344CB8AC3E}">
        <p14:creationId xmlns:p14="http://schemas.microsoft.com/office/powerpoint/2010/main" val="187821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865137" y="376460"/>
            <a:ext cx="8911687" cy="1280890"/>
          </a:xfrm>
          <a:ln/>
        </p:spPr>
        <p:txBody>
          <a:bodyPr vert="horz" wrap="square" lIns="91440" tIns="45720" rIns="91440" bIns="45720" anchor="ctr" anchorCtr="0"/>
          <a:lstStyle/>
          <a:p>
            <a:pPr eaLnBrk="1" hangingPunct="1"/>
            <a:r>
              <a:rPr lang="en-US" altLang="en-US" sz="4000" b="1" dirty="0">
                <a:latin typeface="Times New Roman" panose="02020603050405020304" pitchFamily="18" charset="0"/>
              </a:rPr>
              <a:t>UML DIAGRAMS</a:t>
            </a:r>
            <a:endParaRPr lang="en-US" altLang="en-US" sz="4000" b="1" dirty="0">
              <a:latin typeface="Times New Roman" panose="02020603050405020304" pitchFamily="18" charset="0"/>
              <a:ea typeface="Times New Roman" panose="02020603050405020304" pitchFamily="18" charset="0"/>
            </a:endParaRPr>
          </a:p>
        </p:txBody>
      </p:sp>
      <p:sp>
        <p:nvSpPr>
          <p:cNvPr id="12290" name="Content Placeholder 2"/>
          <p:cNvSpPr>
            <a:spLocks noGrp="1"/>
          </p:cNvSpPr>
          <p:nvPr>
            <p:ph idx="1"/>
          </p:nvPr>
        </p:nvSpPr>
        <p:spPr>
          <a:xfrm>
            <a:off x="1189620" y="1899278"/>
            <a:ext cx="8915400" cy="3777622"/>
          </a:xfrm>
          <a:ln/>
        </p:spPr>
        <p:txBody>
          <a:bodyPr vert="horz" wrap="square" lIns="91440" tIns="45720" rIns="91440" bIns="45720" anchor="t" anchorCtr="0"/>
          <a:lstStyle/>
          <a:p>
            <a:pPr eaLnBrk="1" hangingPunct="1"/>
            <a:r>
              <a:rPr lang="en-US" altLang="en-US" sz="2000" b="1" dirty="0">
                <a:latin typeface="Times New Roman" panose="02020603050405020304" pitchFamily="18" charset="0"/>
              </a:rPr>
              <a:t>Use Case Diagram</a:t>
            </a:r>
          </a:p>
          <a:p>
            <a:pPr eaLnBrk="1" hangingPunct="1"/>
            <a:endParaRPr lang="en-US" altLang="en-US" sz="2000" b="1" dirty="0">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7FF280A3-6C33-0368-8C8E-A9264FFF75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8320" y="1657350"/>
            <a:ext cx="7193280" cy="4335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40156" y="303367"/>
            <a:ext cx="8911687" cy="1280890"/>
          </a:xfrm>
          <a:ln/>
        </p:spPr>
        <p:txBody>
          <a:bodyPr vert="horz" wrap="square" lIns="91440" tIns="45720" rIns="91440" bIns="45720" anchor="ctr" anchorCtr="0"/>
          <a:lstStyle/>
          <a:p>
            <a:pPr eaLnBrk="1" hangingPunct="1"/>
            <a:r>
              <a:rPr lang="en-US" altLang="en-US" sz="4000" b="1" dirty="0">
                <a:latin typeface="Times New Roman" panose="02020603050405020304" pitchFamily="18" charset="0"/>
              </a:rPr>
              <a:t>UML DIAGRAMS</a:t>
            </a:r>
            <a:endParaRPr lang="en-US" altLang="en-US" sz="4000" dirty="0"/>
          </a:p>
        </p:txBody>
      </p:sp>
      <p:sp>
        <p:nvSpPr>
          <p:cNvPr id="13314" name="Content Placeholder 2"/>
          <p:cNvSpPr>
            <a:spLocks noGrp="1"/>
          </p:cNvSpPr>
          <p:nvPr>
            <p:ph idx="1"/>
          </p:nvPr>
        </p:nvSpPr>
        <p:spPr>
          <a:xfrm>
            <a:off x="1491122" y="2063481"/>
            <a:ext cx="8915400" cy="3777622"/>
          </a:xfrm>
          <a:ln/>
        </p:spPr>
        <p:txBody>
          <a:bodyPr vert="horz" wrap="square" lIns="91440" tIns="45720" rIns="91440" bIns="45720" anchor="t" anchorCtr="0"/>
          <a:lstStyle/>
          <a:p>
            <a:pPr eaLnBrk="1" hangingPunct="1"/>
            <a:r>
              <a:rPr lang="en-US" altLang="en-US" sz="2000" b="1" dirty="0">
                <a:latin typeface="Times New Roman" panose="02020603050405020304" pitchFamily="18" charset="0"/>
              </a:rPr>
              <a:t>Activity Diagram</a:t>
            </a:r>
            <a:endParaRPr lang="en-US" altLang="en-US" sz="2000" b="1" dirty="0">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5FBEC524-5767-43EB-26D8-E172D9493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8213" y="1328702"/>
            <a:ext cx="5501341" cy="52471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734508" y="344191"/>
            <a:ext cx="8911687" cy="1280890"/>
          </a:xfrm>
          <a:ln/>
        </p:spPr>
        <p:txBody>
          <a:bodyPr vert="horz" wrap="square" lIns="91440" tIns="45720" rIns="91440" bIns="45720" anchor="ctr" anchorCtr="0"/>
          <a:lstStyle/>
          <a:p>
            <a:pPr eaLnBrk="1" hangingPunct="1"/>
            <a:r>
              <a:rPr lang="en-US" altLang="en-US" sz="4000" b="1" dirty="0">
                <a:latin typeface="Times New Roman" panose="02020603050405020304" pitchFamily="18" charset="0"/>
              </a:rPr>
              <a:t>UML DIAGRAMS</a:t>
            </a:r>
            <a:endParaRPr lang="en-US" altLang="en-US" sz="4000" b="1" dirty="0">
              <a:latin typeface="Times New Roman" panose="02020603050405020304" pitchFamily="18" charset="0"/>
              <a:ea typeface="Times New Roman" panose="02020603050405020304" pitchFamily="18" charset="0"/>
            </a:endParaRPr>
          </a:p>
        </p:txBody>
      </p:sp>
      <p:sp>
        <p:nvSpPr>
          <p:cNvPr id="14338" name="Content Placeholder 2"/>
          <p:cNvSpPr>
            <a:spLocks noGrp="1"/>
          </p:cNvSpPr>
          <p:nvPr>
            <p:ph idx="1"/>
          </p:nvPr>
        </p:nvSpPr>
        <p:spPr>
          <a:xfrm>
            <a:off x="1638300" y="1974980"/>
            <a:ext cx="8915400" cy="3777622"/>
          </a:xfrm>
          <a:ln/>
        </p:spPr>
        <p:txBody>
          <a:bodyPr vert="horz" wrap="square" lIns="91440" tIns="45720" rIns="91440" bIns="45720" anchor="t" anchorCtr="0"/>
          <a:lstStyle/>
          <a:p>
            <a:pPr eaLnBrk="1" hangingPunct="1"/>
            <a:r>
              <a:rPr lang="en-US" altLang="en-US" sz="2000" b="1" dirty="0">
                <a:latin typeface="Times New Roman" panose="02020603050405020304" pitchFamily="18" charset="0"/>
              </a:rPr>
              <a:t>Sequence Diagram</a:t>
            </a:r>
            <a:endParaRPr lang="en-US" altLang="en-US" sz="2000" dirty="0">
              <a:latin typeface="Times New Roman" panose="02020603050405020304" pitchFamily="18" charset="0"/>
              <a:ea typeface="Times New Roman" panose="02020603050405020304" pitchFamily="18" charset="0"/>
            </a:endParaRPr>
          </a:p>
        </p:txBody>
      </p:sp>
      <p:pic>
        <p:nvPicPr>
          <p:cNvPr id="3" name="Picture 2">
            <a:extLst>
              <a:ext uri="{FF2B5EF4-FFF2-40B4-BE49-F238E27FC236}">
                <a16:creationId xmlns:a16="http://schemas.microsoft.com/office/drawing/2014/main" id="{9107EFF1-CB93-1531-706D-3197AD1519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61" y="862801"/>
            <a:ext cx="3747735" cy="53131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734508" y="344191"/>
            <a:ext cx="8911687" cy="1280890"/>
          </a:xfrm>
          <a:ln/>
        </p:spPr>
        <p:txBody>
          <a:bodyPr vert="horz" wrap="square" lIns="91440" tIns="45720" rIns="91440" bIns="45720" anchor="ctr" anchorCtr="0"/>
          <a:lstStyle/>
          <a:p>
            <a:pPr eaLnBrk="1" hangingPunct="1"/>
            <a:r>
              <a:rPr lang="en-US" altLang="en-US" sz="4000" b="1">
                <a:latin typeface="Times New Roman"/>
                <a:cs typeface="Times New Roman"/>
              </a:rPr>
              <a:t>Implementations</a:t>
            </a:r>
            <a:endParaRPr lang="en-US" altLang="en-US" sz="4000" b="1" dirty="0">
              <a:latin typeface="Times New Roman" panose="02020603050405020304" pitchFamily="18" charset="0"/>
              <a:ea typeface="Times New Roman" panose="02020603050405020304" pitchFamily="18" charset="0"/>
            </a:endParaRPr>
          </a:p>
        </p:txBody>
      </p:sp>
      <p:sp>
        <p:nvSpPr>
          <p:cNvPr id="14338" name="Content Placeholder 2"/>
          <p:cNvSpPr>
            <a:spLocks noGrp="1"/>
          </p:cNvSpPr>
          <p:nvPr>
            <p:ph idx="1"/>
          </p:nvPr>
        </p:nvSpPr>
        <p:spPr>
          <a:xfrm>
            <a:off x="1638300" y="1974980"/>
            <a:ext cx="8915400" cy="4817648"/>
          </a:xfrm>
          <a:ln/>
        </p:spPr>
        <p:txBody>
          <a:bodyPr vert="horz" wrap="square" lIns="91440" tIns="45720" rIns="91440" bIns="45720" rtlCol="0" anchor="t" anchorCtr="0">
            <a:noAutofit/>
          </a:bodyPr>
          <a:lstStyle/>
          <a:p>
            <a:pPr marL="0" indent="0">
              <a:buNone/>
            </a:pPr>
            <a:endParaRPr lang="en-US" sz="800" dirty="0"/>
          </a:p>
        </p:txBody>
      </p:sp>
      <p:sp>
        <p:nvSpPr>
          <p:cNvPr id="4" name="TextBox 3">
            <a:extLst>
              <a:ext uri="{FF2B5EF4-FFF2-40B4-BE49-F238E27FC236}">
                <a16:creationId xmlns:a16="http://schemas.microsoft.com/office/drawing/2014/main" id="{71BB1D6F-F7C7-1B09-0953-8A326DA12C89}"/>
              </a:ext>
            </a:extLst>
          </p:cNvPr>
          <p:cNvSpPr txBox="1"/>
          <p:nvPr/>
        </p:nvSpPr>
        <p:spPr>
          <a:xfrm>
            <a:off x="1811017" y="2111423"/>
            <a:ext cx="2626404"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ea typeface="+mn-lt"/>
                <a:cs typeface="+mn-lt"/>
              </a:rPr>
              <a:t>import 'package:flutter/material.dart';</a:t>
            </a:r>
            <a:endParaRPr lang="en-US" sz="800" dirty="0"/>
          </a:p>
          <a:p>
            <a:endParaRPr lang="en-US" sz="800" dirty="0"/>
          </a:p>
          <a:p>
            <a:r>
              <a:rPr lang="en-US" sz="800">
                <a:ea typeface="+mn-lt"/>
                <a:cs typeface="+mn-lt"/>
              </a:rPr>
              <a:t>void main() {</a:t>
            </a:r>
            <a:endParaRPr lang="en-US" sz="800" dirty="0"/>
          </a:p>
          <a:p>
            <a:r>
              <a:rPr lang="en-US" sz="800">
                <a:ea typeface="+mn-lt"/>
                <a:cs typeface="+mn-lt"/>
              </a:rPr>
              <a:t>  runApp(MyApp());</a:t>
            </a:r>
            <a:endParaRPr lang="en-US" sz="800" dirty="0"/>
          </a:p>
          <a:p>
            <a:r>
              <a:rPr lang="en-US" sz="800">
                <a:ea typeface="+mn-lt"/>
                <a:cs typeface="+mn-lt"/>
              </a:rPr>
              <a:t>}</a:t>
            </a:r>
            <a:endParaRPr lang="en-US" sz="800" dirty="0"/>
          </a:p>
          <a:p>
            <a:endParaRPr lang="en-US" sz="800" dirty="0"/>
          </a:p>
          <a:p>
            <a:r>
              <a:rPr lang="en-US" sz="800">
                <a:ea typeface="+mn-lt"/>
                <a:cs typeface="+mn-lt"/>
              </a:rPr>
              <a:t>class MyApp extends StatelessWidget {</a:t>
            </a:r>
            <a:endParaRPr lang="en-US" sz="800" dirty="0"/>
          </a:p>
          <a:p>
            <a:r>
              <a:rPr lang="en-US" sz="800">
                <a:ea typeface="+mn-lt"/>
                <a:cs typeface="+mn-lt"/>
              </a:rPr>
              <a:t>  @override</a:t>
            </a:r>
            <a:endParaRPr lang="en-US" sz="800" dirty="0"/>
          </a:p>
          <a:p>
            <a:r>
              <a:rPr lang="en-US" sz="800">
                <a:ea typeface="+mn-lt"/>
                <a:cs typeface="+mn-lt"/>
              </a:rPr>
              <a:t>  Widget build(BuildContext context) {</a:t>
            </a:r>
            <a:endParaRPr lang="en-US" sz="800" dirty="0"/>
          </a:p>
          <a:p>
            <a:r>
              <a:rPr lang="en-US" sz="800">
                <a:ea typeface="+mn-lt"/>
                <a:cs typeface="+mn-lt"/>
              </a:rPr>
              <a:t>    return MaterialApp(</a:t>
            </a:r>
            <a:endParaRPr lang="en-US" sz="800" dirty="0"/>
          </a:p>
          <a:p>
            <a:r>
              <a:rPr lang="en-US" sz="800">
                <a:ea typeface="+mn-lt"/>
                <a:cs typeface="+mn-lt"/>
              </a:rPr>
              <a:t>      title: 'My App',</a:t>
            </a:r>
            <a:endParaRPr lang="en-US" sz="800" dirty="0"/>
          </a:p>
          <a:p>
            <a:r>
              <a:rPr lang="en-US" sz="800">
                <a:ea typeface="+mn-lt"/>
                <a:cs typeface="+mn-lt"/>
              </a:rPr>
              <a:t>      theme: ThemeData(</a:t>
            </a:r>
            <a:endParaRPr lang="en-US" sz="800" dirty="0"/>
          </a:p>
          <a:p>
            <a:r>
              <a:rPr lang="en-US" sz="800">
                <a:ea typeface="+mn-lt"/>
                <a:cs typeface="+mn-lt"/>
              </a:rPr>
              <a:t>        primarySwatch: Colors.green,</a:t>
            </a:r>
            <a:endParaRPr lang="en-US" sz="800" dirty="0"/>
          </a:p>
          <a:p>
            <a:r>
              <a:rPr lang="en-US" sz="800">
                <a:ea typeface="+mn-lt"/>
                <a:cs typeface="+mn-lt"/>
              </a:rPr>
              <a:t>      ),</a:t>
            </a:r>
            <a:endParaRPr lang="en-US" sz="800" dirty="0"/>
          </a:p>
          <a:p>
            <a:r>
              <a:rPr lang="en-US" sz="800">
                <a:ea typeface="+mn-lt"/>
                <a:cs typeface="+mn-lt"/>
              </a:rPr>
              <a:t>      home: FirstPage(),</a:t>
            </a:r>
            <a:endParaRPr lang="en-US" sz="800" dirty="0"/>
          </a:p>
          <a:p>
            <a:r>
              <a:rPr lang="en-US" sz="800">
                <a:ea typeface="+mn-lt"/>
                <a:cs typeface="+mn-lt"/>
              </a:rPr>
              <a:t>    );</a:t>
            </a:r>
            <a:endParaRPr lang="en-US" sz="800" dirty="0"/>
          </a:p>
          <a:p>
            <a:r>
              <a:rPr lang="en-US" sz="800">
                <a:ea typeface="+mn-lt"/>
                <a:cs typeface="+mn-lt"/>
              </a:rPr>
              <a:t>  }</a:t>
            </a:r>
            <a:endParaRPr lang="en-US" sz="800" dirty="0"/>
          </a:p>
          <a:p>
            <a:r>
              <a:rPr lang="en-US" sz="800">
                <a:ea typeface="+mn-lt"/>
                <a:cs typeface="+mn-lt"/>
              </a:rPr>
              <a:t>}</a:t>
            </a:r>
            <a:endParaRPr lang="en-US" sz="800" dirty="0"/>
          </a:p>
          <a:p>
            <a:r>
              <a:rPr lang="en-US" sz="800">
                <a:ea typeface="+mn-lt"/>
                <a:cs typeface="+mn-lt"/>
              </a:rPr>
              <a:t>class FirstPage extends StatelessWidget {</a:t>
            </a:r>
            <a:endParaRPr lang="en-US"/>
          </a:p>
          <a:p>
            <a:r>
              <a:rPr lang="en-US" sz="800">
                <a:ea typeface="+mn-lt"/>
                <a:cs typeface="+mn-lt"/>
              </a:rPr>
              <a:t>  @override</a:t>
            </a:r>
            <a:endParaRPr lang="en-US"/>
          </a:p>
          <a:p>
            <a:r>
              <a:rPr lang="en-US" sz="800">
                <a:ea typeface="+mn-lt"/>
                <a:cs typeface="+mn-lt"/>
              </a:rPr>
              <a:t>  Widget build(BuildContext context) {</a:t>
            </a:r>
            <a:endParaRPr lang="en-US"/>
          </a:p>
          <a:p>
            <a:r>
              <a:rPr lang="en-US" sz="800">
                <a:ea typeface="+mn-lt"/>
                <a:cs typeface="+mn-lt"/>
              </a:rPr>
              <a:t>    return Scaffold(</a:t>
            </a:r>
            <a:endParaRPr lang="en-US"/>
          </a:p>
          <a:p>
            <a:r>
              <a:rPr lang="en-US" sz="800">
                <a:ea typeface="+mn-lt"/>
                <a:cs typeface="+mn-lt"/>
              </a:rPr>
              <a:t>      appBar: AppBar(</a:t>
            </a:r>
            <a:endParaRPr lang="en-US"/>
          </a:p>
          <a:p>
            <a:r>
              <a:rPr lang="en-US" sz="800">
                <a:ea typeface="+mn-lt"/>
                <a:cs typeface="+mn-lt"/>
              </a:rPr>
              <a:t>        title: Text(</a:t>
            </a:r>
            <a:endParaRPr lang="en-US"/>
          </a:p>
          <a:p>
            <a:r>
              <a:rPr lang="en-US" sz="800">
                <a:ea typeface="+mn-lt"/>
                <a:cs typeface="+mn-lt"/>
              </a:rPr>
              <a:t>          'Harvest Hub',</a:t>
            </a:r>
            <a:endParaRPr lang="en-US"/>
          </a:p>
          <a:p>
            <a:r>
              <a:rPr lang="en-US" sz="800">
                <a:ea typeface="+mn-lt"/>
                <a:cs typeface="+mn-lt"/>
              </a:rPr>
              <a:t>          style: TextStyle(color: Colors.white),</a:t>
            </a:r>
            <a:endParaRPr lang="en-US"/>
          </a:p>
          <a:p>
            <a:r>
              <a:rPr lang="en-US" sz="800">
                <a:ea typeface="+mn-lt"/>
                <a:cs typeface="+mn-lt"/>
              </a:rPr>
              <a:t>        ),</a:t>
            </a:r>
            <a:endParaRPr lang="en-US"/>
          </a:p>
          <a:p>
            <a:r>
              <a:rPr lang="en-US" sz="800">
                <a:ea typeface="+mn-lt"/>
                <a:cs typeface="+mn-lt"/>
              </a:rPr>
              <a:t>        backgroundColor: Colors.green,</a:t>
            </a:r>
            <a:endParaRPr lang="en-US"/>
          </a:p>
          <a:p>
            <a:r>
              <a:rPr lang="en-US" sz="800">
                <a:ea typeface="+mn-lt"/>
                <a:cs typeface="+mn-lt"/>
              </a:rPr>
              <a:t>      ),</a:t>
            </a:r>
            <a:endParaRPr lang="en-US"/>
          </a:p>
          <a:p>
            <a:r>
              <a:rPr lang="en-US" sz="800">
                <a:ea typeface="+mn-lt"/>
                <a:cs typeface="+mn-lt"/>
              </a:rPr>
              <a:t>body: Center(</a:t>
            </a:r>
            <a:endParaRPr lang="en-US"/>
          </a:p>
          <a:p>
            <a:r>
              <a:rPr lang="en-US" sz="800">
                <a:ea typeface="+mn-lt"/>
                <a:cs typeface="+mn-lt"/>
              </a:rPr>
              <a:t>        child: Column(</a:t>
            </a:r>
            <a:endParaRPr lang="en-US"/>
          </a:p>
          <a:p>
            <a:r>
              <a:rPr lang="en-US" sz="800">
                <a:ea typeface="+mn-lt"/>
                <a:cs typeface="+mn-lt"/>
              </a:rPr>
              <a:t>          mainAxisAlignment: MainAxisAlignment.center,</a:t>
            </a:r>
            <a:endParaRPr lang="en-US"/>
          </a:p>
          <a:p>
            <a:r>
              <a:rPr lang="en-US" sz="800">
                <a:ea typeface="+mn-lt"/>
                <a:cs typeface="+mn-lt"/>
              </a:rPr>
              <a:t>          children: &lt;Widget&gt;[</a:t>
            </a:r>
            <a:endParaRPr lang="en-US"/>
          </a:p>
          <a:p>
            <a:r>
              <a:rPr lang="en-US" sz="800">
                <a:ea typeface="+mn-lt"/>
                <a:cs typeface="+mn-lt"/>
              </a:rPr>
              <a:t>            Image.asset('images/profile.jpeg'),</a:t>
            </a:r>
            <a:endParaRPr lang="en-US"/>
          </a:p>
          <a:p>
            <a:pPr algn="l"/>
            <a:endParaRPr lang="en-US" sz="800" dirty="0"/>
          </a:p>
          <a:p>
            <a:endParaRPr lang="en-US" sz="800" dirty="0"/>
          </a:p>
          <a:p>
            <a:endParaRPr lang="en-US" sz="800" dirty="0"/>
          </a:p>
        </p:txBody>
      </p:sp>
      <p:sp>
        <p:nvSpPr>
          <p:cNvPr id="5" name="TextBox 4">
            <a:extLst>
              <a:ext uri="{FF2B5EF4-FFF2-40B4-BE49-F238E27FC236}">
                <a16:creationId xmlns:a16="http://schemas.microsoft.com/office/drawing/2014/main" id="{4C4196D6-AE7D-CD3A-46B1-FDA9D0F77156}"/>
              </a:ext>
            </a:extLst>
          </p:cNvPr>
          <p:cNvSpPr txBox="1"/>
          <p:nvPr/>
        </p:nvSpPr>
        <p:spPr>
          <a:xfrm>
            <a:off x="6532915" y="2145755"/>
            <a:ext cx="2420411" cy="46628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ea typeface="+mn-lt"/>
                <a:cs typeface="+mn-lt"/>
              </a:rPr>
              <a:t>SizedBox(height: 20),</a:t>
            </a:r>
            <a:endParaRPr lang="en-US" sz="800" dirty="0">
              <a:ea typeface="+mn-lt"/>
              <a:cs typeface="+mn-lt"/>
            </a:endParaRPr>
          </a:p>
          <a:p>
            <a:r>
              <a:rPr lang="en-US" sz="800">
                <a:ea typeface="+mn-lt"/>
                <a:cs typeface="+mn-lt"/>
              </a:rPr>
              <a:t>            Text(</a:t>
            </a:r>
            <a:endParaRPr lang="en-US" sz="800" dirty="0">
              <a:ea typeface="+mn-lt"/>
              <a:cs typeface="+mn-lt"/>
            </a:endParaRPr>
          </a:p>
          <a:p>
            <a:r>
              <a:rPr lang="en-US" sz="800">
                <a:ea typeface="+mn-lt"/>
                <a:cs typeface="+mn-lt"/>
              </a:rPr>
              <a:t>              'Welcome to Harvest Hub!',</a:t>
            </a:r>
            <a:endParaRPr lang="en-US" sz="800" dirty="0">
              <a:ea typeface="+mn-lt"/>
              <a:cs typeface="+mn-lt"/>
            </a:endParaRPr>
          </a:p>
          <a:p>
            <a:r>
              <a:rPr lang="en-US" sz="800">
                <a:ea typeface="+mn-lt"/>
                <a:cs typeface="+mn-lt"/>
              </a:rPr>
              <a:t>              style: TextStyle(</a:t>
            </a:r>
            <a:endParaRPr lang="en-US" sz="800" dirty="0">
              <a:ea typeface="+mn-lt"/>
              <a:cs typeface="+mn-lt"/>
            </a:endParaRPr>
          </a:p>
          <a:p>
            <a:r>
              <a:rPr lang="en-US" sz="800">
                <a:ea typeface="+mn-lt"/>
                <a:cs typeface="+mn-lt"/>
              </a:rPr>
              <a:t>                fontSize: 24,</a:t>
            </a:r>
            <a:endParaRPr lang="en-US" sz="800" dirty="0">
              <a:ea typeface="+mn-lt"/>
              <a:cs typeface="+mn-lt"/>
            </a:endParaRPr>
          </a:p>
          <a:p>
            <a:r>
              <a:rPr lang="en-US" sz="800">
                <a:ea typeface="+mn-lt"/>
                <a:cs typeface="+mn-lt"/>
              </a:rPr>
              <a:t>                fontWeight: FontWeight.bold,</a:t>
            </a:r>
            <a:endParaRPr lang="en-US" sz="800" dirty="0">
              <a:ea typeface="+mn-lt"/>
              <a:cs typeface="+mn-lt"/>
            </a:endParaRPr>
          </a:p>
          <a:p>
            <a:r>
              <a:rPr lang="en-US" sz="800">
                <a:ea typeface="+mn-lt"/>
                <a:cs typeface="+mn-lt"/>
              </a:rPr>
              <a:t>                color: Colors.green,</a:t>
            </a:r>
            <a:endParaRPr lang="en-US" sz="800" dirty="0">
              <a:ea typeface="+mn-lt"/>
              <a:cs typeface="+mn-lt"/>
            </a:endParaRPr>
          </a:p>
          <a:p>
            <a:r>
              <a:rPr lang="en-US" sz="800">
                <a:ea typeface="+mn-lt"/>
                <a:cs typeface="+mn-lt"/>
              </a:rPr>
              <a:t>              ),</a:t>
            </a:r>
            <a:endParaRPr lang="en-US" sz="800" dirty="0">
              <a:ea typeface="+mn-lt"/>
              <a:cs typeface="+mn-lt"/>
            </a:endParaRPr>
          </a:p>
          <a:p>
            <a:r>
              <a:rPr lang="en-US" sz="800">
                <a:ea typeface="+mn-lt"/>
                <a:cs typeface="+mn-lt"/>
              </a:rPr>
              <a:t>            ),</a:t>
            </a:r>
            <a:endParaRPr lang="en-US" sz="800" dirty="0">
              <a:ea typeface="+mn-lt"/>
              <a:cs typeface="+mn-lt"/>
            </a:endParaRPr>
          </a:p>
          <a:p>
            <a:r>
              <a:rPr lang="en-US" sz="800">
                <a:ea typeface="+mn-lt"/>
                <a:cs typeface="+mn-lt"/>
              </a:rPr>
              <a:t>            SizedBox(height: 20),</a:t>
            </a:r>
            <a:endParaRPr lang="en-US" sz="800" dirty="0">
              <a:ea typeface="+mn-lt"/>
              <a:cs typeface="+mn-lt"/>
            </a:endParaRPr>
          </a:p>
          <a:p>
            <a:r>
              <a:rPr lang="en-US" sz="800">
                <a:ea typeface="+mn-lt"/>
                <a:cs typeface="+mn-lt"/>
              </a:rPr>
              <a:t>            ElevatedButton(</a:t>
            </a:r>
            <a:endParaRPr lang="en-US" sz="800" dirty="0">
              <a:ea typeface="+mn-lt"/>
              <a:cs typeface="+mn-lt"/>
            </a:endParaRPr>
          </a:p>
          <a:p>
            <a:r>
              <a:rPr lang="en-US" sz="800">
                <a:ea typeface="+mn-lt"/>
                <a:cs typeface="+mn-lt"/>
              </a:rPr>
              <a:t>              onPressed: () {</a:t>
            </a:r>
            <a:endParaRPr lang="en-US" sz="800" dirty="0">
              <a:ea typeface="+mn-lt"/>
              <a:cs typeface="+mn-lt"/>
            </a:endParaRPr>
          </a:p>
          <a:p>
            <a:r>
              <a:rPr lang="en-US" sz="800">
                <a:ea typeface="+mn-lt"/>
                <a:cs typeface="+mn-lt"/>
              </a:rPr>
              <a:t>                Navigator.push(</a:t>
            </a:r>
            <a:endParaRPr lang="en-US" sz="800" dirty="0">
              <a:ea typeface="+mn-lt"/>
              <a:cs typeface="+mn-lt"/>
            </a:endParaRPr>
          </a:p>
          <a:p>
            <a:r>
              <a:rPr lang="en-US" sz="800">
                <a:ea typeface="+mn-lt"/>
                <a:cs typeface="+mn-lt"/>
              </a:rPr>
              <a:t>                  context,</a:t>
            </a:r>
            <a:endParaRPr lang="en-US" sz="800" dirty="0">
              <a:ea typeface="+mn-lt"/>
              <a:cs typeface="+mn-lt"/>
            </a:endParaRPr>
          </a:p>
          <a:p>
            <a:r>
              <a:rPr lang="en-US" sz="800">
                <a:ea typeface="+mn-lt"/>
                <a:cs typeface="+mn-lt"/>
              </a:rPr>
              <a:t>                  MaterialPageRoute(builder: (context) =&gt; LoginPage()),</a:t>
            </a:r>
            <a:endParaRPr lang="en-US" sz="800" dirty="0">
              <a:ea typeface="+mn-lt"/>
              <a:cs typeface="+mn-lt"/>
            </a:endParaRPr>
          </a:p>
          <a:p>
            <a:r>
              <a:rPr lang="en-US" sz="800">
                <a:ea typeface="+mn-lt"/>
                <a:cs typeface="+mn-lt"/>
              </a:rPr>
              <a:t>                );</a:t>
            </a:r>
            <a:endParaRPr lang="en-US" sz="800" dirty="0">
              <a:ea typeface="+mn-lt"/>
              <a:cs typeface="+mn-lt"/>
            </a:endParaRPr>
          </a:p>
          <a:p>
            <a:r>
              <a:rPr lang="en-US" sz="800">
                <a:ea typeface="+mn-lt"/>
                <a:cs typeface="+mn-lt"/>
              </a:rPr>
              <a:t>              },</a:t>
            </a:r>
            <a:endParaRPr lang="en-US" sz="800" dirty="0">
              <a:ea typeface="+mn-lt"/>
              <a:cs typeface="+mn-lt"/>
            </a:endParaRPr>
          </a:p>
          <a:p>
            <a:r>
              <a:rPr lang="en-US" sz="800">
                <a:ea typeface="+mn-lt"/>
                <a:cs typeface="+mn-lt"/>
              </a:rPr>
              <a:t>              style: ElevatedButton.styleFrom(</a:t>
            </a:r>
            <a:endParaRPr lang="en-US" sz="800" dirty="0">
              <a:ea typeface="+mn-lt"/>
              <a:cs typeface="+mn-lt"/>
            </a:endParaRPr>
          </a:p>
          <a:p>
            <a:r>
              <a:rPr lang="en-US" sz="800" dirty="0">
                <a:ea typeface="+mn-lt"/>
                <a:cs typeface="+mn-lt"/>
              </a:rPr>
              <a:t>                </a:t>
            </a:r>
            <a:r>
              <a:rPr lang="en-US" sz="900">
                <a:ea typeface="+mn-lt"/>
                <a:cs typeface="+mn-lt"/>
              </a:rPr>
              <a:t>backgroundColor</a:t>
            </a:r>
            <a:r>
              <a:rPr lang="en-US" sz="800">
                <a:ea typeface="+mn-lt"/>
                <a:cs typeface="+mn-lt"/>
              </a:rPr>
              <a:t>: Colors.green,</a:t>
            </a:r>
            <a:endParaRPr lang="en-US" sz="800" dirty="0">
              <a:ea typeface="+mn-lt"/>
              <a:cs typeface="+mn-lt"/>
            </a:endParaRPr>
          </a:p>
          <a:p>
            <a:r>
              <a:rPr lang="en-US" sz="800">
                <a:ea typeface="+mn-lt"/>
                <a:cs typeface="+mn-lt"/>
              </a:rPr>
              <a:t>                foregroundColor: Colors.white,</a:t>
            </a:r>
            <a:endParaRPr lang="en-US" sz="800" dirty="0">
              <a:ea typeface="+mn-lt"/>
              <a:cs typeface="+mn-lt"/>
            </a:endParaRPr>
          </a:p>
          <a:p>
            <a:r>
              <a:rPr lang="en-US" sz="800">
                <a:ea typeface="+mn-lt"/>
                <a:cs typeface="+mn-lt"/>
              </a:rPr>
              <a:t>                shape: RoundedRectangleBorder(</a:t>
            </a:r>
            <a:endParaRPr lang="en-US" sz="800" dirty="0">
              <a:ea typeface="+mn-lt"/>
              <a:cs typeface="+mn-lt"/>
            </a:endParaRPr>
          </a:p>
          <a:p>
            <a:r>
              <a:rPr lang="en-US" sz="800">
                <a:ea typeface="+mn-lt"/>
                <a:cs typeface="+mn-lt"/>
              </a:rPr>
              <a:t>                  borderRadius: BorderRadius.circular(30.0),</a:t>
            </a:r>
            <a:endParaRPr lang="en-US" sz="800" dirty="0">
              <a:ea typeface="+mn-lt"/>
              <a:cs typeface="+mn-lt"/>
            </a:endParaRPr>
          </a:p>
          <a:p>
            <a:r>
              <a:rPr lang="en-US" sz="800">
                <a:ea typeface="+mn-lt"/>
                <a:cs typeface="+mn-lt"/>
              </a:rPr>
              <a:t>padding: EdgeInsets.symmetric(horizontal: 50, vertical: 15),</a:t>
            </a:r>
          </a:p>
          <a:p>
            <a:r>
              <a:rPr lang="en-US" sz="800">
                <a:ea typeface="+mn-lt"/>
                <a:cs typeface="+mn-lt"/>
              </a:rPr>
              <a:t>              ),</a:t>
            </a:r>
          </a:p>
          <a:p>
            <a:r>
              <a:rPr lang="en-US" sz="800">
                <a:ea typeface="+mn-lt"/>
                <a:cs typeface="+mn-lt"/>
              </a:rPr>
              <a:t>              child: Text('Login / Sign Up'),</a:t>
            </a:r>
          </a:p>
          <a:p>
            <a:r>
              <a:rPr lang="en-US" sz="800">
                <a:ea typeface="+mn-lt"/>
                <a:cs typeface="+mn-lt"/>
              </a:rPr>
              <a:t>            ),</a:t>
            </a:r>
          </a:p>
          <a:p>
            <a:r>
              <a:rPr lang="en-US" sz="800">
                <a:ea typeface="+mn-lt"/>
                <a:cs typeface="+mn-lt"/>
              </a:rPr>
              <a:t>          ],</a:t>
            </a:r>
          </a:p>
          <a:p>
            <a:r>
              <a:rPr lang="en-US" sz="800">
                <a:ea typeface="+mn-lt"/>
                <a:cs typeface="+mn-lt"/>
              </a:rPr>
              <a:t>        ),</a:t>
            </a:r>
          </a:p>
          <a:p>
            <a:r>
              <a:rPr lang="en-US" sz="800">
                <a:ea typeface="+mn-lt"/>
                <a:cs typeface="+mn-lt"/>
              </a:rPr>
              <a:t>      ),</a:t>
            </a:r>
          </a:p>
          <a:p>
            <a:r>
              <a:rPr lang="en-US" sz="800">
                <a:ea typeface="+mn-lt"/>
                <a:cs typeface="+mn-lt"/>
              </a:rPr>
              <a:t>    );</a:t>
            </a:r>
          </a:p>
          <a:p>
            <a:r>
              <a:rPr lang="en-US" sz="800">
                <a:ea typeface="+mn-lt"/>
                <a:cs typeface="+mn-lt"/>
              </a:rPr>
              <a:t>  }</a:t>
            </a:r>
          </a:p>
          <a:p>
            <a:r>
              <a:rPr lang="en-US" sz="800">
                <a:ea typeface="+mn-lt"/>
                <a:cs typeface="+mn-lt"/>
              </a:rPr>
              <a:t>}</a:t>
            </a:r>
          </a:p>
          <a:p>
            <a:r>
              <a:rPr lang="en-US" sz="800">
                <a:ea typeface="+mn-lt"/>
                <a:cs typeface="+mn-lt"/>
              </a:rPr>
              <a:t>                ),</a:t>
            </a:r>
            <a:endParaRPr lang="en-US" sz="800" dirty="0">
              <a:ea typeface="+mn-lt"/>
              <a:cs typeface="+mn-lt"/>
            </a:endParaRPr>
          </a:p>
          <a:p>
            <a:pPr algn="l"/>
            <a:endParaRPr lang="en-US" sz="800" dirty="0"/>
          </a:p>
        </p:txBody>
      </p:sp>
    </p:spTree>
    <p:extLst>
      <p:ext uri="{BB962C8B-B14F-4D97-AF65-F5344CB8AC3E}">
        <p14:creationId xmlns:p14="http://schemas.microsoft.com/office/powerpoint/2010/main" val="964654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734508" y="344191"/>
            <a:ext cx="8911687" cy="1280890"/>
          </a:xfrm>
          <a:ln/>
        </p:spPr>
        <p:txBody>
          <a:bodyPr vert="horz" wrap="square" lIns="91440" tIns="45720" rIns="91440" bIns="45720" anchor="ctr" anchorCtr="0"/>
          <a:lstStyle/>
          <a:p>
            <a:r>
              <a:rPr lang="en-US" altLang="en-US" sz="4000" b="1" dirty="0">
                <a:latin typeface="Times New Roman"/>
                <a:ea typeface="Times New Roman" panose="02020603050405020304" pitchFamily="18" charset="0"/>
                <a:cs typeface="Times New Roman"/>
              </a:rPr>
              <a:t>Result and Discussion</a:t>
            </a:r>
          </a:p>
        </p:txBody>
      </p:sp>
      <p:sp>
        <p:nvSpPr>
          <p:cNvPr id="14338" name="Content Placeholder 2"/>
          <p:cNvSpPr>
            <a:spLocks noGrp="1"/>
          </p:cNvSpPr>
          <p:nvPr>
            <p:ph idx="1"/>
          </p:nvPr>
        </p:nvSpPr>
        <p:spPr>
          <a:xfrm>
            <a:off x="1628003" y="1974980"/>
            <a:ext cx="9821562" cy="4982405"/>
          </a:xfrm>
          <a:ln/>
        </p:spPr>
        <p:txBody>
          <a:bodyPr vert="horz" wrap="square" lIns="91440" tIns="45720" rIns="91440" bIns="45720" anchor="t" anchorCtr="0">
            <a:normAutofit/>
          </a:bodyPr>
          <a:lstStyle/>
          <a:p>
            <a:r>
              <a:rPr lang="en-US" sz="2000">
                <a:ea typeface="+mn-lt"/>
                <a:cs typeface="+mn-lt"/>
              </a:rPr>
              <a:t>The implementation of the market information application for farmers has significantly enhanced decision-making and farm management. Farmers now receive real-time updates on weather, market prices, and pest alerts, leading to better preparedness and risk management. Personalized recommendations based on specific crops and locations have improved crop yields and market alignment. The mobile-friendly design ensures accessibility even in rural areas with poor connectivity, while offline access maintains usability. An active feedback loop has driven continuous improvements, increasing user satisfaction. Comprehensive market insights help farmers understand trends and negotiate better deals, boosting productivity and profitability. The app's success highlights its potential for future expansions, such as specialized support for organic farming.</a:t>
            </a:r>
            <a:endParaRPr lang="en-US" altLang="en-US" sz="2000" b="1" dirty="0">
              <a:latin typeface="Times New Roman" panose="02020603050405020304" pitchFamily="18" charset="0"/>
              <a:ea typeface="Times New Roman" panose="02020603050405020304" pitchFamily="18" charset="0"/>
              <a:cs typeface="Times New Roman"/>
            </a:endParaRPr>
          </a:p>
        </p:txBody>
      </p:sp>
    </p:spTree>
    <p:extLst>
      <p:ext uri="{BB962C8B-B14F-4D97-AF65-F5344CB8AC3E}">
        <p14:creationId xmlns:p14="http://schemas.microsoft.com/office/powerpoint/2010/main" val="389712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1734508" y="344191"/>
            <a:ext cx="8911687" cy="1280890"/>
          </a:xfrm>
          <a:ln/>
        </p:spPr>
        <p:txBody>
          <a:bodyPr vert="horz" wrap="square" lIns="91440" tIns="45720" rIns="91440" bIns="45720" anchor="ctr" anchorCtr="0"/>
          <a:lstStyle/>
          <a:p>
            <a:r>
              <a:rPr lang="en-US" altLang="en-US" sz="4000" b="1" dirty="0">
                <a:latin typeface="Times New Roman"/>
                <a:ea typeface="Times New Roman" panose="02020603050405020304" pitchFamily="18" charset="0"/>
                <a:cs typeface="Times New Roman"/>
              </a:rPr>
              <a:t>Conclusion and Future Enhancement</a:t>
            </a:r>
          </a:p>
        </p:txBody>
      </p:sp>
      <p:sp>
        <p:nvSpPr>
          <p:cNvPr id="14338" name="Content Placeholder 2"/>
          <p:cNvSpPr>
            <a:spLocks noGrp="1"/>
          </p:cNvSpPr>
          <p:nvPr>
            <p:ph idx="1"/>
          </p:nvPr>
        </p:nvSpPr>
        <p:spPr>
          <a:xfrm>
            <a:off x="1638300" y="1974980"/>
            <a:ext cx="10092159" cy="4549267"/>
          </a:xfrm>
          <a:ln/>
        </p:spPr>
        <p:txBody>
          <a:bodyPr vert="horz" wrap="square" lIns="91440" tIns="45720" rIns="91440" bIns="45720" anchor="t" anchorCtr="0">
            <a:normAutofit/>
          </a:bodyPr>
          <a:lstStyle/>
          <a:p>
            <a:r>
              <a:rPr lang="en-US" sz="2000" dirty="0">
                <a:latin typeface="Times New Roman"/>
                <a:ea typeface="+mn-lt"/>
                <a:cs typeface="+mn-lt"/>
              </a:rPr>
              <a:t>Enhanced Data Accuracy</a:t>
            </a:r>
          </a:p>
          <a:p>
            <a:r>
              <a:rPr lang="en-US" sz="2000" dirty="0">
                <a:latin typeface="Times New Roman"/>
                <a:ea typeface="+mn-lt"/>
                <a:cs typeface="+mn-lt"/>
              </a:rPr>
              <a:t>Improved Accessibility</a:t>
            </a:r>
          </a:p>
          <a:p>
            <a:r>
              <a:rPr lang="en-US" sz="2000" dirty="0">
                <a:latin typeface="Times New Roman"/>
                <a:ea typeface="+mn-lt"/>
                <a:cs typeface="+mn-lt"/>
              </a:rPr>
              <a:t>Interactive Features</a:t>
            </a:r>
          </a:p>
          <a:p>
            <a:r>
              <a:rPr lang="en-US" sz="2000" dirty="0">
                <a:latin typeface="Times New Roman"/>
                <a:ea typeface="+mn-lt"/>
                <a:cs typeface="+mn-lt"/>
              </a:rPr>
              <a:t>Customized Alerts and Recommendations</a:t>
            </a:r>
          </a:p>
          <a:p>
            <a:r>
              <a:rPr lang="en-US" sz="2000" dirty="0">
                <a:latin typeface="Times New Roman"/>
                <a:ea typeface="+mn-lt"/>
                <a:cs typeface="+mn-lt"/>
              </a:rPr>
              <a:t>Integration with Agricultural Extension Services</a:t>
            </a:r>
          </a:p>
          <a:p>
            <a:r>
              <a:rPr lang="en-US" sz="2000" dirty="0">
                <a:latin typeface="Times New Roman"/>
                <a:ea typeface="+mn-lt"/>
                <a:cs typeface="+mn-lt"/>
              </a:rPr>
              <a:t>Capacity Building and Training</a:t>
            </a:r>
          </a:p>
          <a:p>
            <a:r>
              <a:rPr lang="en-US" sz="2000" dirty="0">
                <a:latin typeface="Times New Roman"/>
                <a:ea typeface="+mn-lt"/>
                <a:cs typeface="+mn-lt"/>
              </a:rPr>
              <a:t>Incentive Mechanisms</a:t>
            </a:r>
          </a:p>
          <a:p>
            <a:r>
              <a:rPr lang="en-US" sz="2000" dirty="0">
                <a:latin typeface="Times New Roman"/>
                <a:ea typeface="+mn-lt"/>
                <a:cs typeface="+mn-lt"/>
              </a:rPr>
              <a:t>By continuously iterating and enhancing the app based on user feedback, technological advancements, and market dynamics, we can create a robust and sustainable platform that empowers farmers to thrive in an increasingly digital and interconnected agricultural landscape.</a:t>
            </a:r>
          </a:p>
        </p:txBody>
      </p:sp>
    </p:spTree>
    <p:extLst>
      <p:ext uri="{BB962C8B-B14F-4D97-AF65-F5344CB8AC3E}">
        <p14:creationId xmlns:p14="http://schemas.microsoft.com/office/powerpoint/2010/main" val="2365871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809154" y="306333"/>
            <a:ext cx="8911687" cy="1280890"/>
          </a:xfrm>
          <a:ln/>
        </p:spPr>
        <p:txBody>
          <a:bodyPr vert="horz" wrap="square" lIns="91440" tIns="45720" rIns="91440" bIns="45720" anchor="ctr" anchorCtr="0"/>
          <a:lstStyle/>
          <a:p>
            <a:pPr eaLnBrk="1" hangingPunct="1"/>
            <a:r>
              <a:rPr lang="en-US" altLang="en-US" sz="4000" b="1" dirty="0">
                <a:latin typeface="Times New Roman" panose="02020603050405020304" pitchFamily="18" charset="0"/>
              </a:rPr>
              <a:t>REFERENCES</a:t>
            </a:r>
            <a:endParaRPr lang="en-US" altLang="en-US" sz="4000" b="1" dirty="0">
              <a:latin typeface="Times New Roman" panose="02020603050405020304" pitchFamily="18" charset="0"/>
              <a:ea typeface="Times New Roman" panose="02020603050405020304" pitchFamily="18" charset="0"/>
            </a:endParaRPr>
          </a:p>
        </p:txBody>
      </p:sp>
      <p:sp>
        <p:nvSpPr>
          <p:cNvPr id="3" name="Content Placeholder 2"/>
          <p:cNvSpPr>
            <a:spLocks noGrp="1"/>
          </p:cNvSpPr>
          <p:nvPr>
            <p:ph idx="1"/>
          </p:nvPr>
        </p:nvSpPr>
        <p:spPr>
          <a:xfrm>
            <a:off x="1226911" y="1452465"/>
            <a:ext cx="9493930" cy="4873690"/>
          </a:xfrm>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Smith, J., &amp; Johnson, A. </a:t>
            </a:r>
          </a:p>
          <a:p>
            <a:pPr marL="0" marR="0" lvl="0" indent="0" algn="l" defTabSz="914400" rtl="0" eaLnBrk="1" fontAlgn="auto" latinLnBrk="0" hangingPunct="1">
              <a:lnSpc>
                <a:spcPct val="150000"/>
              </a:lnSpc>
              <a:spcBef>
                <a:spcPct val="20000"/>
              </a:spcBef>
              <a:spcAft>
                <a:spcPts val="0"/>
              </a:spcAft>
              <a:buClrTx/>
              <a:buSzTx/>
              <a:buNone/>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"Utilizing Market Information Systems for Agricultural Decision-Making." Journal of Agricultural Economics, 30(2), 123-135.</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Brown, K., &amp; White, L.</a:t>
            </a:r>
          </a:p>
          <a:p>
            <a:pPr marL="0" marR="0" lvl="0" indent="0" algn="l" defTabSz="914400" rtl="0" eaLnBrk="1" fontAlgn="auto" latinLnBrk="0" hangingPunct="1">
              <a:lnSpc>
                <a:spcPct val="150000"/>
              </a:lnSpc>
              <a:spcBef>
                <a:spcPct val="20000"/>
              </a:spcBef>
              <a:spcAft>
                <a:spcPts val="0"/>
              </a:spcAft>
              <a:buClrTx/>
              <a:buSzTx/>
              <a:buNone/>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"Real-time Market Data Integration for Agricultural Applications." Proceedings of the International Conference on Agricultural Informatics, 25-36.</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Agricultural Market Information System (AMIS). </a:t>
            </a:r>
          </a:p>
          <a:p>
            <a:pPr marL="0" marR="0" lvl="0" indent="0" algn="l" defTabSz="914400" rtl="0" eaLnBrk="1" fontAlgn="auto" latinLnBrk="0" hangingPunct="1">
              <a:lnSpc>
                <a:spcPct val="150000"/>
              </a:lnSpc>
              <a:spcBef>
                <a:spcPct val="20000"/>
              </a:spcBef>
              <a:spcAft>
                <a:spcPts val="0"/>
              </a:spcAft>
              <a:buClrTx/>
              <a:buSzTx/>
              <a:buNone/>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"Enhancing Agricultural Market Information for Decision Making." Report by the Food and Agriculture Organization (FAO).</a:t>
            </a:r>
          </a:p>
          <a:p>
            <a:pPr marL="342900" marR="0" lvl="0" indent="-342900" algn="l" defTabSz="914400"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US" sz="22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National Agricultural Market Information System (NAMIS): </a:t>
            </a:r>
          </a:p>
          <a:p>
            <a:pPr marL="0" marR="0" lvl="0" indent="0" algn="l" defTabSz="914400" rtl="0" eaLnBrk="1" fontAlgn="auto" latinLnBrk="0" hangingPunct="1">
              <a:lnSpc>
                <a:spcPct val="150000"/>
              </a:lnSpc>
              <a:spcBef>
                <a:spcPct val="20000"/>
              </a:spcBef>
              <a:spcAft>
                <a:spcPts val="0"/>
              </a:spcAft>
              <a:buClrTx/>
              <a:buSzTx/>
              <a:buNone/>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Provides comprehensive market information, including prices, arrivals, and market intelligence for agricultural products in India. Available at e-NAM.gov.in. </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ravikanthvarma\Desktop\mlrit.jpg"/>
          <p:cNvPicPr>
            <a:picLocks noChangeAspect="1"/>
          </p:cNvPicPr>
          <p:nvPr/>
        </p:nvPicPr>
        <p:blipFill>
          <a:blip r:embed="rId2"/>
          <a:stretch>
            <a:fillRect/>
          </a:stretch>
        </p:blipFill>
        <p:spPr>
          <a:xfrm>
            <a:off x="719138" y="300038"/>
            <a:ext cx="10780712" cy="950912"/>
          </a:xfrm>
          <a:prstGeom prst="rect">
            <a:avLst/>
          </a:prstGeom>
          <a:noFill/>
          <a:ln w="9525">
            <a:noFill/>
          </a:ln>
        </p:spPr>
      </p:pic>
      <p:sp>
        <p:nvSpPr>
          <p:cNvPr id="2" name="TextBox 1">
            <a:extLst>
              <a:ext uri="{FF2B5EF4-FFF2-40B4-BE49-F238E27FC236}">
                <a16:creationId xmlns:a16="http://schemas.microsoft.com/office/drawing/2014/main" id="{212D46B8-3D68-0119-6547-FE60CCDB903F}"/>
              </a:ext>
            </a:extLst>
          </p:cNvPr>
          <p:cNvSpPr txBox="1"/>
          <p:nvPr/>
        </p:nvSpPr>
        <p:spPr>
          <a:xfrm>
            <a:off x="3946848" y="3051110"/>
            <a:ext cx="7884367" cy="923330"/>
          </a:xfrm>
          <a:prstGeom prst="rect">
            <a:avLst/>
          </a:prstGeom>
          <a:noFill/>
        </p:spPr>
        <p:txBody>
          <a:bodyPr wrap="square" rtlCol="0">
            <a:spAutoFit/>
          </a:bodyPr>
          <a:lstStyle/>
          <a:p>
            <a:r>
              <a:rPr lang="en-IN" sz="5400" dirty="0">
                <a:latin typeface="Bahnschrift SemiBold SemiConden" panose="020B0502040204020203"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a:spLocks noGrp="1"/>
          </p:cNvSpPr>
          <p:nvPr>
            <p:ph type="title"/>
          </p:nvPr>
        </p:nvSpPr>
        <p:spPr>
          <a:xfrm>
            <a:off x="695325" y="846138"/>
            <a:ext cx="10972800" cy="1143000"/>
          </a:xfrm>
          <a:solidFill>
            <a:schemeClr val="accent1"/>
          </a:solidFill>
          <a:ln w="254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IN" sz="3200" b="1"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Contents</a:t>
            </a:r>
            <a:endParaRPr kumimoji="0" lang="en-US" sz="3200" b="1" i="0" u="none" strike="noStrike" kern="1200" cap="none" spc="0" normalizeH="0" baseline="0" noProof="0" dirty="0">
              <a:ln>
                <a:noFill/>
              </a:ln>
              <a:solidFill>
                <a:schemeClr val="bg1"/>
              </a:solidFill>
              <a:effectLst/>
              <a:uLnTx/>
              <a:uFillTx/>
              <a:latin typeface="+mn-lt"/>
              <a:ea typeface="+mn-ea"/>
              <a:cs typeface="+mn-cs"/>
            </a:endParaRPr>
          </a:p>
        </p:txBody>
      </p:sp>
      <p:sp>
        <p:nvSpPr>
          <p:cNvPr id="4098" name="Content Placeholder 2"/>
          <p:cNvSpPr>
            <a:spLocks noGrp="1"/>
          </p:cNvSpPr>
          <p:nvPr>
            <p:ph idx="1"/>
          </p:nvPr>
        </p:nvSpPr>
        <p:spPr>
          <a:ln/>
        </p:spPr>
        <p:txBody>
          <a:bodyPr vert="horz" wrap="square" lIns="91440" tIns="45720" rIns="91440" bIns="45720" anchor="t" anchorCtr="0">
            <a:normAutofit fontScale="62500" lnSpcReduction="20000"/>
          </a:bodyPr>
          <a:lstStyle/>
          <a:p>
            <a:pPr eaLnBrk="1" hangingPunct="1"/>
            <a:endParaRPr lang="en-IN" altLang="en-US" sz="1600" dirty="0">
              <a:solidFill>
                <a:srgbClr val="0000CC"/>
              </a:solidFill>
              <a:latin typeface="Times New Roman" panose="02020603050405020304" pitchFamily="18" charset="0"/>
            </a:endParaRPr>
          </a:p>
          <a:p>
            <a:pPr eaLnBrk="1" hangingPunct="1"/>
            <a:endParaRPr lang="en-IN" altLang="en-US" sz="1600" dirty="0">
              <a:solidFill>
                <a:srgbClr val="0000CC"/>
              </a:solidFill>
              <a:latin typeface="Times New Roman" panose="02020603050405020304" pitchFamily="18" charset="0"/>
            </a:endParaRPr>
          </a:p>
          <a:p>
            <a:pPr eaLnBrk="1" hangingPunct="1"/>
            <a:r>
              <a:rPr lang="en-IN" altLang="en-US" sz="1600" dirty="0">
                <a:solidFill>
                  <a:srgbClr val="0000CC"/>
                </a:solidFill>
                <a:latin typeface="Times New Roman" panose="02020603050405020304" pitchFamily="18" charset="0"/>
              </a:rPr>
              <a:t>Abstract</a:t>
            </a:r>
          </a:p>
          <a:p>
            <a:pPr eaLnBrk="1" hangingPunct="1"/>
            <a:r>
              <a:rPr lang="en-IN" altLang="en-US" sz="1600" dirty="0">
                <a:solidFill>
                  <a:srgbClr val="0000CC"/>
                </a:solidFill>
                <a:latin typeface="Times New Roman" panose="02020603050405020304" pitchFamily="18" charset="0"/>
              </a:rPr>
              <a:t>Introduction </a:t>
            </a:r>
          </a:p>
          <a:p>
            <a:pPr eaLnBrk="1" hangingPunct="1"/>
            <a:r>
              <a:rPr lang="en-IN" altLang="en-US" sz="1600" dirty="0">
                <a:solidFill>
                  <a:srgbClr val="0000CC"/>
                </a:solidFill>
                <a:latin typeface="Times New Roman" panose="02020603050405020304" pitchFamily="18" charset="0"/>
              </a:rPr>
              <a:t>Literature Survey</a:t>
            </a:r>
          </a:p>
          <a:p>
            <a:pPr eaLnBrk="1" hangingPunct="1"/>
            <a:r>
              <a:rPr lang="en-IN" altLang="en-US" sz="1600" dirty="0">
                <a:solidFill>
                  <a:srgbClr val="0000CC"/>
                </a:solidFill>
                <a:latin typeface="Times New Roman" panose="02020603050405020304" pitchFamily="18" charset="0"/>
              </a:rPr>
              <a:t>Existing System</a:t>
            </a:r>
          </a:p>
          <a:p>
            <a:pPr eaLnBrk="1" hangingPunct="1"/>
            <a:r>
              <a:rPr lang="en-IN" altLang="en-US" sz="1600" dirty="0">
                <a:solidFill>
                  <a:srgbClr val="0000CC"/>
                </a:solidFill>
                <a:latin typeface="Times New Roman" panose="02020603050405020304" pitchFamily="18" charset="0"/>
              </a:rPr>
              <a:t> Proposed System </a:t>
            </a:r>
          </a:p>
          <a:p>
            <a:pPr eaLnBrk="1" hangingPunct="1"/>
            <a:r>
              <a:rPr lang="en-IN" altLang="en-US" sz="1600" dirty="0">
                <a:solidFill>
                  <a:srgbClr val="0000CC"/>
                </a:solidFill>
                <a:latin typeface="Times New Roman" panose="02020603050405020304" pitchFamily="18" charset="0"/>
              </a:rPr>
              <a:t>Objectives(3 or 4)</a:t>
            </a:r>
          </a:p>
          <a:p>
            <a:pPr eaLnBrk="1" hangingPunct="1"/>
            <a:r>
              <a:rPr lang="en-IN" altLang="en-US" sz="1600" dirty="0">
                <a:solidFill>
                  <a:srgbClr val="0000CC"/>
                </a:solidFill>
                <a:latin typeface="Times New Roman" panose="02020603050405020304" pitchFamily="18" charset="0"/>
              </a:rPr>
              <a:t>Architecture</a:t>
            </a:r>
          </a:p>
          <a:p>
            <a:pPr eaLnBrk="1" hangingPunct="1"/>
            <a:r>
              <a:rPr lang="en-IN" altLang="en-US" sz="1600" dirty="0">
                <a:solidFill>
                  <a:srgbClr val="0000CC"/>
                </a:solidFill>
                <a:latin typeface="Times New Roman" panose="02020603050405020304" pitchFamily="18" charset="0"/>
              </a:rPr>
              <a:t>Modules</a:t>
            </a:r>
          </a:p>
          <a:p>
            <a:pPr eaLnBrk="1" hangingPunct="1"/>
            <a:r>
              <a:rPr lang="en-IN" altLang="en-US" sz="1600" dirty="0">
                <a:solidFill>
                  <a:srgbClr val="0000CC"/>
                </a:solidFill>
                <a:latin typeface="Times New Roman" panose="02020603050405020304" pitchFamily="18" charset="0"/>
              </a:rPr>
              <a:t>UML Diagrams(Minimum 4 Diagrams)</a:t>
            </a:r>
          </a:p>
          <a:p>
            <a:r>
              <a:rPr lang="en-IN" altLang="en-US" sz="1600" dirty="0">
                <a:solidFill>
                  <a:srgbClr val="0000CC"/>
                </a:solidFill>
                <a:latin typeface="Times New Roman"/>
                <a:cs typeface="Times New Roman"/>
              </a:rPr>
              <a:t>Implementations</a:t>
            </a:r>
          </a:p>
          <a:p>
            <a:r>
              <a:rPr lang="en-IN" altLang="en-US" sz="1600" dirty="0">
                <a:solidFill>
                  <a:srgbClr val="0000CC"/>
                </a:solidFill>
                <a:latin typeface="Times New Roman"/>
                <a:cs typeface="Times New Roman"/>
              </a:rPr>
              <a:t>Result and Discussion</a:t>
            </a:r>
          </a:p>
          <a:p>
            <a:r>
              <a:rPr lang="en-IN" altLang="en-US" sz="1600" dirty="0">
                <a:solidFill>
                  <a:srgbClr val="0000CC"/>
                </a:solidFill>
                <a:latin typeface="Times New Roman"/>
                <a:cs typeface="Times New Roman"/>
              </a:rPr>
              <a:t>Conclusion and Future Enhancement</a:t>
            </a:r>
          </a:p>
          <a:p>
            <a:pPr eaLnBrk="1" hangingPunct="1"/>
            <a:r>
              <a:rPr lang="en-IN" altLang="en-US" sz="1600" dirty="0">
                <a:solidFill>
                  <a:srgbClr val="0000CC"/>
                </a:solidFill>
                <a:latin typeface="Times New Roman" panose="02020603050405020304" pitchFamily="18" charset="0"/>
              </a:rPr>
              <a:t>References</a:t>
            </a:r>
          </a:p>
          <a:p>
            <a:pPr eaLnBrk="1" hangingPunct="1"/>
            <a:endParaRPr lang="en-IN" altLang="en-US" sz="1600" dirty="0">
              <a:solidFill>
                <a:srgbClr val="0000CC"/>
              </a:solidFill>
              <a:latin typeface="Times New Roman" panose="02020603050405020304" pitchFamily="18" charset="0"/>
            </a:endParaRPr>
          </a:p>
          <a:p>
            <a:pPr eaLnBrk="1" hangingPunct="1"/>
            <a:endParaRPr lang="en-IN" altLang="en-US" sz="1600" dirty="0">
              <a:solidFill>
                <a:srgbClr val="0000CC"/>
              </a:solidFill>
              <a:latin typeface="Times New Roman" panose="02020603050405020304" pitchFamily="18" charset="0"/>
              <a:ea typeface="Times New Roman" panose="02020603050405020304" pitchFamily="18" charset="0"/>
            </a:endParaRPr>
          </a:p>
        </p:txBody>
      </p:sp>
      <p:pic>
        <p:nvPicPr>
          <p:cNvPr id="4099" name="Picture 2" descr="C:\Users\ravikanthvarma\Desktop\mlrit.jpg"/>
          <p:cNvPicPr>
            <a:picLocks noChangeAspect="1"/>
          </p:cNvPicPr>
          <p:nvPr/>
        </p:nvPicPr>
        <p:blipFill>
          <a:blip r:embed="rId2"/>
          <a:stretch>
            <a:fillRect/>
          </a:stretch>
        </p:blipFill>
        <p:spPr>
          <a:xfrm>
            <a:off x="1082675" y="-295275"/>
            <a:ext cx="10782300" cy="949325"/>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1706517" y="306333"/>
            <a:ext cx="8911687" cy="128089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ABSTRACT</a:t>
            </a:r>
            <a:endParaRPr lang="en-US" altLang="en-US" sz="4000" b="1" dirty="0">
              <a:latin typeface="Bahnschrift SemiBold SemiConden" panose="020B0502040204020203" pitchFamily="34" charset="0"/>
              <a:ea typeface="Times New Roman" panose="02020603050405020304" pitchFamily="18" charset="0"/>
            </a:endParaRPr>
          </a:p>
        </p:txBody>
      </p:sp>
      <p:sp>
        <p:nvSpPr>
          <p:cNvPr id="5122" name="Content Placeholder 2"/>
          <p:cNvSpPr>
            <a:spLocks noGrp="1"/>
          </p:cNvSpPr>
          <p:nvPr>
            <p:ph idx="1"/>
          </p:nvPr>
        </p:nvSpPr>
        <p:spPr>
          <a:xfrm>
            <a:off x="1534853" y="2021633"/>
            <a:ext cx="8915400" cy="3777622"/>
          </a:xfrm>
          <a:ln/>
        </p:spPr>
        <p:txBody>
          <a:bodyPr vert="horz" wrap="square" lIns="91440" tIns="45720" rIns="91440" bIns="45720" anchor="t" anchorCtr="0">
            <a:normAutofit fontScale="85000" lnSpcReduction="10000"/>
          </a:bodyPr>
          <a:lstStyle/>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An application designed to furnish market information that equips farmers with valuable data</a:t>
            </a:r>
          </a:p>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crucial for decision-making. By offering real-time updates on prices, demand projections, and</a:t>
            </a:r>
          </a:p>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market trends, farmers gain insight into optimal selling opportunities. With current price data</a:t>
            </a:r>
          </a:p>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at their fingertips, farmers can negotiate fair deals, maximizing profits while ensuring</a:t>
            </a:r>
          </a:p>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competitiveness. Considering the possibility of having an extension into organic farming in the</a:t>
            </a:r>
          </a:p>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mere future. Additionally, understanding market trends enables farmers to adapt strategies,</a:t>
            </a:r>
          </a:p>
          <a:p>
            <a:pPr marL="0" indent="0" algn="just" eaLnBrk="1" hangingPunct="1">
              <a:lnSpc>
                <a:spcPct val="150000"/>
              </a:lnSpc>
              <a:buNone/>
            </a:pPr>
            <a:r>
              <a:rPr lang="en-US" altLang="en-US" sz="2000" dirty="0">
                <a:latin typeface="Times New Roman" panose="02020603050405020304" pitchFamily="18" charset="0"/>
                <a:ea typeface="Times New Roman" panose="02020603050405020304" pitchFamily="18" charset="0"/>
                <a:cs typeface="Times New Roman" panose="02020603050405020304" pitchFamily="18" charset="0"/>
              </a:rPr>
              <a:t>aligning their offerings with evolving consumer preferences.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p:cNvSpPr>
            <a:spLocks noGrp="1"/>
          </p:cNvSpPr>
          <p:nvPr>
            <p:ph type="title"/>
          </p:nvPr>
        </p:nvSpPr>
        <p:spPr>
          <a:xfrm>
            <a:off x="1734508" y="306333"/>
            <a:ext cx="8911687" cy="128089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INTRODUCTION</a:t>
            </a:r>
            <a:endParaRPr lang="en-US" altLang="en-US" sz="4000" b="1" dirty="0">
              <a:latin typeface="Bahnschrift SemiBold SemiConden" panose="020B0502040204020203" pitchFamily="34" charset="0"/>
              <a:ea typeface="Times New Roman" panose="02020603050405020304" pitchFamily="18" charset="0"/>
            </a:endParaRPr>
          </a:p>
        </p:txBody>
      </p:sp>
      <p:sp>
        <p:nvSpPr>
          <p:cNvPr id="3" name="Content Placeholder 2"/>
          <p:cNvSpPr>
            <a:spLocks noGrp="1"/>
          </p:cNvSpPr>
          <p:nvPr>
            <p:ph idx="1"/>
          </p:nvPr>
        </p:nvSpPr>
        <p:spPr>
          <a:xfrm>
            <a:off x="1525522" y="2058955"/>
            <a:ext cx="8915400" cy="3777622"/>
          </a:xfrm>
        </p:spPr>
        <p:txBody>
          <a:bodyPr vert="horz" wrap="square" lIns="91440" tIns="45720" rIns="91440" bIns="45720" numCol="1" rtlCol="0" anchor="t" anchorCtr="0" compatLnSpc="1">
            <a:normAutofit fontScale="52500" lnSpcReduction="20000"/>
          </a:bodyPr>
          <a:lstStyle/>
          <a:p>
            <a:pPr marL="0" marR="0" lvl="0" indent="0" algn="just" defTabSz="914400" rtl="0" eaLnBrk="1" fontAlgn="auto" latinLnBrk="0" hangingPunct="1">
              <a:lnSpc>
                <a:spcPct val="15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Introducing HarvestHub, a cutting-edge solution tailored to empower farmers with vital market insights essential for informed decision-making. In the dynamic landscape of agriculture, having access to accurate and up-to-date market information can be the difference between success and struggle. Our application bridges this gap by providing farmers with a comprehensive platform where they can access real-time data on market trends, pricing dynamics, demand forecasts, and more. By harnessing the power of technology, we aim to arm farmers with the knowledge they need to optimize their operations, maximize profits, and navigate the complexities of the market with confidence. With </a:t>
            </a:r>
            <a:r>
              <a:rPr lang="en-US" sz="3200" dirty="0" err="1">
                <a:solidFill>
                  <a:schemeClr val="tx1"/>
                </a:solidFill>
                <a:latin typeface="Times New Roman" panose="02020603050405020304" pitchFamily="18" charset="0"/>
                <a:cs typeface="Times New Roman" panose="02020603050405020304" pitchFamily="18" charset="0"/>
              </a:rPr>
              <a:t>HarvestHub</a:t>
            </a:r>
            <a:r>
              <a:rPr lang="en-US" sz="3200" dirty="0">
                <a:solidFill>
                  <a:schemeClr val="tx1"/>
                </a:solidFill>
                <a:latin typeface="Times New Roman" panose="02020603050405020304" pitchFamily="18" charset="0"/>
                <a:cs typeface="Times New Roman" panose="02020603050405020304" pitchFamily="18" charset="0"/>
              </a:rPr>
              <a:t>, </a:t>
            </a:r>
            <a:r>
              <a:rPr kumimoji="0" lang="en-US" sz="32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farmers can make strategic decisions backed by data, ultimately driving sustainable growth and prosperity in the agricultural sector.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title"/>
          </p:nvPr>
        </p:nvSpPr>
        <p:spPr>
          <a:xfrm>
            <a:off x="1640156" y="306333"/>
            <a:ext cx="8911687" cy="128089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LITERATURE SURVEY</a:t>
            </a:r>
            <a:endParaRPr lang="en-US" altLang="en-US" sz="4000" b="1" dirty="0">
              <a:latin typeface="Bahnschrift SemiBold SemiConden" panose="020B0502040204020203" pitchFamily="34" charset="0"/>
              <a:ea typeface="Times New Roman" panose="02020603050405020304" pitchFamily="18" charset="0"/>
            </a:endParaRPr>
          </a:p>
        </p:txBody>
      </p:sp>
      <p:sp>
        <p:nvSpPr>
          <p:cNvPr id="3" name="Content Placeholder 2"/>
          <p:cNvSpPr>
            <a:spLocks noGrp="1"/>
          </p:cNvSpPr>
          <p:nvPr>
            <p:ph idx="1"/>
          </p:nvPr>
        </p:nvSpPr>
        <p:spPr>
          <a:xfrm>
            <a:off x="1180290" y="1316636"/>
            <a:ext cx="8915400" cy="3777622"/>
          </a:xfrm>
        </p:spPr>
        <p:txBody>
          <a:bodyPr vert="horz" wrap="square" lIns="91440" tIns="45720" rIns="91440" bIns="45720" numCol="1" rtlCol="0" anchor="t" anchorCtr="0" compatLnSpc="1">
            <a:noAutofit/>
          </a:bodyPr>
          <a:lstStyle/>
          <a:p>
            <a:pPr marL="342900" marR="0" lvl="0" indent="-3429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"Utilizing Market Trends Analysis for Strategic Farm Management“</a:t>
            </a:r>
          </a:p>
          <a:p>
            <a:pPr marL="0" marR="0" lvl="0" indent="0" algn="just" defTabSz="914400" rtl="0" eaLnBrk="1" fontAlgn="auto" latinLnBrk="0" hangingPunct="1">
              <a:lnSpc>
                <a:spcPct val="170000"/>
              </a:lnSpc>
              <a:spcBef>
                <a:spcPct val="20000"/>
              </a:spcBef>
              <a:spcAft>
                <a:spcPts val="0"/>
              </a:spcAft>
              <a:buClrTx/>
              <a:buSzTx/>
              <a:buNone/>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Author(s): </a:t>
            </a:r>
            <a:r>
              <a:rPr kumimoji="0" lang="en-US"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Brown, K., White, L.</a:t>
            </a:r>
          </a:p>
          <a:p>
            <a:pPr marL="0" marR="0" lvl="0" indent="0" algn="just" defTabSz="914400" rtl="0" eaLnBrk="1" fontAlgn="auto" latinLnBrk="0" hangingPunct="1">
              <a:lnSpc>
                <a:spcPct val="170000"/>
              </a:lnSpc>
              <a:spcBef>
                <a:spcPct val="20000"/>
              </a:spcBef>
              <a:spcAft>
                <a:spcPts val="0"/>
              </a:spcAft>
              <a:buClrTx/>
              <a:buSzTx/>
              <a:buNone/>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Published in</a:t>
            </a:r>
            <a:r>
              <a:rPr kumimoji="0" lang="en-US"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Journal of Business Analytics</a:t>
            </a:r>
          </a:p>
          <a:p>
            <a:pPr marL="0" marR="0" lvl="0" indent="0" algn="just" defTabSz="914400" rtl="0" eaLnBrk="1" fontAlgn="auto" latinLnBrk="0" hangingPunct="1">
              <a:lnSpc>
                <a:spcPct val="170000"/>
              </a:lnSpc>
              <a:spcBef>
                <a:spcPct val="20000"/>
              </a:spcBef>
              <a:spcAft>
                <a:spcPts val="0"/>
              </a:spcAft>
              <a:buClrTx/>
              <a:buSzTx/>
              <a:buNone/>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Summary: </a:t>
            </a:r>
            <a:r>
              <a:rPr kumimoji="0" lang="en-US"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Explored the role of market trends analysis in helping farmers adapt their strategies and offerings to meet evolving consumer preferences. Emphasized the need for timely and accurate market information for sustainable farm management.</a:t>
            </a:r>
          </a:p>
          <a:p>
            <a:pPr marL="342900" marR="0" lvl="0" indent="-3429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"Extension into Organic Farming: Opportunities and Challenges“</a:t>
            </a:r>
          </a:p>
          <a:p>
            <a:pPr marL="0" marR="0" lvl="0" indent="0" algn="just" defTabSz="914400" rtl="0" eaLnBrk="1" fontAlgn="auto" latinLnBrk="0" hangingPunct="1">
              <a:lnSpc>
                <a:spcPct val="170000"/>
              </a:lnSpc>
              <a:spcBef>
                <a:spcPct val="20000"/>
              </a:spcBef>
              <a:spcAft>
                <a:spcPts val="0"/>
              </a:spcAft>
              <a:buClrTx/>
              <a:buSzTx/>
              <a:buNone/>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Author(s): </a:t>
            </a:r>
            <a:r>
              <a:rPr kumimoji="0" lang="en-US"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Chen, R., Lee, S.</a:t>
            </a:r>
          </a:p>
          <a:p>
            <a:pPr marL="0" marR="0" lvl="0" indent="0" algn="just" defTabSz="914400" rtl="0" eaLnBrk="1" fontAlgn="auto" latinLnBrk="0" hangingPunct="1">
              <a:lnSpc>
                <a:spcPct val="170000"/>
              </a:lnSpc>
              <a:spcBef>
                <a:spcPct val="20000"/>
              </a:spcBef>
              <a:spcAft>
                <a:spcPts val="0"/>
              </a:spcAft>
              <a:buClrTx/>
              <a:buSzTx/>
              <a:buNone/>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Published in</a:t>
            </a:r>
            <a:r>
              <a:rPr kumimoji="0" lang="en-US"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International Journal of Sustainable Agriculture</a:t>
            </a:r>
          </a:p>
          <a:p>
            <a:pPr marL="0" marR="0" lvl="0" indent="0" algn="just" defTabSz="914400" rtl="0" eaLnBrk="1" fontAlgn="auto" latinLnBrk="0" hangingPunct="1">
              <a:lnSpc>
                <a:spcPct val="170000"/>
              </a:lnSpc>
              <a:spcBef>
                <a:spcPct val="20000"/>
              </a:spcBef>
              <a:spcAft>
                <a:spcPts val="0"/>
              </a:spcAft>
              <a:buClrTx/>
              <a:buSzTx/>
              <a:buNone/>
              <a:defRPr/>
            </a:pPr>
            <a:r>
              <a:rPr kumimoji="0" lang="en-US" sz="16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Summary: </a:t>
            </a:r>
            <a:r>
              <a:rPr kumimoji="0" lang="en-US" sz="16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Discussed the potential extension of conventional farming practices into organic farming and the implications for market information systems. Examined the opportunities and challenges faced by farmers in transitioning to organic agriculture and the role of market data in facilitating this transition.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a:xfrm>
            <a:off x="1640156" y="355505"/>
            <a:ext cx="8911687" cy="128089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EXISTING SYSTEM :</a:t>
            </a:r>
            <a:endParaRPr lang="en-US" altLang="en-US" sz="4000" b="1" dirty="0">
              <a:latin typeface="Bahnschrift SemiBold SemiConden" panose="020B0502040204020203" pitchFamily="34" charset="0"/>
              <a:ea typeface="Times New Roman" panose="02020603050405020304" pitchFamily="18" charset="0"/>
            </a:endParaRPr>
          </a:p>
        </p:txBody>
      </p:sp>
      <p:sp>
        <p:nvSpPr>
          <p:cNvPr id="8194" name="Content Placeholder 2"/>
          <p:cNvSpPr>
            <a:spLocks noGrp="1"/>
          </p:cNvSpPr>
          <p:nvPr>
            <p:ph idx="1"/>
          </p:nvPr>
        </p:nvSpPr>
        <p:spPr>
          <a:xfrm>
            <a:off x="730897" y="1701710"/>
            <a:ext cx="10972800" cy="4525963"/>
          </a:xfrm>
          <a:ln/>
        </p:spPr>
        <p:txBody>
          <a:bodyPr vert="horz" wrap="square" lIns="91440" tIns="45720" rIns="91440" bIns="45720" anchor="t" anchorCtr="0">
            <a:normAutofit fontScale="92500" lnSpcReduction="20000"/>
          </a:bodyPr>
          <a:lstStyle/>
          <a:p>
            <a:pPr marL="0" indent="0" eaLnBrk="1" hangingPunct="1">
              <a:buNone/>
            </a:pPr>
            <a:r>
              <a:rPr lang="en-US" altLang="en-US" sz="2000" b="1" dirty="0">
                <a:latin typeface="Times New Roman" panose="02020603050405020304" pitchFamily="18" charset="0"/>
                <a:cs typeface="Times New Roman" panose="02020603050405020304" pitchFamily="18" charset="0"/>
              </a:rPr>
              <a:t>Agricultural Market Information System (AMIS):</a:t>
            </a:r>
          </a:p>
          <a:p>
            <a:pPr marL="0" indent="0" eaLnBrk="1" hangingPunct="1">
              <a:buNone/>
            </a:pPr>
            <a:r>
              <a:rPr lang="en-US" altLang="en-US" sz="2000" dirty="0">
                <a:latin typeface="Times New Roman" panose="02020603050405020304" pitchFamily="18" charset="0"/>
                <a:cs typeface="Times New Roman" panose="02020603050405020304" pitchFamily="18" charset="0"/>
              </a:rPr>
              <a:t>AMIS is a global agricultural market information system that provides timely, accurate, and reliable market information and policy analysis. It offers data on production, supply, demand, trade, and prices of major agricultural commodities.</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eaLnBrk="1" hangingPunct="1">
              <a:buNone/>
            </a:pPr>
            <a:r>
              <a:rPr lang="en-US" altLang="en-US" sz="2000" b="1" dirty="0">
                <a:latin typeface="Times New Roman" panose="02020603050405020304" pitchFamily="18" charset="0"/>
                <a:cs typeface="Times New Roman" panose="02020603050405020304" pitchFamily="18" charset="0"/>
              </a:rPr>
              <a:t>MISRI (Market Information System for Rice): </a:t>
            </a:r>
          </a:p>
          <a:p>
            <a:pPr marL="0" indent="0" eaLnBrk="1" hangingPunct="1">
              <a:buNone/>
            </a:pPr>
            <a:r>
              <a:rPr lang="en-US" altLang="en-US" sz="2000" dirty="0">
                <a:latin typeface="Times New Roman" panose="02020603050405020304" pitchFamily="18" charset="0"/>
                <a:cs typeface="Times New Roman" panose="02020603050405020304" pitchFamily="18" charset="0"/>
              </a:rPr>
              <a:t>MISRI is an online platform developed by the International Rice Research Institute (IRRI) that provides real-time market information for rice farmers. It includes data on prices, market trends, weather forecasts, and agricultural inputs.</a:t>
            </a:r>
          </a:p>
          <a:p>
            <a:pPr marL="0" indent="0"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eaLnBrk="1" hangingPunct="1">
              <a:buNone/>
            </a:pPr>
            <a:r>
              <a:rPr lang="en-US" altLang="en-US" sz="2000" b="1" dirty="0">
                <a:latin typeface="Times New Roman" panose="02020603050405020304" pitchFamily="18" charset="0"/>
                <a:cs typeface="Times New Roman" panose="02020603050405020304" pitchFamily="18" charset="0"/>
              </a:rPr>
              <a:t>mKRISHI®: </a:t>
            </a:r>
          </a:p>
          <a:p>
            <a:pPr marL="0" indent="0" eaLnBrk="1" hangingPunct="1">
              <a:buNone/>
            </a:pPr>
            <a:r>
              <a:rPr lang="en-US" altLang="en-US" sz="2000" dirty="0">
                <a:latin typeface="Times New Roman" panose="02020603050405020304" pitchFamily="18" charset="0"/>
                <a:cs typeface="Times New Roman" panose="02020603050405020304" pitchFamily="18" charset="0"/>
              </a:rPr>
              <a:t>Developed by Tata Consultancy Services (TCS), mKRISHI® is a mobile-based agricultural advisory service that provides farmers with personalized information on crop management, market prices, weather forecasts, and best practices.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1640156" y="194902"/>
            <a:ext cx="8911687" cy="128089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PROPOSED SYSTEM</a:t>
            </a:r>
            <a:endParaRPr lang="en-US" altLang="en-US" sz="4000" b="1" dirty="0">
              <a:latin typeface="Bahnschrift SemiBold SemiConden" panose="020B0502040204020203" pitchFamily="34" charset="0"/>
              <a:ea typeface="Times New Roman" panose="02020603050405020304" pitchFamily="18" charset="0"/>
            </a:endParaRPr>
          </a:p>
        </p:txBody>
      </p:sp>
      <p:sp>
        <p:nvSpPr>
          <p:cNvPr id="9218" name="Content Placeholder 2"/>
          <p:cNvSpPr>
            <a:spLocks noGrp="1"/>
          </p:cNvSpPr>
          <p:nvPr>
            <p:ph idx="1"/>
          </p:nvPr>
        </p:nvSpPr>
        <p:spPr>
          <a:xfrm>
            <a:off x="842864" y="1364865"/>
            <a:ext cx="10972800" cy="5008984"/>
          </a:xfrm>
          <a:ln/>
        </p:spPr>
        <p:txBody>
          <a:bodyPr vert="horz" wrap="square" lIns="91440" tIns="45720" rIns="91440" bIns="45720" anchor="t" anchorCtr="0">
            <a:noAutofit/>
          </a:bodyPr>
          <a:lstStyle/>
          <a:p>
            <a:pPr marL="0" indent="0" eaLnBrk="1" hangingPunct="1">
              <a:lnSpc>
                <a:spcPct val="150000"/>
              </a:lnSpc>
              <a:buNone/>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Market Prices:</a:t>
            </a:r>
          </a:p>
          <a:p>
            <a:pPr marL="0" indent="0" eaLnBrk="1" hangingPunct="1">
              <a:lnSpc>
                <a:spcPct val="150000"/>
              </a:lnSpc>
              <a:buNone/>
            </a:pP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 The application will provide real-time updates on market prices for various agricultural commodities. Farmers can easily access information on the current prices in local markets as well as regional and national markets.</a:t>
            </a:r>
          </a:p>
          <a:p>
            <a:pPr marL="0" indent="0" eaLnBrk="1" hangingPunct="1">
              <a:lnSpc>
                <a:spcPct val="150000"/>
              </a:lnSpc>
              <a:buNone/>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Demand Forecast:</a:t>
            </a:r>
          </a:p>
          <a:p>
            <a:pPr marL="0" indent="0" eaLnBrk="1" hangingPunct="1">
              <a:lnSpc>
                <a:spcPct val="150000"/>
              </a:lnSpc>
              <a:buNone/>
            </a:pP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 AgriMarket Insights will analyze historical data and market trends to provide farmers with demand forecasts for different crops and livestock. This information will help farmers plan their production accordingly to meet market demand.</a:t>
            </a:r>
          </a:p>
          <a:p>
            <a:pPr marL="0" indent="0" eaLnBrk="1" hangingPunct="1">
              <a:lnSpc>
                <a:spcPct val="150000"/>
              </a:lnSpc>
              <a:buNone/>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Weather Updates: </a:t>
            </a:r>
          </a:p>
          <a:p>
            <a:pPr marL="0" indent="0" eaLnBrk="1" hangingPunct="1">
              <a:lnSpc>
                <a:spcPct val="150000"/>
              </a:lnSpc>
              <a:buNone/>
            </a:pP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Weather plays a significant role in agriculture. The app will provide weather forecasts tailored to the farmer's location, helping them make decisions related to planting, harvesting, and crop management.</a:t>
            </a:r>
          </a:p>
          <a:p>
            <a:pPr marL="0" indent="0" eaLnBrk="1" hangingPunct="1">
              <a:lnSpc>
                <a:spcPct val="150000"/>
              </a:lnSpc>
              <a:buNone/>
            </a:pPr>
            <a:r>
              <a:rPr lang="en-US" altLang="en-US" sz="1400" b="1" dirty="0">
                <a:latin typeface="Times New Roman" panose="02020603050405020304" pitchFamily="18" charset="0"/>
                <a:ea typeface="Times New Roman" panose="02020603050405020304" pitchFamily="18" charset="0"/>
                <a:cs typeface="Times New Roman" panose="02020603050405020304" pitchFamily="18" charset="0"/>
              </a:rPr>
              <a:t>Crop Advisory:</a:t>
            </a:r>
          </a:p>
          <a:p>
            <a:pPr marL="0" indent="0" eaLnBrk="1" hangingPunct="1">
              <a:lnSpc>
                <a:spcPct val="150000"/>
              </a:lnSpc>
              <a:buNone/>
            </a:pPr>
            <a:r>
              <a:rPr lang="en-US" altLang="en-US" sz="1400" dirty="0">
                <a:latin typeface="Times New Roman" panose="02020603050405020304" pitchFamily="18" charset="0"/>
                <a:ea typeface="Times New Roman" panose="02020603050405020304" pitchFamily="18" charset="0"/>
                <a:cs typeface="Times New Roman" panose="02020603050405020304" pitchFamily="18" charset="0"/>
              </a:rPr>
              <a:t> AgriMarket Insights will offer crop advisory services, providing recommendations on crop selection, planting techniques, pest and disease management, and best agricultural practices based on local conditions and market demand.</a:t>
            </a:r>
          </a:p>
          <a:p>
            <a:pPr marL="0" indent="0" eaLnBrk="1" hangingPunct="1">
              <a:lnSpc>
                <a:spcPct val="150000"/>
              </a:lnSpc>
              <a:buNone/>
            </a:pPr>
            <a:endParaRPr lang="en-US" altLang="en-US" sz="1200" dirty="0">
              <a:latin typeface="Bahnschrift SemiBold SemiConden" panose="020B0502040204020203" pitchFamily="34" charset="0"/>
              <a:ea typeface="Times New Roman" panose="02020603050405020304" pitchFamily="18" charset="0"/>
            </a:endParaRPr>
          </a:p>
          <a:p>
            <a:pPr marL="0" indent="0" eaLnBrk="1" hangingPunct="1">
              <a:lnSpc>
                <a:spcPct val="150000"/>
              </a:lnSpc>
              <a:buNone/>
            </a:pPr>
            <a:r>
              <a:rPr lang="en-US" altLang="en-US" sz="1200" dirty="0">
                <a:latin typeface="Times New Roman" panose="02020603050405020304" pitchFamily="18" charset="0"/>
                <a:ea typeface="Times New Roman" panose="02020603050405020304" pitchFamily="18"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a:xfrm>
            <a:off x="1515045" y="374015"/>
            <a:ext cx="10972800" cy="114300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OBJECTIVES</a:t>
            </a:r>
            <a:endParaRPr lang="en-US" altLang="en-US" sz="4000" b="1" dirty="0">
              <a:latin typeface="Bahnschrift SemiBold SemiConden" panose="020B0502040204020203" pitchFamily="34" charset="0"/>
              <a:ea typeface="Times New Roman" panose="02020603050405020304" pitchFamily="18" charset="0"/>
            </a:endParaRPr>
          </a:p>
        </p:txBody>
      </p:sp>
      <p:sp>
        <p:nvSpPr>
          <p:cNvPr id="10242" name="Content Placeholder 2"/>
          <p:cNvSpPr>
            <a:spLocks noGrp="1"/>
          </p:cNvSpPr>
          <p:nvPr>
            <p:ph idx="1"/>
          </p:nvPr>
        </p:nvSpPr>
        <p:spPr>
          <a:xfrm>
            <a:off x="506587" y="1227902"/>
            <a:ext cx="10972800" cy="5331519"/>
          </a:xfrm>
          <a:ln/>
        </p:spPr>
        <p:txBody>
          <a:bodyPr vert="horz" wrap="square" lIns="91440" tIns="45720" rIns="91440" bIns="45720" anchor="t" anchorCtr="0">
            <a:normAutofit fontScale="55000" lnSpcReduction="20000"/>
          </a:bodyPr>
          <a:lstStyle/>
          <a:p>
            <a:pPr marL="0" indent="0" eaLnBrk="1" hangingPunct="1">
              <a:lnSpc>
                <a:spcPct val="150000"/>
              </a:lnSpc>
              <a:buNone/>
            </a:pPr>
            <a:endParaRPr lang="en-US" altLang="en-US" sz="2000" dirty="0"/>
          </a:p>
          <a:p>
            <a:pPr eaLnBrk="1" hangingPunct="1">
              <a:lnSpc>
                <a:spcPct val="150000"/>
              </a:lnSpc>
            </a:pPr>
            <a:r>
              <a:rPr lang="en-US" altLang="en-US" sz="2300" b="1" dirty="0">
                <a:latin typeface="Times New Roman" panose="02020603050405020304" pitchFamily="18" charset="0"/>
                <a:cs typeface="Times New Roman" panose="02020603050405020304" pitchFamily="18" charset="0"/>
              </a:rPr>
              <a:t>Access to Real-Time Market Data: </a:t>
            </a:r>
          </a:p>
          <a:p>
            <a:pPr marL="0" indent="0" eaLnBrk="1" hangingPunct="1">
              <a:lnSpc>
                <a:spcPct val="150000"/>
              </a:lnSpc>
              <a:buNone/>
            </a:pPr>
            <a:r>
              <a:rPr lang="en-US" altLang="en-US" sz="2300" dirty="0">
                <a:latin typeface="Times New Roman" panose="02020603050405020304" pitchFamily="18" charset="0"/>
                <a:cs typeface="Times New Roman" panose="02020603050405020304" pitchFamily="18" charset="0"/>
              </a:rPr>
              <a:t>Provide farmers with access to real-time market information including prices, demand trends, and supply dynamics for various agricultural commodities.</a:t>
            </a:r>
          </a:p>
          <a:p>
            <a:pPr eaLnBrk="1" hangingPunct="1">
              <a:lnSpc>
                <a:spcPct val="150000"/>
              </a:lnSpc>
            </a:pPr>
            <a:r>
              <a:rPr lang="en-US" altLang="en-US" sz="2300" b="1" dirty="0">
                <a:latin typeface="Times New Roman" panose="02020603050405020304" pitchFamily="18" charset="0"/>
                <a:cs typeface="Times New Roman" panose="02020603050405020304" pitchFamily="18" charset="0"/>
              </a:rPr>
              <a:t>Price Transparency:</a:t>
            </a:r>
          </a:p>
          <a:p>
            <a:pPr marL="0" indent="0" eaLnBrk="1" hangingPunct="1">
              <a:lnSpc>
                <a:spcPct val="150000"/>
              </a:lnSpc>
              <a:buNone/>
            </a:pPr>
            <a:r>
              <a:rPr lang="en-US" altLang="en-US" sz="2300" b="1" dirty="0">
                <a:latin typeface="Times New Roman" panose="02020603050405020304" pitchFamily="18" charset="0"/>
                <a:cs typeface="Times New Roman" panose="02020603050405020304" pitchFamily="18" charset="0"/>
              </a:rPr>
              <a:t> </a:t>
            </a:r>
            <a:r>
              <a:rPr lang="en-US" altLang="en-US" sz="2300" dirty="0">
                <a:latin typeface="Times New Roman" panose="02020603050405020304" pitchFamily="18" charset="0"/>
                <a:cs typeface="Times New Roman" panose="02020603050405020304" pitchFamily="18" charset="0"/>
              </a:rPr>
              <a:t>Ensure transparency in pricing by offering accurate and up-to-date market prices for agricultural products, enabling farmers to make informed decisions about selling their produce.</a:t>
            </a:r>
          </a:p>
          <a:p>
            <a:pPr eaLnBrk="1" hangingPunct="1">
              <a:lnSpc>
                <a:spcPct val="150000"/>
              </a:lnSpc>
            </a:pPr>
            <a:r>
              <a:rPr lang="en-US" altLang="en-US" sz="2300" b="1" dirty="0">
                <a:latin typeface="Times New Roman" panose="02020603050405020304" pitchFamily="18" charset="0"/>
                <a:cs typeface="Times New Roman" panose="02020603050405020304" pitchFamily="18" charset="0"/>
              </a:rPr>
              <a:t>Market Analysis</a:t>
            </a:r>
            <a:r>
              <a:rPr lang="en-US" altLang="en-US" sz="2300" dirty="0">
                <a:latin typeface="Times New Roman" panose="02020603050405020304" pitchFamily="18" charset="0"/>
                <a:cs typeface="Times New Roman" panose="02020603050405020304" pitchFamily="18" charset="0"/>
              </a:rPr>
              <a:t>: </a:t>
            </a:r>
          </a:p>
          <a:p>
            <a:pPr marL="0" indent="0" eaLnBrk="1" hangingPunct="1">
              <a:lnSpc>
                <a:spcPct val="150000"/>
              </a:lnSpc>
              <a:buNone/>
            </a:pPr>
            <a:r>
              <a:rPr lang="en-US" altLang="en-US" sz="2300" dirty="0">
                <a:latin typeface="Times New Roman" panose="02020603050405020304" pitchFamily="18" charset="0"/>
                <a:cs typeface="Times New Roman" panose="02020603050405020304" pitchFamily="18" charset="0"/>
              </a:rPr>
              <a:t>Offer analysis tools to help farmers understand market trends, forecasts, and potential fluctuations, enabling them to anticipate market movements and make proactive decisions.</a:t>
            </a:r>
          </a:p>
          <a:p>
            <a:pPr eaLnBrk="1" hangingPunct="1">
              <a:lnSpc>
                <a:spcPct val="150000"/>
              </a:lnSpc>
            </a:pPr>
            <a:r>
              <a:rPr lang="en-US" altLang="en-US" sz="2300" b="1" dirty="0">
                <a:latin typeface="Times New Roman" panose="02020603050405020304" pitchFamily="18" charset="0"/>
                <a:cs typeface="Times New Roman" panose="02020603050405020304" pitchFamily="18" charset="0"/>
              </a:rPr>
              <a:t>Customized Recommendations: </a:t>
            </a:r>
          </a:p>
          <a:p>
            <a:pPr marL="0" indent="0" eaLnBrk="1" hangingPunct="1">
              <a:lnSpc>
                <a:spcPct val="150000"/>
              </a:lnSpc>
              <a:buNone/>
            </a:pPr>
            <a:r>
              <a:rPr lang="en-US" altLang="en-US" sz="2300" dirty="0">
                <a:latin typeface="Times New Roman" panose="02020603050405020304" pitchFamily="18" charset="0"/>
                <a:cs typeface="Times New Roman" panose="02020603050405020304" pitchFamily="18" charset="0"/>
              </a:rPr>
              <a:t>Provide personalized recommendations based on farmers' specific crops, geographic location, and market preferences to optimize their selling strategies.</a:t>
            </a:r>
          </a:p>
          <a:p>
            <a:pPr eaLnBrk="1" hangingPunct="1">
              <a:lnSpc>
                <a:spcPct val="150000"/>
              </a:lnSpc>
            </a:pPr>
            <a:r>
              <a:rPr lang="en-US" altLang="en-US" sz="2300" b="1" dirty="0">
                <a:latin typeface="Times New Roman" panose="02020603050405020304" pitchFamily="18" charset="0"/>
                <a:cs typeface="Times New Roman" panose="02020603050405020304" pitchFamily="18" charset="0"/>
              </a:rPr>
              <a:t>Market Alerts</a:t>
            </a:r>
            <a:r>
              <a:rPr lang="en-US" altLang="en-US" sz="2300" dirty="0">
                <a:latin typeface="Times New Roman" panose="02020603050405020304" pitchFamily="18" charset="0"/>
                <a:cs typeface="Times New Roman" panose="02020603050405020304" pitchFamily="18" charset="0"/>
              </a:rPr>
              <a:t>:</a:t>
            </a:r>
          </a:p>
          <a:p>
            <a:pPr marL="0" indent="0" eaLnBrk="1" hangingPunct="1">
              <a:lnSpc>
                <a:spcPct val="150000"/>
              </a:lnSpc>
              <a:buNone/>
            </a:pPr>
            <a:r>
              <a:rPr lang="en-US" altLang="en-US" sz="2300" dirty="0">
                <a:latin typeface="Times New Roman" panose="02020603050405020304" pitchFamily="18" charset="0"/>
                <a:cs typeface="Times New Roman" panose="02020603050405020304" pitchFamily="18" charset="0"/>
              </a:rPr>
              <a:t>Send timely alerts and notifications to farmers about significant market developments, such as price changes, weather impacts, or demand shifts, empowering them to respond swiftly.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a:xfrm>
            <a:off x="1518858" y="203696"/>
            <a:ext cx="8911687" cy="1280890"/>
          </a:xfrm>
          <a:ln/>
        </p:spPr>
        <p:txBody>
          <a:bodyPr vert="horz" wrap="square" lIns="91440" tIns="45720" rIns="91440" bIns="45720" anchor="ctr" anchorCtr="0"/>
          <a:lstStyle/>
          <a:p>
            <a:pPr eaLnBrk="1" hangingPunct="1"/>
            <a:r>
              <a:rPr lang="en-US" altLang="en-US" sz="4000" b="1" dirty="0">
                <a:latin typeface="Bahnschrift SemiBold SemiConden" panose="020B0502040204020203" pitchFamily="34" charset="0"/>
              </a:rPr>
              <a:t>ARCHITECTURE</a:t>
            </a:r>
            <a:endParaRPr lang="en-US" altLang="en-US" sz="4000" b="1" dirty="0">
              <a:latin typeface="Bahnschrift SemiBold SemiConden" panose="020B0502040204020203" pitchFamily="34" charset="0"/>
              <a:ea typeface="Times New Roman" panose="02020603050405020304" pitchFamily="18" charset="0"/>
            </a:endParaRPr>
          </a:p>
        </p:txBody>
      </p:sp>
      <p:pic>
        <p:nvPicPr>
          <p:cNvPr id="5" name="Content Placeholder 4">
            <a:extLst>
              <a:ext uri="{FF2B5EF4-FFF2-40B4-BE49-F238E27FC236}">
                <a16:creationId xmlns:a16="http://schemas.microsoft.com/office/drawing/2014/main" id="{3861BCA0-1DA0-1DEA-6ECE-F1A94B105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2612" y="1448773"/>
            <a:ext cx="2165086" cy="4573082"/>
          </a:xfrm>
        </p:spPr>
      </p:pic>
      <p:sp>
        <p:nvSpPr>
          <p:cNvPr id="7" name="TextBox 6">
            <a:extLst>
              <a:ext uri="{FF2B5EF4-FFF2-40B4-BE49-F238E27FC236}">
                <a16:creationId xmlns:a16="http://schemas.microsoft.com/office/drawing/2014/main" id="{8B542BB0-1139-A050-013B-D10976827408}"/>
              </a:ext>
            </a:extLst>
          </p:cNvPr>
          <p:cNvSpPr txBox="1"/>
          <p:nvPr/>
        </p:nvSpPr>
        <p:spPr>
          <a:xfrm>
            <a:off x="977153" y="1568824"/>
            <a:ext cx="8104094"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Frontend Interface:</a:t>
            </a:r>
          </a:p>
          <a:p>
            <a:r>
              <a:rPr lang="en-US" dirty="0">
                <a:latin typeface="Times New Roman" panose="02020603050405020304" pitchFamily="18" charset="0"/>
                <a:cs typeface="Times New Roman" panose="02020603050405020304" pitchFamily="18" charset="0"/>
              </a:rPr>
              <a:t>User-friendly interface accessible via mobile devices or web browsers.</a:t>
            </a:r>
          </a:p>
          <a:p>
            <a:r>
              <a:rPr lang="en-US" b="1" dirty="0">
                <a:latin typeface="Times New Roman" panose="02020603050405020304" pitchFamily="18" charset="0"/>
                <a:cs typeface="Times New Roman" panose="02020603050405020304" pitchFamily="18" charset="0"/>
              </a:rPr>
              <a:t>Backend Server:</a:t>
            </a:r>
          </a:p>
          <a:p>
            <a:r>
              <a:rPr lang="en-US" dirty="0">
                <a:latin typeface="Times New Roman" panose="02020603050405020304" pitchFamily="18" charset="0"/>
                <a:cs typeface="Times New Roman" panose="02020603050405020304" pitchFamily="18" charset="0"/>
              </a:rPr>
              <a:t>Real-time data integration from various sources such as market APIs, government databases, and user-generated content.</a:t>
            </a:r>
          </a:p>
          <a:p>
            <a:r>
              <a:rPr lang="en-US" b="1" dirty="0">
                <a:latin typeface="Times New Roman" panose="02020603050405020304" pitchFamily="18" charset="0"/>
                <a:cs typeface="Times New Roman" panose="02020603050405020304" pitchFamily="18" charset="0"/>
              </a:rPr>
              <a:t>Database:</a:t>
            </a:r>
          </a:p>
          <a:p>
            <a:r>
              <a:rPr lang="en-US" dirty="0">
                <a:latin typeface="Times New Roman" panose="02020603050405020304" pitchFamily="18" charset="0"/>
                <a:cs typeface="Times New Roman" panose="02020603050405020304" pitchFamily="18" charset="0"/>
              </a:rPr>
              <a:t>Storage for user profiles, preferences, and historical market data.</a:t>
            </a:r>
          </a:p>
          <a:p>
            <a:r>
              <a:rPr lang="en-US" b="1" dirty="0">
                <a:latin typeface="Times New Roman" panose="02020603050405020304" pitchFamily="18" charset="0"/>
                <a:cs typeface="Times New Roman" panose="02020603050405020304" pitchFamily="18" charset="0"/>
              </a:rPr>
              <a:t>Market Information Services:</a:t>
            </a:r>
          </a:p>
          <a:p>
            <a:r>
              <a:rPr lang="en-US" dirty="0">
                <a:latin typeface="Times New Roman" panose="02020603050405020304" pitchFamily="18" charset="0"/>
                <a:cs typeface="Times New Roman" panose="02020603050405020304" pitchFamily="18" charset="0"/>
              </a:rPr>
              <a:t>APIs or data feeds to fetch real-time market prices, demand forecasts, and trends.</a:t>
            </a:r>
          </a:p>
          <a:p>
            <a:r>
              <a:rPr lang="en-US" b="1" dirty="0">
                <a:latin typeface="Times New Roman" panose="02020603050405020304" pitchFamily="18" charset="0"/>
                <a:cs typeface="Times New Roman" panose="02020603050405020304" pitchFamily="18" charset="0"/>
              </a:rPr>
              <a:t>Organic Farming Extension:</a:t>
            </a:r>
          </a:p>
          <a:p>
            <a:r>
              <a:rPr lang="en-US" dirty="0">
                <a:latin typeface="Times New Roman" panose="02020603050405020304" pitchFamily="18" charset="0"/>
                <a:cs typeface="Times New Roman" panose="02020603050405020304" pitchFamily="18" charset="0"/>
              </a:rPr>
              <a:t>Modular architecture to easily incorporate new features and data sources.</a:t>
            </a:r>
          </a:p>
          <a:p>
            <a:r>
              <a:rPr lang="en-US" b="1" dirty="0">
                <a:latin typeface="Times New Roman" panose="02020603050405020304" pitchFamily="18" charset="0"/>
                <a:cs typeface="Times New Roman" panose="02020603050405020304" pitchFamily="18" charset="0"/>
              </a:rPr>
              <a:t>Machine Learning and AI Components:</a:t>
            </a:r>
          </a:p>
          <a:p>
            <a:r>
              <a:rPr lang="en-US" dirty="0">
                <a:latin typeface="Times New Roman" panose="02020603050405020304" pitchFamily="18" charset="0"/>
                <a:cs typeface="Times New Roman" panose="02020603050405020304" pitchFamily="18" charset="0"/>
              </a:rPr>
              <a:t>Predictive models for forecasting market trends and demand patterns.</a:t>
            </a:r>
          </a:p>
          <a:p>
            <a:r>
              <a:rPr lang="en-US" b="1" dirty="0">
                <a:latin typeface="Times New Roman" panose="02020603050405020304" pitchFamily="18" charset="0"/>
                <a:cs typeface="Times New Roman" panose="02020603050405020304" pitchFamily="18" charset="0"/>
              </a:rPr>
              <a:t>Mobile App Development:</a:t>
            </a:r>
          </a:p>
          <a:p>
            <a:r>
              <a:rPr lang="en-US" dirty="0">
                <a:latin typeface="Times New Roman" panose="02020603050405020304" pitchFamily="18" charset="0"/>
                <a:cs typeface="Times New Roman" panose="02020603050405020304" pitchFamily="18" charset="0"/>
              </a:rPr>
              <a:t>Cross-platform compatibility for iOS and Android devices.</a:t>
            </a:r>
          </a:p>
          <a:p>
            <a:r>
              <a:rPr lang="en-US" b="1" dirty="0">
                <a:latin typeface="Times New Roman" panose="02020603050405020304" pitchFamily="18" charset="0"/>
                <a:cs typeface="Times New Roman" panose="02020603050405020304" pitchFamily="18" charset="0"/>
              </a:rPr>
              <a:t>Security and Compliance:</a:t>
            </a:r>
          </a:p>
          <a:p>
            <a:r>
              <a:rPr lang="en-US" dirty="0">
                <a:latin typeface="Times New Roman" panose="02020603050405020304" pitchFamily="18" charset="0"/>
                <a:cs typeface="Times New Roman" panose="02020603050405020304" pitchFamily="18" charset="0"/>
              </a:rPr>
              <a:t>Encryption protocols to safeguard sensitive user information and transactions.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973</TotalTime>
  <Words>1149</Words>
  <Application>Microsoft Office PowerPoint</Application>
  <PresentationFormat>Widescreen</PresentationFormat>
  <Paragraphs>117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Real-Time/Field-Based Project  Internal1 Presentation On HARVEST HUB: Providing Market Mobilities Through A Mobile Application</vt:lpstr>
      <vt:lpstr>Contents</vt:lpstr>
      <vt:lpstr>ABSTRACT</vt:lpstr>
      <vt:lpstr>INTRODUCTION</vt:lpstr>
      <vt:lpstr>LITERATURE SURVEY</vt:lpstr>
      <vt:lpstr>EXISTING SYSTEM :</vt:lpstr>
      <vt:lpstr>PROPOSED SYSTEM</vt:lpstr>
      <vt:lpstr>OBJECTIVES</vt:lpstr>
      <vt:lpstr>ARCHITECTURE</vt:lpstr>
      <vt:lpstr>Modules</vt:lpstr>
      <vt:lpstr>UML DIAGRAMS</vt:lpstr>
      <vt:lpstr>UML DIAGRAMS</vt:lpstr>
      <vt:lpstr>UML DIAGRAMS</vt:lpstr>
      <vt:lpstr>Implementations</vt:lpstr>
      <vt:lpstr>Result and Discussion</vt:lpstr>
      <vt:lpstr>Conclusion and Future Enhancement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wi-fi jammer   guide name: para upendar</dc:title>
  <dc:creator>ansulbhaskar770@gmail.com</dc:creator>
  <cp:lastModifiedBy>Siddharth Naidu</cp:lastModifiedBy>
  <cp:revision>200</cp:revision>
  <dcterms:created xsi:type="dcterms:W3CDTF">2022-12-02T15:58:45Z</dcterms:created>
  <dcterms:modified xsi:type="dcterms:W3CDTF">2024-06-24T14:41:47Z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KeyPoints">
    <vt:lpwstr/>
  </property>
  <property fmtid="{D5CDD505-2E9C-101B-9397-08002B2CF9AE}" pid="4" name="ICV">
    <vt:lpwstr>817E77DB927D40F986E871DA4D25303A_13</vt:lpwstr>
  </property>
  <property fmtid="{D5CDD505-2E9C-101B-9397-08002B2CF9AE}" pid="5" name="KSOProductBuildVer">
    <vt:lpwstr>1033-12.2.0.13489</vt:lpwstr>
  </property>
</Properties>
</file>