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5" r:id="rId3"/>
    <p:sldId id="281" r:id="rId4"/>
    <p:sldId id="292" r:id="rId5"/>
    <p:sldId id="289" r:id="rId6"/>
    <p:sldId id="290" r:id="rId7"/>
    <p:sldId id="291" r:id="rId8"/>
    <p:sldId id="259" r:id="rId9"/>
    <p:sldId id="260" r:id="rId10"/>
    <p:sldId id="267" r:id="rId11"/>
    <p:sldId id="283" r:id="rId12"/>
    <p:sldId id="284" r:id="rId13"/>
    <p:sldId id="285" r:id="rId14"/>
    <p:sldId id="286" r:id="rId15"/>
    <p:sldId id="287" r:id="rId16"/>
    <p:sldId id="288" r:id="rId17"/>
    <p:sldId id="293" r:id="rId18"/>
    <p:sldId id="29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E188C3-9A41-40DE-9048-AC2FC69AFB46}" type="datetimeFigureOut">
              <a:rPr lang="en-US" smtClean="0"/>
              <a:t>3/14/2016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29CC6FE-C3E8-4733-988F-BEE1EEA06617}" type="slidenum">
              <a:rPr lang="en-US" smtClean="0"/>
              <a:t>‹#›</a:t>
            </a:fld>
            <a:endParaRPr lang="en-US"/>
          </a:p>
        </p:txBody>
      </p:sp>
    </p:spTree>
    <p:extLst>
      <p:ext uri="{BB962C8B-B14F-4D97-AF65-F5344CB8AC3E}">
        <p14:creationId xmlns:p14="http://schemas.microsoft.com/office/powerpoint/2010/main" val="1661032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E188C3-9A41-40DE-9048-AC2FC69AFB46}" type="datetimeFigureOut">
              <a:rPr lang="en-US" smtClean="0"/>
              <a:t>3/14/2016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9CC6FE-C3E8-4733-988F-BEE1EEA06617}" type="slidenum">
              <a:rPr lang="en-US" smtClean="0"/>
              <a:t>‹#›</a:t>
            </a:fld>
            <a:endParaRPr lang="en-US"/>
          </a:p>
        </p:txBody>
      </p:sp>
    </p:spTree>
    <p:extLst>
      <p:ext uri="{BB962C8B-B14F-4D97-AF65-F5344CB8AC3E}">
        <p14:creationId xmlns:p14="http://schemas.microsoft.com/office/powerpoint/2010/main" val="2388731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E188C3-9A41-40DE-9048-AC2FC69AFB46}" type="datetimeFigureOut">
              <a:rPr lang="en-US" smtClean="0"/>
              <a:t>3/14/2016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9CC6FE-C3E8-4733-988F-BEE1EEA0661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1002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DE188C3-9A41-40DE-9048-AC2FC69AFB46}" type="datetimeFigureOut">
              <a:rPr lang="en-US" smtClean="0"/>
              <a:t>3/14/2016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9CC6FE-C3E8-4733-988F-BEE1EEA06617}" type="slidenum">
              <a:rPr lang="en-US" smtClean="0"/>
              <a:t>‹#›</a:t>
            </a:fld>
            <a:endParaRPr lang="en-US"/>
          </a:p>
        </p:txBody>
      </p:sp>
    </p:spTree>
    <p:extLst>
      <p:ext uri="{BB962C8B-B14F-4D97-AF65-F5344CB8AC3E}">
        <p14:creationId xmlns:p14="http://schemas.microsoft.com/office/powerpoint/2010/main" val="3527102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DE188C3-9A41-40DE-9048-AC2FC69AFB46}" type="datetimeFigureOut">
              <a:rPr lang="en-US" smtClean="0"/>
              <a:t>3/14/2016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9CC6FE-C3E8-4733-988F-BEE1EEA0661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60453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DE188C3-9A41-40DE-9048-AC2FC69AFB46}" type="datetimeFigureOut">
              <a:rPr lang="en-US" smtClean="0"/>
              <a:t>3/14/2016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9CC6FE-C3E8-4733-988F-BEE1EEA06617}" type="slidenum">
              <a:rPr lang="en-US" smtClean="0"/>
              <a:t>‹#›</a:t>
            </a:fld>
            <a:endParaRPr lang="en-US"/>
          </a:p>
        </p:txBody>
      </p:sp>
    </p:spTree>
    <p:extLst>
      <p:ext uri="{BB962C8B-B14F-4D97-AF65-F5344CB8AC3E}">
        <p14:creationId xmlns:p14="http://schemas.microsoft.com/office/powerpoint/2010/main" val="1234802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E188C3-9A41-40DE-9048-AC2FC69AFB46}" type="datetimeFigureOut">
              <a:rPr lang="en-US" smtClean="0"/>
              <a:t>3/14/2016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9CC6FE-C3E8-4733-988F-BEE1EEA06617}" type="slidenum">
              <a:rPr lang="en-US" smtClean="0"/>
              <a:t>‹#›</a:t>
            </a:fld>
            <a:endParaRPr lang="en-US"/>
          </a:p>
        </p:txBody>
      </p:sp>
    </p:spTree>
    <p:extLst>
      <p:ext uri="{BB962C8B-B14F-4D97-AF65-F5344CB8AC3E}">
        <p14:creationId xmlns:p14="http://schemas.microsoft.com/office/powerpoint/2010/main" val="3818694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E188C3-9A41-40DE-9048-AC2FC69AFB46}" type="datetimeFigureOut">
              <a:rPr lang="en-US" smtClean="0"/>
              <a:t>3/14/2016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9CC6FE-C3E8-4733-988F-BEE1EEA06617}" type="slidenum">
              <a:rPr lang="en-US" smtClean="0"/>
              <a:t>‹#›</a:t>
            </a:fld>
            <a:endParaRPr lang="en-US"/>
          </a:p>
        </p:txBody>
      </p:sp>
    </p:spTree>
    <p:extLst>
      <p:ext uri="{BB962C8B-B14F-4D97-AF65-F5344CB8AC3E}">
        <p14:creationId xmlns:p14="http://schemas.microsoft.com/office/powerpoint/2010/main" val="1408225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E188C3-9A41-40DE-9048-AC2FC69AFB46}" type="datetimeFigureOut">
              <a:rPr lang="en-US" smtClean="0"/>
              <a:t>3/14/2016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9CC6FE-C3E8-4733-988F-BEE1EEA06617}" type="slidenum">
              <a:rPr lang="en-US" smtClean="0"/>
              <a:t>‹#›</a:t>
            </a:fld>
            <a:endParaRPr lang="en-US"/>
          </a:p>
        </p:txBody>
      </p:sp>
    </p:spTree>
    <p:extLst>
      <p:ext uri="{BB962C8B-B14F-4D97-AF65-F5344CB8AC3E}">
        <p14:creationId xmlns:p14="http://schemas.microsoft.com/office/powerpoint/2010/main" val="2735248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E188C3-9A41-40DE-9048-AC2FC69AFB46}" type="datetimeFigureOut">
              <a:rPr lang="en-US" smtClean="0"/>
              <a:t>3/14/2016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9CC6FE-C3E8-4733-988F-BEE1EEA06617}" type="slidenum">
              <a:rPr lang="en-US" smtClean="0"/>
              <a:t>‹#›</a:t>
            </a:fld>
            <a:endParaRPr lang="en-US"/>
          </a:p>
        </p:txBody>
      </p:sp>
    </p:spTree>
    <p:extLst>
      <p:ext uri="{BB962C8B-B14F-4D97-AF65-F5344CB8AC3E}">
        <p14:creationId xmlns:p14="http://schemas.microsoft.com/office/powerpoint/2010/main" val="13076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E188C3-9A41-40DE-9048-AC2FC69AFB46}" type="datetimeFigureOut">
              <a:rPr lang="en-US" smtClean="0"/>
              <a:t>3/14/2016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29CC6FE-C3E8-4733-988F-BEE1EEA06617}" type="slidenum">
              <a:rPr lang="en-US" smtClean="0"/>
              <a:t>‹#›</a:t>
            </a:fld>
            <a:endParaRPr lang="en-US"/>
          </a:p>
        </p:txBody>
      </p:sp>
    </p:spTree>
    <p:extLst>
      <p:ext uri="{BB962C8B-B14F-4D97-AF65-F5344CB8AC3E}">
        <p14:creationId xmlns:p14="http://schemas.microsoft.com/office/powerpoint/2010/main" val="2158944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E188C3-9A41-40DE-9048-AC2FC69AFB46}" type="datetimeFigureOut">
              <a:rPr lang="en-US" smtClean="0"/>
              <a:t>3/14/2016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29CC6FE-C3E8-4733-988F-BEE1EEA06617}" type="slidenum">
              <a:rPr lang="en-US" smtClean="0"/>
              <a:t>‹#›</a:t>
            </a:fld>
            <a:endParaRPr lang="en-US"/>
          </a:p>
        </p:txBody>
      </p:sp>
    </p:spTree>
    <p:extLst>
      <p:ext uri="{BB962C8B-B14F-4D97-AF65-F5344CB8AC3E}">
        <p14:creationId xmlns:p14="http://schemas.microsoft.com/office/powerpoint/2010/main" val="172587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E188C3-9A41-40DE-9048-AC2FC69AFB46}" type="datetimeFigureOut">
              <a:rPr lang="en-US" smtClean="0"/>
              <a:t>3/14/2016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29CC6FE-C3E8-4733-988F-BEE1EEA06617}" type="slidenum">
              <a:rPr lang="en-US" smtClean="0"/>
              <a:t>‹#›</a:t>
            </a:fld>
            <a:endParaRPr lang="en-US"/>
          </a:p>
        </p:txBody>
      </p:sp>
    </p:spTree>
    <p:extLst>
      <p:ext uri="{BB962C8B-B14F-4D97-AF65-F5344CB8AC3E}">
        <p14:creationId xmlns:p14="http://schemas.microsoft.com/office/powerpoint/2010/main" val="140915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E188C3-9A41-40DE-9048-AC2FC69AFB46}" type="datetimeFigureOut">
              <a:rPr lang="en-US" smtClean="0"/>
              <a:t>3/14/2016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29CC6FE-C3E8-4733-988F-BEE1EEA06617}" type="slidenum">
              <a:rPr lang="en-US" smtClean="0"/>
              <a:t>‹#›</a:t>
            </a:fld>
            <a:endParaRPr lang="en-US"/>
          </a:p>
        </p:txBody>
      </p:sp>
    </p:spTree>
    <p:extLst>
      <p:ext uri="{BB962C8B-B14F-4D97-AF65-F5344CB8AC3E}">
        <p14:creationId xmlns:p14="http://schemas.microsoft.com/office/powerpoint/2010/main" val="797141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E188C3-9A41-40DE-9048-AC2FC69AFB46}" type="datetimeFigureOut">
              <a:rPr lang="en-US" smtClean="0"/>
              <a:t>3/14/2016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29CC6FE-C3E8-4733-988F-BEE1EEA06617}" type="slidenum">
              <a:rPr lang="en-US" smtClean="0"/>
              <a:t>‹#›</a:t>
            </a:fld>
            <a:endParaRPr lang="en-US"/>
          </a:p>
        </p:txBody>
      </p:sp>
    </p:spTree>
    <p:extLst>
      <p:ext uri="{BB962C8B-B14F-4D97-AF65-F5344CB8AC3E}">
        <p14:creationId xmlns:p14="http://schemas.microsoft.com/office/powerpoint/2010/main" val="3843710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E188C3-9A41-40DE-9048-AC2FC69AFB46}" type="datetimeFigureOut">
              <a:rPr lang="en-US" smtClean="0"/>
              <a:t>3/14/2016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9CC6FE-C3E8-4733-988F-BEE1EEA06617}" type="slidenum">
              <a:rPr lang="en-US" smtClean="0"/>
              <a:t>‹#›</a:t>
            </a:fld>
            <a:endParaRPr lang="en-US"/>
          </a:p>
        </p:txBody>
      </p:sp>
    </p:spTree>
    <p:extLst>
      <p:ext uri="{BB962C8B-B14F-4D97-AF65-F5344CB8AC3E}">
        <p14:creationId xmlns:p14="http://schemas.microsoft.com/office/powerpoint/2010/main" val="357388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DE188C3-9A41-40DE-9048-AC2FC69AFB46}" type="datetimeFigureOut">
              <a:rPr lang="en-US" smtClean="0"/>
              <a:t>3/14/2016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29CC6FE-C3E8-4733-988F-BEE1EEA06617}" type="slidenum">
              <a:rPr lang="en-US" smtClean="0"/>
              <a:t>‹#›</a:t>
            </a:fld>
            <a:endParaRPr lang="en-US"/>
          </a:p>
        </p:txBody>
      </p:sp>
    </p:spTree>
    <p:extLst>
      <p:ext uri="{BB962C8B-B14F-4D97-AF65-F5344CB8AC3E}">
        <p14:creationId xmlns:p14="http://schemas.microsoft.com/office/powerpoint/2010/main" val="386007488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Apache_Hadoop#HDF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37883"/>
            <a:ext cx="9345769" cy="3068202"/>
          </a:xfrm>
        </p:spPr>
        <p:txBody>
          <a:bodyPr>
            <a:normAutofit/>
          </a:bodyPr>
          <a:lstStyle/>
          <a:p>
            <a:r>
              <a:rPr lang="en-US" dirty="0" smtClean="0">
                <a:latin typeface="Times New Roman" panose="02020603050405020304" pitchFamily="18" charset="0"/>
                <a:cs typeface="Times New Roman" panose="02020603050405020304" pitchFamily="18" charset="0"/>
              </a:rPr>
              <a:t>Consumer Complaints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Group H</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600202"/>
            <a:ext cx="9144000" cy="4450974"/>
          </a:xfrm>
        </p:spPr>
        <p:txBody>
          <a:bodyPr>
            <a:noAutofit/>
          </a:bodyPr>
          <a:lstStyle/>
          <a:p>
            <a:pPr marL="342900" indent="-342900" algn="l">
              <a:lnSpc>
                <a:spcPct val="150000"/>
              </a:lnSpc>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4335886" y="4108361"/>
            <a:ext cx="6727065" cy="1200329"/>
          </a:xfrm>
          <a:prstGeom prst="rect">
            <a:avLst/>
          </a:prstGeom>
        </p:spPr>
        <p:txBody>
          <a:bodyPr wrap="square">
            <a:spAutoFit/>
          </a:bodyPr>
          <a:lstStyle/>
          <a:p>
            <a:pPr algn="r"/>
            <a:r>
              <a:rPr lang="en-US" b="1" dirty="0" smtClean="0">
                <a:latin typeface="Times New Roman" panose="02020603050405020304" pitchFamily="18" charset="0"/>
                <a:cs typeface="Times New Roman" panose="02020603050405020304" pitchFamily="18" charset="0"/>
              </a:rPr>
              <a:t>Gandhi, </a:t>
            </a:r>
            <a:r>
              <a:rPr lang="en-US" b="1" dirty="0" err="1" smtClean="0">
                <a:latin typeface="Times New Roman" panose="02020603050405020304" pitchFamily="18" charset="0"/>
                <a:cs typeface="Times New Roman" panose="02020603050405020304" pitchFamily="18" charset="0"/>
              </a:rPr>
              <a:t>Siddharth</a:t>
            </a:r>
            <a:endParaRPr lang="en-US" b="1" dirty="0">
              <a:latin typeface="Times New Roman" panose="02020603050405020304" pitchFamily="18" charset="0"/>
              <a:cs typeface="Times New Roman" panose="02020603050405020304" pitchFamily="18" charset="0"/>
            </a:endParaRPr>
          </a:p>
          <a:p>
            <a:pPr algn="r"/>
            <a:r>
              <a:rPr lang="en-US" b="1" dirty="0" smtClean="0">
                <a:latin typeface="Times New Roman" panose="02020603050405020304" pitchFamily="18" charset="0"/>
                <a:cs typeface="Times New Roman" panose="02020603050405020304" pitchFamily="18" charset="0"/>
              </a:rPr>
              <a:t>Huang, </a:t>
            </a:r>
            <a:r>
              <a:rPr lang="en-US" b="1" dirty="0" err="1" smtClean="0">
                <a:latin typeface="Times New Roman" panose="02020603050405020304" pitchFamily="18" charset="0"/>
                <a:cs typeface="Times New Roman" panose="02020603050405020304" pitchFamily="18" charset="0"/>
              </a:rPr>
              <a:t>Jialiang</a:t>
            </a:r>
            <a:endParaRPr lang="en-US" b="1" dirty="0">
              <a:latin typeface="Times New Roman" panose="02020603050405020304" pitchFamily="18" charset="0"/>
              <a:cs typeface="Times New Roman" panose="02020603050405020304" pitchFamily="18" charset="0"/>
            </a:endParaRPr>
          </a:p>
          <a:p>
            <a:pPr algn="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Patel, </a:t>
            </a:r>
            <a:r>
              <a:rPr lang="en-US" b="1" dirty="0" err="1" smtClean="0">
                <a:latin typeface="Times New Roman" panose="02020603050405020304" pitchFamily="18" charset="0"/>
                <a:cs typeface="Times New Roman" panose="02020603050405020304" pitchFamily="18" charset="0"/>
              </a:rPr>
              <a:t>Harshit</a:t>
            </a:r>
            <a:endParaRPr lang="en-US" b="1" dirty="0" smtClean="0">
              <a:latin typeface="Times New Roman" panose="02020603050405020304" pitchFamily="18" charset="0"/>
              <a:cs typeface="Times New Roman" panose="02020603050405020304" pitchFamily="18" charset="0"/>
            </a:endParaRPr>
          </a:p>
          <a:p>
            <a:pPr algn="r"/>
            <a:r>
              <a:rPr lang="en-US" b="1" dirty="0" smtClean="0">
                <a:latin typeface="Times New Roman" panose="02020603050405020304" pitchFamily="18" charset="0"/>
                <a:cs typeface="Times New Roman" panose="02020603050405020304" pitchFamily="18" charset="0"/>
              </a:rPr>
              <a:t>Patel, </a:t>
            </a:r>
            <a:r>
              <a:rPr lang="en-US" b="1" smtClean="0">
                <a:latin typeface="Times New Roman" panose="02020603050405020304" pitchFamily="18" charset="0"/>
                <a:cs typeface="Times New Roman" panose="02020603050405020304" pitchFamily="18" charset="0"/>
              </a:rPr>
              <a:t>Jigarkumar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09349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lh5.googleusercontent.com/CsNaIwt2_vWiNYCsISbv1qHFzn53Y94p_3W-mA5wl2Ar9F2Ym-zmQkd0bzIu0eYBbxy99q936U2fV59DsKDZem5ddnjKGWgKj1jQXh_ribuHKeVZg0FTYqkxxoQ_ddfMF4P2bN-ZFqWNhSnS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8409" y="1068946"/>
            <a:ext cx="9543960" cy="5309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236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lh6.googleusercontent.com/YgaOW-ac0mef8U8qvjeI_aup4bVSP55mZhVjNcc6-6NM6kaSiGGB70Ot8xqQxY6nH2ALEz0lxWTJacDh5CHQBJt5PpI1FKZIAN3Smu7GwBb5bPsxV65GX0APfpsqyfIsRshqgqXwiWk6_82sF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2287" y="1342085"/>
            <a:ext cx="8409905" cy="5110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7852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lh3.googleusercontent.com/ot-yIJNvH7vNrqSmGklRQMN1TNeU8b6KWdCUXoTUmPUEif2PY7IHFuxyLo27RYTHKyBDSBXUMzHHkMp49t2drYvmr1Q-tQO_YwoTZXmLa0X86EcILzDHEFYyzJjel4djXagE_-cxo3RJ9wQPj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330" y="1018704"/>
            <a:ext cx="8147587" cy="5356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951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lh3.googleusercontent.com/BkXhJbG6GS2UL9kTnqMEFsfCHDVLZ8mmzgv28tJ7WYrfpD1-edCCNH3MQvry2Qe8SosQMtAR_moRQb98f3Gcbad6RjhCr4rXcx1iuC6by5hPBr_GwqFhU9H5zgQ1WRzHzUk93DCAdsNjw3vps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6121" y="994357"/>
            <a:ext cx="8430921" cy="502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4958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lh4.googleusercontent.com/dbctSlpobn4aZK6JpD6JWZy1xnfyeuAVqHlym3YEh88pXxK3WQefCTGcGTQzLfHHxkkGPPsNOcoOH7uQjQYmWfuKBF-1OIGLCdB6VldHwctUhuwA43w2pgy6ECqIvoS0SkMD5uvKsmCF2opd_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9760" y="1131730"/>
            <a:ext cx="8327891" cy="4560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5411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lh4.googleusercontent.com/lZtdVWdBZ2wQtrXmL_YnLrWAci4ZFChcdbDdKsSv_dMx4AoKtoD0W587nMQ5s7PwGEXMOUQPjgkKvetseA9xI-TDinHGaZHkmX2VljB-r_57HnupMLBr-pzK4b0UDsVjShfcMLnocyfuXxf32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0514" y="1213610"/>
            <a:ext cx="8302133" cy="4633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489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lh4.googleusercontent.com/r8Vc7An_THztdRz-MNVytXZJDcBpqh0kEmIPK9HArkO0-f9IsdtmGzuQ6YsLHie_kX_MSnJtEq5Hh-qThw06aYU1XCukz7TAaykGvgPb0uwamVF_a-ln2Utpe4LsmDpgLb6XWjD5BpHZVBqk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453" y="1073351"/>
            <a:ext cx="8199102" cy="4760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60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65624" y="141665"/>
            <a:ext cx="8915399" cy="1068266"/>
          </a:xfrm>
        </p:spPr>
        <p:txBody>
          <a:bodyPr/>
          <a:lstStyle/>
          <a:p>
            <a:r>
              <a:rPr lang="en-IN" dirty="0" smtClean="0"/>
              <a:t>SLIDESHARE LINK</a:t>
            </a:r>
            <a:endParaRPr lang="en-IN" dirty="0"/>
          </a:p>
        </p:txBody>
      </p:sp>
      <p:sp>
        <p:nvSpPr>
          <p:cNvPr id="3" name="Subtitle 2"/>
          <p:cNvSpPr>
            <a:spLocks noGrp="1"/>
          </p:cNvSpPr>
          <p:nvPr>
            <p:ph type="subTitle" idx="1"/>
          </p:nvPr>
        </p:nvSpPr>
        <p:spPr>
          <a:xfrm>
            <a:off x="1906632" y="2729638"/>
            <a:ext cx="8915399" cy="1126283"/>
          </a:xfrm>
        </p:spPr>
        <p:txBody>
          <a:bodyPr>
            <a:normAutofit/>
          </a:bodyPr>
          <a:lstStyle/>
          <a:p>
            <a:r>
              <a:rPr lang="en-IN" sz="3200" dirty="0"/>
              <a:t>http://www.slideshare.net/siddharthgandhi5</a:t>
            </a:r>
          </a:p>
        </p:txBody>
      </p:sp>
    </p:spTree>
    <p:extLst>
      <p:ext uri="{BB962C8B-B14F-4D97-AF65-F5344CB8AC3E}">
        <p14:creationId xmlns:p14="http://schemas.microsoft.com/office/powerpoint/2010/main" val="3263190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586" y="2749124"/>
            <a:ext cx="8911687" cy="1280890"/>
          </a:xfrm>
        </p:spPr>
        <p:txBody>
          <a:bodyPr>
            <a:noAutofit/>
          </a:bodyPr>
          <a:lstStyle/>
          <a:p>
            <a:r>
              <a:rPr lang="en-IN" sz="8000" dirty="0" smtClean="0"/>
              <a:t>THANK YOU</a:t>
            </a:r>
            <a:endParaRPr lang="en-IN" sz="8000" dirty="0"/>
          </a:p>
        </p:txBody>
      </p:sp>
    </p:spTree>
    <p:extLst>
      <p:ext uri="{BB962C8B-B14F-4D97-AF65-F5344CB8AC3E}">
        <p14:creationId xmlns:p14="http://schemas.microsoft.com/office/powerpoint/2010/main" val="2749776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3617" y="147592"/>
            <a:ext cx="7425995" cy="779687"/>
          </a:xfrm>
        </p:spPr>
        <p:txBody>
          <a:bodyPr>
            <a:normAutofit/>
          </a:bodyPr>
          <a:lstStyle/>
          <a:p>
            <a:r>
              <a:rPr lang="en-US" sz="4400" b="1" dirty="0">
                <a:latin typeface="Times New Roman" panose="02020603050405020304" pitchFamily="18" charset="0"/>
                <a:cs typeface="Times New Roman" panose="02020603050405020304" pitchFamily="18" charset="0"/>
              </a:rPr>
              <a:t>Overview</a:t>
            </a:r>
            <a:endParaRPr lang="en-US" sz="4400" b="1" dirty="0"/>
          </a:p>
        </p:txBody>
      </p:sp>
      <p:sp>
        <p:nvSpPr>
          <p:cNvPr id="3" name="Content Placeholder 2"/>
          <p:cNvSpPr>
            <a:spLocks noGrp="1"/>
          </p:cNvSpPr>
          <p:nvPr>
            <p:ph idx="1"/>
          </p:nvPr>
        </p:nvSpPr>
        <p:spPr>
          <a:xfrm>
            <a:off x="1287887" y="785611"/>
            <a:ext cx="10216726" cy="5125611"/>
          </a:xfrm>
        </p:spPr>
        <p:txBody>
          <a:bodyPr>
            <a:noAutofit/>
          </a:bodyPr>
          <a:lstStyle/>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this paper, comprehensive data analysis is performed using Hive, </a:t>
            </a:r>
            <a:r>
              <a:rPr lang="en-US" sz="2400" dirty="0" err="1">
                <a:latin typeface="Times New Roman" panose="02020603050405020304" pitchFamily="18" charset="0"/>
                <a:cs typeface="Times New Roman" panose="02020603050405020304" pitchFamily="18" charset="0"/>
              </a:rPr>
              <a:t>zepplin</a:t>
            </a:r>
            <a:r>
              <a:rPr lang="en-US" sz="2400" dirty="0">
                <a:latin typeface="Times New Roman" panose="02020603050405020304" pitchFamily="18" charset="0"/>
                <a:cs typeface="Times New Roman" panose="02020603050405020304" pitchFamily="18" charset="0"/>
              </a:rPr>
              <a:t> and power BI on the consumer complaints. All the above methods used for analysis comprise of Big Data platform. Hence this paper uses Big Data platform to keep and analyze Consumer Complaint data set. Then, the analysis result is visualized. The dataset comprises of the financial consumer complaints related to loan, credit card, mortgage </a:t>
            </a:r>
            <a:r>
              <a:rPr lang="en-US" sz="2400" dirty="0" err="1">
                <a:latin typeface="Times New Roman" panose="02020603050405020304" pitchFamily="18" charset="0"/>
                <a:cs typeface="Times New Roman" panose="02020603050405020304" pitchFamily="18" charset="0"/>
              </a:rPr>
              <a:t>etc.The</a:t>
            </a:r>
            <a:r>
              <a:rPr lang="en-US" sz="2400" dirty="0">
                <a:latin typeface="Times New Roman" panose="02020603050405020304" pitchFamily="18" charset="0"/>
                <a:cs typeface="Times New Roman" panose="02020603050405020304" pitchFamily="18" charset="0"/>
              </a:rPr>
              <a:t> data set is of the size 142MB and is available on http://www.data.gov/consumer/. We have chosen this dataset because it reflect the problems which we face in our everyday life. By using this data we can </a:t>
            </a:r>
            <a:r>
              <a:rPr lang="en-US" sz="2400" dirty="0" err="1">
                <a:latin typeface="Times New Roman" panose="02020603050405020304" pitchFamily="18" charset="0"/>
                <a:cs typeface="Times New Roman" panose="02020603050405020304" pitchFamily="18" charset="0"/>
              </a:rPr>
              <a:t>analyse</a:t>
            </a:r>
            <a:r>
              <a:rPr lang="en-US" sz="2400" dirty="0">
                <a:latin typeface="Times New Roman" panose="02020603050405020304" pitchFamily="18" charset="0"/>
                <a:cs typeface="Times New Roman" panose="02020603050405020304" pitchFamily="18" charset="0"/>
              </a:rPr>
              <a:t> the results and see where people face problems and where the banks and other financial institution should improve to be more consumer friendly.</a:t>
            </a:r>
          </a:p>
          <a:p>
            <a:pPr>
              <a:buFont typeface="Wingdings" panose="05000000000000000000" pitchFamily="2" charset="2"/>
              <a:buChar char="Ø"/>
            </a:pPr>
            <a:endParaRPr lang="en-US" sz="2400" dirty="0"/>
          </a:p>
        </p:txBody>
      </p:sp>
    </p:spTree>
    <p:extLst>
      <p:ext uri="{BB962C8B-B14F-4D97-AF65-F5344CB8AC3E}">
        <p14:creationId xmlns:p14="http://schemas.microsoft.com/office/powerpoint/2010/main" val="2144971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Purpose</a:t>
            </a:r>
            <a:endParaRPr lang="en-US" dirty="0"/>
          </a:p>
        </p:txBody>
      </p:sp>
      <p:sp>
        <p:nvSpPr>
          <p:cNvPr id="3" name="Content Placeholder 2"/>
          <p:cNvSpPr>
            <a:spLocks noGrp="1"/>
          </p:cNvSpPr>
          <p:nvPr>
            <p:ph idx="1"/>
          </p:nvPr>
        </p:nvSpPr>
        <p:spPr/>
        <p:txBody>
          <a:bodyPr>
            <a:normAutofit/>
          </a:bodyPr>
          <a:lstStyle/>
          <a:p>
            <a:r>
              <a:rPr lang="en-US" sz="2400" dirty="0"/>
              <a:t>consumers can be heard by financial companies, get help with their own issues, and help others avoid similar ones. Every complaint provides insight into problems that people are experiencing, helping us identify inappropriate practices and allowing us to stop them before they become major issues. The result: better outcomes for consumers, and a better financial marketplace for everyone.</a:t>
            </a:r>
          </a:p>
          <a:p>
            <a:endParaRPr lang="en-US" sz="2400" dirty="0"/>
          </a:p>
        </p:txBody>
      </p:sp>
    </p:spTree>
    <p:extLst>
      <p:ext uri="{BB962C8B-B14F-4D97-AF65-F5344CB8AC3E}">
        <p14:creationId xmlns:p14="http://schemas.microsoft.com/office/powerpoint/2010/main" val="2354024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Apache Hadoop</a:t>
            </a:r>
            <a:endParaRPr lang="en-US" dirty="0"/>
          </a:p>
        </p:txBody>
      </p:sp>
      <p:sp>
        <p:nvSpPr>
          <p:cNvPr id="3" name="Content Placeholder 2"/>
          <p:cNvSpPr>
            <a:spLocks noGrp="1"/>
          </p:cNvSpPr>
          <p:nvPr>
            <p:ph idx="1"/>
          </p:nvPr>
        </p:nvSpPr>
        <p:spPr/>
        <p:txBody>
          <a:bodyPr>
            <a:noAutofit/>
          </a:bodyPr>
          <a:lstStyle/>
          <a:p>
            <a:r>
              <a:rPr lang="en-US" sz="2400" dirty="0"/>
              <a:t>Apache Hadoop is an open-source software framework written in Java for distributed storage and distributed processing of very large data sets on computer clusters built from commodity hardware</a:t>
            </a:r>
            <a:r>
              <a:rPr lang="en-US" sz="2400" dirty="0" smtClean="0"/>
              <a:t>.</a:t>
            </a:r>
          </a:p>
          <a:p>
            <a:r>
              <a:rPr lang="en-US" sz="2400" dirty="0"/>
              <a:t>The core of Apache Hadoop consists of a storage part, known as Hadoop</a:t>
            </a:r>
            <a:r>
              <a:rPr lang="en-US" sz="2400" dirty="0">
                <a:hlinkClick r:id="rId2"/>
              </a:rPr>
              <a:t> </a:t>
            </a:r>
            <a:r>
              <a:rPr lang="en-US" sz="2400" dirty="0"/>
              <a:t>Distributed File System (HDFS), and a processing part called MapReduce. Hadoop splits files into large blocks and distributes them across nodes in a cluster. To process data, Hadoop transfers packaged code for nodes to process in parallel based on the data that needs to be processed. </a:t>
            </a:r>
          </a:p>
        </p:txBody>
      </p:sp>
    </p:spTree>
    <p:extLst>
      <p:ext uri="{BB962C8B-B14F-4D97-AF65-F5344CB8AC3E}">
        <p14:creationId xmlns:p14="http://schemas.microsoft.com/office/powerpoint/2010/main" val="1840806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Apache Hive</a:t>
            </a:r>
            <a:endParaRPr lang="en-US" dirty="0"/>
          </a:p>
        </p:txBody>
      </p:sp>
      <p:sp>
        <p:nvSpPr>
          <p:cNvPr id="3" name="内容占位符 2"/>
          <p:cNvSpPr>
            <a:spLocks noGrp="1"/>
          </p:cNvSpPr>
          <p:nvPr>
            <p:ph idx="1"/>
          </p:nvPr>
        </p:nvSpPr>
        <p:spPr/>
        <p:txBody>
          <a:bodyPr>
            <a:noAutofit/>
          </a:bodyPr>
          <a:lstStyle/>
          <a:p>
            <a:r>
              <a:rPr lang="en-US" sz="2400" dirty="0"/>
              <a:t>Apache Hive is a data warehouse infrastructure built on top of Hadoop for providing data summarization, query, and analysis. </a:t>
            </a:r>
            <a:endParaRPr lang="en-US" sz="2400" dirty="0" smtClean="0"/>
          </a:p>
          <a:p>
            <a:r>
              <a:rPr lang="en-US" sz="2400" dirty="0" smtClean="0"/>
              <a:t>Apache </a:t>
            </a:r>
            <a:r>
              <a:rPr lang="en-US" sz="2400" dirty="0"/>
              <a:t>Hive supports analysis of large datasets stored in Hadoop's HDFS and compatible file systems such as Amazon S3 filesystem. It provides an SQL-like language called </a:t>
            </a:r>
            <a:r>
              <a:rPr lang="en-US" sz="2400" dirty="0" err="1"/>
              <a:t>HiveQL</a:t>
            </a:r>
            <a:r>
              <a:rPr lang="en-US" sz="2400" dirty="0"/>
              <a:t> with schema on read and transparently converts queries to map/reduce, Apache </a:t>
            </a:r>
            <a:r>
              <a:rPr lang="en-US" sz="2400" dirty="0" err="1"/>
              <a:t>Tez</a:t>
            </a:r>
            <a:r>
              <a:rPr lang="en-US" sz="2400" dirty="0"/>
              <a:t> and Spark jobs. All three execution engines can run in Hadoop YARN. To accelerate queries, it provides indexes, including bitmap indexes.</a:t>
            </a:r>
          </a:p>
        </p:txBody>
      </p:sp>
    </p:spTree>
    <p:extLst>
      <p:ext uri="{BB962C8B-B14F-4D97-AF65-F5344CB8AC3E}">
        <p14:creationId xmlns:p14="http://schemas.microsoft.com/office/powerpoint/2010/main" val="3947612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Apache Zeppelin</a:t>
            </a:r>
            <a:endParaRPr lang="en-US" dirty="0"/>
          </a:p>
        </p:txBody>
      </p:sp>
      <p:sp>
        <p:nvSpPr>
          <p:cNvPr id="3" name="内容占位符 2"/>
          <p:cNvSpPr>
            <a:spLocks noGrp="1"/>
          </p:cNvSpPr>
          <p:nvPr>
            <p:ph idx="1"/>
          </p:nvPr>
        </p:nvSpPr>
        <p:spPr/>
        <p:txBody>
          <a:bodyPr>
            <a:normAutofit/>
          </a:bodyPr>
          <a:lstStyle/>
          <a:p>
            <a:r>
              <a:rPr lang="en-US" sz="2400" dirty="0"/>
              <a:t>Apache Zeppelin is a new and incubating multi-purposed web-based notebook which brings data ingestion, data exploration, visualization, sharing and collaboration features to Hadoop and Spark.</a:t>
            </a:r>
          </a:p>
        </p:txBody>
      </p:sp>
    </p:spTree>
    <p:extLst>
      <p:ext uri="{BB962C8B-B14F-4D97-AF65-F5344CB8AC3E}">
        <p14:creationId xmlns:p14="http://schemas.microsoft.com/office/powerpoint/2010/main" val="2054951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Power BI</a:t>
            </a:r>
            <a:endParaRPr lang="en-US" dirty="0"/>
          </a:p>
        </p:txBody>
      </p:sp>
      <p:sp>
        <p:nvSpPr>
          <p:cNvPr id="3" name="内容占位符 2"/>
          <p:cNvSpPr>
            <a:spLocks noGrp="1"/>
          </p:cNvSpPr>
          <p:nvPr>
            <p:ph idx="1"/>
          </p:nvPr>
        </p:nvSpPr>
        <p:spPr/>
        <p:txBody>
          <a:bodyPr>
            <a:normAutofit/>
          </a:bodyPr>
          <a:lstStyle/>
          <a:p>
            <a:r>
              <a:rPr lang="en-US" sz="2400" dirty="0"/>
              <a:t>Power BI is a suite of business analytics tools to analyze data and share insights. </a:t>
            </a:r>
            <a:endParaRPr lang="en-US" sz="2400" dirty="0" smtClean="0"/>
          </a:p>
          <a:p>
            <a:r>
              <a:rPr lang="en-US" sz="2400" dirty="0" smtClean="0"/>
              <a:t>Power </a:t>
            </a:r>
            <a:r>
              <a:rPr lang="en-US" sz="2400" dirty="0"/>
              <a:t>BI can unify all of your organization’s data, whether in the cloud or on-premises. </a:t>
            </a:r>
            <a:endParaRPr lang="en-US" sz="2400" dirty="0" smtClean="0"/>
          </a:p>
          <a:p>
            <a:r>
              <a:rPr lang="en-US" sz="2400" dirty="0" smtClean="0"/>
              <a:t>Using </a:t>
            </a:r>
            <a:r>
              <a:rPr lang="en-US" sz="2400" dirty="0"/>
              <a:t>the Power BI gateways, you can connect SQL Server databases, Analysis Services models, and many other data sources to your same dashboards in Power BI.</a:t>
            </a:r>
          </a:p>
          <a:p>
            <a:endParaRPr lang="en-US" sz="2400" dirty="0"/>
          </a:p>
        </p:txBody>
      </p:sp>
    </p:spTree>
    <p:extLst>
      <p:ext uri="{BB962C8B-B14F-4D97-AF65-F5344CB8AC3E}">
        <p14:creationId xmlns:p14="http://schemas.microsoft.com/office/powerpoint/2010/main" val="3240217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8565"/>
            <a:ext cx="10515600" cy="1250576"/>
          </a:xfrm>
        </p:spPr>
        <p:txBody>
          <a:bodyPr/>
          <a:lstStyle/>
          <a:p>
            <a:r>
              <a:rPr lang="en-US" b="1" dirty="0" smtClean="0">
                <a:latin typeface="Times New Roman" panose="02020603050405020304" pitchFamily="18" charset="0"/>
                <a:cs typeface="Times New Roman" panose="02020603050405020304" pitchFamily="18" charset="0"/>
              </a:rPr>
              <a:t>       Project Implementation</a:t>
            </a:r>
            <a:endParaRPr lang="en-US" b="1" dirty="0">
              <a:latin typeface="Times New Roman" panose="02020603050405020304" pitchFamily="18" charset="0"/>
              <a:cs typeface="Times New Roman" panose="02020603050405020304" pitchFamily="18" charset="0"/>
            </a:endParaRPr>
          </a:p>
        </p:txBody>
      </p:sp>
      <p:pic>
        <p:nvPicPr>
          <p:cNvPr id="1026" name="Picture 2" descr="https://lh3.googleusercontent.com/zKv6pYhn-QiY5xGTiWwi2idp3lcyxE2hGTBSQfB--NhBbZcFcJmnH528aS_IiZrsRH_mRlzm4hyHwIHwUYGb1fT_tsQ3h6ZUV44Oa2d3-DU6gcHYgW5fOCgzlVrr0-b_0Mnf9AsvcgcXdZNIdw"/>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9407" y="1408491"/>
            <a:ext cx="8723291" cy="4992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9203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lh6.googleusercontent.com/Ft6yjhxubhbKd5VDQSiap79o-fAyyCNGRIrREPTgvQG_8yWbj9mNN-KhZJt_8qoaALFxWPYZfMpeLBEBhhn47qHHPbdrx6e2uQKKQUX2s71IBBlvDTit7QL0idTKf2C11Dtge8W-LC6yLeETd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2896" y="2183259"/>
            <a:ext cx="8229600" cy="4397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22862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1104</TotalTime>
  <Words>517</Words>
  <Application>Microsoft Office PowerPoint</Application>
  <PresentationFormat>Widescreen</PresentationFormat>
  <Paragraphs>25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Century Gothic</vt:lpstr>
      <vt:lpstr>Times New Roman</vt:lpstr>
      <vt:lpstr>Wingdings</vt:lpstr>
      <vt:lpstr>Wingdings 3</vt:lpstr>
      <vt:lpstr>Wisp</vt:lpstr>
      <vt:lpstr>Consumer Complaints   Group H</vt:lpstr>
      <vt:lpstr>Overview</vt:lpstr>
      <vt:lpstr>Project Purpose</vt:lpstr>
      <vt:lpstr>Apache Hadoop</vt:lpstr>
      <vt:lpstr>Apache Hive</vt:lpstr>
      <vt:lpstr>Apache Zeppelin</vt:lpstr>
      <vt:lpstr>Power BI</vt:lpstr>
      <vt:lpstr>       Project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SLIDESHARE LINK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SUZILKUMAR KHOJA</dc:creator>
  <cp:lastModifiedBy>Siddharth Gandhi</cp:lastModifiedBy>
  <cp:revision>40</cp:revision>
  <dcterms:created xsi:type="dcterms:W3CDTF">2015-12-03T20:50:01Z</dcterms:created>
  <dcterms:modified xsi:type="dcterms:W3CDTF">2016-03-15T03:07:49Z</dcterms:modified>
</cp:coreProperties>
</file>