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Thin"/>
      <p:regular r:id="rId25"/>
      <p:bold r:id="rId26"/>
      <p:italic r:id="rId27"/>
      <p:boldItalic r:id="rId28"/>
    </p:embeddedFont>
    <p:embeddedFont>
      <p:font typeface="Roboto Medium"/>
      <p:regular r:id="rId29"/>
      <p:bold r:id="rId30"/>
      <p:italic r:id="rId31"/>
      <p:boldItalic r:id="rId32"/>
    </p:embeddedFont>
    <p:embeddedFont>
      <p:font typeface="Roboto"/>
      <p:regular r:id="rId33"/>
      <p:bold r:id="rId34"/>
      <p:italic r:id="rId35"/>
      <p:boldItalic r:id="rId36"/>
    </p:embeddedFon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Thin-bold.fntdata"/><Relationship Id="rId25" Type="http://schemas.openxmlformats.org/officeDocument/2006/relationships/font" Target="fonts/RobotoThin-regular.fntdata"/><Relationship Id="rId28" Type="http://schemas.openxmlformats.org/officeDocument/2006/relationships/font" Target="fonts/RobotoThin-boldItalic.fntdata"/><Relationship Id="rId27" Type="http://schemas.openxmlformats.org/officeDocument/2006/relationships/font" Target="fonts/RobotoThin-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italic.fntdata"/><Relationship Id="rId30" Type="http://schemas.openxmlformats.org/officeDocument/2006/relationships/font" Target="fonts/RobotoMedium-bold.fntdata"/><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obotoMedium-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b3dfda79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b3dfda79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b3dfda79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b3dfda79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b3dfda79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b3dfda79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b3e02ba9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b3e02ba9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b3dfda79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b3dfda79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b3dfda79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b3dfda79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b3dfda79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b3dfda79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e63abde3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e63abde3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e63abde3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e63abde3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e41bd2c3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e41bd2c3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e41bd2c3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e41bd2c3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b3dfda79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b3dfda79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b3dfda7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b3dfda7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b3dfda79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b3dfda79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b3dfda79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b3dfda79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b3dfda79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b3dfda79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b3dfda797_4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b3dfda797_4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b3dfda79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b3dfda79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2354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Customer Segmentation Modelling and Analytics</a:t>
            </a:r>
            <a:endParaRPr sz="3000"/>
          </a:p>
        </p:txBody>
      </p:sp>
      <p:sp>
        <p:nvSpPr>
          <p:cNvPr id="129" name="Google Shape;129;p13"/>
          <p:cNvSpPr txBox="1"/>
          <p:nvPr>
            <p:ph idx="1" type="subTitle"/>
          </p:nvPr>
        </p:nvSpPr>
        <p:spPr>
          <a:xfrm>
            <a:off x="1858700" y="2571750"/>
            <a:ext cx="5849400" cy="144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MINOR PROJECT 2 - G62</a:t>
            </a:r>
            <a:endParaRPr/>
          </a:p>
          <a:p>
            <a:pPr indent="0" lvl="0" marL="0" rtl="0" algn="ctr">
              <a:spcBef>
                <a:spcPts val="0"/>
              </a:spcBef>
              <a:spcAft>
                <a:spcPts val="0"/>
              </a:spcAft>
              <a:buNone/>
            </a:pPr>
            <a:r>
              <a:rPr lang="en"/>
              <a:t>MEMBERS:</a:t>
            </a:r>
            <a:endParaRPr/>
          </a:p>
          <a:p>
            <a:pPr indent="0" lvl="0" marL="0" rtl="0" algn="ctr">
              <a:spcBef>
                <a:spcPts val="0"/>
              </a:spcBef>
              <a:spcAft>
                <a:spcPts val="0"/>
              </a:spcAft>
              <a:buNone/>
            </a:pPr>
            <a:r>
              <a:rPr lang="en"/>
              <a:t>AAYUSHIE PRASAD - 19104008 - B11</a:t>
            </a:r>
            <a:endParaRPr/>
          </a:p>
          <a:p>
            <a:pPr indent="0" lvl="0" marL="0" rtl="0" algn="ctr">
              <a:spcBef>
                <a:spcPts val="0"/>
              </a:spcBef>
              <a:spcAft>
                <a:spcPts val="0"/>
              </a:spcAft>
              <a:buNone/>
            </a:pPr>
            <a:r>
              <a:rPr lang="en"/>
              <a:t>SARANSH GUPTA - 19104015 - B11</a:t>
            </a:r>
            <a:endParaRPr/>
          </a:p>
          <a:p>
            <a:pPr indent="0" lvl="0" marL="0" rtl="0" algn="ctr">
              <a:spcBef>
                <a:spcPts val="0"/>
              </a:spcBef>
              <a:spcAft>
                <a:spcPts val="0"/>
              </a:spcAft>
              <a:buNone/>
            </a:pPr>
            <a:r>
              <a:rPr lang="en"/>
              <a:t>SIDDHARTH KHANDELWAL - 19104058 - B11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idx="1" type="body"/>
          </p:nvPr>
        </p:nvSpPr>
        <p:spPr>
          <a:xfrm>
            <a:off x="382050" y="1169600"/>
            <a:ext cx="8379900" cy="3813900"/>
          </a:xfrm>
          <a:prstGeom prst="rect">
            <a:avLst/>
          </a:prstGeom>
        </p:spPr>
        <p:txBody>
          <a:bodyPr anchorCtr="0" anchor="t" bIns="91425" lIns="91425" spcFirstLastPara="1" rIns="91425" wrap="square" tIns="91425">
            <a:normAutofit fontScale="32500" lnSpcReduction="10000"/>
          </a:bodyPr>
          <a:lstStyle/>
          <a:p>
            <a:pPr indent="0" lvl="0" marL="457200" marR="0" rtl="0" algn="l">
              <a:lnSpc>
                <a:spcPct val="115000"/>
              </a:lnSpc>
              <a:spcBef>
                <a:spcPts val="0"/>
              </a:spcBef>
              <a:spcAft>
                <a:spcPts val="0"/>
              </a:spcAft>
              <a:buNone/>
            </a:pPr>
            <a:r>
              <a:rPr lang="en" sz="3297">
                <a:solidFill>
                  <a:srgbClr val="000000"/>
                </a:solidFill>
                <a:latin typeface="Arial"/>
                <a:ea typeface="Arial"/>
                <a:cs typeface="Arial"/>
                <a:sym typeface="Arial"/>
              </a:rPr>
              <a:t>RFM Scores allow you to create classes that will allow your team to look how often a customer visits the hotel and how valuable they are. Based on the RFM Score we have divided our customers into 11 segments: Champions, Loyal, Potential Loyalist, New Customers, Promising, Need Attention, About To Sleep, At Risk, Cannot Lose Them, Hibernating and Lost Customers.</a:t>
            </a:r>
            <a:endParaRPr sz="3297">
              <a:solidFill>
                <a:srgbClr val="000000"/>
              </a:solidFill>
              <a:latin typeface="Arial"/>
              <a:ea typeface="Arial"/>
              <a:cs typeface="Arial"/>
              <a:sym typeface="Arial"/>
            </a:endParaRPr>
          </a:p>
          <a:p>
            <a:pPr indent="0" lvl="0" marL="457200" marR="0" rtl="0" algn="l">
              <a:lnSpc>
                <a:spcPct val="115000"/>
              </a:lnSpc>
              <a:spcBef>
                <a:spcPts val="1200"/>
              </a:spcBef>
              <a:spcAft>
                <a:spcPts val="0"/>
              </a:spcAft>
              <a:buNone/>
            </a:pPr>
            <a:r>
              <a:rPr lang="en" sz="3297">
                <a:solidFill>
                  <a:srgbClr val="000000"/>
                </a:solidFill>
                <a:latin typeface="Arial"/>
                <a:ea typeface="Arial"/>
                <a:cs typeface="Arial"/>
                <a:sym typeface="Arial"/>
              </a:rPr>
              <a:t>Champion - These are our best customers and should be given special facilities that others don’t get</a:t>
            </a:r>
            <a:endParaRPr sz="3297">
              <a:solidFill>
                <a:srgbClr val="000000"/>
              </a:solidFill>
              <a:latin typeface="Arial"/>
              <a:ea typeface="Arial"/>
              <a:cs typeface="Arial"/>
              <a:sym typeface="Arial"/>
            </a:endParaRPr>
          </a:p>
          <a:p>
            <a:pPr indent="0" lvl="0" marL="457200" marR="0" rtl="0" algn="l">
              <a:lnSpc>
                <a:spcPct val="115000"/>
              </a:lnSpc>
              <a:spcBef>
                <a:spcPts val="1200"/>
              </a:spcBef>
              <a:spcAft>
                <a:spcPts val="0"/>
              </a:spcAft>
              <a:buNone/>
            </a:pPr>
            <a:r>
              <a:rPr lang="en" sz="3297">
                <a:solidFill>
                  <a:srgbClr val="000000"/>
                </a:solidFill>
                <a:latin typeface="Arial"/>
                <a:ea typeface="Arial"/>
                <a:cs typeface="Arial"/>
                <a:sym typeface="Arial"/>
              </a:rPr>
              <a:t>Loyal - Communicate with these customers personally. Our target should be to satisfy these customers even more so they preserve their current behaviour.</a:t>
            </a:r>
            <a:endParaRPr sz="3297">
              <a:solidFill>
                <a:srgbClr val="000000"/>
              </a:solidFill>
              <a:latin typeface="Arial"/>
              <a:ea typeface="Arial"/>
              <a:cs typeface="Arial"/>
              <a:sym typeface="Arial"/>
            </a:endParaRPr>
          </a:p>
          <a:p>
            <a:pPr indent="0" lvl="0" marL="457200" marR="0" rtl="0" algn="l">
              <a:lnSpc>
                <a:spcPct val="115000"/>
              </a:lnSpc>
              <a:spcBef>
                <a:spcPts val="1200"/>
              </a:spcBef>
              <a:spcAft>
                <a:spcPts val="0"/>
              </a:spcAft>
              <a:buNone/>
            </a:pPr>
            <a:r>
              <a:rPr lang="en" sz="3297">
                <a:solidFill>
                  <a:srgbClr val="000000"/>
                </a:solidFill>
                <a:latin typeface="Arial"/>
                <a:ea typeface="Arial"/>
                <a:cs typeface="Arial"/>
                <a:sym typeface="Arial"/>
              </a:rPr>
              <a:t>Potential Loyalist - These customers are not regular but they do come occasionally and by recommending them offers we can motivate them to increase their visits.</a:t>
            </a:r>
            <a:endParaRPr sz="3297">
              <a:solidFill>
                <a:srgbClr val="000000"/>
              </a:solidFill>
              <a:latin typeface="Arial"/>
              <a:ea typeface="Arial"/>
              <a:cs typeface="Arial"/>
              <a:sym typeface="Arial"/>
            </a:endParaRPr>
          </a:p>
          <a:p>
            <a:pPr indent="0" lvl="0" marL="457200" marR="0" rtl="0" algn="l">
              <a:lnSpc>
                <a:spcPct val="115000"/>
              </a:lnSpc>
              <a:spcBef>
                <a:spcPts val="1200"/>
              </a:spcBef>
              <a:spcAft>
                <a:spcPts val="0"/>
              </a:spcAft>
              <a:buNone/>
            </a:pPr>
            <a:r>
              <a:rPr lang="en" sz="3297">
                <a:solidFill>
                  <a:srgbClr val="000000"/>
                </a:solidFill>
                <a:latin typeface="Arial"/>
                <a:ea typeface="Arial"/>
                <a:cs typeface="Arial"/>
                <a:sym typeface="Arial"/>
              </a:rPr>
              <a:t>New Customers - They’ve just visited once and should be provided with discounts to see if they can become of high value in the future.</a:t>
            </a:r>
            <a:endParaRPr sz="3297">
              <a:solidFill>
                <a:srgbClr val="000000"/>
              </a:solidFill>
              <a:latin typeface="Arial"/>
              <a:ea typeface="Arial"/>
              <a:cs typeface="Arial"/>
              <a:sym typeface="Arial"/>
            </a:endParaRPr>
          </a:p>
          <a:p>
            <a:pPr indent="0" lvl="0" marL="457200" marR="0" rtl="0" algn="l">
              <a:lnSpc>
                <a:spcPct val="115000"/>
              </a:lnSpc>
              <a:spcBef>
                <a:spcPts val="1200"/>
              </a:spcBef>
              <a:spcAft>
                <a:spcPts val="0"/>
              </a:spcAft>
              <a:buNone/>
            </a:pPr>
            <a:r>
              <a:rPr lang="en" sz="3297">
                <a:solidFill>
                  <a:srgbClr val="000000"/>
                </a:solidFill>
                <a:latin typeface="Arial"/>
                <a:ea typeface="Arial"/>
                <a:cs typeface="Arial"/>
                <a:sym typeface="Arial"/>
              </a:rPr>
              <a:t>Promising - They’ve provided us with high monetary value for the first time and if encouraged in a correct manner, we can then eventually invest in </a:t>
            </a:r>
            <a:r>
              <a:rPr lang="en" sz="3297">
                <a:solidFill>
                  <a:srgbClr val="000000"/>
                </a:solidFill>
                <a:latin typeface="Arial"/>
                <a:ea typeface="Arial"/>
                <a:cs typeface="Arial"/>
                <a:sym typeface="Arial"/>
              </a:rPr>
              <a:t>this segment to turn them into regular spenders.</a:t>
            </a:r>
            <a:endParaRPr sz="3297">
              <a:solidFill>
                <a:srgbClr val="000000"/>
              </a:solidFill>
              <a:latin typeface="Arial"/>
              <a:ea typeface="Arial"/>
              <a:cs typeface="Arial"/>
              <a:sym typeface="Arial"/>
            </a:endParaRPr>
          </a:p>
          <a:p>
            <a:pPr indent="0" lvl="0" marL="457200" marR="0" rtl="0" algn="l">
              <a:lnSpc>
                <a:spcPct val="115000"/>
              </a:lnSpc>
              <a:spcBef>
                <a:spcPts val="1200"/>
              </a:spcBef>
              <a:spcAft>
                <a:spcPts val="0"/>
              </a:spcAft>
              <a:buNone/>
            </a:pPr>
            <a:r>
              <a:rPr lang="en" sz="3297">
                <a:solidFill>
                  <a:srgbClr val="000000"/>
                </a:solidFill>
                <a:latin typeface="Arial"/>
                <a:ea typeface="Arial"/>
                <a:cs typeface="Arial"/>
                <a:sym typeface="Arial"/>
              </a:rPr>
              <a:t>Need Attention - These are on the verge of using services provided by your competitors in the market. They should be communicated with time limited promotional campaigns so that they get attracted towards us</a:t>
            </a:r>
            <a:endParaRPr sz="3297">
              <a:solidFill>
                <a:srgbClr val="000000"/>
              </a:solidFill>
              <a:latin typeface="Arial"/>
              <a:ea typeface="Arial"/>
              <a:cs typeface="Arial"/>
              <a:sym typeface="Arial"/>
            </a:endParaRPr>
          </a:p>
          <a:p>
            <a:pPr indent="0" lvl="0" marL="457200" marR="0" rtl="0" algn="l">
              <a:lnSpc>
                <a:spcPct val="115000"/>
              </a:lnSpc>
              <a:spcBef>
                <a:spcPts val="1200"/>
              </a:spcBef>
              <a:spcAft>
                <a:spcPts val="1200"/>
              </a:spcAft>
              <a:buNone/>
            </a:pPr>
            <a:r>
              <a:t/>
            </a:r>
            <a:endParaRPr sz="3297">
              <a:solidFill>
                <a:srgbClr val="000000"/>
              </a:solidFill>
              <a:latin typeface="Arial"/>
              <a:ea typeface="Arial"/>
              <a:cs typeface="Arial"/>
              <a:sym typeface="Arial"/>
            </a:endParaRPr>
          </a:p>
        </p:txBody>
      </p:sp>
      <p:sp>
        <p:nvSpPr>
          <p:cNvPr id="204" name="Google Shape;204;p22"/>
          <p:cNvSpPr txBox="1"/>
          <p:nvPr/>
        </p:nvSpPr>
        <p:spPr>
          <a:xfrm>
            <a:off x="686525" y="425025"/>
            <a:ext cx="7279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RFM Segmentation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idx="1" type="body"/>
          </p:nvPr>
        </p:nvSpPr>
        <p:spPr>
          <a:xfrm>
            <a:off x="720150" y="1002550"/>
            <a:ext cx="7703700" cy="375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Arial"/>
                <a:ea typeface="Arial"/>
                <a:cs typeface="Arial"/>
                <a:sym typeface="Arial"/>
              </a:rPr>
              <a:t>About To Sleep - They haven’t been active for a long time but are still approachable using correct discounts</a:t>
            </a:r>
            <a:endParaRPr sz="1200">
              <a:latin typeface="Arial"/>
              <a:ea typeface="Arial"/>
              <a:cs typeface="Arial"/>
              <a:sym typeface="Arial"/>
            </a:endParaRPr>
          </a:p>
          <a:p>
            <a:pPr indent="0" lvl="0" marL="0" rtl="0" algn="l">
              <a:spcBef>
                <a:spcPts val="1200"/>
              </a:spcBef>
              <a:spcAft>
                <a:spcPts val="0"/>
              </a:spcAft>
              <a:buNone/>
            </a:pPr>
            <a:r>
              <a:rPr lang="en" sz="1200">
                <a:latin typeface="Arial"/>
                <a:ea typeface="Arial"/>
                <a:cs typeface="Arial"/>
                <a:sym typeface="Arial"/>
              </a:rPr>
              <a:t>At Risk - These are customers who have in past given monetary values at regular intervals but recently have been inactive meaning they’re going towards other competitors in the market. These customers can still be brought back using discounts </a:t>
            </a:r>
            <a:r>
              <a:rPr lang="en" sz="1200">
                <a:latin typeface="Arial"/>
                <a:ea typeface="Arial"/>
                <a:cs typeface="Arial"/>
                <a:sym typeface="Arial"/>
              </a:rPr>
              <a:t>targeting</a:t>
            </a:r>
            <a:r>
              <a:rPr lang="en" sz="1200">
                <a:latin typeface="Arial"/>
                <a:ea typeface="Arial"/>
                <a:cs typeface="Arial"/>
                <a:sym typeface="Arial"/>
              </a:rPr>
              <a:t> them in specific.</a:t>
            </a:r>
            <a:endParaRPr sz="1200">
              <a:latin typeface="Arial"/>
              <a:ea typeface="Arial"/>
              <a:cs typeface="Arial"/>
              <a:sym typeface="Arial"/>
            </a:endParaRPr>
          </a:p>
          <a:p>
            <a:pPr indent="0" lvl="0" marL="0" rtl="0" algn="l">
              <a:spcBef>
                <a:spcPts val="1200"/>
              </a:spcBef>
              <a:spcAft>
                <a:spcPts val="0"/>
              </a:spcAft>
              <a:buNone/>
            </a:pPr>
            <a:r>
              <a:rPr lang="en" sz="1200">
                <a:latin typeface="Arial"/>
                <a:ea typeface="Arial"/>
                <a:cs typeface="Arial"/>
                <a:sym typeface="Arial"/>
              </a:rPr>
              <a:t>Cannot Lose Them - This is similar to the At Risk segment only these have been a bit more recent than them and are little less monetary than them.</a:t>
            </a:r>
            <a:endParaRPr sz="1200">
              <a:latin typeface="Arial"/>
              <a:ea typeface="Arial"/>
              <a:cs typeface="Arial"/>
              <a:sym typeface="Arial"/>
            </a:endParaRPr>
          </a:p>
          <a:p>
            <a:pPr indent="0" lvl="0" marL="0" rtl="0" algn="l">
              <a:spcBef>
                <a:spcPts val="1200"/>
              </a:spcBef>
              <a:spcAft>
                <a:spcPts val="0"/>
              </a:spcAft>
              <a:buNone/>
            </a:pPr>
            <a:r>
              <a:rPr lang="en" sz="1200">
                <a:latin typeface="Arial"/>
                <a:ea typeface="Arial"/>
                <a:cs typeface="Arial"/>
                <a:sym typeface="Arial"/>
              </a:rPr>
              <a:t>Hibernating - These are below average customers. We can’t overspend on them. The most basic discount and nothing more than that is needed for them.</a:t>
            </a:r>
            <a:endParaRPr sz="1200">
              <a:latin typeface="Arial"/>
              <a:ea typeface="Arial"/>
              <a:cs typeface="Arial"/>
              <a:sym typeface="Arial"/>
            </a:endParaRPr>
          </a:p>
          <a:p>
            <a:pPr indent="0" lvl="0" marL="0" rtl="0" algn="l">
              <a:spcBef>
                <a:spcPts val="1200"/>
              </a:spcBef>
              <a:spcAft>
                <a:spcPts val="1200"/>
              </a:spcAft>
              <a:buNone/>
            </a:pPr>
            <a:r>
              <a:rPr lang="en" sz="1200">
                <a:latin typeface="Arial"/>
                <a:ea typeface="Arial"/>
                <a:cs typeface="Arial"/>
                <a:sym typeface="Arial"/>
              </a:rPr>
              <a:t>Lost - They generate the least part of the revenue and so have the minimum priority. Don’t waste resources or time on them. Just send some free items and analyse their behaviour after that.</a:t>
            </a:r>
            <a:endParaRPr sz="12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819150" y="520125"/>
            <a:ext cx="7505700" cy="62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Analysis</a:t>
            </a:r>
            <a:endParaRPr/>
          </a:p>
        </p:txBody>
      </p:sp>
      <p:sp>
        <p:nvSpPr>
          <p:cNvPr id="215" name="Google Shape;215;p24"/>
          <p:cNvSpPr txBox="1"/>
          <p:nvPr>
            <p:ph idx="1" type="body"/>
          </p:nvPr>
        </p:nvSpPr>
        <p:spPr>
          <a:xfrm>
            <a:off x="819150" y="3817425"/>
            <a:ext cx="3363900" cy="684900"/>
          </a:xfrm>
          <a:prstGeom prst="rect">
            <a:avLst/>
          </a:prstGeom>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solidFill>
                  <a:srgbClr val="000000"/>
                </a:solidFill>
              </a:rPr>
              <a:t>The number of customers belonging to each cluster.</a:t>
            </a:r>
            <a:endParaRPr/>
          </a:p>
        </p:txBody>
      </p:sp>
      <p:pic>
        <p:nvPicPr>
          <p:cNvPr id="216" name="Google Shape;216;p24"/>
          <p:cNvPicPr preferRelativeResize="0"/>
          <p:nvPr/>
        </p:nvPicPr>
        <p:blipFill>
          <a:blip r:embed="rId3">
            <a:alphaModFix/>
          </a:blip>
          <a:stretch>
            <a:fillRect/>
          </a:stretch>
        </p:blipFill>
        <p:spPr>
          <a:xfrm>
            <a:off x="819150" y="1264575"/>
            <a:ext cx="2898800" cy="2448000"/>
          </a:xfrm>
          <a:prstGeom prst="rect">
            <a:avLst/>
          </a:prstGeom>
          <a:noFill/>
          <a:ln>
            <a:noFill/>
          </a:ln>
        </p:spPr>
      </p:pic>
      <p:pic>
        <p:nvPicPr>
          <p:cNvPr id="217" name="Google Shape;217;p24"/>
          <p:cNvPicPr preferRelativeResize="0"/>
          <p:nvPr/>
        </p:nvPicPr>
        <p:blipFill>
          <a:blip r:embed="rId4">
            <a:alphaModFix/>
          </a:blip>
          <a:stretch>
            <a:fillRect/>
          </a:stretch>
        </p:blipFill>
        <p:spPr>
          <a:xfrm>
            <a:off x="4182918" y="1293825"/>
            <a:ext cx="4057282" cy="2359150"/>
          </a:xfrm>
          <a:prstGeom prst="rect">
            <a:avLst/>
          </a:prstGeom>
          <a:noFill/>
          <a:ln>
            <a:noFill/>
          </a:ln>
        </p:spPr>
      </p:pic>
      <p:sp>
        <p:nvSpPr>
          <p:cNvPr id="218" name="Google Shape;218;p24"/>
          <p:cNvSpPr txBox="1"/>
          <p:nvPr>
            <p:ph idx="1" type="body"/>
          </p:nvPr>
        </p:nvSpPr>
        <p:spPr>
          <a:xfrm>
            <a:off x="4529626" y="3805375"/>
            <a:ext cx="3508200" cy="621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200">
                <a:solidFill>
                  <a:srgbClr val="000000"/>
                </a:solidFill>
              </a:rPr>
              <a:t>The number of people belonging to each cluster with respect to the </a:t>
            </a:r>
            <a:r>
              <a:rPr lang="en" sz="1200">
                <a:solidFill>
                  <a:srgbClr val="000000"/>
                </a:solidFill>
              </a:rPr>
              <a:t>their</a:t>
            </a:r>
            <a:r>
              <a:rPr lang="en" sz="1200">
                <a:solidFill>
                  <a:srgbClr val="000000"/>
                </a:solidFill>
              </a:rPr>
              <a:t> market segment.</a:t>
            </a:r>
            <a:r>
              <a:rPr lang="en" sz="1200">
                <a:solidFill>
                  <a:srgbClr val="000000"/>
                </a:solidFill>
              </a:rPr>
              <a:t>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idx="1" type="body"/>
          </p:nvPr>
        </p:nvSpPr>
        <p:spPr>
          <a:xfrm>
            <a:off x="819150" y="3817425"/>
            <a:ext cx="3363900" cy="646500"/>
          </a:xfrm>
          <a:prstGeom prst="rect">
            <a:avLst/>
          </a:prstGeom>
        </p:spPr>
        <p:txBody>
          <a:bodyPr anchorCtr="0" anchor="t" bIns="91425" lIns="91425" spcFirstLastPara="1" rIns="91425" wrap="square" tIns="91425">
            <a:spAutoFit/>
          </a:bodyPr>
          <a:lstStyle/>
          <a:p>
            <a:pPr indent="0" lvl="0" marL="0" rtl="0" algn="just">
              <a:lnSpc>
                <a:spcPct val="150000"/>
              </a:lnSpc>
              <a:spcBef>
                <a:spcPts val="1000"/>
              </a:spcBef>
              <a:spcAft>
                <a:spcPts val="0"/>
              </a:spcAft>
              <a:buNone/>
            </a:pPr>
            <a:r>
              <a:rPr lang="en" sz="1200">
                <a:solidFill>
                  <a:srgbClr val="000000"/>
                </a:solidFill>
              </a:rPr>
              <a:t>The number of people present in each cluster with respect to the distribution channel.</a:t>
            </a:r>
            <a:endParaRPr sz="1200">
              <a:solidFill>
                <a:srgbClr val="000000"/>
              </a:solidFill>
            </a:endParaRPr>
          </a:p>
        </p:txBody>
      </p:sp>
      <p:sp>
        <p:nvSpPr>
          <p:cNvPr id="224" name="Google Shape;224;p25"/>
          <p:cNvSpPr txBox="1"/>
          <p:nvPr>
            <p:ph idx="1" type="body"/>
          </p:nvPr>
        </p:nvSpPr>
        <p:spPr>
          <a:xfrm>
            <a:off x="4529626" y="3805375"/>
            <a:ext cx="3508200" cy="646500"/>
          </a:xfrm>
          <a:prstGeom prst="rect">
            <a:avLst/>
          </a:prstGeom>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200">
                <a:solidFill>
                  <a:srgbClr val="000000"/>
                </a:solidFill>
              </a:rPr>
              <a:t>This graph shows the continent wise distribution of the customers of each cluster.</a:t>
            </a:r>
            <a:endParaRPr>
              <a:solidFill>
                <a:srgbClr val="000000"/>
              </a:solidFill>
            </a:endParaRPr>
          </a:p>
        </p:txBody>
      </p:sp>
      <p:pic>
        <p:nvPicPr>
          <p:cNvPr id="225" name="Google Shape;225;p25"/>
          <p:cNvPicPr preferRelativeResize="0"/>
          <p:nvPr/>
        </p:nvPicPr>
        <p:blipFill>
          <a:blip r:embed="rId3">
            <a:alphaModFix/>
          </a:blip>
          <a:stretch>
            <a:fillRect/>
          </a:stretch>
        </p:blipFill>
        <p:spPr>
          <a:xfrm>
            <a:off x="426925" y="794650"/>
            <a:ext cx="3637800" cy="2858325"/>
          </a:xfrm>
          <a:prstGeom prst="rect">
            <a:avLst/>
          </a:prstGeom>
          <a:noFill/>
          <a:ln>
            <a:noFill/>
          </a:ln>
        </p:spPr>
      </p:pic>
      <p:pic>
        <p:nvPicPr>
          <p:cNvPr id="226" name="Google Shape;226;p25"/>
          <p:cNvPicPr preferRelativeResize="0"/>
          <p:nvPr/>
        </p:nvPicPr>
        <p:blipFill>
          <a:blip r:embed="rId4">
            <a:alphaModFix/>
          </a:blip>
          <a:stretch>
            <a:fillRect/>
          </a:stretch>
        </p:blipFill>
        <p:spPr>
          <a:xfrm>
            <a:off x="4416825" y="881325"/>
            <a:ext cx="4184575" cy="277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6"/>
          <p:cNvPicPr preferRelativeResize="0"/>
          <p:nvPr/>
        </p:nvPicPr>
        <p:blipFill>
          <a:blip r:embed="rId3">
            <a:alphaModFix/>
          </a:blip>
          <a:stretch>
            <a:fillRect/>
          </a:stretch>
        </p:blipFill>
        <p:spPr>
          <a:xfrm>
            <a:off x="634200" y="749700"/>
            <a:ext cx="3733800" cy="2545750"/>
          </a:xfrm>
          <a:prstGeom prst="rect">
            <a:avLst/>
          </a:prstGeom>
          <a:noFill/>
          <a:ln>
            <a:noFill/>
          </a:ln>
        </p:spPr>
      </p:pic>
      <p:pic>
        <p:nvPicPr>
          <p:cNvPr id="232" name="Google Shape;232;p26"/>
          <p:cNvPicPr preferRelativeResize="0"/>
          <p:nvPr/>
        </p:nvPicPr>
        <p:blipFill>
          <a:blip r:embed="rId4">
            <a:alphaModFix/>
          </a:blip>
          <a:stretch>
            <a:fillRect/>
          </a:stretch>
        </p:blipFill>
        <p:spPr>
          <a:xfrm>
            <a:off x="4816550" y="749700"/>
            <a:ext cx="3767975" cy="2468225"/>
          </a:xfrm>
          <a:prstGeom prst="rect">
            <a:avLst/>
          </a:prstGeom>
          <a:noFill/>
          <a:ln>
            <a:noFill/>
          </a:ln>
        </p:spPr>
      </p:pic>
      <p:sp>
        <p:nvSpPr>
          <p:cNvPr id="233" name="Google Shape;233;p26"/>
          <p:cNvSpPr txBox="1"/>
          <p:nvPr>
            <p:ph idx="1" type="body"/>
          </p:nvPr>
        </p:nvSpPr>
        <p:spPr>
          <a:xfrm>
            <a:off x="819150" y="3502225"/>
            <a:ext cx="3548700" cy="1200600"/>
          </a:xfrm>
          <a:prstGeom prst="rect">
            <a:avLst/>
          </a:prstGeom>
        </p:spPr>
        <p:txBody>
          <a:bodyPr anchorCtr="0" anchor="t" bIns="91425" lIns="91425" spcFirstLastPara="1" rIns="91425" wrap="square" tIns="91425">
            <a:spAutoFit/>
          </a:bodyPr>
          <a:lstStyle/>
          <a:p>
            <a:pPr indent="0" lvl="0" marL="0" rtl="0" algn="just">
              <a:lnSpc>
                <a:spcPct val="150000"/>
              </a:lnSpc>
              <a:spcBef>
                <a:spcPts val="1000"/>
              </a:spcBef>
              <a:spcAft>
                <a:spcPts val="0"/>
              </a:spcAft>
              <a:buNone/>
            </a:pPr>
            <a:r>
              <a:rPr lang="en" sz="1200">
                <a:solidFill>
                  <a:srgbClr val="000000"/>
                </a:solidFill>
              </a:rPr>
              <a:t>The graph depicts the distribution of the customers based on the fact that booking is done for how many people. And based on that cluster wise number of people are shown.</a:t>
            </a:r>
            <a:endParaRPr sz="1200">
              <a:solidFill>
                <a:srgbClr val="000000"/>
              </a:solidFill>
            </a:endParaRPr>
          </a:p>
        </p:txBody>
      </p:sp>
      <p:sp>
        <p:nvSpPr>
          <p:cNvPr id="234" name="Google Shape;234;p26"/>
          <p:cNvSpPr txBox="1"/>
          <p:nvPr>
            <p:ph idx="1" type="body"/>
          </p:nvPr>
        </p:nvSpPr>
        <p:spPr>
          <a:xfrm>
            <a:off x="4926100" y="3615075"/>
            <a:ext cx="3548700" cy="923400"/>
          </a:xfrm>
          <a:prstGeom prst="rect">
            <a:avLst/>
          </a:prstGeom>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200">
                <a:solidFill>
                  <a:srgbClr val="000000"/>
                </a:solidFill>
              </a:rPr>
              <a:t>The graph depicts the number of people in each cluster with respect to the number of rooms that they’ve booked over a single transaction.</a:t>
            </a:r>
            <a:endParaRPr sz="12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27"/>
          <p:cNvPicPr preferRelativeResize="0"/>
          <p:nvPr/>
        </p:nvPicPr>
        <p:blipFill>
          <a:blip r:embed="rId3">
            <a:alphaModFix/>
          </a:blip>
          <a:stretch>
            <a:fillRect/>
          </a:stretch>
        </p:blipFill>
        <p:spPr>
          <a:xfrm>
            <a:off x="403050" y="710151"/>
            <a:ext cx="4168950" cy="2458349"/>
          </a:xfrm>
          <a:prstGeom prst="rect">
            <a:avLst/>
          </a:prstGeom>
          <a:noFill/>
          <a:ln>
            <a:noFill/>
          </a:ln>
        </p:spPr>
      </p:pic>
      <p:pic>
        <p:nvPicPr>
          <p:cNvPr id="240" name="Google Shape;240;p27"/>
          <p:cNvPicPr preferRelativeResize="0"/>
          <p:nvPr/>
        </p:nvPicPr>
        <p:blipFill>
          <a:blip r:embed="rId4">
            <a:alphaModFix/>
          </a:blip>
          <a:stretch>
            <a:fillRect/>
          </a:stretch>
        </p:blipFill>
        <p:spPr>
          <a:xfrm>
            <a:off x="4691138" y="619700"/>
            <a:ext cx="4025925" cy="2893300"/>
          </a:xfrm>
          <a:prstGeom prst="rect">
            <a:avLst/>
          </a:prstGeom>
          <a:noFill/>
          <a:ln>
            <a:noFill/>
          </a:ln>
        </p:spPr>
      </p:pic>
      <p:sp>
        <p:nvSpPr>
          <p:cNvPr id="241" name="Google Shape;241;p27"/>
          <p:cNvSpPr txBox="1"/>
          <p:nvPr/>
        </p:nvSpPr>
        <p:spPr>
          <a:xfrm>
            <a:off x="1084575" y="3675100"/>
            <a:ext cx="3000000" cy="923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200">
                <a:latin typeface="Calibri"/>
                <a:ea typeface="Calibri"/>
                <a:cs typeface="Calibri"/>
                <a:sym typeface="Calibri"/>
              </a:rPr>
              <a:t>This graph is showing the number of people cluster wise of each age that has visited the hotel in these three years.</a:t>
            </a:r>
            <a:endParaRPr sz="1200">
              <a:latin typeface="Calibri"/>
              <a:ea typeface="Calibri"/>
              <a:cs typeface="Calibri"/>
              <a:sym typeface="Calibri"/>
            </a:endParaRPr>
          </a:p>
        </p:txBody>
      </p:sp>
      <p:sp>
        <p:nvSpPr>
          <p:cNvPr id="242" name="Google Shape;242;p27"/>
          <p:cNvSpPr txBox="1"/>
          <p:nvPr/>
        </p:nvSpPr>
        <p:spPr>
          <a:xfrm>
            <a:off x="5139463" y="3813550"/>
            <a:ext cx="3000000" cy="646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200">
                <a:latin typeface="Calibri"/>
                <a:ea typeface="Calibri"/>
                <a:cs typeface="Calibri"/>
                <a:sym typeface="Calibri"/>
              </a:rPr>
              <a:t>Number of customers present in each cluster belonging to different RFM categories.</a:t>
            </a:r>
            <a:endParaRPr sz="12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742875" y="496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Cluster Traits</a:t>
            </a:r>
            <a:endParaRPr/>
          </a:p>
        </p:txBody>
      </p:sp>
      <p:pic>
        <p:nvPicPr>
          <p:cNvPr id="248" name="Google Shape;248;p28"/>
          <p:cNvPicPr preferRelativeResize="0"/>
          <p:nvPr/>
        </p:nvPicPr>
        <p:blipFill>
          <a:blip r:embed="rId3">
            <a:alphaModFix/>
          </a:blip>
          <a:stretch>
            <a:fillRect/>
          </a:stretch>
        </p:blipFill>
        <p:spPr>
          <a:xfrm>
            <a:off x="1014375" y="1171863"/>
            <a:ext cx="6962700" cy="35375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819150" y="359825"/>
            <a:ext cx="7505700" cy="60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54" name="Google Shape;254;p29"/>
          <p:cNvSpPr txBox="1"/>
          <p:nvPr>
            <p:ph idx="1" type="body"/>
          </p:nvPr>
        </p:nvSpPr>
        <p:spPr>
          <a:xfrm>
            <a:off x="571500" y="962825"/>
            <a:ext cx="8039100" cy="3864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000000"/>
                </a:solidFill>
              </a:rPr>
              <a:t>Businesses can gain complete insight into their customers using a variety of models and algorithms. This will help them quickly design relevant consumer strategies by grouping customers </a:t>
            </a:r>
            <a:r>
              <a:rPr lang="en" sz="1500">
                <a:solidFill>
                  <a:srgbClr val="000000"/>
                </a:solidFill>
              </a:rPr>
              <a:t>having</a:t>
            </a:r>
            <a:r>
              <a:rPr lang="en" sz="1500">
                <a:solidFill>
                  <a:srgbClr val="000000"/>
                </a:solidFill>
              </a:rPr>
              <a:t> similar characteristics. To demonstrate the same, a Hotel customer dataset having over three years of data was chosen. The process of dimensionality reduction using PCA was performed on the raw data and some dataset attributes were normalised. K-Means Clustering algorithm and Expectation - Maximisation (EM) Algorithm were applied to the preprocessed data. The Clustering Performance was evaluated using the Silhouette index. The best results were obtained by the K-means clustering algorithm. F</a:t>
            </a:r>
            <a:r>
              <a:rPr lang="en" sz="1500">
                <a:solidFill>
                  <a:srgbClr val="000000"/>
                </a:solidFill>
              </a:rPr>
              <a:t>our clusters were formed. </a:t>
            </a:r>
            <a:r>
              <a:rPr lang="en" sz="1500">
                <a:solidFill>
                  <a:srgbClr val="000000"/>
                </a:solidFill>
              </a:rPr>
              <a:t>Then RFM modelling was performed on the reduced dataset and customers were divided based on their RFM scores 11 categories. Then using the DocHashID of each customer, we analysed the number of customers in each cluster belonging to different RFM categories.</a:t>
            </a:r>
            <a:endParaRPr b="1"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771525" y="592375"/>
            <a:ext cx="7505700" cy="7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Future Scope</a:t>
            </a:r>
            <a:endParaRPr sz="3300"/>
          </a:p>
        </p:txBody>
      </p:sp>
      <p:sp>
        <p:nvSpPr>
          <p:cNvPr id="260" name="Google Shape;260;p30"/>
          <p:cNvSpPr txBox="1"/>
          <p:nvPr>
            <p:ph idx="1" type="body"/>
          </p:nvPr>
        </p:nvSpPr>
        <p:spPr>
          <a:xfrm>
            <a:off x="771525" y="1473700"/>
            <a:ext cx="7656600" cy="2947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000000"/>
                </a:solidFill>
              </a:rPr>
              <a:t>In future work, the process of classification and regression can be applied to the dataset due to the high number of variables enclosed. Association rule mining can also be applied because it finds interesting associations and relationships among large sets of data items (here, customers). It allows for identifying relationships between the hotel facilities that people prefer frequently. Given a set of transactions, rules can be found that can predict the choice of an amenity based on the occurrences (choices) of other hotel services in the transaction.</a:t>
            </a:r>
            <a:endParaRPr sz="1600">
              <a:solidFill>
                <a:srgbClr val="000000"/>
              </a:solidFill>
            </a:endParaRPr>
          </a:p>
          <a:p>
            <a:pPr indent="0" lvl="0" marL="0" rtl="0" algn="l">
              <a:lnSpc>
                <a:spcPct val="95000"/>
              </a:lnSpc>
              <a:spcBef>
                <a:spcPts val="0"/>
              </a:spcBef>
              <a:spcAft>
                <a:spcPts val="1200"/>
              </a:spcAft>
              <a:buSzPts val="770"/>
              <a:buNone/>
            </a:pPr>
            <a:r>
              <a:t/>
            </a:r>
            <a:endParaRPr sz="1110">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24500" y="758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35" name="Google Shape;135;p14"/>
          <p:cNvSpPr txBox="1"/>
          <p:nvPr/>
        </p:nvSpPr>
        <p:spPr>
          <a:xfrm>
            <a:off x="535200" y="1538650"/>
            <a:ext cx="7695000" cy="2957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500"/>
              </a:spcBef>
              <a:spcAft>
                <a:spcPts val="0"/>
              </a:spcAft>
              <a:buNone/>
            </a:pPr>
            <a:r>
              <a:rPr b="1" lang="en"/>
              <a:t>Domain </a:t>
            </a:r>
            <a:r>
              <a:rPr lang="en"/>
              <a:t>- </a:t>
            </a:r>
            <a:r>
              <a:rPr lang="en" sz="1200"/>
              <a:t>Hospitality Industry</a:t>
            </a:r>
            <a:endParaRPr sz="1200"/>
          </a:p>
          <a:p>
            <a:pPr indent="0" lvl="0" marL="0" rtl="0" algn="l">
              <a:lnSpc>
                <a:spcPct val="150000"/>
              </a:lnSpc>
              <a:spcBef>
                <a:spcPts val="500"/>
              </a:spcBef>
              <a:spcAft>
                <a:spcPts val="0"/>
              </a:spcAft>
              <a:buNone/>
            </a:pPr>
            <a:r>
              <a:rPr b="1" lang="en"/>
              <a:t>Business problem statement </a:t>
            </a:r>
            <a:r>
              <a:rPr lang="en"/>
              <a:t>– </a:t>
            </a:r>
            <a:r>
              <a:rPr lang="en" sz="1200"/>
              <a:t>Customer Segmentation in Hospitality Industry</a:t>
            </a:r>
            <a:endParaRPr sz="1200"/>
          </a:p>
          <a:p>
            <a:pPr indent="0" lvl="0" marL="0" rtl="0" algn="just">
              <a:lnSpc>
                <a:spcPct val="115000"/>
              </a:lnSpc>
              <a:spcBef>
                <a:spcPts val="400"/>
              </a:spcBef>
              <a:spcAft>
                <a:spcPts val="0"/>
              </a:spcAft>
              <a:buNone/>
            </a:pPr>
            <a:r>
              <a:rPr lang="en" sz="1200"/>
              <a:t>• </a:t>
            </a:r>
            <a:r>
              <a:rPr lang="en" sz="1200"/>
              <a:t>A hotel’s ideal goal must be to provide the finest facilities and services in the market while providing a good </a:t>
            </a:r>
            <a:r>
              <a:rPr lang="en" sz="1200"/>
              <a:t>workplace</a:t>
            </a:r>
            <a:r>
              <a:rPr lang="en" sz="1200"/>
              <a:t> for its employees and a reasonable return for the investments by its owners.</a:t>
            </a:r>
            <a:endParaRPr sz="1200"/>
          </a:p>
          <a:p>
            <a:pPr indent="0" lvl="0" marL="0" rtl="0" algn="l">
              <a:lnSpc>
                <a:spcPct val="115000"/>
              </a:lnSpc>
              <a:spcBef>
                <a:spcPts val="400"/>
              </a:spcBef>
              <a:spcAft>
                <a:spcPts val="0"/>
              </a:spcAft>
              <a:buNone/>
            </a:pPr>
            <a:r>
              <a:rPr lang="en" sz="1200"/>
              <a:t>•Customer Segmentation process in Hotel industry helps to improve the revenue of the business and allows business people to understand their customers.</a:t>
            </a:r>
            <a:endParaRPr sz="1200"/>
          </a:p>
          <a:p>
            <a:pPr indent="0" lvl="0" marL="342900" rtl="0" algn="l">
              <a:lnSpc>
                <a:spcPct val="150000"/>
              </a:lnSpc>
              <a:spcBef>
                <a:spcPts val="500"/>
              </a:spcBef>
              <a:spcAft>
                <a:spcPts val="0"/>
              </a:spcAft>
              <a:buNone/>
            </a:pPr>
            <a:r>
              <a:rPr b="1" lang="en"/>
              <a:t>Why we do Cluster Analysis:</a:t>
            </a:r>
            <a:endParaRPr b="1"/>
          </a:p>
          <a:p>
            <a:pPr indent="-304800" lvl="0" marL="457200" rtl="0" algn="l">
              <a:lnSpc>
                <a:spcPct val="115000"/>
              </a:lnSpc>
              <a:spcBef>
                <a:spcPts val="400"/>
              </a:spcBef>
              <a:spcAft>
                <a:spcPts val="0"/>
              </a:spcAft>
              <a:buSzPts val="1200"/>
              <a:buChar char="➔"/>
            </a:pPr>
            <a:r>
              <a:rPr lang="en" sz="1200"/>
              <a:t>To understand the customers expectations.</a:t>
            </a:r>
            <a:endParaRPr sz="1200"/>
          </a:p>
          <a:p>
            <a:pPr indent="-304800" lvl="0" marL="457200" rtl="0" algn="l">
              <a:lnSpc>
                <a:spcPct val="115000"/>
              </a:lnSpc>
              <a:spcBef>
                <a:spcPts val="0"/>
              </a:spcBef>
              <a:spcAft>
                <a:spcPts val="0"/>
              </a:spcAft>
              <a:buSzPts val="1200"/>
              <a:buChar char="➔"/>
            </a:pPr>
            <a:r>
              <a:rPr lang="en" sz="1200"/>
              <a:t>Increasing the business revenue and providing right recommendations to customers</a:t>
            </a:r>
            <a:endParaRPr sz="1200"/>
          </a:p>
          <a:p>
            <a:pPr indent="0" lvl="0" marL="0" rtl="0" algn="just">
              <a:spcBef>
                <a:spcPts val="0"/>
              </a:spcBef>
              <a:spcAft>
                <a:spcPts val="0"/>
              </a:spcAft>
              <a:buNone/>
            </a:pPr>
            <a:r>
              <a:t/>
            </a:r>
            <a:endParaRPr sz="1600">
              <a:solidFill>
                <a:srgbClr val="1D1D1D"/>
              </a:solidFill>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721075" y="478175"/>
            <a:ext cx="7505700" cy="63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Of The Art</a:t>
            </a:r>
            <a:endParaRPr/>
          </a:p>
        </p:txBody>
      </p:sp>
      <p:sp>
        <p:nvSpPr>
          <p:cNvPr id="141" name="Google Shape;141;p15"/>
          <p:cNvSpPr txBox="1"/>
          <p:nvPr/>
        </p:nvSpPr>
        <p:spPr>
          <a:xfrm>
            <a:off x="721075" y="1111475"/>
            <a:ext cx="76317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Why Customer Segmentation modelling?</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The Hotel Industry (or any business) needs to better identify and understand client groups and supply them with more appropriate products and services to meet customers’ various needs and standards.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Segmentation is necessary so that the organisation may build profitable segments and respond to them based on their competitive advantages and cater to the tailored needs of the customers. </a:t>
            </a:r>
            <a:r>
              <a:rPr lang="en">
                <a:latin typeface="Calibri"/>
                <a:ea typeface="Calibri"/>
                <a:cs typeface="Calibri"/>
                <a:sym typeface="Calibri"/>
              </a:rPr>
              <a:t>Customer retention has become a high priority for marketing executives.</a:t>
            </a:r>
            <a:r>
              <a:rPr lang="en">
                <a:latin typeface="Calibri"/>
                <a:ea typeface="Calibri"/>
                <a:cs typeface="Calibri"/>
                <a:sym typeface="Calibri"/>
              </a:rPr>
              <a:t> However, many businesses struggle to identify the optimal consumer segments for marketing campaigns and advertising strategies. This results in ineffective loyalty programmes and promotions, as well as a waste of marketing initiatives and advertising strategies.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Why is our work better than others?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We have chosen a novel technique for customer segmentation. We have performed clustering and RFM modelling both on preprocessed data. Then we have integrated the two to give a combined result. Customers in each cluster </a:t>
            </a:r>
            <a:r>
              <a:rPr lang="en">
                <a:latin typeface="Calibri"/>
                <a:ea typeface="Calibri"/>
                <a:cs typeface="Calibri"/>
                <a:sym typeface="Calibri"/>
              </a:rPr>
              <a:t>belonging</a:t>
            </a:r>
            <a:r>
              <a:rPr lang="en">
                <a:latin typeface="Calibri"/>
                <a:ea typeface="Calibri"/>
                <a:cs typeface="Calibri"/>
                <a:sym typeface="Calibri"/>
              </a:rPr>
              <a:t> to different RFM categories.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idx="1" type="body"/>
          </p:nvPr>
        </p:nvSpPr>
        <p:spPr>
          <a:xfrm>
            <a:off x="819150" y="1899725"/>
            <a:ext cx="7505700" cy="253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solidFill>
                  <a:srgbClr val="000000"/>
                </a:solidFill>
              </a:rPr>
              <a:t>Critical analysis</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Calibri"/>
              <a:buAutoNum type="arabicPeriod"/>
            </a:pPr>
            <a:r>
              <a:rPr lang="en" sz="1600">
                <a:solidFill>
                  <a:srgbClr val="000000"/>
                </a:solidFill>
              </a:rPr>
              <a:t>Use data mining only on unstructured data.</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Calibri"/>
              <a:buAutoNum type="arabicPeriod"/>
            </a:pPr>
            <a:r>
              <a:rPr lang="en" sz="1600">
                <a:solidFill>
                  <a:srgbClr val="000000"/>
                </a:solidFill>
              </a:rPr>
              <a:t>Usually perform only text analysis from online reviews.</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Calibri"/>
              <a:buAutoNum type="arabicPeriod"/>
            </a:pPr>
            <a:r>
              <a:rPr lang="en" sz="1600">
                <a:solidFill>
                  <a:srgbClr val="000000"/>
                </a:solidFill>
              </a:rPr>
              <a:t>No research paper available which performs customer segmentation modelling/analysis on real-world Hotel/Hospitality industry data.</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Arial"/>
              <a:buAutoNum type="arabicPeriod"/>
            </a:pPr>
            <a:r>
              <a:rPr lang="en" sz="1600">
                <a:solidFill>
                  <a:srgbClr val="000000"/>
                </a:solidFill>
              </a:rPr>
              <a:t>Available research papers use the same technique - of applying RFM modelling then clustering algorithm.</a:t>
            </a:r>
            <a:endParaRPr sz="1600">
              <a:solidFill>
                <a:srgbClr val="000000"/>
              </a:solidFill>
            </a:endParaRPr>
          </a:p>
          <a:p>
            <a:pPr indent="0" lvl="0" marL="0" rtl="0" algn="l">
              <a:spcBef>
                <a:spcPts val="0"/>
              </a:spcBef>
              <a:spcAft>
                <a:spcPts val="1200"/>
              </a:spcAft>
              <a:buNone/>
            </a:pPr>
            <a:r>
              <a:t/>
            </a:r>
            <a:endParaRPr/>
          </a:p>
        </p:txBody>
      </p:sp>
      <p:sp>
        <p:nvSpPr>
          <p:cNvPr id="147" name="Google Shape;147;p16"/>
          <p:cNvSpPr txBox="1"/>
          <p:nvPr/>
        </p:nvSpPr>
        <p:spPr>
          <a:xfrm>
            <a:off x="921875" y="814175"/>
            <a:ext cx="7330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Gaps in research papers</a:t>
            </a:r>
            <a:endParaRPr sz="24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764650" y="529575"/>
            <a:ext cx="7505700" cy="69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Distribution</a:t>
            </a:r>
            <a:endParaRPr/>
          </a:p>
        </p:txBody>
      </p:sp>
      <p:grpSp>
        <p:nvGrpSpPr>
          <p:cNvPr id="153" name="Google Shape;153;p17"/>
          <p:cNvGrpSpPr/>
          <p:nvPr/>
        </p:nvGrpSpPr>
        <p:grpSpPr>
          <a:xfrm>
            <a:off x="1538513" y="3500439"/>
            <a:ext cx="5957975" cy="1076061"/>
            <a:chOff x="1593000" y="2322568"/>
            <a:chExt cx="5957975" cy="643500"/>
          </a:xfrm>
        </p:grpSpPr>
        <p:sp>
          <p:nvSpPr>
            <p:cNvPr id="154" name="Google Shape;154;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Roboto Medium"/>
                  <a:ea typeface="Roboto Medium"/>
                  <a:cs typeface="Roboto Medium"/>
                  <a:sym typeface="Roboto Medium"/>
                </a:rPr>
                <a:t>SIDDHARTH KHANDELWAL</a:t>
              </a:r>
              <a:endParaRPr sz="1000">
                <a:solidFill>
                  <a:srgbClr val="FFFFFF"/>
                </a:solidFill>
                <a:latin typeface="Roboto"/>
                <a:ea typeface="Roboto"/>
                <a:cs typeface="Roboto"/>
                <a:sym typeface="Roboto"/>
              </a:endParaRPr>
            </a:p>
          </p:txBody>
        </p:sp>
        <p:sp>
          <p:nvSpPr>
            <p:cNvPr id="158" name="Google Shape;158;p1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60" name="Google Shape;160;p1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300">
                  <a:solidFill>
                    <a:srgbClr val="A72A1E"/>
                  </a:solidFill>
                  <a:latin typeface="Roboto"/>
                  <a:ea typeface="Roboto"/>
                  <a:cs typeface="Roboto"/>
                  <a:sym typeface="Roboto"/>
                </a:rPr>
                <a:t>          </a:t>
              </a:r>
              <a:r>
                <a:rPr lang="en" sz="1500">
                  <a:solidFill>
                    <a:srgbClr val="A72A1E"/>
                  </a:solidFill>
                  <a:latin typeface="Roboto"/>
                  <a:ea typeface="Roboto"/>
                  <a:cs typeface="Roboto"/>
                  <a:sym typeface="Roboto"/>
                </a:rPr>
                <a:t>Data Pre-Processing and Modelling</a:t>
              </a:r>
              <a:endParaRPr sz="1000">
                <a:solidFill>
                  <a:srgbClr val="A72A1E"/>
                </a:solidFill>
                <a:latin typeface="Roboto"/>
                <a:ea typeface="Roboto"/>
                <a:cs typeface="Roboto"/>
                <a:sym typeface="Roboto"/>
              </a:endParaRPr>
            </a:p>
          </p:txBody>
        </p:sp>
      </p:grpSp>
      <p:grpSp>
        <p:nvGrpSpPr>
          <p:cNvPr id="161" name="Google Shape;161;p17"/>
          <p:cNvGrpSpPr/>
          <p:nvPr/>
        </p:nvGrpSpPr>
        <p:grpSpPr>
          <a:xfrm>
            <a:off x="1538513" y="2424391"/>
            <a:ext cx="5957975" cy="1076061"/>
            <a:chOff x="1593000" y="2322568"/>
            <a:chExt cx="5957975" cy="643500"/>
          </a:xfrm>
        </p:grpSpPr>
        <p:sp>
          <p:nvSpPr>
            <p:cNvPr id="162" name="Google Shape;162;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Roboto Medium"/>
                  <a:ea typeface="Roboto Medium"/>
                  <a:cs typeface="Roboto Medium"/>
                  <a:sym typeface="Roboto Medium"/>
                </a:rPr>
                <a:t>SARANSH GUPTA</a:t>
              </a:r>
              <a:endParaRPr sz="1000">
                <a:solidFill>
                  <a:srgbClr val="FFFFFF"/>
                </a:solidFill>
                <a:latin typeface="Roboto"/>
                <a:ea typeface="Roboto"/>
                <a:cs typeface="Roboto"/>
                <a:sym typeface="Roboto"/>
              </a:endParaRPr>
            </a:p>
          </p:txBody>
        </p:sp>
        <p:sp>
          <p:nvSpPr>
            <p:cNvPr id="166" name="Google Shape;166;p1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68" name="Google Shape;168;p1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500">
                  <a:solidFill>
                    <a:srgbClr val="A72A1E"/>
                  </a:solidFill>
                  <a:latin typeface="Roboto"/>
                  <a:ea typeface="Roboto"/>
                  <a:cs typeface="Roboto"/>
                  <a:sym typeface="Roboto"/>
                </a:rPr>
                <a:t>Data Pre-Processing and Modelling</a:t>
              </a:r>
              <a:endParaRPr sz="1000">
                <a:solidFill>
                  <a:srgbClr val="A72A1E"/>
                </a:solidFill>
                <a:latin typeface="Roboto"/>
                <a:ea typeface="Roboto"/>
                <a:cs typeface="Roboto"/>
                <a:sym typeface="Roboto"/>
              </a:endParaRPr>
            </a:p>
          </p:txBody>
        </p:sp>
      </p:grpSp>
      <p:grpSp>
        <p:nvGrpSpPr>
          <p:cNvPr id="169" name="Google Shape;169;p17"/>
          <p:cNvGrpSpPr/>
          <p:nvPr/>
        </p:nvGrpSpPr>
        <p:grpSpPr>
          <a:xfrm>
            <a:off x="1538513" y="1469830"/>
            <a:ext cx="5957975" cy="954568"/>
            <a:chOff x="1593000" y="2322568"/>
            <a:chExt cx="5957975" cy="643500"/>
          </a:xfrm>
        </p:grpSpPr>
        <p:sp>
          <p:nvSpPr>
            <p:cNvPr id="170" name="Google Shape;170;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FFFFFF"/>
                  </a:solidFill>
                  <a:latin typeface="Roboto Medium"/>
                  <a:ea typeface="Roboto Medium"/>
                  <a:cs typeface="Roboto Medium"/>
                  <a:sym typeface="Roboto Medium"/>
                </a:rPr>
                <a:t>AAYUSHIE PRASAD</a:t>
              </a:r>
              <a:endParaRPr sz="1500">
                <a:solidFill>
                  <a:srgbClr val="FFFFFF"/>
                </a:solidFill>
                <a:latin typeface="Roboto"/>
                <a:ea typeface="Roboto"/>
                <a:cs typeface="Roboto"/>
                <a:sym typeface="Roboto"/>
              </a:endParaRPr>
            </a:p>
          </p:txBody>
        </p:sp>
        <p:sp>
          <p:nvSpPr>
            <p:cNvPr id="174" name="Google Shape;174;p1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76" name="Google Shape;176;p1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500">
                  <a:solidFill>
                    <a:srgbClr val="A72A1E"/>
                  </a:solidFill>
                  <a:latin typeface="Roboto"/>
                  <a:ea typeface="Roboto"/>
                  <a:cs typeface="Roboto"/>
                  <a:sym typeface="Roboto"/>
                </a:rPr>
                <a:t>Data Analysis and Visualization</a:t>
              </a:r>
              <a:endParaRPr sz="1500">
                <a:solidFill>
                  <a:srgbClr val="A72A1E"/>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18"/>
          <p:cNvPicPr preferRelativeResize="0"/>
          <p:nvPr/>
        </p:nvPicPr>
        <p:blipFill>
          <a:blip r:embed="rId3">
            <a:alphaModFix/>
          </a:blip>
          <a:stretch>
            <a:fillRect/>
          </a:stretch>
        </p:blipFill>
        <p:spPr>
          <a:xfrm>
            <a:off x="2593550" y="304975"/>
            <a:ext cx="3192900" cy="4644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753750" y="485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Design and Implementation</a:t>
            </a:r>
            <a:endParaRPr/>
          </a:p>
        </p:txBody>
      </p:sp>
      <p:sp>
        <p:nvSpPr>
          <p:cNvPr id="187" name="Google Shape;187;p19"/>
          <p:cNvSpPr txBox="1"/>
          <p:nvPr>
            <p:ph idx="1" type="body"/>
          </p:nvPr>
        </p:nvSpPr>
        <p:spPr>
          <a:xfrm>
            <a:off x="425000" y="1253175"/>
            <a:ext cx="8369100" cy="3476100"/>
          </a:xfrm>
          <a:prstGeom prst="rect">
            <a:avLst/>
          </a:prstGeom>
        </p:spPr>
        <p:txBody>
          <a:bodyPr anchorCtr="0" anchor="t" bIns="91425" lIns="91425" spcFirstLastPara="1" rIns="91425" wrap="square" tIns="91425">
            <a:normAutofit fontScale="70000" lnSpcReduction="20000"/>
          </a:bodyPr>
          <a:lstStyle/>
          <a:p>
            <a:pPr indent="0" lvl="0" marL="0" rtl="0" algn="l">
              <a:lnSpc>
                <a:spcPct val="150000"/>
              </a:lnSpc>
              <a:spcBef>
                <a:spcPts val="400"/>
              </a:spcBef>
              <a:spcAft>
                <a:spcPts val="0"/>
              </a:spcAft>
              <a:buNone/>
            </a:pPr>
            <a:r>
              <a:rPr b="1" lang="en" sz="2221">
                <a:solidFill>
                  <a:srgbClr val="000000"/>
                </a:solidFill>
                <a:latin typeface="Arial"/>
                <a:ea typeface="Arial"/>
                <a:cs typeface="Arial"/>
                <a:sym typeface="Arial"/>
              </a:rPr>
              <a:t>DATA CLEANING AND PRE PROCESSING</a:t>
            </a:r>
            <a:endParaRPr b="1" sz="2221">
              <a:solidFill>
                <a:srgbClr val="000000"/>
              </a:solidFill>
              <a:latin typeface="Arial"/>
              <a:ea typeface="Arial"/>
              <a:cs typeface="Arial"/>
              <a:sym typeface="Arial"/>
            </a:endParaRPr>
          </a:p>
          <a:p>
            <a:pPr indent="0" lvl="0" marL="0" rtl="0" algn="l">
              <a:lnSpc>
                <a:spcPct val="150000"/>
              </a:lnSpc>
              <a:spcBef>
                <a:spcPts val="400"/>
              </a:spcBef>
              <a:spcAft>
                <a:spcPts val="0"/>
              </a:spcAft>
              <a:buNone/>
            </a:pPr>
            <a:r>
              <a:rPr lang="en" sz="1800">
                <a:solidFill>
                  <a:srgbClr val="000000"/>
                </a:solidFill>
                <a:latin typeface="Arial"/>
                <a:ea typeface="Arial"/>
                <a:cs typeface="Arial"/>
                <a:sym typeface="Arial"/>
              </a:rPr>
              <a:t>Null value imputation(only Age variable has 4% null variables, it’s been imputed using mode.)</a:t>
            </a:r>
            <a:endParaRPr sz="1800">
              <a:solidFill>
                <a:srgbClr val="000000"/>
              </a:solidFill>
              <a:latin typeface="Arial"/>
              <a:ea typeface="Arial"/>
              <a:cs typeface="Arial"/>
              <a:sym typeface="Arial"/>
            </a:endParaRPr>
          </a:p>
          <a:p>
            <a:pPr indent="0" lvl="0" marL="0" rtl="0" algn="l">
              <a:spcBef>
                <a:spcPts val="400"/>
              </a:spcBef>
              <a:spcAft>
                <a:spcPts val="0"/>
              </a:spcAft>
              <a:buNone/>
            </a:pPr>
            <a:r>
              <a:rPr b="1" lang="en" sz="1800">
                <a:solidFill>
                  <a:srgbClr val="000000"/>
                </a:solidFill>
                <a:latin typeface="Arial"/>
                <a:ea typeface="Arial"/>
                <a:cs typeface="Arial"/>
                <a:sym typeface="Arial"/>
              </a:rPr>
              <a:t>Data cleaning:</a:t>
            </a:r>
            <a:r>
              <a:rPr lang="en"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0" lvl="0" marL="0" rtl="0" algn="l">
              <a:spcBef>
                <a:spcPts val="400"/>
              </a:spcBef>
              <a:spcAft>
                <a:spcPts val="0"/>
              </a:spcAft>
              <a:buNone/>
            </a:pPr>
            <a:r>
              <a:rPr lang="en" sz="1800">
                <a:solidFill>
                  <a:srgbClr val="000000"/>
                </a:solidFill>
                <a:latin typeface="Arial"/>
                <a:ea typeface="Arial"/>
                <a:cs typeface="Arial"/>
                <a:sym typeface="Arial"/>
              </a:rPr>
              <a:t>In our dataset, around 19920 instances have no information on all variables. Removing those instances does not affect the model, so those instances are removed.</a:t>
            </a:r>
            <a:endParaRPr sz="1800">
              <a:solidFill>
                <a:srgbClr val="000000"/>
              </a:solidFill>
              <a:latin typeface="Arial"/>
              <a:ea typeface="Arial"/>
              <a:cs typeface="Arial"/>
              <a:sym typeface="Arial"/>
            </a:endParaRPr>
          </a:p>
          <a:p>
            <a:pPr indent="0" lvl="0" marL="0" rtl="0" algn="l">
              <a:spcBef>
                <a:spcPts val="400"/>
              </a:spcBef>
              <a:spcAft>
                <a:spcPts val="0"/>
              </a:spcAft>
              <a:buNone/>
            </a:pPr>
            <a:r>
              <a:rPr b="1" lang="en" sz="1800">
                <a:solidFill>
                  <a:srgbClr val="000000"/>
                </a:solidFill>
                <a:latin typeface="Arial"/>
                <a:ea typeface="Arial"/>
                <a:cs typeface="Arial"/>
                <a:sym typeface="Arial"/>
              </a:rPr>
              <a:t>Feature Transformation:</a:t>
            </a:r>
            <a:endParaRPr b="1" sz="1800">
              <a:solidFill>
                <a:srgbClr val="000000"/>
              </a:solidFill>
              <a:latin typeface="Arial"/>
              <a:ea typeface="Arial"/>
              <a:cs typeface="Arial"/>
              <a:sym typeface="Arial"/>
            </a:endParaRPr>
          </a:p>
          <a:p>
            <a:pPr indent="0" lvl="0" marL="0" rtl="0" algn="l">
              <a:spcBef>
                <a:spcPts val="400"/>
              </a:spcBef>
              <a:spcAft>
                <a:spcPts val="0"/>
              </a:spcAft>
              <a:buNone/>
            </a:pPr>
            <a:r>
              <a:rPr b="1" lang="en" sz="1800">
                <a:solidFill>
                  <a:srgbClr val="000000"/>
                </a:solidFill>
                <a:latin typeface="Arial"/>
                <a:ea typeface="Arial"/>
                <a:cs typeface="Arial"/>
                <a:sym typeface="Arial"/>
              </a:rPr>
              <a:t>Nationality: </a:t>
            </a:r>
            <a:r>
              <a:rPr lang="en"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0" lvl="0" marL="0" rtl="0" algn="l">
              <a:spcBef>
                <a:spcPts val="400"/>
              </a:spcBef>
              <a:spcAft>
                <a:spcPts val="0"/>
              </a:spcAft>
              <a:buNone/>
            </a:pPr>
            <a:r>
              <a:rPr lang="en" sz="1800">
                <a:solidFill>
                  <a:srgbClr val="000000"/>
                </a:solidFill>
                <a:latin typeface="Arial"/>
                <a:ea typeface="Arial"/>
                <a:cs typeface="Arial"/>
                <a:sym typeface="Arial"/>
              </a:rPr>
              <a:t>Nationality variables are having 188 unique categories, to reduce the levels the countries are converted into 7 continents.</a:t>
            </a:r>
            <a:endParaRPr sz="1800">
              <a:solidFill>
                <a:srgbClr val="000000"/>
              </a:solidFill>
              <a:latin typeface="Arial"/>
              <a:ea typeface="Arial"/>
              <a:cs typeface="Arial"/>
              <a:sym typeface="Arial"/>
            </a:endParaRPr>
          </a:p>
          <a:p>
            <a:pPr indent="0" lvl="0" marL="0" rtl="0" algn="l">
              <a:spcBef>
                <a:spcPts val="400"/>
              </a:spcBef>
              <a:spcAft>
                <a:spcPts val="0"/>
              </a:spcAft>
              <a:buNone/>
            </a:pPr>
            <a:r>
              <a:rPr b="1" lang="en" sz="1800">
                <a:solidFill>
                  <a:srgbClr val="000000"/>
                </a:solidFill>
                <a:latin typeface="Arial"/>
                <a:ea typeface="Arial"/>
                <a:cs typeface="Arial"/>
                <a:sym typeface="Arial"/>
              </a:rPr>
              <a:t>Amenities: </a:t>
            </a:r>
            <a:r>
              <a:rPr lang="en"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0" lvl="0" marL="0" rtl="0" algn="l">
              <a:spcBef>
                <a:spcPts val="0"/>
              </a:spcBef>
              <a:spcAft>
                <a:spcPts val="1200"/>
              </a:spcAft>
              <a:buNone/>
            </a:pPr>
            <a:r>
              <a:rPr lang="en" sz="1800">
                <a:solidFill>
                  <a:srgbClr val="000000"/>
                </a:solidFill>
                <a:latin typeface="Arial"/>
                <a:ea typeface="Arial"/>
                <a:cs typeface="Arial"/>
                <a:sym typeface="Arial"/>
              </a:rPr>
              <a:t>Boolean variables like SRHighFloor, SRLowFloor, SRAccessibleRoom, SRMediumFloor, SRBathtub, SRShower, SRCrib, SRKingSizeBed, SRTwinBed, SRNearElevator, SRAwayFromElevato, SRNoAlcoholInMiniBar, SRQuietRoom represents the preference of the customer, combining all columns implies whether the customer has opted for any special requests and gives much more information than the variables. The Boolean variables combined into a single variable named Amenties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731975" y="355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Modelling</a:t>
            </a:r>
            <a:endParaRPr/>
          </a:p>
        </p:txBody>
      </p:sp>
      <p:sp>
        <p:nvSpPr>
          <p:cNvPr id="193" name="Google Shape;193;p20"/>
          <p:cNvSpPr txBox="1"/>
          <p:nvPr>
            <p:ph idx="1" type="body"/>
          </p:nvPr>
        </p:nvSpPr>
        <p:spPr>
          <a:xfrm>
            <a:off x="442925" y="1122425"/>
            <a:ext cx="8083800" cy="3825000"/>
          </a:xfrm>
          <a:prstGeom prst="rect">
            <a:avLst/>
          </a:prstGeom>
        </p:spPr>
        <p:txBody>
          <a:bodyPr anchorCtr="0" anchor="t" bIns="91425" lIns="91425" spcFirstLastPara="1" rIns="91425" wrap="square" tIns="91425">
            <a:normAutofit fontScale="77500" lnSpcReduction="20000"/>
          </a:bodyPr>
          <a:lstStyle/>
          <a:p>
            <a:pPr indent="-317182" lvl="0" marL="457200" marR="0" rtl="0" algn="l">
              <a:lnSpc>
                <a:spcPct val="115000"/>
              </a:lnSpc>
              <a:spcBef>
                <a:spcPts val="0"/>
              </a:spcBef>
              <a:spcAft>
                <a:spcPts val="0"/>
              </a:spcAft>
              <a:buClr>
                <a:srgbClr val="000000"/>
              </a:buClr>
              <a:buSzPct val="100000"/>
              <a:buFont typeface="Arial"/>
              <a:buChar char="●"/>
            </a:pPr>
            <a:r>
              <a:rPr b="1" lang="en" sz="1800">
                <a:solidFill>
                  <a:srgbClr val="000000"/>
                </a:solidFill>
                <a:latin typeface="Arial"/>
                <a:ea typeface="Arial"/>
                <a:cs typeface="Arial"/>
                <a:sym typeface="Arial"/>
              </a:rPr>
              <a:t>K-Means Clustering</a:t>
            </a:r>
            <a:r>
              <a:rPr lang="en" sz="1800">
                <a:solidFill>
                  <a:srgbClr val="000000"/>
                </a:solidFill>
                <a:latin typeface="Arial"/>
                <a:ea typeface="Arial"/>
                <a:cs typeface="Arial"/>
                <a:sym typeface="Arial"/>
              </a:rPr>
              <a:t>: K-Means is a standard algorithm which takes the parameters and the number of clusters as inputs and partitions the data into the defined number of clusters such that the intra-cluster similarity is high.</a:t>
            </a:r>
            <a:endParaRPr sz="1800">
              <a:solidFill>
                <a:srgbClr val="000000"/>
              </a:solidFill>
              <a:latin typeface="Arial"/>
              <a:ea typeface="Arial"/>
              <a:cs typeface="Arial"/>
              <a:sym typeface="Arial"/>
            </a:endParaRPr>
          </a:p>
          <a:p>
            <a:pPr indent="0" lvl="0" marL="457200" marR="0" rtl="0" algn="l">
              <a:lnSpc>
                <a:spcPct val="115000"/>
              </a:lnSpc>
              <a:spcBef>
                <a:spcPts val="1200"/>
              </a:spcBef>
              <a:spcAft>
                <a:spcPts val="0"/>
              </a:spcAft>
              <a:buNone/>
            </a:pPr>
            <a:r>
              <a:rPr lang="en" sz="1800">
                <a:solidFill>
                  <a:srgbClr val="000000"/>
                </a:solidFill>
                <a:latin typeface="Arial"/>
                <a:ea typeface="Arial"/>
                <a:cs typeface="Arial"/>
                <a:sym typeface="Arial"/>
              </a:rPr>
              <a:t>For each value of K, we calculated WCSS ( Within-Cluster Sum of Square ) and plotted the WCSS with the K value in order to find the optimal number of clusters (called the Elbow Method).</a:t>
            </a:r>
            <a:endParaRPr sz="1800">
              <a:solidFill>
                <a:srgbClr val="000000"/>
              </a:solidFill>
              <a:latin typeface="Arial"/>
              <a:ea typeface="Arial"/>
              <a:cs typeface="Arial"/>
              <a:sym typeface="Arial"/>
            </a:endParaRPr>
          </a:p>
          <a:p>
            <a:pPr indent="457200" lvl="0" marL="0" marR="0" rtl="0" algn="l">
              <a:lnSpc>
                <a:spcPct val="115000"/>
              </a:lnSpc>
              <a:spcBef>
                <a:spcPts val="1200"/>
              </a:spcBef>
              <a:spcAft>
                <a:spcPts val="0"/>
              </a:spcAft>
              <a:buNone/>
            </a:pPr>
            <a:r>
              <a:rPr lang="en" sz="1800">
                <a:solidFill>
                  <a:srgbClr val="000000"/>
                </a:solidFill>
                <a:latin typeface="Arial"/>
                <a:ea typeface="Arial"/>
                <a:cs typeface="Arial"/>
                <a:sym typeface="Arial"/>
              </a:rPr>
              <a:t>Optimal Number of clusters = 4</a:t>
            </a:r>
            <a:endParaRPr sz="1800">
              <a:solidFill>
                <a:srgbClr val="000000"/>
              </a:solidFill>
              <a:latin typeface="Arial"/>
              <a:ea typeface="Arial"/>
              <a:cs typeface="Arial"/>
              <a:sym typeface="Arial"/>
            </a:endParaRPr>
          </a:p>
          <a:p>
            <a:pPr indent="0" lvl="0" marL="457200" marR="0" rtl="0" algn="l">
              <a:lnSpc>
                <a:spcPct val="115000"/>
              </a:lnSpc>
              <a:spcBef>
                <a:spcPts val="1200"/>
              </a:spcBef>
              <a:spcAft>
                <a:spcPts val="0"/>
              </a:spcAft>
              <a:buNone/>
            </a:pPr>
            <a:r>
              <a:rPr lang="en" sz="1800">
                <a:solidFill>
                  <a:srgbClr val="000000"/>
                </a:solidFill>
                <a:latin typeface="Arial"/>
                <a:ea typeface="Arial"/>
                <a:cs typeface="Arial"/>
                <a:sym typeface="Arial"/>
              </a:rPr>
              <a:t>Next, dimensionality reduction applied through PCA to find a low-dimensional representation of the observation that explains a good fraction of the variance. </a:t>
            </a:r>
            <a:endParaRPr sz="1800">
              <a:solidFill>
                <a:srgbClr val="000000"/>
              </a:solidFill>
              <a:latin typeface="Arial"/>
              <a:ea typeface="Arial"/>
              <a:cs typeface="Arial"/>
              <a:sym typeface="Arial"/>
            </a:endParaRPr>
          </a:p>
          <a:p>
            <a:pPr indent="0" lvl="0" marL="457200" marR="0" rtl="0" algn="l">
              <a:lnSpc>
                <a:spcPct val="115000"/>
              </a:lnSpc>
              <a:spcBef>
                <a:spcPts val="1200"/>
              </a:spcBef>
              <a:spcAft>
                <a:spcPts val="0"/>
              </a:spcAft>
              <a:buNone/>
            </a:pPr>
            <a:r>
              <a:rPr lang="en" sz="1800">
                <a:solidFill>
                  <a:srgbClr val="000000"/>
                </a:solidFill>
                <a:latin typeface="Arial"/>
                <a:ea typeface="Arial"/>
                <a:cs typeface="Arial"/>
                <a:sym typeface="Arial"/>
              </a:rPr>
              <a:t>The optimal number of components determined =7. Thus using PCA before K-means clustering reduces dimensions and decreases computation cost.After PCA analysis , again the K-means algorithm is applied to get more accurate and defined clusters.</a:t>
            </a:r>
            <a:endParaRPr sz="18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100">
              <a:solidFill>
                <a:srgbClr val="000000"/>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idx="1" type="body"/>
          </p:nvPr>
        </p:nvSpPr>
        <p:spPr>
          <a:xfrm>
            <a:off x="381400" y="446775"/>
            <a:ext cx="8336400" cy="4315200"/>
          </a:xfrm>
          <a:prstGeom prst="rect">
            <a:avLst/>
          </a:prstGeom>
        </p:spPr>
        <p:txBody>
          <a:bodyPr anchorCtr="0" anchor="t" bIns="91425" lIns="91425" spcFirstLastPara="1" rIns="91425" wrap="square" tIns="91425">
            <a:normAutofit fontScale="40000"/>
          </a:bodyPr>
          <a:lstStyle/>
          <a:p>
            <a:pPr indent="0" lvl="0" marL="457200" rtl="0" algn="l">
              <a:lnSpc>
                <a:spcPct val="150000"/>
              </a:lnSpc>
              <a:spcBef>
                <a:spcPts val="1000"/>
              </a:spcBef>
              <a:spcAft>
                <a:spcPts val="0"/>
              </a:spcAft>
              <a:buNone/>
            </a:pPr>
            <a:r>
              <a:t/>
            </a:r>
            <a:endParaRPr b="1" sz="4300">
              <a:solidFill>
                <a:srgbClr val="000000"/>
              </a:solidFill>
              <a:latin typeface="Times New Roman"/>
              <a:ea typeface="Times New Roman"/>
              <a:cs typeface="Times New Roman"/>
              <a:sym typeface="Times New Roman"/>
            </a:endParaRPr>
          </a:p>
          <a:p>
            <a:pPr indent="-312357" lvl="0" marL="457200" marR="0" rtl="0" algn="l">
              <a:lnSpc>
                <a:spcPct val="115000"/>
              </a:lnSpc>
              <a:spcBef>
                <a:spcPts val="0"/>
              </a:spcBef>
              <a:spcAft>
                <a:spcPts val="0"/>
              </a:spcAft>
              <a:buClr>
                <a:srgbClr val="000000"/>
              </a:buClr>
              <a:buSzPct val="100000"/>
              <a:buFont typeface="Arial"/>
              <a:buChar char="●"/>
            </a:pPr>
            <a:r>
              <a:rPr b="1" lang="en" sz="3297">
                <a:solidFill>
                  <a:srgbClr val="000000"/>
                </a:solidFill>
                <a:latin typeface="Arial"/>
                <a:ea typeface="Arial"/>
                <a:cs typeface="Arial"/>
                <a:sym typeface="Arial"/>
              </a:rPr>
              <a:t>EM Clustering</a:t>
            </a:r>
            <a:r>
              <a:rPr lang="en" sz="3297">
                <a:solidFill>
                  <a:srgbClr val="000000"/>
                </a:solidFill>
                <a:latin typeface="Arial"/>
                <a:ea typeface="Arial"/>
                <a:cs typeface="Arial"/>
                <a:sym typeface="Arial"/>
              </a:rPr>
              <a:t>: The EM clustering algorithm computes probabilities of cluster memberships based on one or more probability distributions. Similar approach of  applying PCA analysis and then EM clustering is proposed on the processed dataset, resulting in 4 clusters of different sizes.</a:t>
            </a:r>
            <a:endParaRPr sz="3297">
              <a:solidFill>
                <a:srgbClr val="000000"/>
              </a:solidFill>
              <a:latin typeface="Arial"/>
              <a:ea typeface="Arial"/>
              <a:cs typeface="Arial"/>
              <a:sym typeface="Arial"/>
            </a:endParaRPr>
          </a:p>
          <a:p>
            <a:pPr indent="0" lvl="0" marL="0" marR="0" rtl="0" algn="l">
              <a:lnSpc>
                <a:spcPct val="115000"/>
              </a:lnSpc>
              <a:spcBef>
                <a:spcPts val="1200"/>
              </a:spcBef>
              <a:spcAft>
                <a:spcPts val="0"/>
              </a:spcAft>
              <a:buNone/>
            </a:pPr>
            <a:r>
              <a:rPr b="1" lang="en" sz="3297">
                <a:solidFill>
                  <a:srgbClr val="000000"/>
                </a:solidFill>
                <a:latin typeface="Arial"/>
                <a:ea typeface="Arial"/>
                <a:cs typeface="Arial"/>
                <a:sym typeface="Arial"/>
              </a:rPr>
              <a:t>Comparative Analysis of Clustering Models</a:t>
            </a:r>
            <a:endParaRPr b="1" sz="3297">
              <a:solidFill>
                <a:srgbClr val="000000"/>
              </a:solidFill>
              <a:latin typeface="Arial"/>
              <a:ea typeface="Arial"/>
              <a:cs typeface="Arial"/>
              <a:sym typeface="Arial"/>
            </a:endParaRPr>
          </a:p>
          <a:p>
            <a:pPr indent="0" lvl="0" marL="457200" marR="0" rtl="0" algn="l">
              <a:lnSpc>
                <a:spcPct val="115000"/>
              </a:lnSpc>
              <a:spcBef>
                <a:spcPts val="1200"/>
              </a:spcBef>
              <a:spcAft>
                <a:spcPts val="0"/>
              </a:spcAft>
              <a:buNone/>
            </a:pPr>
            <a:r>
              <a:rPr lang="en" sz="3297">
                <a:solidFill>
                  <a:srgbClr val="000000"/>
                </a:solidFill>
                <a:latin typeface="Arial"/>
                <a:ea typeface="Arial"/>
                <a:cs typeface="Arial"/>
                <a:sym typeface="Arial"/>
              </a:rPr>
              <a:t>All the clustering techniques were evaluated using internal indices like the Silhouette Score/Coefficient. </a:t>
            </a:r>
            <a:endParaRPr sz="3297">
              <a:solidFill>
                <a:srgbClr val="000000"/>
              </a:solidFill>
              <a:latin typeface="Arial"/>
              <a:ea typeface="Arial"/>
              <a:cs typeface="Arial"/>
              <a:sym typeface="Arial"/>
            </a:endParaRPr>
          </a:p>
          <a:p>
            <a:pPr indent="0" lvl="0" marL="457200" marR="0" rtl="0" algn="l">
              <a:lnSpc>
                <a:spcPct val="115000"/>
              </a:lnSpc>
              <a:spcBef>
                <a:spcPts val="1200"/>
              </a:spcBef>
              <a:spcAft>
                <a:spcPts val="0"/>
              </a:spcAft>
              <a:buNone/>
            </a:pPr>
            <a:r>
              <a:rPr lang="en" sz="3297">
                <a:solidFill>
                  <a:srgbClr val="000000"/>
                </a:solidFill>
                <a:latin typeface="Arial"/>
                <a:ea typeface="Arial"/>
                <a:cs typeface="Arial"/>
                <a:sym typeface="Arial"/>
              </a:rPr>
              <a:t>Silhouette Score: Performance metric used to calculate the goodness of a clustering technique. Greater the silhouette coefficient of a clustering technique, better the clustering model used for segmentation.</a:t>
            </a:r>
            <a:endParaRPr sz="3297">
              <a:solidFill>
                <a:srgbClr val="000000"/>
              </a:solidFill>
              <a:latin typeface="Arial"/>
              <a:ea typeface="Arial"/>
              <a:cs typeface="Arial"/>
              <a:sym typeface="Arial"/>
            </a:endParaRPr>
          </a:p>
          <a:p>
            <a:pPr indent="0" lvl="0" marL="457200" marR="0" rtl="0" algn="l">
              <a:lnSpc>
                <a:spcPct val="115000"/>
              </a:lnSpc>
              <a:spcBef>
                <a:spcPts val="1200"/>
              </a:spcBef>
              <a:spcAft>
                <a:spcPts val="0"/>
              </a:spcAft>
              <a:buNone/>
            </a:pPr>
            <a:r>
              <a:rPr lang="en" sz="3297">
                <a:solidFill>
                  <a:srgbClr val="000000"/>
                </a:solidFill>
                <a:latin typeface="Arial"/>
                <a:ea typeface="Arial"/>
                <a:cs typeface="Arial"/>
                <a:sym typeface="Arial"/>
              </a:rPr>
              <a:t>Silhouette Score for K-Means: 0.229</a:t>
            </a:r>
            <a:endParaRPr sz="3297">
              <a:solidFill>
                <a:srgbClr val="000000"/>
              </a:solidFill>
              <a:latin typeface="Arial"/>
              <a:ea typeface="Arial"/>
              <a:cs typeface="Arial"/>
              <a:sym typeface="Arial"/>
            </a:endParaRPr>
          </a:p>
          <a:p>
            <a:pPr indent="0" lvl="0" marL="457200" marR="0" rtl="0" algn="l">
              <a:lnSpc>
                <a:spcPct val="115000"/>
              </a:lnSpc>
              <a:spcBef>
                <a:spcPts val="1200"/>
              </a:spcBef>
              <a:spcAft>
                <a:spcPts val="0"/>
              </a:spcAft>
              <a:buNone/>
            </a:pPr>
            <a:r>
              <a:rPr lang="en" sz="3297">
                <a:solidFill>
                  <a:srgbClr val="000000"/>
                </a:solidFill>
                <a:latin typeface="Arial"/>
                <a:ea typeface="Arial"/>
                <a:cs typeface="Arial"/>
                <a:sym typeface="Arial"/>
              </a:rPr>
              <a:t>Silhouette Score for Expectation and Maximization: 0.074</a:t>
            </a:r>
            <a:endParaRPr sz="3297">
              <a:solidFill>
                <a:srgbClr val="000000"/>
              </a:solidFill>
              <a:latin typeface="Arial"/>
              <a:ea typeface="Arial"/>
              <a:cs typeface="Arial"/>
              <a:sym typeface="Arial"/>
            </a:endParaRPr>
          </a:p>
          <a:p>
            <a:pPr indent="0" lvl="0" marL="457200" marR="0" rtl="0" algn="l">
              <a:lnSpc>
                <a:spcPct val="115000"/>
              </a:lnSpc>
              <a:spcBef>
                <a:spcPts val="1200"/>
              </a:spcBef>
              <a:spcAft>
                <a:spcPts val="0"/>
              </a:spcAft>
              <a:buNone/>
            </a:pPr>
            <a:r>
              <a:rPr lang="en" sz="3297">
                <a:solidFill>
                  <a:srgbClr val="000000"/>
                </a:solidFill>
                <a:latin typeface="Arial"/>
                <a:ea typeface="Arial"/>
                <a:cs typeface="Arial"/>
                <a:sym typeface="Arial"/>
              </a:rPr>
              <a:t>Thus, K-Means algorithm is best suited for Data Modelling through clustering technique. </a:t>
            </a:r>
            <a:endParaRPr sz="3297">
              <a:solidFill>
                <a:srgbClr val="000000"/>
              </a:solidFill>
              <a:latin typeface="Arial"/>
              <a:ea typeface="Arial"/>
              <a:cs typeface="Arial"/>
              <a:sym typeface="Arial"/>
            </a:endParaRPr>
          </a:p>
          <a:p>
            <a:pPr indent="0" lvl="0" marL="457200" marR="0" rtl="0" algn="l">
              <a:lnSpc>
                <a:spcPct val="115000"/>
              </a:lnSpc>
              <a:spcBef>
                <a:spcPts val="1200"/>
              </a:spcBef>
              <a:spcAft>
                <a:spcPts val="1200"/>
              </a:spcAft>
              <a:buNone/>
            </a:pPr>
            <a:r>
              <a:t/>
            </a:r>
            <a:endParaRPr sz="18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