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316" r:id="rId4"/>
    <p:sldId id="257" r:id="rId5"/>
    <p:sldId id="263" r:id="rId6"/>
    <p:sldId id="299" r:id="rId7"/>
    <p:sldId id="298" r:id="rId8"/>
    <p:sldId id="300" r:id="rId9"/>
    <p:sldId id="292" r:id="rId10"/>
    <p:sldId id="317" r:id="rId11"/>
    <p:sldId id="318" r:id="rId12"/>
    <p:sldId id="319" r:id="rId13"/>
    <p:sldId id="315" r:id="rId14"/>
    <p:sldId id="301" r:id="rId15"/>
    <p:sldId id="302" r:id="rId16"/>
    <p:sldId id="303" r:id="rId17"/>
    <p:sldId id="314" r:id="rId18"/>
    <p:sldId id="304" r:id="rId19"/>
    <p:sldId id="306" r:id="rId20"/>
    <p:sldId id="305" r:id="rId21"/>
    <p:sldId id="307" r:id="rId22"/>
    <p:sldId id="310" r:id="rId23"/>
    <p:sldId id="313" r:id="rId24"/>
    <p:sldId id="308" r:id="rId25"/>
    <p:sldId id="311" r:id="rId26"/>
    <p:sldId id="312" r:id="rId27"/>
    <p:sldId id="276" r:id="rId28"/>
    <p:sldId id="282" r:id="rId29"/>
    <p:sldId id="289" r:id="rId30"/>
    <p:sldId id="297" r:id="rId31"/>
  </p:sldIdLst>
  <p:sldSz cx="12192000" cy="6858000"/>
  <p:notesSz cx="6858000" cy="9144000"/>
  <p:embeddedFontLst>
    <p:embeddedFont>
      <p:font typeface="方正大黑简体" charset="-122"/>
      <p:regular r:id="rId32"/>
    </p:embeddedFont>
    <p:embeddedFont>
      <p:font typeface="方正正中黑简体" charset="-122"/>
      <p:regular r:id="rId33"/>
    </p:embeddedFont>
    <p:embeddedFont>
      <p:font typeface="华文琥珀" pitchFamily="2" charset="-122"/>
      <p:regular r:id="rId34"/>
    </p:embeddedFon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方正兰亭细黑_GBK_M" charset="2"/>
      <p:regular r:id="rId39"/>
    </p:embeddedFont>
    <p:embeddedFont>
      <p:font typeface="方正粗谭黑简体" charset="-122"/>
      <p:regular r:id="rId40"/>
    </p:embeddedFont>
    <p:embeddedFont>
      <p:font typeface="方正兰亭细黑_GBK" charset="-122"/>
      <p:regular r:id="rId41"/>
    </p:embeddedFont>
    <p:embeddedFont>
      <p:font typeface="方正正黑简体" charset="-122"/>
      <p:regular r:id="rId42"/>
    </p:embeddedFont>
    <p:embeddedFont>
      <p:font typeface="Calibri Light" pitchFamily="34" charset="0"/>
      <p:regular r:id="rId43"/>
      <p: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17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pos="642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2500" userDrawn="1">
          <p15:clr>
            <a:srgbClr val="A4A3A4"/>
          </p15:clr>
        </p15:guide>
        <p15:guide id="10" orient="horz" pos="799" userDrawn="1">
          <p15:clr>
            <a:srgbClr val="A4A3A4"/>
          </p15:clr>
        </p15:guide>
        <p15:guide id="11" pos="2729" userDrawn="1">
          <p15:clr>
            <a:srgbClr val="A4A3A4"/>
          </p15:clr>
        </p15:guide>
        <p15:guide id="12" pos="4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1E4A72"/>
    <a:srgbClr val="2E6BA2"/>
    <a:srgbClr val="016CBA"/>
    <a:srgbClr val="72808B"/>
    <a:srgbClr val="2E75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6660" autoAdjust="0"/>
  </p:normalViewPr>
  <p:slideViewPr>
    <p:cSldViewPr snapToGrid="0" showGuides="1">
      <p:cViewPr varScale="1">
        <p:scale>
          <a:sx n="77" d="100"/>
          <a:sy n="77" d="100"/>
        </p:scale>
        <p:origin x="-114" y="-240"/>
      </p:cViewPr>
      <p:guideLst>
        <p:guide orient="horz" pos="346"/>
        <p:guide orient="horz" pos="3952"/>
        <p:guide orient="horz" pos="2160"/>
        <p:guide orient="horz" pos="2500"/>
        <p:guide orient="horz" pos="799"/>
        <p:guide pos="3817"/>
        <p:guide pos="7015"/>
        <p:guide pos="642"/>
        <p:guide pos="2729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1C52-EC68-422C-A5FF-CD0BF9AE6790}" type="datetimeFigureOut">
              <a:rPr lang="zh-CN" altLang="en-US" smtClean="0"/>
              <a:pPr/>
              <a:t>2015/10/15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8599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1C52-EC68-422C-A5FF-CD0BF9AE6790}" type="datetimeFigureOut">
              <a:rPr lang="zh-CN" altLang="en-US" smtClean="0"/>
              <a:pPr/>
              <a:t>2015/10/15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6313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81526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889562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1C52-EC68-422C-A5FF-CD0BF9AE6790}" type="datetimeFigureOut">
              <a:rPr lang="zh-CN" altLang="en-US" smtClean="0"/>
              <a:pPr/>
              <a:t>2015/10/15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27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AEE-5CC6-4131-9368-D4B3327E4E61}" type="datetimeFigureOut">
              <a:rPr lang="zh-CN" altLang="en-US" smtClean="0"/>
              <a:pPr/>
              <a:t>2015/10/15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www.sidland.net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C85A-C9C5-4126-B537-342D910F6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64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75000"/>
              </a:schemeClr>
            </a:gs>
            <a:gs pos="50000">
              <a:schemeClr val="bg1"/>
            </a:gs>
            <a:gs pos="100000">
              <a:schemeClr val="bg1"/>
            </a:gs>
            <a:gs pos="0">
              <a:schemeClr val="accent1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714435" y="843366"/>
            <a:ext cx="8698813" cy="4148653"/>
            <a:chOff x="1267091" y="1156612"/>
            <a:chExt cx="9277439" cy="5073689"/>
          </a:xfrm>
        </p:grpSpPr>
        <p:sp>
          <p:nvSpPr>
            <p:cNvPr id="5" name="文本框 4"/>
            <p:cNvSpPr txBox="1"/>
            <p:nvPr/>
          </p:nvSpPr>
          <p:spPr>
            <a:xfrm>
              <a:off x="1267091" y="1156612"/>
              <a:ext cx="4663723" cy="505699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square" lIns="252000" rIns="0" rtlCol="0">
              <a:spAutoFit/>
            </a:bodyPr>
            <a:lstStyle/>
            <a:p>
              <a:r>
                <a:rPr lang="en-US" altLang="zh-CN" sz="28700" dirty="0" smtClean="0">
                  <a:solidFill>
                    <a:schemeClr val="accent1">
                      <a:lumMod val="75000"/>
                    </a:schemeClr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20</a:t>
              </a:r>
              <a:endParaRPr lang="zh-CN" altLang="en-US" sz="8000" dirty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45950" y="1173303"/>
              <a:ext cx="4598580" cy="5056998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</p:spPr>
          <p:txBody>
            <a:bodyPr wrap="square" lIns="252000" rIns="0" rtlCol="0">
              <a:spAutoFit/>
            </a:bodyPr>
            <a:lstStyle/>
            <a:p>
              <a:r>
                <a:rPr lang="en-US" altLang="zh-CN" sz="28700" dirty="0" smtClean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15</a:t>
              </a:r>
              <a:endParaRPr lang="zh-CN" altLang="en-US" sz="8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44983" y="2307118"/>
            <a:ext cx="4352844" cy="1213976"/>
            <a:chOff x="6531622" y="4643801"/>
            <a:chExt cx="4223531" cy="1603166"/>
          </a:xfrm>
        </p:grpSpPr>
        <p:sp>
          <p:nvSpPr>
            <p:cNvPr id="10" name="文本框 9"/>
            <p:cNvSpPr txBox="1"/>
            <p:nvPr/>
          </p:nvSpPr>
          <p:spPr>
            <a:xfrm>
              <a:off x="6531622" y="4661823"/>
              <a:ext cx="2075427" cy="15851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rIns="0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accent1">
                      <a:lumMod val="7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日志</a:t>
              </a:r>
              <a:endParaRPr lang="en-US" altLang="zh-CN" sz="7200" dirty="0" smtClean="0">
                <a:solidFill>
                  <a:schemeClr val="accent1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619317" y="4643801"/>
              <a:ext cx="2135836" cy="1585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36000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华文琥珀" pitchFamily="2" charset="-122"/>
                  <a:ea typeface="华文琥珀" pitchFamily="2" charset="-122"/>
                </a:rPr>
                <a:t>分析</a:t>
              </a:r>
              <a:endParaRPr lang="zh-CN" altLang="en-US" sz="72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7951112" y="5310570"/>
            <a:ext cx="574675" cy="711200"/>
            <a:chOff x="3659" y="3132"/>
            <a:chExt cx="362" cy="448"/>
          </a:xfrm>
        </p:grpSpPr>
        <p:sp>
          <p:nvSpPr>
            <p:cNvPr id="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9" y="3134"/>
              <a:ext cx="3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3659" y="3132"/>
              <a:ext cx="176" cy="441"/>
            </a:xfrm>
            <a:custGeom>
              <a:avLst/>
              <a:gdLst>
                <a:gd name="T0" fmla="*/ 0 w 176"/>
                <a:gd name="T1" fmla="*/ 0 h 441"/>
                <a:gd name="T2" fmla="*/ 0 w 176"/>
                <a:gd name="T3" fmla="*/ 379 h 441"/>
                <a:gd name="T4" fmla="*/ 176 w 176"/>
                <a:gd name="T5" fmla="*/ 441 h 441"/>
                <a:gd name="T6" fmla="*/ 176 w 176"/>
                <a:gd name="T7" fmla="*/ 62 h 441"/>
                <a:gd name="T8" fmla="*/ 0 w 176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41">
                  <a:moveTo>
                    <a:pt x="0" y="0"/>
                  </a:moveTo>
                  <a:lnTo>
                    <a:pt x="0" y="379"/>
                  </a:lnTo>
                  <a:lnTo>
                    <a:pt x="176" y="441"/>
                  </a:lnTo>
                  <a:lnTo>
                    <a:pt x="176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857" y="3132"/>
              <a:ext cx="162" cy="448"/>
            </a:xfrm>
            <a:custGeom>
              <a:avLst/>
              <a:gdLst>
                <a:gd name="T0" fmla="*/ 162 w 162"/>
                <a:gd name="T1" fmla="*/ 0 h 448"/>
                <a:gd name="T2" fmla="*/ 0 w 162"/>
                <a:gd name="T3" fmla="*/ 72 h 448"/>
                <a:gd name="T4" fmla="*/ 0 w 162"/>
                <a:gd name="T5" fmla="*/ 448 h 448"/>
                <a:gd name="T6" fmla="*/ 162 w 162"/>
                <a:gd name="T7" fmla="*/ 376 h 448"/>
                <a:gd name="T8" fmla="*/ 162 w 162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48">
                  <a:moveTo>
                    <a:pt x="162" y="0"/>
                  </a:moveTo>
                  <a:lnTo>
                    <a:pt x="0" y="72"/>
                  </a:lnTo>
                  <a:lnTo>
                    <a:pt x="0" y="448"/>
                  </a:lnTo>
                  <a:lnTo>
                    <a:pt x="162" y="37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521466" y="5407064"/>
            <a:ext cx="3086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制作：阿良</a:t>
            </a:r>
            <a:endParaRPr lang="en-US" altLang="zh-CN" sz="3600" b="1" dirty="0" smtClean="0">
              <a:solidFill>
                <a:schemeClr val="bg1"/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www.sidland.net</a:t>
            </a:r>
          </a:p>
        </p:txBody>
      </p:sp>
    </p:spTree>
    <p:extLst>
      <p:ext uri="{BB962C8B-B14F-4D97-AF65-F5344CB8AC3E}">
        <p14:creationId xmlns="" xmlns:p14="http://schemas.microsoft.com/office/powerpoint/2010/main" val="1076064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配置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605" y="1655810"/>
            <a:ext cx="6008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</a:t>
            </a:r>
            <a:r>
              <a:rPr lang="en-US" altLang="zh-CN" dirty="0" smtClean="0"/>
              <a:t>{……} </a:t>
            </a:r>
            <a:endParaRPr lang="zh-CN" altLang="zh-CN" dirty="0" smtClean="0"/>
          </a:p>
          <a:p>
            <a:r>
              <a:rPr lang="en-US" altLang="zh-CN" dirty="0" smtClean="0"/>
              <a:t>filter </a:t>
            </a:r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    if [type]=="</a:t>
            </a:r>
            <a:r>
              <a:rPr lang="en-US" altLang="zh-CN" dirty="0" err="1" smtClean="0"/>
              <a:t>sidland</a:t>
            </a:r>
            <a:r>
              <a:rPr lang="en-US" altLang="zh-CN" dirty="0" smtClean="0"/>
              <a:t>"{</a:t>
            </a:r>
            <a:endParaRPr lang="zh-CN" altLang="zh-CN" dirty="0" smtClean="0"/>
          </a:p>
          <a:p>
            <a:r>
              <a:rPr lang="en-US" altLang="zh-CN" dirty="0" smtClean="0"/>
              <a:t>    mutate{</a:t>
            </a:r>
            <a:endParaRPr lang="zh-CN" altLang="zh-CN" dirty="0" smtClean="0"/>
          </a:p>
          <a:p>
            <a:r>
              <a:rPr lang="en-US" altLang="zh-CN" dirty="0" smtClean="0"/>
              <a:t>	split =&gt; ["message","||"]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add_field</a:t>
            </a:r>
            <a:r>
              <a:rPr lang="en-US" altLang="zh-CN" dirty="0" smtClean="0"/>
              <a:t> =&gt; { "</a:t>
            </a:r>
            <a:r>
              <a:rPr lang="en-US" altLang="zh-CN" dirty="0" err="1" smtClean="0"/>
              <a:t>clientIp</a:t>
            </a:r>
            <a:r>
              <a:rPr lang="en-US" altLang="zh-CN" dirty="0" smtClean="0"/>
              <a:t>" =&gt; "from %{[message][0]}" }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output </a:t>
            </a:r>
            <a:r>
              <a:rPr lang="en-US" altLang="zh-CN" dirty="0" smtClean="0"/>
              <a:t>{……}</a:t>
            </a:r>
            <a:endParaRPr lang="zh-CN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1099751" y="1371600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三：增加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290" y="4469283"/>
            <a:ext cx="6553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配置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9632" y="1841162"/>
            <a:ext cx="6141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</a:t>
            </a:r>
            <a:r>
              <a:rPr lang="en-US" altLang="zh-CN" dirty="0" smtClean="0"/>
              <a:t>{……} </a:t>
            </a:r>
            <a:endParaRPr lang="zh-CN" altLang="zh-CN" dirty="0" smtClean="0"/>
          </a:p>
          <a:p>
            <a:r>
              <a:rPr lang="en-US" altLang="zh-CN" dirty="0" smtClean="0"/>
              <a:t>filter {……}</a:t>
            </a:r>
            <a:endParaRPr lang="zh-CN" altLang="zh-CN" dirty="0" smtClean="0"/>
          </a:p>
          <a:p>
            <a:r>
              <a:rPr lang="en-US" altLang="zh-CN" dirty="0" smtClean="0"/>
              <a:t>output { </a:t>
            </a:r>
            <a:endParaRPr lang="zh-CN" altLang="zh-CN" dirty="0" smtClean="0"/>
          </a:p>
          <a:p>
            <a:r>
              <a:rPr lang="en-US" altLang="zh-CN" dirty="0" smtClean="0"/>
              <a:t>    if [type]=="</a:t>
            </a:r>
            <a:r>
              <a:rPr lang="en-US" altLang="zh-CN" dirty="0" err="1" smtClean="0"/>
              <a:t>sidland</a:t>
            </a:r>
            <a:r>
              <a:rPr lang="en-US" altLang="zh-CN" dirty="0" smtClean="0"/>
              <a:t>"{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host </a:t>
            </a:r>
            <a:r>
              <a:rPr lang="en-US" altLang="zh-CN" dirty="0" smtClean="0"/>
              <a:t>=&gt; "127.0.0.1"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if [type]=="search"{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en-US" altLang="zh-CN" dirty="0" smtClean="0"/>
              <a:t>{codec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1099751" y="1371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四：设置输出结果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13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7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545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elasticsearch</a:t>
            </a:r>
            <a:r>
              <a:rPr lang="zh-CN" altLang="en-US" sz="36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简介及单机</a:t>
            </a:r>
          </a:p>
        </p:txBody>
      </p:sp>
      <p:sp>
        <p:nvSpPr>
          <p:cNvPr id="54" name="矩形 53"/>
          <p:cNvSpPr/>
          <p:nvPr/>
        </p:nvSpPr>
        <p:spPr>
          <a:xfrm>
            <a:off x="6284276" y="4822565"/>
            <a:ext cx="2606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Logstash</a:t>
            </a:r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将数</a:t>
            </a:r>
            <a:endParaRPr lang="en-US" altLang="zh-CN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据格式化后提交</a:t>
            </a:r>
            <a:endParaRPr lang="en-US" altLang="zh-CN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elasticsearch</a:t>
            </a:r>
            <a:endParaRPr lang="zh-CN" altLang="zh-CN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9561408" y="1798375"/>
            <a:ext cx="293972" cy="270390"/>
            <a:chOff x="4171" y="2445"/>
            <a:chExt cx="1097" cy="1009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71" y="2495"/>
              <a:ext cx="830" cy="959"/>
            </a:xfrm>
            <a:custGeom>
              <a:avLst/>
              <a:gdLst>
                <a:gd name="T0" fmla="*/ 313 w 349"/>
                <a:gd name="T1" fmla="*/ 265 h 403"/>
                <a:gd name="T2" fmla="*/ 265 w 349"/>
                <a:gd name="T3" fmla="*/ 236 h 403"/>
                <a:gd name="T4" fmla="*/ 255 w 349"/>
                <a:gd name="T5" fmla="*/ 227 h 403"/>
                <a:gd name="T6" fmla="*/ 255 w 349"/>
                <a:gd name="T7" fmla="*/ 213 h 403"/>
                <a:gd name="T8" fmla="*/ 281 w 349"/>
                <a:gd name="T9" fmla="*/ 116 h 403"/>
                <a:gd name="T10" fmla="*/ 173 w 349"/>
                <a:gd name="T11" fmla="*/ 1 h 403"/>
                <a:gd name="T12" fmla="*/ 67 w 349"/>
                <a:gd name="T13" fmla="*/ 118 h 403"/>
                <a:gd name="T14" fmla="*/ 94 w 349"/>
                <a:gd name="T15" fmla="*/ 214 h 403"/>
                <a:gd name="T16" fmla="*/ 94 w 349"/>
                <a:gd name="T17" fmla="*/ 228 h 403"/>
                <a:gd name="T18" fmla="*/ 84 w 349"/>
                <a:gd name="T19" fmla="*/ 237 h 403"/>
                <a:gd name="T20" fmla="*/ 0 w 349"/>
                <a:gd name="T21" fmla="*/ 350 h 403"/>
                <a:gd name="T22" fmla="*/ 0 w 349"/>
                <a:gd name="T23" fmla="*/ 360 h 403"/>
                <a:gd name="T24" fmla="*/ 44 w 349"/>
                <a:gd name="T25" fmla="*/ 403 h 403"/>
                <a:gd name="T26" fmla="*/ 305 w 349"/>
                <a:gd name="T27" fmla="*/ 403 h 403"/>
                <a:gd name="T28" fmla="*/ 336 w 349"/>
                <a:gd name="T29" fmla="*/ 390 h 403"/>
                <a:gd name="T30" fmla="*/ 348 w 349"/>
                <a:gd name="T31" fmla="*/ 359 h 403"/>
                <a:gd name="T32" fmla="*/ 348 w 349"/>
                <a:gd name="T33" fmla="*/ 347 h 403"/>
                <a:gd name="T34" fmla="*/ 313 w 349"/>
                <a:gd name="T35" fmla="*/ 2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403">
                  <a:moveTo>
                    <a:pt x="313" y="265"/>
                  </a:moveTo>
                  <a:cubicBezTo>
                    <a:pt x="300" y="251"/>
                    <a:pt x="283" y="241"/>
                    <a:pt x="265" y="236"/>
                  </a:cubicBezTo>
                  <a:cubicBezTo>
                    <a:pt x="261" y="235"/>
                    <a:pt x="257" y="231"/>
                    <a:pt x="255" y="227"/>
                  </a:cubicBezTo>
                  <a:cubicBezTo>
                    <a:pt x="253" y="223"/>
                    <a:pt x="253" y="217"/>
                    <a:pt x="255" y="213"/>
                  </a:cubicBezTo>
                  <a:cubicBezTo>
                    <a:pt x="272" y="182"/>
                    <a:pt x="281" y="145"/>
                    <a:pt x="281" y="116"/>
                  </a:cubicBezTo>
                  <a:cubicBezTo>
                    <a:pt x="281" y="52"/>
                    <a:pt x="232" y="0"/>
                    <a:pt x="173" y="1"/>
                  </a:cubicBezTo>
                  <a:cubicBezTo>
                    <a:pt x="114" y="1"/>
                    <a:pt x="66" y="54"/>
                    <a:pt x="67" y="118"/>
                  </a:cubicBezTo>
                  <a:cubicBezTo>
                    <a:pt x="67" y="147"/>
                    <a:pt x="77" y="183"/>
                    <a:pt x="94" y="214"/>
                  </a:cubicBezTo>
                  <a:cubicBezTo>
                    <a:pt x="96" y="218"/>
                    <a:pt x="96" y="223"/>
                    <a:pt x="94" y="228"/>
                  </a:cubicBezTo>
                  <a:cubicBezTo>
                    <a:pt x="93" y="232"/>
                    <a:pt x="89" y="235"/>
                    <a:pt x="84" y="237"/>
                  </a:cubicBezTo>
                  <a:cubicBezTo>
                    <a:pt x="35" y="251"/>
                    <a:pt x="0" y="296"/>
                    <a:pt x="0" y="35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20" y="403"/>
                    <a:pt x="44" y="403"/>
                  </a:cubicBezTo>
                  <a:cubicBezTo>
                    <a:pt x="305" y="403"/>
                    <a:pt x="305" y="403"/>
                    <a:pt x="305" y="403"/>
                  </a:cubicBezTo>
                  <a:cubicBezTo>
                    <a:pt x="316" y="403"/>
                    <a:pt x="328" y="398"/>
                    <a:pt x="336" y="390"/>
                  </a:cubicBezTo>
                  <a:cubicBezTo>
                    <a:pt x="344" y="382"/>
                    <a:pt x="349" y="371"/>
                    <a:pt x="348" y="359"/>
                  </a:cubicBezTo>
                  <a:cubicBezTo>
                    <a:pt x="348" y="347"/>
                    <a:pt x="348" y="347"/>
                    <a:pt x="348" y="347"/>
                  </a:cubicBezTo>
                  <a:cubicBezTo>
                    <a:pt x="348" y="316"/>
                    <a:pt x="336" y="286"/>
                    <a:pt x="313" y="265"/>
                  </a:cubicBezTo>
                  <a:close/>
                </a:path>
              </a:pathLst>
            </a:custGeom>
            <a:solidFill>
              <a:srgbClr val="933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16" y="2445"/>
              <a:ext cx="552" cy="961"/>
            </a:xfrm>
            <a:custGeom>
              <a:avLst/>
              <a:gdLst>
                <a:gd name="T0" fmla="*/ 232 w 232"/>
                <a:gd name="T1" fmla="*/ 348 h 404"/>
                <a:gd name="T2" fmla="*/ 197 w 232"/>
                <a:gd name="T3" fmla="*/ 266 h 404"/>
                <a:gd name="T4" fmla="*/ 149 w 232"/>
                <a:gd name="T5" fmla="*/ 237 h 404"/>
                <a:gd name="T6" fmla="*/ 139 w 232"/>
                <a:gd name="T7" fmla="*/ 228 h 404"/>
                <a:gd name="T8" fmla="*/ 139 w 232"/>
                <a:gd name="T9" fmla="*/ 217 h 404"/>
                <a:gd name="T10" fmla="*/ 193 w 232"/>
                <a:gd name="T11" fmla="*/ 193 h 404"/>
                <a:gd name="T12" fmla="*/ 196 w 232"/>
                <a:gd name="T13" fmla="*/ 185 h 404"/>
                <a:gd name="T14" fmla="*/ 192 w 232"/>
                <a:gd name="T15" fmla="*/ 178 h 404"/>
                <a:gd name="T16" fmla="*/ 160 w 232"/>
                <a:gd name="T17" fmla="*/ 139 h 404"/>
                <a:gd name="T18" fmla="*/ 141 w 232"/>
                <a:gd name="T19" fmla="*/ 53 h 404"/>
                <a:gd name="T20" fmla="*/ 51 w 232"/>
                <a:gd name="T21" fmla="*/ 2 h 404"/>
                <a:gd name="T22" fmla="*/ 0 w 232"/>
                <a:gd name="T23" fmla="*/ 21 h 404"/>
                <a:gd name="T24" fmla="*/ 67 w 232"/>
                <a:gd name="T25" fmla="*/ 137 h 404"/>
                <a:gd name="T26" fmla="*/ 44 w 232"/>
                <a:gd name="T27" fmla="*/ 232 h 404"/>
                <a:gd name="T28" fmla="*/ 44 w 232"/>
                <a:gd name="T29" fmla="*/ 240 h 404"/>
                <a:gd name="T30" fmla="*/ 49 w 232"/>
                <a:gd name="T31" fmla="*/ 245 h 404"/>
                <a:gd name="T32" fmla="*/ 95 w 232"/>
                <a:gd name="T33" fmla="*/ 275 h 404"/>
                <a:gd name="T34" fmla="*/ 135 w 232"/>
                <a:gd name="T35" fmla="*/ 368 h 404"/>
                <a:gd name="T36" fmla="*/ 135 w 232"/>
                <a:gd name="T37" fmla="*/ 380 h 404"/>
                <a:gd name="T38" fmla="*/ 130 w 232"/>
                <a:gd name="T39" fmla="*/ 404 h 404"/>
                <a:gd name="T40" fmla="*/ 188 w 232"/>
                <a:gd name="T41" fmla="*/ 404 h 404"/>
                <a:gd name="T42" fmla="*/ 220 w 232"/>
                <a:gd name="T43" fmla="*/ 391 h 404"/>
                <a:gd name="T44" fmla="*/ 232 w 232"/>
                <a:gd name="T45" fmla="*/ 360 h 404"/>
                <a:gd name="T46" fmla="*/ 232 w 232"/>
                <a:gd name="T47" fmla="*/ 34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404">
                  <a:moveTo>
                    <a:pt x="232" y="348"/>
                  </a:moveTo>
                  <a:cubicBezTo>
                    <a:pt x="232" y="317"/>
                    <a:pt x="219" y="287"/>
                    <a:pt x="197" y="266"/>
                  </a:cubicBezTo>
                  <a:cubicBezTo>
                    <a:pt x="184" y="252"/>
                    <a:pt x="167" y="243"/>
                    <a:pt x="149" y="237"/>
                  </a:cubicBezTo>
                  <a:cubicBezTo>
                    <a:pt x="144" y="236"/>
                    <a:pt x="141" y="232"/>
                    <a:pt x="139" y="228"/>
                  </a:cubicBezTo>
                  <a:cubicBezTo>
                    <a:pt x="137" y="224"/>
                    <a:pt x="137" y="220"/>
                    <a:pt x="139" y="217"/>
                  </a:cubicBezTo>
                  <a:cubicBezTo>
                    <a:pt x="162" y="212"/>
                    <a:pt x="181" y="201"/>
                    <a:pt x="193" y="193"/>
                  </a:cubicBezTo>
                  <a:cubicBezTo>
                    <a:pt x="195" y="191"/>
                    <a:pt x="197" y="188"/>
                    <a:pt x="196" y="185"/>
                  </a:cubicBezTo>
                  <a:cubicBezTo>
                    <a:pt x="196" y="182"/>
                    <a:pt x="194" y="180"/>
                    <a:pt x="192" y="178"/>
                  </a:cubicBezTo>
                  <a:cubicBezTo>
                    <a:pt x="179" y="172"/>
                    <a:pt x="168" y="158"/>
                    <a:pt x="160" y="139"/>
                  </a:cubicBezTo>
                  <a:cubicBezTo>
                    <a:pt x="151" y="114"/>
                    <a:pt x="160" y="92"/>
                    <a:pt x="141" y="53"/>
                  </a:cubicBezTo>
                  <a:cubicBezTo>
                    <a:pt x="123" y="17"/>
                    <a:pt x="89" y="0"/>
                    <a:pt x="51" y="2"/>
                  </a:cubicBezTo>
                  <a:cubicBezTo>
                    <a:pt x="51" y="2"/>
                    <a:pt x="20" y="3"/>
                    <a:pt x="0" y="21"/>
                  </a:cubicBezTo>
                  <a:cubicBezTo>
                    <a:pt x="40" y="42"/>
                    <a:pt x="67" y="86"/>
                    <a:pt x="67" y="137"/>
                  </a:cubicBezTo>
                  <a:cubicBezTo>
                    <a:pt x="68" y="166"/>
                    <a:pt x="59" y="201"/>
                    <a:pt x="44" y="232"/>
                  </a:cubicBezTo>
                  <a:cubicBezTo>
                    <a:pt x="43" y="235"/>
                    <a:pt x="43" y="237"/>
                    <a:pt x="44" y="240"/>
                  </a:cubicBezTo>
                  <a:cubicBezTo>
                    <a:pt x="45" y="242"/>
                    <a:pt x="47" y="244"/>
                    <a:pt x="49" y="245"/>
                  </a:cubicBezTo>
                  <a:cubicBezTo>
                    <a:pt x="67" y="252"/>
                    <a:pt x="82" y="262"/>
                    <a:pt x="95" y="275"/>
                  </a:cubicBezTo>
                  <a:cubicBezTo>
                    <a:pt x="120" y="299"/>
                    <a:pt x="134" y="332"/>
                    <a:pt x="135" y="368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5" y="388"/>
                    <a:pt x="133" y="397"/>
                    <a:pt x="130" y="404"/>
                  </a:cubicBezTo>
                  <a:cubicBezTo>
                    <a:pt x="188" y="404"/>
                    <a:pt x="188" y="404"/>
                    <a:pt x="188" y="404"/>
                  </a:cubicBezTo>
                  <a:cubicBezTo>
                    <a:pt x="200" y="404"/>
                    <a:pt x="211" y="399"/>
                    <a:pt x="220" y="391"/>
                  </a:cubicBezTo>
                  <a:cubicBezTo>
                    <a:pt x="228" y="383"/>
                    <a:pt x="232" y="372"/>
                    <a:pt x="232" y="360"/>
                  </a:cubicBezTo>
                  <a:lnTo>
                    <a:pt x="232" y="348"/>
                  </a:lnTo>
                  <a:close/>
                </a:path>
              </a:pathLst>
            </a:custGeom>
            <a:solidFill>
              <a:srgbClr val="933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4171" y="2495"/>
              <a:ext cx="830" cy="959"/>
            </a:xfrm>
            <a:custGeom>
              <a:avLst/>
              <a:gdLst>
                <a:gd name="T0" fmla="*/ 313 w 349"/>
                <a:gd name="T1" fmla="*/ 265 h 403"/>
                <a:gd name="T2" fmla="*/ 265 w 349"/>
                <a:gd name="T3" fmla="*/ 236 h 403"/>
                <a:gd name="T4" fmla="*/ 255 w 349"/>
                <a:gd name="T5" fmla="*/ 227 h 403"/>
                <a:gd name="T6" fmla="*/ 255 w 349"/>
                <a:gd name="T7" fmla="*/ 213 h 403"/>
                <a:gd name="T8" fmla="*/ 281 w 349"/>
                <a:gd name="T9" fmla="*/ 116 h 403"/>
                <a:gd name="T10" fmla="*/ 173 w 349"/>
                <a:gd name="T11" fmla="*/ 1 h 403"/>
                <a:gd name="T12" fmla="*/ 67 w 349"/>
                <a:gd name="T13" fmla="*/ 118 h 403"/>
                <a:gd name="T14" fmla="*/ 94 w 349"/>
                <a:gd name="T15" fmla="*/ 214 h 403"/>
                <a:gd name="T16" fmla="*/ 94 w 349"/>
                <a:gd name="T17" fmla="*/ 228 h 403"/>
                <a:gd name="T18" fmla="*/ 84 w 349"/>
                <a:gd name="T19" fmla="*/ 237 h 403"/>
                <a:gd name="T20" fmla="*/ 0 w 349"/>
                <a:gd name="T21" fmla="*/ 350 h 403"/>
                <a:gd name="T22" fmla="*/ 0 w 349"/>
                <a:gd name="T23" fmla="*/ 360 h 403"/>
                <a:gd name="T24" fmla="*/ 44 w 349"/>
                <a:gd name="T25" fmla="*/ 403 h 403"/>
                <a:gd name="T26" fmla="*/ 305 w 349"/>
                <a:gd name="T27" fmla="*/ 403 h 403"/>
                <a:gd name="T28" fmla="*/ 336 w 349"/>
                <a:gd name="T29" fmla="*/ 390 h 403"/>
                <a:gd name="T30" fmla="*/ 348 w 349"/>
                <a:gd name="T31" fmla="*/ 359 h 403"/>
                <a:gd name="T32" fmla="*/ 348 w 349"/>
                <a:gd name="T33" fmla="*/ 347 h 403"/>
                <a:gd name="T34" fmla="*/ 313 w 349"/>
                <a:gd name="T35" fmla="*/ 2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403">
                  <a:moveTo>
                    <a:pt x="313" y="265"/>
                  </a:moveTo>
                  <a:cubicBezTo>
                    <a:pt x="300" y="251"/>
                    <a:pt x="283" y="241"/>
                    <a:pt x="265" y="236"/>
                  </a:cubicBezTo>
                  <a:cubicBezTo>
                    <a:pt x="261" y="235"/>
                    <a:pt x="257" y="231"/>
                    <a:pt x="255" y="227"/>
                  </a:cubicBezTo>
                  <a:cubicBezTo>
                    <a:pt x="253" y="223"/>
                    <a:pt x="253" y="217"/>
                    <a:pt x="255" y="213"/>
                  </a:cubicBezTo>
                  <a:cubicBezTo>
                    <a:pt x="272" y="182"/>
                    <a:pt x="281" y="145"/>
                    <a:pt x="281" y="116"/>
                  </a:cubicBezTo>
                  <a:cubicBezTo>
                    <a:pt x="281" y="52"/>
                    <a:pt x="232" y="0"/>
                    <a:pt x="173" y="1"/>
                  </a:cubicBezTo>
                  <a:cubicBezTo>
                    <a:pt x="114" y="1"/>
                    <a:pt x="66" y="54"/>
                    <a:pt x="67" y="118"/>
                  </a:cubicBezTo>
                  <a:cubicBezTo>
                    <a:pt x="67" y="147"/>
                    <a:pt x="77" y="183"/>
                    <a:pt x="94" y="214"/>
                  </a:cubicBezTo>
                  <a:cubicBezTo>
                    <a:pt x="96" y="218"/>
                    <a:pt x="96" y="223"/>
                    <a:pt x="94" y="228"/>
                  </a:cubicBezTo>
                  <a:cubicBezTo>
                    <a:pt x="93" y="232"/>
                    <a:pt x="89" y="235"/>
                    <a:pt x="84" y="237"/>
                  </a:cubicBezTo>
                  <a:cubicBezTo>
                    <a:pt x="35" y="251"/>
                    <a:pt x="0" y="296"/>
                    <a:pt x="0" y="35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20" y="403"/>
                    <a:pt x="44" y="403"/>
                  </a:cubicBezTo>
                  <a:cubicBezTo>
                    <a:pt x="305" y="403"/>
                    <a:pt x="305" y="403"/>
                    <a:pt x="305" y="403"/>
                  </a:cubicBezTo>
                  <a:cubicBezTo>
                    <a:pt x="316" y="403"/>
                    <a:pt x="328" y="398"/>
                    <a:pt x="336" y="390"/>
                  </a:cubicBezTo>
                  <a:cubicBezTo>
                    <a:pt x="344" y="382"/>
                    <a:pt x="349" y="371"/>
                    <a:pt x="348" y="359"/>
                  </a:cubicBezTo>
                  <a:cubicBezTo>
                    <a:pt x="348" y="347"/>
                    <a:pt x="348" y="347"/>
                    <a:pt x="348" y="347"/>
                  </a:cubicBezTo>
                  <a:cubicBezTo>
                    <a:pt x="348" y="316"/>
                    <a:pt x="336" y="286"/>
                    <a:pt x="313" y="26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4716" y="2445"/>
              <a:ext cx="552" cy="961"/>
            </a:xfrm>
            <a:custGeom>
              <a:avLst/>
              <a:gdLst>
                <a:gd name="T0" fmla="*/ 232 w 232"/>
                <a:gd name="T1" fmla="*/ 348 h 404"/>
                <a:gd name="T2" fmla="*/ 197 w 232"/>
                <a:gd name="T3" fmla="*/ 266 h 404"/>
                <a:gd name="T4" fmla="*/ 149 w 232"/>
                <a:gd name="T5" fmla="*/ 237 h 404"/>
                <a:gd name="T6" fmla="*/ 139 w 232"/>
                <a:gd name="T7" fmla="*/ 228 h 404"/>
                <a:gd name="T8" fmla="*/ 139 w 232"/>
                <a:gd name="T9" fmla="*/ 217 h 404"/>
                <a:gd name="T10" fmla="*/ 193 w 232"/>
                <a:gd name="T11" fmla="*/ 193 h 404"/>
                <a:gd name="T12" fmla="*/ 196 w 232"/>
                <a:gd name="T13" fmla="*/ 185 h 404"/>
                <a:gd name="T14" fmla="*/ 192 w 232"/>
                <a:gd name="T15" fmla="*/ 178 h 404"/>
                <a:gd name="T16" fmla="*/ 160 w 232"/>
                <a:gd name="T17" fmla="*/ 139 h 404"/>
                <a:gd name="T18" fmla="*/ 141 w 232"/>
                <a:gd name="T19" fmla="*/ 53 h 404"/>
                <a:gd name="T20" fmla="*/ 51 w 232"/>
                <a:gd name="T21" fmla="*/ 2 h 404"/>
                <a:gd name="T22" fmla="*/ 0 w 232"/>
                <a:gd name="T23" fmla="*/ 21 h 404"/>
                <a:gd name="T24" fmla="*/ 67 w 232"/>
                <a:gd name="T25" fmla="*/ 137 h 404"/>
                <a:gd name="T26" fmla="*/ 44 w 232"/>
                <a:gd name="T27" fmla="*/ 232 h 404"/>
                <a:gd name="T28" fmla="*/ 44 w 232"/>
                <a:gd name="T29" fmla="*/ 240 h 404"/>
                <a:gd name="T30" fmla="*/ 49 w 232"/>
                <a:gd name="T31" fmla="*/ 245 h 404"/>
                <a:gd name="T32" fmla="*/ 95 w 232"/>
                <a:gd name="T33" fmla="*/ 275 h 404"/>
                <a:gd name="T34" fmla="*/ 135 w 232"/>
                <a:gd name="T35" fmla="*/ 368 h 404"/>
                <a:gd name="T36" fmla="*/ 135 w 232"/>
                <a:gd name="T37" fmla="*/ 380 h 404"/>
                <a:gd name="T38" fmla="*/ 130 w 232"/>
                <a:gd name="T39" fmla="*/ 404 h 404"/>
                <a:gd name="T40" fmla="*/ 188 w 232"/>
                <a:gd name="T41" fmla="*/ 404 h 404"/>
                <a:gd name="T42" fmla="*/ 220 w 232"/>
                <a:gd name="T43" fmla="*/ 391 h 404"/>
                <a:gd name="T44" fmla="*/ 232 w 232"/>
                <a:gd name="T45" fmla="*/ 360 h 404"/>
                <a:gd name="T46" fmla="*/ 232 w 232"/>
                <a:gd name="T47" fmla="*/ 34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404">
                  <a:moveTo>
                    <a:pt x="232" y="348"/>
                  </a:moveTo>
                  <a:cubicBezTo>
                    <a:pt x="232" y="317"/>
                    <a:pt x="219" y="287"/>
                    <a:pt x="197" y="266"/>
                  </a:cubicBezTo>
                  <a:cubicBezTo>
                    <a:pt x="184" y="252"/>
                    <a:pt x="167" y="243"/>
                    <a:pt x="149" y="237"/>
                  </a:cubicBezTo>
                  <a:cubicBezTo>
                    <a:pt x="144" y="236"/>
                    <a:pt x="141" y="232"/>
                    <a:pt x="139" y="228"/>
                  </a:cubicBezTo>
                  <a:cubicBezTo>
                    <a:pt x="137" y="224"/>
                    <a:pt x="137" y="220"/>
                    <a:pt x="139" y="217"/>
                  </a:cubicBezTo>
                  <a:cubicBezTo>
                    <a:pt x="162" y="212"/>
                    <a:pt x="181" y="201"/>
                    <a:pt x="193" y="193"/>
                  </a:cubicBezTo>
                  <a:cubicBezTo>
                    <a:pt x="195" y="191"/>
                    <a:pt x="197" y="188"/>
                    <a:pt x="196" y="185"/>
                  </a:cubicBezTo>
                  <a:cubicBezTo>
                    <a:pt x="196" y="182"/>
                    <a:pt x="194" y="180"/>
                    <a:pt x="192" y="178"/>
                  </a:cubicBezTo>
                  <a:cubicBezTo>
                    <a:pt x="179" y="172"/>
                    <a:pt x="168" y="158"/>
                    <a:pt x="160" y="139"/>
                  </a:cubicBezTo>
                  <a:cubicBezTo>
                    <a:pt x="151" y="114"/>
                    <a:pt x="160" y="92"/>
                    <a:pt x="141" y="53"/>
                  </a:cubicBezTo>
                  <a:cubicBezTo>
                    <a:pt x="123" y="17"/>
                    <a:pt x="89" y="0"/>
                    <a:pt x="51" y="2"/>
                  </a:cubicBezTo>
                  <a:cubicBezTo>
                    <a:pt x="51" y="2"/>
                    <a:pt x="20" y="3"/>
                    <a:pt x="0" y="21"/>
                  </a:cubicBezTo>
                  <a:cubicBezTo>
                    <a:pt x="40" y="42"/>
                    <a:pt x="67" y="86"/>
                    <a:pt x="67" y="137"/>
                  </a:cubicBezTo>
                  <a:cubicBezTo>
                    <a:pt x="68" y="166"/>
                    <a:pt x="59" y="201"/>
                    <a:pt x="44" y="232"/>
                  </a:cubicBezTo>
                  <a:cubicBezTo>
                    <a:pt x="43" y="235"/>
                    <a:pt x="43" y="237"/>
                    <a:pt x="44" y="240"/>
                  </a:cubicBezTo>
                  <a:cubicBezTo>
                    <a:pt x="45" y="242"/>
                    <a:pt x="47" y="244"/>
                    <a:pt x="49" y="245"/>
                  </a:cubicBezTo>
                  <a:cubicBezTo>
                    <a:pt x="67" y="252"/>
                    <a:pt x="82" y="262"/>
                    <a:pt x="95" y="275"/>
                  </a:cubicBezTo>
                  <a:cubicBezTo>
                    <a:pt x="120" y="299"/>
                    <a:pt x="134" y="332"/>
                    <a:pt x="135" y="368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5" y="388"/>
                    <a:pt x="133" y="397"/>
                    <a:pt x="130" y="404"/>
                  </a:cubicBezTo>
                  <a:cubicBezTo>
                    <a:pt x="188" y="404"/>
                    <a:pt x="188" y="404"/>
                    <a:pt x="188" y="404"/>
                  </a:cubicBezTo>
                  <a:cubicBezTo>
                    <a:pt x="200" y="404"/>
                    <a:pt x="211" y="399"/>
                    <a:pt x="220" y="391"/>
                  </a:cubicBezTo>
                  <a:cubicBezTo>
                    <a:pt x="228" y="383"/>
                    <a:pt x="232" y="372"/>
                    <a:pt x="232" y="360"/>
                  </a:cubicBezTo>
                  <a:lnTo>
                    <a:pt x="232" y="3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6618518" y="5613851"/>
            <a:ext cx="384550" cy="327680"/>
            <a:chOff x="3271" y="1677"/>
            <a:chExt cx="1136" cy="968"/>
          </a:xfrm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3271" y="1837"/>
              <a:ext cx="836" cy="808"/>
            </a:xfrm>
            <a:custGeom>
              <a:avLst/>
              <a:gdLst>
                <a:gd name="T0" fmla="*/ 176 w 352"/>
                <a:gd name="T1" fmla="*/ 0 h 340"/>
                <a:gd name="T2" fmla="*/ 0 w 352"/>
                <a:gd name="T3" fmla="*/ 151 h 340"/>
                <a:gd name="T4" fmla="*/ 63 w 352"/>
                <a:gd name="T5" fmla="*/ 267 h 340"/>
                <a:gd name="T6" fmla="*/ 83 w 352"/>
                <a:gd name="T7" fmla="*/ 327 h 340"/>
                <a:gd name="T8" fmla="*/ 93 w 352"/>
                <a:gd name="T9" fmla="*/ 338 h 340"/>
                <a:gd name="T10" fmla="*/ 108 w 352"/>
                <a:gd name="T11" fmla="*/ 337 h 340"/>
                <a:gd name="T12" fmla="*/ 176 w 352"/>
                <a:gd name="T13" fmla="*/ 303 h 340"/>
                <a:gd name="T14" fmla="*/ 352 w 352"/>
                <a:gd name="T15" fmla="*/ 151 h 340"/>
                <a:gd name="T16" fmla="*/ 176 w 352"/>
                <a:gd name="T17" fmla="*/ 0 h 340"/>
                <a:gd name="T18" fmla="*/ 176 w 352"/>
                <a:gd name="T19" fmla="*/ 269 h 340"/>
                <a:gd name="T20" fmla="*/ 168 w 352"/>
                <a:gd name="T21" fmla="*/ 269 h 340"/>
                <a:gd name="T22" fmla="*/ 161 w 352"/>
                <a:gd name="T23" fmla="*/ 273 h 340"/>
                <a:gd name="T24" fmla="*/ 127 w 352"/>
                <a:gd name="T25" fmla="*/ 290 h 340"/>
                <a:gd name="T26" fmla="*/ 112 w 352"/>
                <a:gd name="T27" fmla="*/ 290 h 340"/>
                <a:gd name="T28" fmla="*/ 102 w 352"/>
                <a:gd name="T29" fmla="*/ 279 h 340"/>
                <a:gd name="T30" fmla="*/ 95 w 352"/>
                <a:gd name="T31" fmla="*/ 256 h 340"/>
                <a:gd name="T32" fmla="*/ 91 w 352"/>
                <a:gd name="T33" fmla="*/ 246 h 340"/>
                <a:gd name="T34" fmla="*/ 82 w 352"/>
                <a:gd name="T35" fmla="*/ 240 h 340"/>
                <a:gd name="T36" fmla="*/ 34 w 352"/>
                <a:gd name="T37" fmla="*/ 151 h 340"/>
                <a:gd name="T38" fmla="*/ 176 w 352"/>
                <a:gd name="T39" fmla="*/ 34 h 340"/>
                <a:gd name="T40" fmla="*/ 318 w 352"/>
                <a:gd name="T41" fmla="*/ 151 h 340"/>
                <a:gd name="T42" fmla="*/ 176 w 352"/>
                <a:gd name="T43" fmla="*/ 26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2" h="340">
                  <a:moveTo>
                    <a:pt x="176" y="0"/>
                  </a:moveTo>
                  <a:cubicBezTo>
                    <a:pt x="79" y="0"/>
                    <a:pt x="0" y="68"/>
                    <a:pt x="0" y="151"/>
                  </a:cubicBezTo>
                  <a:cubicBezTo>
                    <a:pt x="0" y="198"/>
                    <a:pt x="24" y="239"/>
                    <a:pt x="63" y="26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4" y="332"/>
                    <a:pt x="88" y="336"/>
                    <a:pt x="93" y="338"/>
                  </a:cubicBezTo>
                  <a:cubicBezTo>
                    <a:pt x="98" y="340"/>
                    <a:pt x="103" y="340"/>
                    <a:pt x="108" y="337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273" y="303"/>
                    <a:pt x="352" y="235"/>
                    <a:pt x="352" y="151"/>
                  </a:cubicBezTo>
                  <a:cubicBezTo>
                    <a:pt x="352" y="68"/>
                    <a:pt x="273" y="0"/>
                    <a:pt x="176" y="0"/>
                  </a:cubicBezTo>
                  <a:close/>
                  <a:moveTo>
                    <a:pt x="176" y="269"/>
                  </a:moveTo>
                  <a:cubicBezTo>
                    <a:pt x="168" y="269"/>
                    <a:pt x="168" y="269"/>
                    <a:pt x="168" y="269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27" y="290"/>
                    <a:pt x="127" y="290"/>
                    <a:pt x="127" y="290"/>
                  </a:cubicBezTo>
                  <a:cubicBezTo>
                    <a:pt x="123" y="292"/>
                    <a:pt x="117" y="292"/>
                    <a:pt x="112" y="290"/>
                  </a:cubicBezTo>
                  <a:cubicBezTo>
                    <a:pt x="108" y="288"/>
                    <a:pt x="104" y="284"/>
                    <a:pt x="102" y="279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51" y="217"/>
                    <a:pt x="34" y="185"/>
                    <a:pt x="34" y="151"/>
                  </a:cubicBezTo>
                  <a:cubicBezTo>
                    <a:pt x="34" y="87"/>
                    <a:pt x="97" y="34"/>
                    <a:pt x="176" y="34"/>
                  </a:cubicBezTo>
                  <a:cubicBezTo>
                    <a:pt x="254" y="34"/>
                    <a:pt x="318" y="87"/>
                    <a:pt x="318" y="151"/>
                  </a:cubicBezTo>
                  <a:cubicBezTo>
                    <a:pt x="318" y="216"/>
                    <a:pt x="254" y="269"/>
                    <a:pt x="176" y="269"/>
                  </a:cubicBezTo>
                  <a:close/>
                </a:path>
              </a:pathLst>
            </a:cu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760" y="1677"/>
              <a:ext cx="647" cy="692"/>
            </a:xfrm>
            <a:custGeom>
              <a:avLst/>
              <a:gdLst>
                <a:gd name="T0" fmla="*/ 121 w 272"/>
                <a:gd name="T1" fmla="*/ 0 h 291"/>
                <a:gd name="T2" fmla="*/ 0 w 272"/>
                <a:gd name="T3" fmla="*/ 52 h 291"/>
                <a:gd name="T4" fmla="*/ 163 w 272"/>
                <a:gd name="T5" fmla="*/ 218 h 291"/>
                <a:gd name="T6" fmla="*/ 151 w 272"/>
                <a:gd name="T7" fmla="*/ 275 h 291"/>
                <a:gd name="T8" fmla="*/ 177 w 272"/>
                <a:gd name="T9" fmla="*/ 288 h 291"/>
                <a:gd name="T10" fmla="*/ 192 w 272"/>
                <a:gd name="T11" fmla="*/ 289 h 291"/>
                <a:gd name="T12" fmla="*/ 202 w 272"/>
                <a:gd name="T13" fmla="*/ 278 h 291"/>
                <a:gd name="T14" fmla="*/ 218 w 272"/>
                <a:gd name="T15" fmla="*/ 229 h 291"/>
                <a:gd name="T16" fmla="*/ 272 w 272"/>
                <a:gd name="T17" fmla="*/ 130 h 291"/>
                <a:gd name="T18" fmla="*/ 121 w 272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1">
                  <a:moveTo>
                    <a:pt x="121" y="0"/>
                  </a:moveTo>
                  <a:cubicBezTo>
                    <a:pt x="71" y="0"/>
                    <a:pt x="27" y="21"/>
                    <a:pt x="0" y="52"/>
                  </a:cubicBezTo>
                  <a:cubicBezTo>
                    <a:pt x="92" y="65"/>
                    <a:pt x="163" y="135"/>
                    <a:pt x="163" y="218"/>
                  </a:cubicBezTo>
                  <a:cubicBezTo>
                    <a:pt x="163" y="238"/>
                    <a:pt x="158" y="257"/>
                    <a:pt x="151" y="275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81" y="291"/>
                    <a:pt x="187" y="291"/>
                    <a:pt x="192" y="289"/>
                  </a:cubicBezTo>
                  <a:cubicBezTo>
                    <a:pt x="197" y="287"/>
                    <a:pt x="200" y="283"/>
                    <a:pt x="202" y="278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251" y="205"/>
                    <a:pt x="272" y="170"/>
                    <a:pt x="272" y="130"/>
                  </a:cubicBezTo>
                  <a:cubicBezTo>
                    <a:pt x="272" y="58"/>
                    <a:pt x="204" y="0"/>
                    <a:pt x="121" y="0"/>
                  </a:cubicBezTo>
                  <a:close/>
                </a:path>
              </a:pathLst>
            </a:cu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3508" y="2146"/>
              <a:ext cx="93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3642" y="2146"/>
              <a:ext cx="95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3775" y="2146"/>
              <a:ext cx="95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"/>
            <p:cNvSpPr>
              <a:spLocks noEditPoints="1"/>
            </p:cNvSpPr>
            <p:nvPr/>
          </p:nvSpPr>
          <p:spPr bwMode="auto">
            <a:xfrm>
              <a:off x="3271" y="1837"/>
              <a:ext cx="836" cy="808"/>
            </a:xfrm>
            <a:custGeom>
              <a:avLst/>
              <a:gdLst>
                <a:gd name="T0" fmla="*/ 176 w 352"/>
                <a:gd name="T1" fmla="*/ 0 h 340"/>
                <a:gd name="T2" fmla="*/ 0 w 352"/>
                <a:gd name="T3" fmla="*/ 151 h 340"/>
                <a:gd name="T4" fmla="*/ 63 w 352"/>
                <a:gd name="T5" fmla="*/ 267 h 340"/>
                <a:gd name="T6" fmla="*/ 83 w 352"/>
                <a:gd name="T7" fmla="*/ 327 h 340"/>
                <a:gd name="T8" fmla="*/ 93 w 352"/>
                <a:gd name="T9" fmla="*/ 338 h 340"/>
                <a:gd name="T10" fmla="*/ 108 w 352"/>
                <a:gd name="T11" fmla="*/ 337 h 340"/>
                <a:gd name="T12" fmla="*/ 176 w 352"/>
                <a:gd name="T13" fmla="*/ 303 h 340"/>
                <a:gd name="T14" fmla="*/ 352 w 352"/>
                <a:gd name="T15" fmla="*/ 151 h 340"/>
                <a:gd name="T16" fmla="*/ 176 w 352"/>
                <a:gd name="T17" fmla="*/ 0 h 340"/>
                <a:gd name="T18" fmla="*/ 176 w 352"/>
                <a:gd name="T19" fmla="*/ 269 h 340"/>
                <a:gd name="T20" fmla="*/ 168 w 352"/>
                <a:gd name="T21" fmla="*/ 269 h 340"/>
                <a:gd name="T22" fmla="*/ 161 w 352"/>
                <a:gd name="T23" fmla="*/ 273 h 340"/>
                <a:gd name="T24" fmla="*/ 127 w 352"/>
                <a:gd name="T25" fmla="*/ 290 h 340"/>
                <a:gd name="T26" fmla="*/ 112 w 352"/>
                <a:gd name="T27" fmla="*/ 290 h 340"/>
                <a:gd name="T28" fmla="*/ 102 w 352"/>
                <a:gd name="T29" fmla="*/ 279 h 340"/>
                <a:gd name="T30" fmla="*/ 95 w 352"/>
                <a:gd name="T31" fmla="*/ 256 h 340"/>
                <a:gd name="T32" fmla="*/ 91 w 352"/>
                <a:gd name="T33" fmla="*/ 246 h 340"/>
                <a:gd name="T34" fmla="*/ 82 w 352"/>
                <a:gd name="T35" fmla="*/ 240 h 340"/>
                <a:gd name="T36" fmla="*/ 34 w 352"/>
                <a:gd name="T37" fmla="*/ 151 h 340"/>
                <a:gd name="T38" fmla="*/ 176 w 352"/>
                <a:gd name="T39" fmla="*/ 34 h 340"/>
                <a:gd name="T40" fmla="*/ 318 w 352"/>
                <a:gd name="T41" fmla="*/ 151 h 340"/>
                <a:gd name="T42" fmla="*/ 176 w 352"/>
                <a:gd name="T43" fmla="*/ 26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2" h="340">
                  <a:moveTo>
                    <a:pt x="176" y="0"/>
                  </a:moveTo>
                  <a:cubicBezTo>
                    <a:pt x="79" y="0"/>
                    <a:pt x="0" y="68"/>
                    <a:pt x="0" y="151"/>
                  </a:cubicBezTo>
                  <a:cubicBezTo>
                    <a:pt x="0" y="198"/>
                    <a:pt x="24" y="239"/>
                    <a:pt x="63" y="26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4" y="332"/>
                    <a:pt x="88" y="336"/>
                    <a:pt x="93" y="338"/>
                  </a:cubicBezTo>
                  <a:cubicBezTo>
                    <a:pt x="98" y="340"/>
                    <a:pt x="103" y="340"/>
                    <a:pt x="108" y="337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273" y="303"/>
                    <a:pt x="352" y="235"/>
                    <a:pt x="352" y="151"/>
                  </a:cubicBezTo>
                  <a:cubicBezTo>
                    <a:pt x="352" y="68"/>
                    <a:pt x="273" y="0"/>
                    <a:pt x="176" y="0"/>
                  </a:cubicBezTo>
                  <a:close/>
                  <a:moveTo>
                    <a:pt x="176" y="269"/>
                  </a:moveTo>
                  <a:cubicBezTo>
                    <a:pt x="168" y="269"/>
                    <a:pt x="168" y="269"/>
                    <a:pt x="168" y="269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27" y="290"/>
                    <a:pt x="127" y="290"/>
                    <a:pt x="127" y="290"/>
                  </a:cubicBezTo>
                  <a:cubicBezTo>
                    <a:pt x="123" y="292"/>
                    <a:pt x="117" y="292"/>
                    <a:pt x="112" y="290"/>
                  </a:cubicBezTo>
                  <a:cubicBezTo>
                    <a:pt x="108" y="288"/>
                    <a:pt x="104" y="284"/>
                    <a:pt x="102" y="279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51" y="217"/>
                    <a:pt x="34" y="185"/>
                    <a:pt x="34" y="151"/>
                  </a:cubicBezTo>
                  <a:cubicBezTo>
                    <a:pt x="34" y="87"/>
                    <a:pt x="97" y="34"/>
                    <a:pt x="176" y="34"/>
                  </a:cubicBezTo>
                  <a:cubicBezTo>
                    <a:pt x="254" y="34"/>
                    <a:pt x="318" y="87"/>
                    <a:pt x="318" y="151"/>
                  </a:cubicBezTo>
                  <a:cubicBezTo>
                    <a:pt x="318" y="216"/>
                    <a:pt x="254" y="269"/>
                    <a:pt x="176" y="2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3760" y="1677"/>
              <a:ext cx="647" cy="692"/>
            </a:xfrm>
            <a:custGeom>
              <a:avLst/>
              <a:gdLst>
                <a:gd name="T0" fmla="*/ 121 w 272"/>
                <a:gd name="T1" fmla="*/ 0 h 291"/>
                <a:gd name="T2" fmla="*/ 0 w 272"/>
                <a:gd name="T3" fmla="*/ 52 h 291"/>
                <a:gd name="T4" fmla="*/ 163 w 272"/>
                <a:gd name="T5" fmla="*/ 218 h 291"/>
                <a:gd name="T6" fmla="*/ 151 w 272"/>
                <a:gd name="T7" fmla="*/ 275 h 291"/>
                <a:gd name="T8" fmla="*/ 177 w 272"/>
                <a:gd name="T9" fmla="*/ 288 h 291"/>
                <a:gd name="T10" fmla="*/ 192 w 272"/>
                <a:gd name="T11" fmla="*/ 289 h 291"/>
                <a:gd name="T12" fmla="*/ 202 w 272"/>
                <a:gd name="T13" fmla="*/ 278 h 291"/>
                <a:gd name="T14" fmla="*/ 218 w 272"/>
                <a:gd name="T15" fmla="*/ 229 h 291"/>
                <a:gd name="T16" fmla="*/ 272 w 272"/>
                <a:gd name="T17" fmla="*/ 130 h 291"/>
                <a:gd name="T18" fmla="*/ 121 w 272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1">
                  <a:moveTo>
                    <a:pt x="121" y="0"/>
                  </a:moveTo>
                  <a:cubicBezTo>
                    <a:pt x="71" y="0"/>
                    <a:pt x="27" y="21"/>
                    <a:pt x="0" y="52"/>
                  </a:cubicBezTo>
                  <a:cubicBezTo>
                    <a:pt x="92" y="65"/>
                    <a:pt x="163" y="135"/>
                    <a:pt x="163" y="218"/>
                  </a:cubicBezTo>
                  <a:cubicBezTo>
                    <a:pt x="163" y="238"/>
                    <a:pt x="158" y="257"/>
                    <a:pt x="151" y="275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81" y="291"/>
                    <a:pt x="187" y="291"/>
                    <a:pt x="192" y="289"/>
                  </a:cubicBezTo>
                  <a:cubicBezTo>
                    <a:pt x="197" y="287"/>
                    <a:pt x="200" y="283"/>
                    <a:pt x="202" y="278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251" y="205"/>
                    <a:pt x="272" y="170"/>
                    <a:pt x="272" y="130"/>
                  </a:cubicBezTo>
                  <a:cubicBezTo>
                    <a:pt x="272" y="58"/>
                    <a:pt x="204" y="0"/>
                    <a:pt x="12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3508" y="2146"/>
              <a:ext cx="93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3642" y="2146"/>
              <a:ext cx="95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auto">
            <a:xfrm>
              <a:off x="3775" y="2146"/>
              <a:ext cx="95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8110560" y="2693055"/>
            <a:ext cx="1988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elasticsearch</a:t>
            </a:r>
            <a:endParaRPr lang="en-US" altLang="zh-CN" sz="2000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将数据进行分词，索引供之后的</a:t>
            </a:r>
            <a:r>
              <a:rPr lang="en-US" altLang="zh-CN" sz="20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kibana</a:t>
            </a: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展示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617980" y="1452376"/>
            <a:ext cx="4697592" cy="3775688"/>
            <a:chOff x="6617978" y="1448871"/>
            <a:chExt cx="4716280" cy="3809469"/>
          </a:xfrm>
        </p:grpSpPr>
        <p:sp>
          <p:nvSpPr>
            <p:cNvPr id="48" name="任意多边形 47"/>
            <p:cNvSpPr/>
            <p:nvPr/>
          </p:nvSpPr>
          <p:spPr>
            <a:xfrm rot="1275232">
              <a:off x="7521841" y="1448871"/>
              <a:ext cx="1562231" cy="1931272"/>
            </a:xfrm>
            <a:custGeom>
              <a:avLst/>
              <a:gdLst>
                <a:gd name="connsiteX0" fmla="*/ 1424 w 1956145"/>
                <a:gd name="connsiteY0" fmla="*/ 2450493 h 2990072"/>
                <a:gd name="connsiteX1" fmla="*/ 407430 w 1956145"/>
                <a:gd name="connsiteY1" fmla="*/ 1207830 h 2990072"/>
                <a:gd name="connsiteX2" fmla="*/ 1629962 w 1956145"/>
                <a:gd name="connsiteY2" fmla="*/ 105749 h 2990072"/>
                <a:gd name="connsiteX3" fmla="*/ 1681207 w 1956145"/>
                <a:gd name="connsiteY3" fmla="*/ 99634 h 2990072"/>
                <a:gd name="connsiteX4" fmla="*/ 1568529 w 1956145"/>
                <a:gd name="connsiteY4" fmla="*/ 0 h 2990072"/>
                <a:gd name="connsiteX5" fmla="*/ 1765515 w 1956145"/>
                <a:gd name="connsiteY5" fmla="*/ 0 h 2990072"/>
                <a:gd name="connsiteX6" fmla="*/ 1956145 w 1956145"/>
                <a:gd name="connsiteY6" fmla="*/ 168562 h 2990072"/>
                <a:gd name="connsiteX7" fmla="*/ 1765515 w 1956145"/>
                <a:gd name="connsiteY7" fmla="*/ 337124 h 2990072"/>
                <a:gd name="connsiteX8" fmla="*/ 1568529 w 1956145"/>
                <a:gd name="connsiteY8" fmla="*/ 337124 h 2990072"/>
                <a:gd name="connsiteX9" fmla="*/ 1669746 w 1956145"/>
                <a:gd name="connsiteY9" fmla="*/ 247624 h 2990072"/>
                <a:gd name="connsiteX10" fmla="*/ 1523944 w 1956145"/>
                <a:gd name="connsiteY10" fmla="*/ 285515 h 2990072"/>
                <a:gd name="connsiteX11" fmla="*/ 538184 w 1956145"/>
                <a:gd name="connsiteY11" fmla="*/ 1288356 h 2990072"/>
                <a:gd name="connsiteX12" fmla="*/ 209630 w 1956145"/>
                <a:gd name="connsiteY12" fmla="*/ 2860825 h 2990072"/>
                <a:gd name="connsiteX13" fmla="*/ 112999 w 1956145"/>
                <a:gd name="connsiteY13" fmla="*/ 2990072 h 2990072"/>
                <a:gd name="connsiteX14" fmla="*/ 1424 w 1956145"/>
                <a:gd name="connsiteY14" fmla="*/ 2450493 h 299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6145" h="2990072">
                  <a:moveTo>
                    <a:pt x="1424" y="2450493"/>
                  </a:moveTo>
                  <a:cubicBezTo>
                    <a:pt x="16891" y="2086875"/>
                    <a:pt x="157989" y="1637770"/>
                    <a:pt x="407430" y="1207830"/>
                  </a:cubicBezTo>
                  <a:cubicBezTo>
                    <a:pt x="759357" y="601241"/>
                    <a:pt x="1241513" y="178446"/>
                    <a:pt x="1629962" y="105749"/>
                  </a:cubicBezTo>
                  <a:lnTo>
                    <a:pt x="1681207" y="99634"/>
                  </a:lnTo>
                  <a:lnTo>
                    <a:pt x="1568529" y="0"/>
                  </a:lnTo>
                  <a:lnTo>
                    <a:pt x="1765515" y="0"/>
                  </a:lnTo>
                  <a:lnTo>
                    <a:pt x="1956145" y="168562"/>
                  </a:lnTo>
                  <a:lnTo>
                    <a:pt x="1765515" y="337124"/>
                  </a:lnTo>
                  <a:lnTo>
                    <a:pt x="1568529" y="337124"/>
                  </a:lnTo>
                  <a:lnTo>
                    <a:pt x="1669746" y="247624"/>
                  </a:lnTo>
                  <a:lnTo>
                    <a:pt x="1523944" y="285515"/>
                  </a:lnTo>
                  <a:cubicBezTo>
                    <a:pt x="1209152" y="407480"/>
                    <a:pt x="830693" y="782324"/>
                    <a:pt x="538184" y="1288356"/>
                  </a:cubicBezTo>
                  <a:cubicBezTo>
                    <a:pt x="184329" y="1900516"/>
                    <a:pt x="49711" y="2544802"/>
                    <a:pt x="209630" y="2860825"/>
                  </a:cubicBezTo>
                  <a:lnTo>
                    <a:pt x="112999" y="2990072"/>
                  </a:lnTo>
                  <a:cubicBezTo>
                    <a:pt x="28090" y="2856058"/>
                    <a:pt x="-7856" y="2668663"/>
                    <a:pt x="1424" y="24504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441801" flipV="1">
              <a:off x="7893134" y="2798883"/>
              <a:ext cx="1717771" cy="3148943"/>
            </a:xfrm>
            <a:custGeom>
              <a:avLst/>
              <a:gdLst>
                <a:gd name="connsiteX0" fmla="*/ 1717771 w 1717771"/>
                <a:gd name="connsiteY0" fmla="*/ 2980381 h 3148943"/>
                <a:gd name="connsiteX1" fmla="*/ 1527141 w 1717771"/>
                <a:gd name="connsiteY1" fmla="*/ 2811819 h 3148943"/>
                <a:gd name="connsiteX2" fmla="*/ 1330155 w 1717771"/>
                <a:gd name="connsiteY2" fmla="*/ 2811819 h 3148943"/>
                <a:gd name="connsiteX3" fmla="*/ 1424999 w 1717771"/>
                <a:gd name="connsiteY3" fmla="*/ 2895684 h 3148943"/>
                <a:gd name="connsiteX4" fmla="*/ 1363943 w 1717771"/>
                <a:gd name="connsiteY4" fmla="*/ 2884798 h 3148943"/>
                <a:gd name="connsiteX5" fmla="*/ 384281 w 1717771"/>
                <a:gd name="connsiteY5" fmla="*/ 1706544 h 3148943"/>
                <a:gd name="connsiteX6" fmla="*/ 240957 w 1717771"/>
                <a:gd name="connsiteY6" fmla="*/ 142041 h 3148943"/>
                <a:gd name="connsiteX7" fmla="*/ 156318 w 1717771"/>
                <a:gd name="connsiteY7" fmla="*/ 0 h 3148943"/>
                <a:gd name="connsiteX8" fmla="*/ 244693 w 1717771"/>
                <a:gd name="connsiteY8" fmla="*/ 1770694 h 3148943"/>
                <a:gd name="connsiteX9" fmla="*/ 1385556 w 1717771"/>
                <a:gd name="connsiteY9" fmla="*/ 3040103 h 3148943"/>
                <a:gd name="connsiteX10" fmla="*/ 1445858 w 1717771"/>
                <a:gd name="connsiteY10" fmla="*/ 3046634 h 3148943"/>
                <a:gd name="connsiteX11" fmla="*/ 1330155 w 1717771"/>
                <a:gd name="connsiteY11" fmla="*/ 3148943 h 3148943"/>
                <a:gd name="connsiteX12" fmla="*/ 1527141 w 1717771"/>
                <a:gd name="connsiteY12" fmla="*/ 3148943 h 314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7771" h="3148943">
                  <a:moveTo>
                    <a:pt x="1717771" y="2980381"/>
                  </a:moveTo>
                  <a:lnTo>
                    <a:pt x="1527141" y="2811819"/>
                  </a:lnTo>
                  <a:lnTo>
                    <a:pt x="1330155" y="2811819"/>
                  </a:lnTo>
                  <a:lnTo>
                    <a:pt x="1424999" y="2895684"/>
                  </a:lnTo>
                  <a:lnTo>
                    <a:pt x="1363943" y="2884798"/>
                  </a:lnTo>
                  <a:cubicBezTo>
                    <a:pt x="1036840" y="2799814"/>
                    <a:pt x="641720" y="2333847"/>
                    <a:pt x="384281" y="1706544"/>
                  </a:cubicBezTo>
                  <a:cubicBezTo>
                    <a:pt x="129754" y="1086336"/>
                    <a:pt x="72134" y="457364"/>
                    <a:pt x="240957" y="142041"/>
                  </a:cubicBezTo>
                  <a:lnTo>
                    <a:pt x="156318" y="0"/>
                  </a:lnTo>
                  <a:cubicBezTo>
                    <a:pt x="-81139" y="349349"/>
                    <a:pt x="-45221" y="1068992"/>
                    <a:pt x="244693" y="1770694"/>
                  </a:cubicBezTo>
                  <a:cubicBezTo>
                    <a:pt x="531281" y="2464342"/>
                    <a:pt x="993062" y="2967071"/>
                    <a:pt x="1385556" y="3040103"/>
                  </a:cubicBezTo>
                  <a:lnTo>
                    <a:pt x="1445858" y="3046634"/>
                  </a:lnTo>
                  <a:lnTo>
                    <a:pt x="1330155" y="3148943"/>
                  </a:lnTo>
                  <a:lnTo>
                    <a:pt x="1527141" y="314894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组合 6"/>
            <p:cNvGrpSpPr/>
            <p:nvPr/>
          </p:nvGrpSpPr>
          <p:grpSpPr>
            <a:xfrm>
              <a:off x="6618518" y="1913069"/>
              <a:ext cx="1479419" cy="1479419"/>
              <a:chOff x="6590524" y="3392488"/>
              <a:chExt cx="1915885" cy="191588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90524" y="3392488"/>
                <a:ext cx="1915885" cy="191588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77800" dist="381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764694" y="3566658"/>
                <a:ext cx="1567543" cy="15675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8"/>
            <p:cNvGrpSpPr/>
            <p:nvPr/>
          </p:nvGrpSpPr>
          <p:grpSpPr>
            <a:xfrm>
              <a:off x="6617978" y="2508018"/>
              <a:ext cx="4716280" cy="2750322"/>
              <a:chOff x="6617978" y="2508018"/>
              <a:chExt cx="4716280" cy="2750322"/>
            </a:xfrm>
          </p:grpSpPr>
          <p:grpSp>
            <p:nvGrpSpPr>
              <p:cNvPr id="14" name="组合 30"/>
              <p:cNvGrpSpPr/>
              <p:nvPr/>
            </p:nvGrpSpPr>
            <p:grpSpPr>
              <a:xfrm>
                <a:off x="9854839" y="3778921"/>
                <a:ext cx="1479419" cy="1479419"/>
                <a:chOff x="6574458" y="3457071"/>
                <a:chExt cx="1915885" cy="1915885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6574458" y="3457071"/>
                  <a:ext cx="1915885" cy="191588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77800" dist="38100" dir="135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764694" y="3566658"/>
                  <a:ext cx="1567543" cy="1567543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6617978" y="2508018"/>
                <a:ext cx="1531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bg1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elasticsearch</a:t>
                </a:r>
                <a:endParaRPr lang="zh-CN" altLang="en-US" sz="14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endParaRPr>
              </a:p>
            </p:txBody>
          </p:sp>
        </p:grpSp>
      </p:grpSp>
      <p:sp>
        <p:nvSpPr>
          <p:cNvPr id="49" name="文本框 2"/>
          <p:cNvSpPr txBox="1"/>
          <p:nvPr/>
        </p:nvSpPr>
        <p:spPr>
          <a:xfrm>
            <a:off x="9917426" y="4273635"/>
            <a:ext cx="1266464" cy="366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endParaRPr lang="zh-CN" altLang="en-US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0810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4" grpId="0"/>
      <p:bldP spid="54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主从架构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9425" y="1757363"/>
            <a:ext cx="6153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700" y="1759637"/>
            <a:ext cx="6153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副本架构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0" name="Picture 2" descr="Diagram of default routing of reads and writes to the prima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037" y="1613279"/>
            <a:ext cx="4762500" cy="3895725"/>
          </a:xfrm>
          <a:prstGeom prst="rect">
            <a:avLst/>
          </a:prstGeom>
          <a:noFill/>
        </p:spPr>
      </p:pic>
      <p:pic>
        <p:nvPicPr>
          <p:cNvPr id="2052" name="Picture 4" descr="Diagram of a 3 member replica set that consists of a primary and two secondarie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5694" y="2350803"/>
            <a:ext cx="6667500" cy="2524126"/>
          </a:xfrm>
          <a:prstGeom prst="rect">
            <a:avLst/>
          </a:prstGeom>
          <a:noFill/>
        </p:spPr>
      </p:pic>
      <p:pic>
        <p:nvPicPr>
          <p:cNvPr id="2054" name="Picture 6" descr="Diagram of a replica set that consists of a primary, a secondary, and an arbiter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5695" y="2419041"/>
            <a:ext cx="6667500" cy="2524126"/>
          </a:xfrm>
          <a:prstGeom prst="rect">
            <a:avLst/>
          </a:prstGeom>
          <a:noFill/>
        </p:spPr>
      </p:pic>
      <p:pic>
        <p:nvPicPr>
          <p:cNvPr id="2056" name="Picture 8" descr="Diagram of an election of a new primary. In a three member replica set with two secondaries, the primary becomes unreachable. The loss of a primary triggers an election where one of the secondaries becomes the new primar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9277" y="1901516"/>
            <a:ext cx="4762500" cy="360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13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481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3200" b="1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分片集的搭建</a:t>
            </a:r>
            <a:endParaRPr lang="zh-CN" altLang="en-US" sz="3200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6807929" y="1807400"/>
            <a:ext cx="5288534" cy="840768"/>
            <a:chOff x="6807929" y="1589032"/>
            <a:chExt cx="5288534" cy="840768"/>
          </a:xfrm>
        </p:grpSpPr>
        <p:grpSp>
          <p:nvGrpSpPr>
            <p:cNvPr id="7" name="组合 2"/>
            <p:cNvGrpSpPr/>
            <p:nvPr/>
          </p:nvGrpSpPr>
          <p:grpSpPr>
            <a:xfrm>
              <a:off x="6807929" y="1589032"/>
              <a:ext cx="1166055" cy="840768"/>
              <a:chOff x="6807929" y="1589032"/>
              <a:chExt cx="1166055" cy="840768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矩形 44"/>
              <p:cNvSpPr/>
              <p:nvPr/>
            </p:nvSpPr>
            <p:spPr>
              <a:xfrm>
                <a:off x="6807929" y="1589032"/>
                <a:ext cx="919399" cy="8407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/>
                  <a:t>A</a:t>
                </a:r>
                <a:endParaRPr lang="zh-CN" altLang="en-US" sz="4400" dirty="0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5400000">
                <a:off x="7743482" y="1572878"/>
                <a:ext cx="214347" cy="246656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6"/>
            <p:cNvGrpSpPr/>
            <p:nvPr/>
          </p:nvGrpSpPr>
          <p:grpSpPr>
            <a:xfrm>
              <a:off x="8111796" y="1589032"/>
              <a:ext cx="3984667" cy="736316"/>
              <a:chOff x="1671612" y="1910679"/>
              <a:chExt cx="3984667" cy="736316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1767149" y="1910679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Q1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671612" y="2277663"/>
                <a:ext cx="3984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主节点的读写压力过大如何解决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07929" y="3395618"/>
            <a:ext cx="4888203" cy="1276666"/>
            <a:chOff x="6807929" y="2836050"/>
            <a:chExt cx="4888203" cy="1276666"/>
          </a:xfrm>
        </p:grpSpPr>
        <p:grpSp>
          <p:nvGrpSpPr>
            <p:cNvPr id="10" name="组合 52"/>
            <p:cNvGrpSpPr/>
            <p:nvPr/>
          </p:nvGrpSpPr>
          <p:grpSpPr>
            <a:xfrm>
              <a:off x="6807929" y="2836050"/>
              <a:ext cx="1166055" cy="840768"/>
              <a:chOff x="4755143" y="3999521"/>
              <a:chExt cx="1533738" cy="1105879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矩形 60"/>
              <p:cNvSpPr/>
              <p:nvPr/>
            </p:nvSpPr>
            <p:spPr>
              <a:xfrm>
                <a:off x="4755143" y="3999521"/>
                <a:ext cx="1209306" cy="11058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/>
                  <a:t>B</a:t>
                </a:r>
                <a:endParaRPr lang="zh-CN" altLang="en-US" sz="4400" dirty="0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985697" y="3978273"/>
                <a:ext cx="281935" cy="324432"/>
              </a:xfrm>
              <a:prstGeom prst="triangle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grpSp>
          <p:nvGrpSpPr>
            <p:cNvPr id="11" name="组合 79"/>
            <p:cNvGrpSpPr/>
            <p:nvPr/>
          </p:nvGrpSpPr>
          <p:grpSpPr>
            <a:xfrm>
              <a:off x="8065828" y="2836050"/>
              <a:ext cx="3630304" cy="1276666"/>
              <a:chOff x="1625644" y="1910679"/>
              <a:chExt cx="3630304" cy="1276666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1767149" y="1910679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Q2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625644" y="2264015"/>
                <a:ext cx="363030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从节点每个上面的数据都是对数据库全量拷贝，从节点压力会不会过大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9"/>
          <p:cNvGrpSpPr/>
          <p:nvPr/>
        </p:nvGrpSpPr>
        <p:grpSpPr>
          <a:xfrm>
            <a:off x="6807929" y="5114593"/>
            <a:ext cx="5106566" cy="1019374"/>
            <a:chOff x="6807929" y="4036401"/>
            <a:chExt cx="5106566" cy="1019374"/>
          </a:xfrm>
        </p:grpSpPr>
        <p:grpSp>
          <p:nvGrpSpPr>
            <p:cNvPr id="13" name="组合 64"/>
            <p:cNvGrpSpPr/>
            <p:nvPr/>
          </p:nvGrpSpPr>
          <p:grpSpPr>
            <a:xfrm>
              <a:off x="6807929" y="4036401"/>
              <a:ext cx="1166055" cy="840768"/>
              <a:chOff x="4755143" y="3999521"/>
              <a:chExt cx="1533738" cy="1105879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矩形 65"/>
              <p:cNvSpPr/>
              <p:nvPr/>
            </p:nvSpPr>
            <p:spPr>
              <a:xfrm>
                <a:off x="4755143" y="3999521"/>
                <a:ext cx="1209306" cy="110587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/>
                  <a:t>C</a:t>
                </a:r>
                <a:endParaRPr lang="zh-CN" altLang="en-US" sz="4400" dirty="0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5400000">
                <a:off x="5985697" y="3978273"/>
                <a:ext cx="281935" cy="324432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grpSp>
          <p:nvGrpSpPr>
            <p:cNvPr id="14" name="组合 82"/>
            <p:cNvGrpSpPr/>
            <p:nvPr/>
          </p:nvGrpSpPr>
          <p:grpSpPr>
            <a:xfrm>
              <a:off x="8079474" y="4042460"/>
              <a:ext cx="3835021" cy="1013315"/>
              <a:chOff x="1639290" y="1910679"/>
              <a:chExt cx="3835021" cy="1013315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767149" y="1910679"/>
                <a:ext cx="465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Q3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639290" y="2277663"/>
                <a:ext cx="38350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数据压力大到机器支撑不了的时候能否做到自动扩展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504736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316633" y="1475803"/>
            <a:ext cx="1906542" cy="1906541"/>
          </a:xfrm>
          <a:prstGeom prst="ellipse">
            <a:avLst/>
          </a:prstGeom>
          <a:solidFill>
            <a:srgbClr val="72808B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94317" y="2777762"/>
            <a:ext cx="1244632" cy="1244631"/>
          </a:xfrm>
          <a:prstGeom prst="ellipse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96097" y="2337027"/>
            <a:ext cx="2930883" cy="2930883"/>
          </a:xfrm>
          <a:prstGeom prst="ellipse">
            <a:avLst/>
          </a:prstGeom>
          <a:solidFill>
            <a:srgbClr val="1E4A72">
              <a:alpha val="87000"/>
            </a:srgb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8780098" y="4152198"/>
            <a:ext cx="808285" cy="808285"/>
          </a:xfrm>
          <a:prstGeom prst="donut">
            <a:avLst>
              <a:gd name="adj" fmla="val 538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20" name="矩形 1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058966" y="5492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生产环境的真实情况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7097762" y="1761907"/>
            <a:ext cx="1848086" cy="1096504"/>
            <a:chOff x="7097762" y="1761907"/>
            <a:chExt cx="1848086" cy="1096504"/>
          </a:xfrm>
        </p:grpSpPr>
        <p:sp>
          <p:nvSpPr>
            <p:cNvPr id="14" name="同心圆 13"/>
            <p:cNvSpPr/>
            <p:nvPr/>
          </p:nvSpPr>
          <p:spPr>
            <a:xfrm>
              <a:off x="7849344" y="1761907"/>
              <a:ext cx="1096504" cy="1096504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/>
            <p:cNvCxnSpPr>
              <a:stCxn id="13" idx="7"/>
              <a:endCxn id="14" idx="2"/>
            </p:cNvCxnSpPr>
            <p:nvPr/>
          </p:nvCxnSpPr>
          <p:spPr>
            <a:xfrm flipV="1">
              <a:off x="7097762" y="2310159"/>
              <a:ext cx="751582" cy="456086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"/>
          <p:cNvGrpSpPr/>
          <p:nvPr/>
        </p:nvGrpSpPr>
        <p:grpSpPr>
          <a:xfrm>
            <a:off x="7494121" y="2718640"/>
            <a:ext cx="3654806" cy="1678139"/>
            <a:chOff x="7494121" y="2718640"/>
            <a:chExt cx="3654806" cy="1678139"/>
          </a:xfrm>
        </p:grpSpPr>
        <p:sp>
          <p:nvSpPr>
            <p:cNvPr id="17" name="同心圆 16"/>
            <p:cNvSpPr/>
            <p:nvPr/>
          </p:nvSpPr>
          <p:spPr>
            <a:xfrm>
              <a:off x="9470788" y="2718640"/>
              <a:ext cx="1678139" cy="1678139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连接符 28"/>
            <p:cNvCxnSpPr>
              <a:endCxn id="17" idx="2"/>
            </p:cNvCxnSpPr>
            <p:nvPr/>
          </p:nvCxnSpPr>
          <p:spPr>
            <a:xfrm>
              <a:off x="7494121" y="3475183"/>
              <a:ext cx="1976667" cy="82527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7"/>
          <p:cNvGrpSpPr/>
          <p:nvPr/>
        </p:nvGrpSpPr>
        <p:grpSpPr>
          <a:xfrm>
            <a:off x="7097762" y="4838692"/>
            <a:ext cx="1888284" cy="1470033"/>
            <a:chOff x="7097762" y="4838692"/>
            <a:chExt cx="1888284" cy="1470033"/>
          </a:xfrm>
        </p:grpSpPr>
        <p:sp>
          <p:nvSpPr>
            <p:cNvPr id="16" name="同心圆 15"/>
            <p:cNvSpPr/>
            <p:nvPr/>
          </p:nvSpPr>
          <p:spPr>
            <a:xfrm>
              <a:off x="7526979" y="4849658"/>
              <a:ext cx="1459067" cy="1459067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直接连接符 35"/>
            <p:cNvCxnSpPr>
              <a:stCxn id="13" idx="5"/>
            </p:cNvCxnSpPr>
            <p:nvPr/>
          </p:nvCxnSpPr>
          <p:spPr>
            <a:xfrm>
              <a:off x="7097762" y="4838692"/>
              <a:ext cx="507951" cy="338146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857513" y="3101324"/>
            <a:ext cx="91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接入城市信息</a:t>
            </a:r>
            <a:endParaRPr lang="zh-CN" altLang="en-US" sz="16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38954" y="2932880"/>
            <a:ext cx="2306533" cy="2306533"/>
          </a:xfrm>
          <a:prstGeom prst="ellipse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" name="组合 3"/>
          <p:cNvGrpSpPr/>
          <p:nvPr/>
        </p:nvGrpSpPr>
        <p:grpSpPr>
          <a:xfrm>
            <a:off x="2231156" y="1929244"/>
            <a:ext cx="1941352" cy="893415"/>
            <a:chOff x="2831659" y="3362259"/>
            <a:chExt cx="1941352" cy="893415"/>
          </a:xfrm>
        </p:grpSpPr>
        <p:sp>
          <p:nvSpPr>
            <p:cNvPr id="24" name="文本框 23"/>
            <p:cNvSpPr txBox="1"/>
            <p:nvPr/>
          </p:nvSpPr>
          <p:spPr>
            <a:xfrm>
              <a:off x="3023112" y="336225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企业信息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31659" y="3886342"/>
              <a:ext cx="19413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企业基础信息</a:t>
              </a:r>
              <a:endParaRPr lang="zh-CN" altLang="zh-CN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4"/>
          <p:cNvGrpSpPr/>
          <p:nvPr/>
        </p:nvGrpSpPr>
        <p:grpSpPr>
          <a:xfrm>
            <a:off x="4958101" y="2822663"/>
            <a:ext cx="2327689" cy="1603754"/>
            <a:chOff x="4958101" y="2822663"/>
            <a:chExt cx="2327689" cy="1603754"/>
          </a:xfrm>
        </p:grpSpPr>
        <p:sp>
          <p:nvSpPr>
            <p:cNvPr id="27" name="文本框 26"/>
            <p:cNvSpPr txBox="1"/>
            <p:nvPr/>
          </p:nvSpPr>
          <p:spPr>
            <a:xfrm>
              <a:off x="5292468" y="282266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位置消息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58101" y="3410754"/>
              <a:ext cx="232768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每隔</a:t>
              </a:r>
              <a:r>
                <a:rPr lang="en-US" altLang="zh-CN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秒钟传送一次位置消息并存储在数据库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9542932" y="3299566"/>
            <a:ext cx="1538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分片二</a:t>
            </a:r>
            <a:endParaRPr lang="zh-CN" altLang="zh-CN" sz="32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1481" y="5323525"/>
            <a:ext cx="1270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分片四</a:t>
            </a:r>
            <a:endParaRPr lang="zh-CN" altLang="zh-CN" sz="28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3660" y="2197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分片一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18" name="组合 9"/>
          <p:cNvGrpSpPr/>
          <p:nvPr/>
        </p:nvGrpSpPr>
        <p:grpSpPr>
          <a:xfrm>
            <a:off x="7481888" y="4022393"/>
            <a:ext cx="2508273" cy="696120"/>
            <a:chOff x="7481888" y="4022393"/>
            <a:chExt cx="2508273" cy="69612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7481888" y="4022393"/>
              <a:ext cx="1352550" cy="473407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822280" y="4410736"/>
              <a:ext cx="1167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分片三</a:t>
              </a:r>
              <a:endPara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9" name="组合 1"/>
          <p:cNvGrpSpPr/>
          <p:nvPr/>
        </p:nvGrpSpPr>
        <p:grpSpPr>
          <a:xfrm>
            <a:off x="2843052" y="3377816"/>
            <a:ext cx="1988045" cy="1306627"/>
            <a:chOff x="2843052" y="3377816"/>
            <a:chExt cx="1988045" cy="1306627"/>
          </a:xfrm>
        </p:grpSpPr>
        <p:sp>
          <p:nvSpPr>
            <p:cNvPr id="3" name="文本框 2"/>
            <p:cNvSpPr txBox="1"/>
            <p:nvPr/>
          </p:nvSpPr>
          <p:spPr>
            <a:xfrm>
              <a:off x="2843052" y="3377816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驾驶员信息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88514" y="3976557"/>
              <a:ext cx="15931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驾驶员的基础信息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37385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22" grpId="0"/>
      <p:bldP spid="26" grpId="0"/>
      <p:bldP spid="12" grpId="0" animBg="1"/>
      <p:bldP spid="31" grpId="0"/>
      <p:bldP spid="3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51202" name="Picture 2" descr="Diagram of a large collection with data distributed across 4 shard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145" y="1310184"/>
            <a:ext cx="9834586" cy="5233917"/>
          </a:xfrm>
          <a:prstGeom prst="rect">
            <a:avLst/>
          </a:prstGeom>
          <a:noFill/>
        </p:spPr>
      </p:pic>
      <p:pic>
        <p:nvPicPr>
          <p:cNvPr id="51204" name="Picture 4" descr="Diagram of a sample sharded cluster for production purposes.  Contains exactly 3 config servers, 2 or more ``mongos`` query routers, and at least 2 shards. The shards are replica set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1669" y="1182261"/>
            <a:ext cx="7951195" cy="5446570"/>
          </a:xfrm>
          <a:prstGeom prst="rect">
            <a:avLst/>
          </a:prstGeom>
          <a:noFill/>
        </p:spPr>
      </p:pic>
      <p:pic>
        <p:nvPicPr>
          <p:cNvPr id="51206" name="Picture 6" descr="Diagram of the shard key value space segmented into smaller ranges or chunk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77" y="1965229"/>
            <a:ext cx="11298119" cy="3712239"/>
          </a:xfrm>
          <a:prstGeom prst="rect">
            <a:avLst/>
          </a:prstGeom>
          <a:noFill/>
        </p:spPr>
      </p:pic>
      <p:pic>
        <p:nvPicPr>
          <p:cNvPr id="51208" name="Picture 8" descr="Diagram of the hashed based segmentation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882" y="1763972"/>
            <a:ext cx="11072429" cy="3954439"/>
          </a:xfrm>
          <a:prstGeom prst="rect">
            <a:avLst/>
          </a:prstGeom>
          <a:noFill/>
        </p:spPr>
      </p:pic>
      <p:pic>
        <p:nvPicPr>
          <p:cNvPr id="51210" name="Picture 10" descr="Diagram of a shard with a chunk that exceeds the default chunk size of 64 MB and triggers a split of the chunk into two chunk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1104" y="1665524"/>
            <a:ext cx="6436294" cy="4634134"/>
          </a:xfrm>
          <a:prstGeom prst="rect">
            <a:avLst/>
          </a:prstGeom>
          <a:noFill/>
        </p:spPr>
      </p:pic>
      <p:pic>
        <p:nvPicPr>
          <p:cNvPr id="51212" name="Picture 12" descr="Diagram of a collection distributed across three shards. For this collection, the difference in the number of chunks between the shards reaches the *migration thresholds* (in this case, 2) and triggers migration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076" y="2028990"/>
            <a:ext cx="10741226" cy="3866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13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分片搭建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8"/>
          <p:cNvGrpSpPr/>
          <p:nvPr/>
        </p:nvGrpSpPr>
        <p:grpSpPr>
          <a:xfrm>
            <a:off x="1250950" y="1924050"/>
            <a:ext cx="2019300" cy="3721100"/>
            <a:chOff x="1250950" y="1924050"/>
            <a:chExt cx="2019300" cy="3721100"/>
          </a:xfrm>
        </p:grpSpPr>
        <p:grpSp>
          <p:nvGrpSpPr>
            <p:cNvPr id="7" name="组合 115"/>
            <p:cNvGrpSpPr/>
            <p:nvPr/>
          </p:nvGrpSpPr>
          <p:grpSpPr>
            <a:xfrm>
              <a:off x="1250950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8" name="组合 11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13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ARB</a:t>
                  </a:r>
                  <a:endParaRPr lang="zh-CN" altLang="en-US" sz="3600" dirty="0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11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0" name="组合 12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30" name="椭圆 12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1" name="直接连接符 130"/>
                  <p:cNvCxnSpPr>
                    <a:stCxn id="13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组合 12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8" name="椭圆 12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9" name="直接连接符 128"/>
                  <p:cNvCxnSpPr>
                    <a:stCxn id="12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组合 11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" name="组合 11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5" name="直接连接符 124"/>
                  <p:cNvCxnSpPr>
                    <a:stCxn id="12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2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3" name="直接连接符 122"/>
                  <p:cNvCxnSpPr>
                    <a:stCxn id="12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5"/>
            <p:cNvGrpSpPr/>
            <p:nvPr/>
          </p:nvGrpSpPr>
          <p:grpSpPr>
            <a:xfrm>
              <a:off x="1269319" y="3443904"/>
              <a:ext cx="2000930" cy="1174516"/>
              <a:chOff x="1269319" y="3443904"/>
              <a:chExt cx="2000930" cy="1174516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600370" y="3443904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仲裁节点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269319" y="3910534"/>
                <a:ext cx="2000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只做主节点的选举工作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组合 9"/>
          <p:cNvGrpSpPr/>
          <p:nvPr/>
        </p:nvGrpSpPr>
        <p:grpSpPr>
          <a:xfrm>
            <a:off x="3820583" y="1924050"/>
            <a:ext cx="2019300" cy="3721100"/>
            <a:chOff x="3820583" y="1924050"/>
            <a:chExt cx="2019300" cy="3721100"/>
          </a:xfrm>
        </p:grpSpPr>
        <p:grpSp>
          <p:nvGrpSpPr>
            <p:cNvPr id="19" name="组合 95"/>
            <p:cNvGrpSpPr/>
            <p:nvPr/>
          </p:nvGrpSpPr>
          <p:grpSpPr>
            <a:xfrm>
              <a:off x="3820583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21" name="组合 9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11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SD1</a:t>
                  </a:r>
                  <a:endParaRPr lang="zh-CN" altLang="en-US" sz="3600" dirty="0"/>
                </a:p>
              </p:txBody>
            </p: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9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4" name="组合 10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10" name="椭圆 10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1" name="直接连接符 110"/>
                  <p:cNvCxnSpPr>
                    <a:stCxn id="11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0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9" name="直接连接符 108"/>
                  <p:cNvCxnSpPr>
                    <a:stCxn id="10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组合 9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7" name="组合 9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4" name="椭圆 10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" name="直接连接符 104"/>
                  <p:cNvCxnSpPr>
                    <a:stCxn id="10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10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3" name="直接连接符 102"/>
                  <p:cNvCxnSpPr>
                    <a:stCxn id="10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" name="组合 139"/>
            <p:cNvGrpSpPr/>
            <p:nvPr/>
          </p:nvGrpSpPr>
          <p:grpSpPr>
            <a:xfrm>
              <a:off x="3838953" y="3443904"/>
              <a:ext cx="2000930" cy="866740"/>
              <a:chOff x="1269319" y="3443904"/>
              <a:chExt cx="2000930" cy="866740"/>
            </a:xfrm>
          </p:grpSpPr>
          <p:sp>
            <p:nvSpPr>
              <p:cNvPr id="141" name="文本框 140"/>
              <p:cNvSpPr txBox="1"/>
              <p:nvPr/>
            </p:nvSpPr>
            <p:spPr>
              <a:xfrm>
                <a:off x="1600370" y="3443904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分片一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269319" y="3910534"/>
                <a:ext cx="20009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有副本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组合 7"/>
          <p:cNvGrpSpPr/>
          <p:nvPr/>
        </p:nvGrpSpPr>
        <p:grpSpPr>
          <a:xfrm>
            <a:off x="6390217" y="1924050"/>
            <a:ext cx="2028485" cy="3721100"/>
            <a:chOff x="6390217" y="1924050"/>
            <a:chExt cx="2028485" cy="3721100"/>
          </a:xfrm>
        </p:grpSpPr>
        <p:grpSp>
          <p:nvGrpSpPr>
            <p:cNvPr id="31" name="组合 75"/>
            <p:cNvGrpSpPr/>
            <p:nvPr/>
          </p:nvGrpSpPr>
          <p:grpSpPr>
            <a:xfrm>
              <a:off x="6390217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32" name="组合 7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9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SD2</a:t>
                  </a:r>
                  <a:endParaRPr lang="zh-CN" altLang="en-US" sz="3600" dirty="0"/>
                </a:p>
              </p:txBody>
            </p:sp>
            <p:cxnSp>
              <p:nvCxnSpPr>
                <p:cNvPr id="95" name="直接连接符 9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7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4" name="组合 8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1" name="直接连接符 90"/>
                  <p:cNvCxnSpPr>
                    <a:stCxn id="9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组合 8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8" name="椭圆 8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9" name="直接连接符 88"/>
                  <p:cNvCxnSpPr>
                    <a:stCxn id="8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组合 7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7" name="组合 7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4" name="椭圆 8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5" name="直接连接符 84"/>
                  <p:cNvCxnSpPr>
                    <a:stCxn id="8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8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2" name="椭圆 8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3" name="直接连接符 82"/>
                  <p:cNvCxnSpPr>
                    <a:stCxn id="8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" name="组合 142"/>
            <p:cNvGrpSpPr/>
            <p:nvPr/>
          </p:nvGrpSpPr>
          <p:grpSpPr>
            <a:xfrm>
              <a:off x="6417772" y="3443904"/>
              <a:ext cx="2000930" cy="866740"/>
              <a:chOff x="1269319" y="3443904"/>
              <a:chExt cx="2000930" cy="866740"/>
            </a:xfrm>
          </p:grpSpPr>
          <p:sp>
            <p:nvSpPr>
              <p:cNvPr id="144" name="文本框 143"/>
              <p:cNvSpPr txBox="1"/>
              <p:nvPr/>
            </p:nvSpPr>
            <p:spPr>
              <a:xfrm>
                <a:off x="1600370" y="3443904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分片二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269319" y="3910534"/>
                <a:ext cx="20009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有副本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组合 6"/>
          <p:cNvGrpSpPr/>
          <p:nvPr/>
        </p:nvGrpSpPr>
        <p:grpSpPr>
          <a:xfrm>
            <a:off x="8959850" y="1924050"/>
            <a:ext cx="2019300" cy="3721100"/>
            <a:chOff x="8959850" y="1924050"/>
            <a:chExt cx="2019300" cy="3721100"/>
          </a:xfrm>
        </p:grpSpPr>
        <p:grpSp>
          <p:nvGrpSpPr>
            <p:cNvPr id="43" name="组合 74"/>
            <p:cNvGrpSpPr/>
            <p:nvPr/>
          </p:nvGrpSpPr>
          <p:grpSpPr>
            <a:xfrm>
              <a:off x="8959850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44" name="组合 22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2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SD3</a:t>
                  </a:r>
                  <a:endParaRPr lang="zh-CN" altLang="en-US" sz="3600" dirty="0"/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8" name="组合 42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39" name="椭圆 38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连接符 40"/>
                  <p:cNvCxnSpPr>
                    <a:stCxn id="39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组合 43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6" name="直接连接符 45"/>
                  <p:cNvCxnSpPr>
                    <a:stCxn id="45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组合 47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5" name="组合 48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连接符 53"/>
                  <p:cNvCxnSpPr>
                    <a:stCxn id="53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组合 49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" name="直接连接符 51"/>
                  <p:cNvCxnSpPr>
                    <a:stCxn id="51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组合 145"/>
            <p:cNvGrpSpPr/>
            <p:nvPr/>
          </p:nvGrpSpPr>
          <p:grpSpPr>
            <a:xfrm>
              <a:off x="8978220" y="3447922"/>
              <a:ext cx="2000930" cy="866740"/>
              <a:chOff x="1269319" y="3443904"/>
              <a:chExt cx="2000930" cy="866740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1600370" y="3443904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分片三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269319" y="3910534"/>
                <a:ext cx="20009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有副本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675294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397884" y="1269242"/>
            <a:ext cx="5958717" cy="2282119"/>
            <a:chOff x="-7860" y="1083932"/>
            <a:chExt cx="5958717" cy="2467429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1737784" y="-661712"/>
              <a:ext cx="2467429" cy="5958717"/>
            </a:xfrm>
            <a:custGeom>
              <a:avLst/>
              <a:gdLst>
                <a:gd name="connsiteX0" fmla="*/ 0 w 2467429"/>
                <a:gd name="connsiteY0" fmla="*/ 5958717 h 5958717"/>
                <a:gd name="connsiteX1" fmla="*/ 717613 w 2467429"/>
                <a:gd name="connsiteY1" fmla="*/ 4721454 h 5958717"/>
                <a:gd name="connsiteX2" fmla="*/ 717613 w 2467429"/>
                <a:gd name="connsiteY2" fmla="*/ 536807 h 5958717"/>
                <a:gd name="connsiteX3" fmla="*/ 1254420 w 2467429"/>
                <a:gd name="connsiteY3" fmla="*/ 0 h 5958717"/>
                <a:gd name="connsiteX4" fmla="*/ 1791227 w 2467429"/>
                <a:gd name="connsiteY4" fmla="*/ 536807 h 5958717"/>
                <a:gd name="connsiteX5" fmla="*/ 1791227 w 2467429"/>
                <a:gd name="connsiteY5" fmla="*/ 4792850 h 5958717"/>
                <a:gd name="connsiteX6" fmla="*/ 2467429 w 2467429"/>
                <a:gd name="connsiteY6" fmla="*/ 5958717 h 59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429" h="5958717">
                  <a:moveTo>
                    <a:pt x="0" y="5958717"/>
                  </a:moveTo>
                  <a:lnTo>
                    <a:pt x="717613" y="4721454"/>
                  </a:lnTo>
                  <a:lnTo>
                    <a:pt x="717613" y="536807"/>
                  </a:lnTo>
                  <a:lnTo>
                    <a:pt x="1254420" y="0"/>
                  </a:lnTo>
                  <a:lnTo>
                    <a:pt x="1791227" y="536807"/>
                  </a:lnTo>
                  <a:lnTo>
                    <a:pt x="1791227" y="4792850"/>
                  </a:lnTo>
                  <a:lnTo>
                    <a:pt x="2467429" y="595871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innerShdw blurRad="127000" dist="38100" dir="10800000">
                <a:schemeClr val="accent5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30"/>
            <p:cNvGrpSpPr/>
            <p:nvPr/>
          </p:nvGrpSpPr>
          <p:grpSpPr>
            <a:xfrm>
              <a:off x="1970349" y="1936318"/>
              <a:ext cx="2964508" cy="866137"/>
              <a:chOff x="1767149" y="1910679"/>
              <a:chExt cx="2964508" cy="866137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767149" y="1910679"/>
                <a:ext cx="1112805" cy="49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方法一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767149" y="2277663"/>
                <a:ext cx="2964508" cy="499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伪造</a:t>
                </a:r>
                <a:r>
                  <a:rPr lang="en-US" altLang="zh-CN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TCP</a:t>
                </a:r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链接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安全认证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5744" y="2398847"/>
            <a:ext cx="3614056" cy="2282120"/>
            <a:chOff x="0" y="2213537"/>
            <a:chExt cx="3614056" cy="2467430"/>
          </a:xfrm>
        </p:grpSpPr>
        <p:sp>
          <p:nvSpPr>
            <p:cNvPr id="35" name="任意多边形 34"/>
            <p:cNvSpPr/>
            <p:nvPr/>
          </p:nvSpPr>
          <p:spPr>
            <a:xfrm>
              <a:off x="0" y="2213537"/>
              <a:ext cx="3614056" cy="2467430"/>
            </a:xfrm>
            <a:custGeom>
              <a:avLst/>
              <a:gdLst>
                <a:gd name="connsiteX0" fmla="*/ 0 w 3693814"/>
                <a:gd name="connsiteY0" fmla="*/ 0 h 2467430"/>
                <a:gd name="connsiteX1" fmla="*/ 1140725 w 3693814"/>
                <a:gd name="connsiteY1" fmla="*/ 661621 h 2467430"/>
                <a:gd name="connsiteX2" fmla="*/ 3157007 w 3693814"/>
                <a:gd name="connsiteY2" fmla="*/ 661621 h 2467430"/>
                <a:gd name="connsiteX3" fmla="*/ 3693814 w 3693814"/>
                <a:gd name="connsiteY3" fmla="*/ 1198428 h 2467430"/>
                <a:gd name="connsiteX4" fmla="*/ 3157007 w 3693814"/>
                <a:gd name="connsiteY4" fmla="*/ 1735235 h 2467430"/>
                <a:gd name="connsiteX5" fmla="*/ 1262405 w 3693814"/>
                <a:gd name="connsiteY5" fmla="*/ 1735235 h 2467430"/>
                <a:gd name="connsiteX6" fmla="*/ 0 w 3693814"/>
                <a:gd name="connsiteY6" fmla="*/ 2467430 h 246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3814" h="2467430">
                  <a:moveTo>
                    <a:pt x="0" y="0"/>
                  </a:moveTo>
                  <a:lnTo>
                    <a:pt x="1140725" y="661621"/>
                  </a:lnTo>
                  <a:lnTo>
                    <a:pt x="3157007" y="661621"/>
                  </a:lnTo>
                  <a:lnTo>
                    <a:pt x="3693814" y="1198428"/>
                  </a:lnTo>
                  <a:lnTo>
                    <a:pt x="3157007" y="1735235"/>
                  </a:lnTo>
                  <a:lnTo>
                    <a:pt x="1262405" y="1735235"/>
                  </a:lnTo>
                  <a:lnTo>
                    <a:pt x="0" y="24674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innerShdw blurRad="215900" dist="50800" dir="16200000">
                <a:schemeClr val="accent5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45"/>
            <p:cNvGrpSpPr/>
            <p:nvPr/>
          </p:nvGrpSpPr>
          <p:grpSpPr>
            <a:xfrm>
              <a:off x="0" y="2949413"/>
              <a:ext cx="2964508" cy="866135"/>
              <a:chOff x="1767149" y="1910679"/>
              <a:chExt cx="2964508" cy="866135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767149" y="1910679"/>
                <a:ext cx="1112805" cy="49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方法二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767149" y="2277662"/>
                <a:ext cx="2964508" cy="499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安全漏洞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组合 8"/>
          <p:cNvGrpSpPr/>
          <p:nvPr/>
        </p:nvGrpSpPr>
        <p:grpSpPr>
          <a:xfrm>
            <a:off x="1405742" y="4134147"/>
            <a:ext cx="5544459" cy="2282922"/>
            <a:chOff x="-2" y="3948772"/>
            <a:chExt cx="5544459" cy="2468297"/>
          </a:xfrm>
        </p:grpSpPr>
        <p:sp>
          <p:nvSpPr>
            <p:cNvPr id="37" name="任意多边形 36"/>
            <p:cNvSpPr/>
            <p:nvPr/>
          </p:nvSpPr>
          <p:spPr>
            <a:xfrm rot="5400000">
              <a:off x="1538079" y="2410691"/>
              <a:ext cx="2468297" cy="5544459"/>
            </a:xfrm>
            <a:custGeom>
              <a:avLst/>
              <a:gdLst>
                <a:gd name="connsiteX0" fmla="*/ 0 w 2468297"/>
                <a:gd name="connsiteY0" fmla="*/ 4488770 h 5624214"/>
                <a:gd name="connsiteX1" fmla="*/ 0 w 2468297"/>
                <a:gd name="connsiteY1" fmla="*/ 536807 h 5624214"/>
                <a:gd name="connsiteX2" fmla="*/ 536808 w 2468297"/>
                <a:gd name="connsiteY2" fmla="*/ 0 h 5624214"/>
                <a:gd name="connsiteX3" fmla="*/ 1073615 w 2468297"/>
                <a:gd name="connsiteY3" fmla="*/ 536807 h 5624214"/>
                <a:gd name="connsiteX4" fmla="*/ 1073615 w 2468297"/>
                <a:gd name="connsiteY4" fmla="*/ 4421901 h 5624214"/>
                <a:gd name="connsiteX5" fmla="*/ 2468297 w 2468297"/>
                <a:gd name="connsiteY5" fmla="*/ 5624214 h 5624214"/>
                <a:gd name="connsiteX6" fmla="*/ 868 w 2468297"/>
                <a:gd name="connsiteY6" fmla="*/ 5624214 h 5624214"/>
                <a:gd name="connsiteX7" fmla="*/ 868 w 2468297"/>
                <a:gd name="connsiteY7" fmla="*/ 4488770 h 5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297" h="5624214">
                  <a:moveTo>
                    <a:pt x="0" y="4488770"/>
                  </a:moveTo>
                  <a:lnTo>
                    <a:pt x="0" y="536807"/>
                  </a:lnTo>
                  <a:lnTo>
                    <a:pt x="536808" y="0"/>
                  </a:lnTo>
                  <a:lnTo>
                    <a:pt x="1073615" y="536807"/>
                  </a:lnTo>
                  <a:lnTo>
                    <a:pt x="1073615" y="4421901"/>
                  </a:lnTo>
                  <a:lnTo>
                    <a:pt x="2468297" y="5624214"/>
                  </a:lnTo>
                  <a:lnTo>
                    <a:pt x="868" y="5624214"/>
                  </a:lnTo>
                  <a:lnTo>
                    <a:pt x="868" y="44887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innerShdw blurRad="177800" dist="38100" dir="108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48"/>
            <p:cNvGrpSpPr/>
            <p:nvPr/>
          </p:nvGrpSpPr>
          <p:grpSpPr>
            <a:xfrm>
              <a:off x="1767149" y="4050546"/>
              <a:ext cx="2964508" cy="866137"/>
              <a:chOff x="1767149" y="1910679"/>
              <a:chExt cx="2964508" cy="866137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767149" y="1910679"/>
                <a:ext cx="1112805" cy="49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方法三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767149" y="2277663"/>
                <a:ext cx="2964508" cy="499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盗取系统账号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9"/>
          <p:cNvGrpSpPr/>
          <p:nvPr/>
        </p:nvGrpSpPr>
        <p:grpSpPr>
          <a:xfrm>
            <a:off x="1397883" y="5132532"/>
            <a:ext cx="4942722" cy="1725468"/>
            <a:chOff x="-7861" y="4992423"/>
            <a:chExt cx="4942722" cy="1952197"/>
          </a:xfrm>
        </p:grpSpPr>
        <p:sp>
          <p:nvSpPr>
            <p:cNvPr id="41" name="任意多边形 40"/>
            <p:cNvSpPr/>
            <p:nvPr/>
          </p:nvSpPr>
          <p:spPr>
            <a:xfrm rot="16200000" flipV="1">
              <a:off x="1487401" y="3497161"/>
              <a:ext cx="1952197" cy="4942722"/>
            </a:xfrm>
            <a:custGeom>
              <a:avLst/>
              <a:gdLst>
                <a:gd name="connsiteX0" fmla="*/ 1952197 w 1952197"/>
                <a:gd name="connsiteY0" fmla="*/ 3879170 h 5014618"/>
                <a:gd name="connsiteX1" fmla="*/ 1952197 w 1952197"/>
                <a:gd name="connsiteY1" fmla="*/ 536807 h 5014618"/>
                <a:gd name="connsiteX2" fmla="*/ 1415390 w 1952197"/>
                <a:gd name="connsiteY2" fmla="*/ 0 h 5014618"/>
                <a:gd name="connsiteX3" fmla="*/ 878583 w 1952197"/>
                <a:gd name="connsiteY3" fmla="*/ 536807 h 5014618"/>
                <a:gd name="connsiteX4" fmla="*/ 878583 w 1952197"/>
                <a:gd name="connsiteY4" fmla="*/ 3879169 h 5014618"/>
                <a:gd name="connsiteX5" fmla="*/ 871374 w 1952197"/>
                <a:gd name="connsiteY5" fmla="*/ 3879169 h 5014618"/>
                <a:gd name="connsiteX6" fmla="*/ 157391 w 1952197"/>
                <a:gd name="connsiteY6" fmla="*/ 4818051 h 5014618"/>
                <a:gd name="connsiteX7" fmla="*/ 0 w 1952197"/>
                <a:gd name="connsiteY7" fmla="*/ 5014617 h 5014618"/>
                <a:gd name="connsiteX8" fmla="*/ 7911 w 1952197"/>
                <a:gd name="connsiteY8" fmla="*/ 5014617 h 5014618"/>
                <a:gd name="connsiteX9" fmla="*/ 7910 w 1952197"/>
                <a:gd name="connsiteY9" fmla="*/ 5014618 h 5014618"/>
                <a:gd name="connsiteX10" fmla="*/ 688218 w 1952197"/>
                <a:gd name="connsiteY10" fmla="*/ 5014618 h 5014618"/>
                <a:gd name="connsiteX11" fmla="*/ 688219 w 1952197"/>
                <a:gd name="connsiteY11" fmla="*/ 5014617 h 5014618"/>
                <a:gd name="connsiteX12" fmla="*/ 1043041 w 1952197"/>
                <a:gd name="connsiteY12" fmla="*/ 5014617 h 5014618"/>
                <a:gd name="connsiteX13" fmla="*/ 1952195 w 1952197"/>
                <a:gd name="connsiteY13" fmla="*/ 3879170 h 501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2197" h="5014618">
                  <a:moveTo>
                    <a:pt x="1952197" y="3879170"/>
                  </a:moveTo>
                  <a:lnTo>
                    <a:pt x="1952197" y="536807"/>
                  </a:lnTo>
                  <a:lnTo>
                    <a:pt x="1415390" y="0"/>
                  </a:lnTo>
                  <a:lnTo>
                    <a:pt x="878583" y="536807"/>
                  </a:lnTo>
                  <a:lnTo>
                    <a:pt x="878583" y="3879169"/>
                  </a:lnTo>
                  <a:lnTo>
                    <a:pt x="871374" y="3879169"/>
                  </a:lnTo>
                  <a:lnTo>
                    <a:pt x="157391" y="4818051"/>
                  </a:lnTo>
                  <a:lnTo>
                    <a:pt x="0" y="5014617"/>
                  </a:lnTo>
                  <a:lnTo>
                    <a:pt x="7911" y="5014617"/>
                  </a:lnTo>
                  <a:lnTo>
                    <a:pt x="7910" y="5014618"/>
                  </a:lnTo>
                  <a:lnTo>
                    <a:pt x="688218" y="5014618"/>
                  </a:lnTo>
                  <a:lnTo>
                    <a:pt x="688219" y="5014617"/>
                  </a:lnTo>
                  <a:lnTo>
                    <a:pt x="1043041" y="5014617"/>
                  </a:lnTo>
                  <a:lnTo>
                    <a:pt x="1952195" y="387917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innerShdw blurRad="190500" dist="127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51"/>
            <p:cNvGrpSpPr/>
            <p:nvPr/>
          </p:nvGrpSpPr>
          <p:grpSpPr>
            <a:xfrm>
              <a:off x="1250096" y="5098971"/>
              <a:ext cx="2964508" cy="889313"/>
              <a:chOff x="1767149" y="1910679"/>
              <a:chExt cx="2964508" cy="88931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767149" y="1910679"/>
                <a:ext cx="1112805" cy="522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方法四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767149" y="2277663"/>
                <a:ext cx="2964508" cy="522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SQL</a:t>
                </a:r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注入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组合 58"/>
          <p:cNvGrpSpPr/>
          <p:nvPr/>
        </p:nvGrpSpPr>
        <p:grpSpPr>
          <a:xfrm>
            <a:off x="7615047" y="1899236"/>
            <a:ext cx="1024009" cy="4515211"/>
            <a:chOff x="4585221" y="1926531"/>
            <a:chExt cx="2214563" cy="3984475"/>
          </a:xfrm>
        </p:grpSpPr>
        <p:sp>
          <p:nvSpPr>
            <p:cNvPr id="61" name="矩形 60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757449" y="2217409"/>
              <a:ext cx="1896990" cy="325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防火墙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899905" y="3308864"/>
              <a:ext cx="1585198" cy="2254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32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系统防火墙</a:t>
              </a:r>
              <a:endParaRPr lang="zh-CN" altLang="zh-CN" sz="32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73"/>
          <p:cNvGrpSpPr/>
          <p:nvPr/>
        </p:nvGrpSpPr>
        <p:grpSpPr>
          <a:xfrm>
            <a:off x="9116301" y="1899236"/>
            <a:ext cx="1024009" cy="4515211"/>
            <a:chOff x="4585221" y="1926531"/>
            <a:chExt cx="2214563" cy="3984475"/>
          </a:xfrm>
        </p:grpSpPr>
        <p:sp>
          <p:nvSpPr>
            <p:cNvPr id="75" name="矩形 74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816481" y="2205365"/>
              <a:ext cx="1896990" cy="325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数据库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899902" y="3308864"/>
              <a:ext cx="1585198" cy="181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32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身份认证</a:t>
              </a:r>
              <a:endParaRPr lang="zh-CN" altLang="zh-CN" sz="32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20272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13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以及监控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18518" y="1499318"/>
            <a:ext cx="1604272" cy="1860956"/>
          </a:xfrm>
          <a:custGeom>
            <a:avLst/>
            <a:gdLst>
              <a:gd name="connsiteX0" fmla="*/ 1048915 w 2097830"/>
              <a:gd name="connsiteY0" fmla="*/ 0 h 2433484"/>
              <a:gd name="connsiteX1" fmla="*/ 2097830 w 2097830"/>
              <a:gd name="connsiteY1" fmla="*/ 524458 h 2433484"/>
              <a:gd name="connsiteX2" fmla="*/ 2097830 w 2097830"/>
              <a:gd name="connsiteY2" fmla="*/ 1909026 h 2433484"/>
              <a:gd name="connsiteX3" fmla="*/ 1048915 w 2097830"/>
              <a:gd name="connsiteY3" fmla="*/ 2433484 h 2433484"/>
              <a:gd name="connsiteX4" fmla="*/ 0 w 2097830"/>
              <a:gd name="connsiteY4" fmla="*/ 1909026 h 2433484"/>
              <a:gd name="connsiteX5" fmla="*/ 0 w 2097830"/>
              <a:gd name="connsiteY5" fmla="*/ 524458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830" h="2433484">
                <a:moveTo>
                  <a:pt x="1048915" y="0"/>
                </a:moveTo>
                <a:lnTo>
                  <a:pt x="2097830" y="524458"/>
                </a:lnTo>
                <a:lnTo>
                  <a:pt x="2097830" y="1909026"/>
                </a:lnTo>
                <a:lnTo>
                  <a:pt x="1048915" y="2433484"/>
                </a:lnTo>
                <a:lnTo>
                  <a:pt x="0" y="1909026"/>
                </a:lnTo>
                <a:lnTo>
                  <a:pt x="0" y="524458"/>
                </a:lnTo>
                <a:close/>
              </a:path>
            </a:pathLst>
          </a:cu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66353" y="1499318"/>
            <a:ext cx="1604272" cy="1860956"/>
          </a:xfrm>
          <a:custGeom>
            <a:avLst/>
            <a:gdLst>
              <a:gd name="connsiteX0" fmla="*/ 1048915 w 2097830"/>
              <a:gd name="connsiteY0" fmla="*/ 0 h 2433484"/>
              <a:gd name="connsiteX1" fmla="*/ 2097830 w 2097830"/>
              <a:gd name="connsiteY1" fmla="*/ 524458 h 2433484"/>
              <a:gd name="connsiteX2" fmla="*/ 2097830 w 2097830"/>
              <a:gd name="connsiteY2" fmla="*/ 1909026 h 2433484"/>
              <a:gd name="connsiteX3" fmla="*/ 1048915 w 2097830"/>
              <a:gd name="connsiteY3" fmla="*/ 2433484 h 2433484"/>
              <a:gd name="connsiteX4" fmla="*/ 0 w 2097830"/>
              <a:gd name="connsiteY4" fmla="*/ 1909026 h 2433484"/>
              <a:gd name="connsiteX5" fmla="*/ 0 w 2097830"/>
              <a:gd name="connsiteY5" fmla="*/ 524458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830" h="2433484">
                <a:moveTo>
                  <a:pt x="1048915" y="0"/>
                </a:moveTo>
                <a:lnTo>
                  <a:pt x="2097830" y="524458"/>
                </a:lnTo>
                <a:lnTo>
                  <a:pt x="2097830" y="1909026"/>
                </a:lnTo>
                <a:lnTo>
                  <a:pt x="1048915" y="2433484"/>
                </a:lnTo>
                <a:lnTo>
                  <a:pt x="0" y="1909026"/>
                </a:lnTo>
                <a:lnTo>
                  <a:pt x="0" y="524458"/>
                </a:lnTo>
                <a:close/>
              </a:path>
            </a:pathLst>
          </a:cu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3"/>
          <p:cNvGrpSpPr/>
          <p:nvPr/>
        </p:nvGrpSpPr>
        <p:grpSpPr>
          <a:xfrm>
            <a:off x="6399695" y="3714704"/>
            <a:ext cx="2277539" cy="2489148"/>
            <a:chOff x="6399695" y="3714704"/>
            <a:chExt cx="2277539" cy="1365674"/>
          </a:xfrm>
        </p:grpSpPr>
        <p:sp>
          <p:nvSpPr>
            <p:cNvPr id="220" name="矩形 219"/>
            <p:cNvSpPr/>
            <p:nvPr/>
          </p:nvSpPr>
          <p:spPr>
            <a:xfrm>
              <a:off x="6399695" y="4157048"/>
              <a:ext cx="22021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对现有数据进行处理，可以实现近实时的查询实现</a:t>
              </a:r>
              <a:endParaRPr lang="zh-CN" altLang="zh-CN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46523" y="3714704"/>
              <a:ext cx="2130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Mapreduce</a:t>
              </a:r>
              <a:endParaRPr lang="zh-CN" altLang="en-US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9367424" y="3728350"/>
            <a:ext cx="2456722" cy="2320758"/>
            <a:chOff x="9367424" y="3728352"/>
            <a:chExt cx="2456722" cy="1273397"/>
          </a:xfrm>
        </p:grpSpPr>
        <p:sp>
          <p:nvSpPr>
            <p:cNvPr id="38" name="矩形 37"/>
            <p:cNvSpPr/>
            <p:nvPr/>
          </p:nvSpPr>
          <p:spPr>
            <a:xfrm>
              <a:off x="9367424" y="4152275"/>
              <a:ext cx="2350964" cy="849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实现对</a:t>
              </a:r>
              <a:r>
                <a:rPr lang="en-US" altLang="zh-CN" kern="1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mongodb</a:t>
              </a: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集群和单机的监控；包括硬盘的读写等各种数据的处理情况</a:t>
              </a:r>
              <a:endParaRPr lang="zh-CN" altLang="zh-CN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403290" y="3728352"/>
              <a:ext cx="2420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mongodb</a:t>
              </a:r>
              <a:r>
                <a:rPr lang="zh-CN" altLang="en-US" sz="24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监控</a:t>
              </a:r>
              <a:endParaRPr lang="zh-CN" altLang="en-US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7296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操作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1107326" y="3871340"/>
            <a:ext cx="9972715" cy="2221045"/>
            <a:chOff x="1163598" y="4251176"/>
            <a:chExt cx="9972715" cy="2221045"/>
          </a:xfrm>
        </p:grpSpPr>
        <p:sp>
          <p:nvSpPr>
            <p:cNvPr id="265" name="圆角矩形 264"/>
            <p:cNvSpPr/>
            <p:nvPr/>
          </p:nvSpPr>
          <p:spPr>
            <a:xfrm>
              <a:off x="1431738" y="5933612"/>
              <a:ext cx="4388671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圆角矩形 263"/>
            <p:cNvSpPr/>
            <p:nvPr/>
          </p:nvSpPr>
          <p:spPr>
            <a:xfrm>
              <a:off x="1416499" y="5005464"/>
              <a:ext cx="3692530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13305" y="5926887"/>
              <a:ext cx="539389" cy="53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420885" y="4996845"/>
              <a:ext cx="539389" cy="53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196"/>
            <p:cNvGrpSpPr/>
            <p:nvPr/>
          </p:nvGrpSpPr>
          <p:grpSpPr>
            <a:xfrm>
              <a:off x="1180624" y="4251176"/>
              <a:ext cx="1019914" cy="470708"/>
              <a:chOff x="1244183" y="1593067"/>
              <a:chExt cx="668437" cy="30849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44183" y="1593067"/>
                <a:ext cx="668437" cy="205253"/>
              </a:xfrm>
              <a:prstGeom prst="roundRect">
                <a:avLst>
                  <a:gd name="adj" fmla="val 303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等腰三角形 227"/>
              <p:cNvSpPr/>
              <p:nvPr/>
            </p:nvSpPr>
            <p:spPr>
              <a:xfrm rot="10800000">
                <a:off x="1518520" y="1798320"/>
                <a:ext cx="119761" cy="10324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8" name="直接连接符 197"/>
            <p:cNvCxnSpPr>
              <a:stCxn id="228" idx="0"/>
            </p:cNvCxnSpPr>
            <p:nvPr/>
          </p:nvCxnSpPr>
          <p:spPr>
            <a:xfrm flipH="1">
              <a:off x="1683000" y="4721884"/>
              <a:ext cx="7580" cy="1425584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17"/>
            <p:cNvGrpSpPr>
              <a:grpSpLocks noChangeAspect="1"/>
            </p:cNvGrpSpPr>
            <p:nvPr/>
          </p:nvGrpSpPr>
          <p:grpSpPr bwMode="auto">
            <a:xfrm>
              <a:off x="1499990" y="6006694"/>
              <a:ext cx="364389" cy="356255"/>
              <a:chOff x="2370" y="2909"/>
              <a:chExt cx="224" cy="219"/>
            </a:xfrm>
          </p:grpSpPr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392" y="2926"/>
                <a:ext cx="202" cy="202"/>
              </a:xfrm>
              <a:custGeom>
                <a:avLst/>
                <a:gdLst>
                  <a:gd name="T0" fmla="*/ 84 w 84"/>
                  <a:gd name="T1" fmla="*/ 75 h 84"/>
                  <a:gd name="T2" fmla="*/ 75 w 84"/>
                  <a:gd name="T3" fmla="*/ 84 h 84"/>
                  <a:gd name="T4" fmla="*/ 9 w 84"/>
                  <a:gd name="T5" fmla="*/ 84 h 84"/>
                  <a:gd name="T6" fmla="*/ 0 w 84"/>
                  <a:gd name="T7" fmla="*/ 75 h 84"/>
                  <a:gd name="T8" fmla="*/ 0 w 84"/>
                  <a:gd name="T9" fmla="*/ 9 h 84"/>
                  <a:gd name="T10" fmla="*/ 9 w 84"/>
                  <a:gd name="T11" fmla="*/ 0 h 84"/>
                  <a:gd name="T12" fmla="*/ 75 w 84"/>
                  <a:gd name="T13" fmla="*/ 0 h 84"/>
                  <a:gd name="T14" fmla="*/ 84 w 84"/>
                  <a:gd name="T15" fmla="*/ 9 h 84"/>
                  <a:gd name="T16" fmla="*/ 84 w 84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84">
                    <a:moveTo>
                      <a:pt x="84" y="75"/>
                    </a:moveTo>
                    <a:cubicBezTo>
                      <a:pt x="84" y="80"/>
                      <a:pt x="80" y="84"/>
                      <a:pt x="75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lnTo>
                      <a:pt x="84" y="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1"/>
              <p:cNvSpPr>
                <a:spLocks/>
              </p:cNvSpPr>
              <p:nvPr/>
            </p:nvSpPr>
            <p:spPr bwMode="auto">
              <a:xfrm>
                <a:off x="2385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8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8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2"/>
              <p:cNvSpPr>
                <a:spLocks/>
              </p:cNvSpPr>
              <p:nvPr/>
            </p:nvSpPr>
            <p:spPr bwMode="auto">
              <a:xfrm>
                <a:off x="2370" y="2909"/>
                <a:ext cx="220" cy="217"/>
              </a:xfrm>
              <a:custGeom>
                <a:avLst/>
                <a:gdLst>
                  <a:gd name="T0" fmla="*/ 90 w 91"/>
                  <a:gd name="T1" fmla="*/ 74 h 90"/>
                  <a:gd name="T2" fmla="*/ 82 w 91"/>
                  <a:gd name="T3" fmla="*/ 83 h 90"/>
                  <a:gd name="T4" fmla="*/ 17 w 91"/>
                  <a:gd name="T5" fmla="*/ 89 h 90"/>
                  <a:gd name="T6" fmla="*/ 7 w 91"/>
                  <a:gd name="T7" fmla="*/ 82 h 90"/>
                  <a:gd name="T8" fmla="*/ 1 w 91"/>
                  <a:gd name="T9" fmla="*/ 16 h 90"/>
                  <a:gd name="T10" fmla="*/ 9 w 91"/>
                  <a:gd name="T11" fmla="*/ 6 h 90"/>
                  <a:gd name="T12" fmla="*/ 74 w 91"/>
                  <a:gd name="T13" fmla="*/ 0 h 90"/>
                  <a:gd name="T14" fmla="*/ 84 w 91"/>
                  <a:gd name="T15" fmla="*/ 8 h 90"/>
                  <a:gd name="T16" fmla="*/ 90 w 91"/>
                  <a:gd name="T17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0">
                    <a:moveTo>
                      <a:pt x="90" y="74"/>
                    </a:moveTo>
                    <a:cubicBezTo>
                      <a:pt x="91" y="78"/>
                      <a:pt x="87" y="83"/>
                      <a:pt x="82" y="83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2" y="90"/>
                      <a:pt x="8" y="86"/>
                      <a:pt x="7" y="82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4" y="7"/>
                      <a:pt x="9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3"/>
                      <a:pt x="84" y="8"/>
                    </a:cubicBezTo>
                    <a:lnTo>
                      <a:pt x="90" y="7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3"/>
              <p:cNvSpPr>
                <a:spLocks/>
              </p:cNvSpPr>
              <p:nvPr/>
            </p:nvSpPr>
            <p:spPr bwMode="auto">
              <a:xfrm>
                <a:off x="2375" y="2914"/>
                <a:ext cx="210" cy="209"/>
              </a:xfrm>
              <a:custGeom>
                <a:avLst/>
                <a:gdLst>
                  <a:gd name="T0" fmla="*/ 86 w 87"/>
                  <a:gd name="T1" fmla="*/ 71 h 87"/>
                  <a:gd name="T2" fmla="*/ 79 w 87"/>
                  <a:gd name="T3" fmla="*/ 80 h 87"/>
                  <a:gd name="T4" fmla="*/ 16 w 87"/>
                  <a:gd name="T5" fmla="*/ 86 h 87"/>
                  <a:gd name="T6" fmla="*/ 7 w 87"/>
                  <a:gd name="T7" fmla="*/ 79 h 87"/>
                  <a:gd name="T8" fmla="*/ 1 w 87"/>
                  <a:gd name="T9" fmla="*/ 16 h 87"/>
                  <a:gd name="T10" fmla="*/ 8 w 87"/>
                  <a:gd name="T11" fmla="*/ 6 h 87"/>
                  <a:gd name="T12" fmla="*/ 71 w 87"/>
                  <a:gd name="T13" fmla="*/ 0 h 87"/>
                  <a:gd name="T14" fmla="*/ 80 w 87"/>
                  <a:gd name="T15" fmla="*/ 8 h 87"/>
                  <a:gd name="T16" fmla="*/ 86 w 87"/>
                  <a:gd name="T1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7">
                    <a:moveTo>
                      <a:pt x="86" y="71"/>
                    </a:moveTo>
                    <a:cubicBezTo>
                      <a:pt x="87" y="76"/>
                      <a:pt x="83" y="80"/>
                      <a:pt x="79" y="80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1" y="87"/>
                      <a:pt x="7" y="83"/>
                      <a:pt x="7" y="7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3" y="7"/>
                      <a:pt x="8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6" y="0"/>
                      <a:pt x="80" y="3"/>
                      <a:pt x="80" y="8"/>
                    </a:cubicBezTo>
                    <a:lnTo>
                      <a:pt x="86" y="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4"/>
              <p:cNvSpPr>
                <a:spLocks/>
              </p:cNvSpPr>
              <p:nvPr/>
            </p:nvSpPr>
            <p:spPr bwMode="auto">
              <a:xfrm>
                <a:off x="2373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9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9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5"/>
              <p:cNvSpPr>
                <a:spLocks/>
              </p:cNvSpPr>
              <p:nvPr/>
            </p:nvSpPr>
            <p:spPr bwMode="auto">
              <a:xfrm>
                <a:off x="2387" y="2940"/>
                <a:ext cx="171" cy="174"/>
              </a:xfrm>
              <a:custGeom>
                <a:avLst/>
                <a:gdLst>
                  <a:gd name="T0" fmla="*/ 63 w 71"/>
                  <a:gd name="T1" fmla="*/ 72 h 72"/>
                  <a:gd name="T2" fmla="*/ 68 w 71"/>
                  <a:gd name="T3" fmla="*/ 72 h 72"/>
                  <a:gd name="T4" fmla="*/ 71 w 71"/>
                  <a:gd name="T5" fmla="*/ 69 h 72"/>
                  <a:gd name="T6" fmla="*/ 71 w 71"/>
                  <a:gd name="T7" fmla="*/ 3 h 72"/>
                  <a:gd name="T8" fmla="*/ 68 w 71"/>
                  <a:gd name="T9" fmla="*/ 0 h 72"/>
                  <a:gd name="T10" fmla="*/ 3 w 71"/>
                  <a:gd name="T11" fmla="*/ 0 h 72"/>
                  <a:gd name="T12" fmla="*/ 0 w 71"/>
                  <a:gd name="T13" fmla="*/ 3 h 72"/>
                  <a:gd name="T14" fmla="*/ 0 w 71"/>
                  <a:gd name="T15" fmla="*/ 13 h 72"/>
                  <a:gd name="T16" fmla="*/ 63 w 71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63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1" y="71"/>
                      <a:pt x="71" y="69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40"/>
                      <a:pt x="36" y="60"/>
                      <a:pt x="63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6"/>
              <p:cNvSpPr>
                <a:spLocks/>
              </p:cNvSpPr>
              <p:nvPr/>
            </p:nvSpPr>
            <p:spPr bwMode="auto">
              <a:xfrm>
                <a:off x="2387" y="2971"/>
                <a:ext cx="152" cy="143"/>
              </a:xfrm>
              <a:custGeom>
                <a:avLst/>
                <a:gdLst>
                  <a:gd name="T0" fmla="*/ 0 w 63"/>
                  <a:gd name="T1" fmla="*/ 0 h 59"/>
                  <a:gd name="T2" fmla="*/ 0 w 63"/>
                  <a:gd name="T3" fmla="*/ 56 h 59"/>
                  <a:gd name="T4" fmla="*/ 3 w 63"/>
                  <a:gd name="T5" fmla="*/ 59 h 59"/>
                  <a:gd name="T6" fmla="*/ 63 w 63"/>
                  <a:gd name="T7" fmla="*/ 59 h 59"/>
                  <a:gd name="T8" fmla="*/ 0 w 6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1" y="59"/>
                      <a:pt x="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36" y="47"/>
                      <a:pt x="13" y="27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0"/>
              <p:cNvSpPr>
                <a:spLocks/>
              </p:cNvSpPr>
              <p:nvPr/>
            </p:nvSpPr>
            <p:spPr bwMode="auto">
              <a:xfrm>
                <a:off x="2467" y="2964"/>
                <a:ext cx="12" cy="126"/>
              </a:xfrm>
              <a:custGeom>
                <a:avLst/>
                <a:gdLst>
                  <a:gd name="T0" fmla="*/ 5 w 5"/>
                  <a:gd name="T1" fmla="*/ 50 h 52"/>
                  <a:gd name="T2" fmla="*/ 2 w 5"/>
                  <a:gd name="T3" fmla="*/ 52 h 52"/>
                  <a:gd name="T4" fmla="*/ 2 w 5"/>
                  <a:gd name="T5" fmla="*/ 52 h 52"/>
                  <a:gd name="T6" fmla="*/ 0 w 5"/>
                  <a:gd name="T7" fmla="*/ 50 h 52"/>
                  <a:gd name="T8" fmla="*/ 0 w 5"/>
                  <a:gd name="T9" fmla="*/ 2 h 52"/>
                  <a:gd name="T10" fmla="*/ 2 w 5"/>
                  <a:gd name="T11" fmla="*/ 0 h 52"/>
                  <a:gd name="T12" fmla="*/ 2 w 5"/>
                  <a:gd name="T13" fmla="*/ 0 h 52"/>
                  <a:gd name="T14" fmla="*/ 5 w 5"/>
                  <a:gd name="T15" fmla="*/ 2 h 52"/>
                  <a:gd name="T16" fmla="*/ 5 w 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5" y="50"/>
                    </a:moveTo>
                    <a:cubicBezTo>
                      <a:pt x="5" y="51"/>
                      <a:pt x="4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1"/>
              <p:cNvSpPr>
                <a:spLocks/>
              </p:cNvSpPr>
              <p:nvPr/>
            </p:nvSpPr>
            <p:spPr bwMode="auto">
              <a:xfrm>
                <a:off x="2445" y="2971"/>
                <a:ext cx="55" cy="111"/>
              </a:xfrm>
              <a:custGeom>
                <a:avLst/>
                <a:gdLst>
                  <a:gd name="T0" fmla="*/ 1 w 23"/>
                  <a:gd name="T1" fmla="*/ 38 h 46"/>
                  <a:gd name="T2" fmla="*/ 3 w 23"/>
                  <a:gd name="T3" fmla="*/ 37 h 46"/>
                  <a:gd name="T4" fmla="*/ 4 w 23"/>
                  <a:gd name="T5" fmla="*/ 38 h 46"/>
                  <a:gd name="T6" fmla="*/ 4 w 23"/>
                  <a:gd name="T7" fmla="*/ 38 h 46"/>
                  <a:gd name="T8" fmla="*/ 9 w 23"/>
                  <a:gd name="T9" fmla="*/ 41 h 46"/>
                  <a:gd name="T10" fmla="*/ 18 w 23"/>
                  <a:gd name="T11" fmla="*/ 34 h 46"/>
                  <a:gd name="T12" fmla="*/ 11 w 23"/>
                  <a:gd name="T13" fmla="*/ 25 h 46"/>
                  <a:gd name="T14" fmla="*/ 11 w 23"/>
                  <a:gd name="T15" fmla="*/ 25 h 46"/>
                  <a:gd name="T16" fmla="*/ 11 w 23"/>
                  <a:gd name="T17" fmla="*/ 25 h 46"/>
                  <a:gd name="T18" fmla="*/ 10 w 23"/>
                  <a:gd name="T19" fmla="*/ 25 h 46"/>
                  <a:gd name="T20" fmla="*/ 1 w 23"/>
                  <a:gd name="T21" fmla="*/ 12 h 46"/>
                  <a:gd name="T22" fmla="*/ 14 w 23"/>
                  <a:gd name="T23" fmla="*/ 1 h 46"/>
                  <a:gd name="T24" fmla="*/ 22 w 23"/>
                  <a:gd name="T25" fmla="*/ 5 h 46"/>
                  <a:gd name="T26" fmla="*/ 22 w 23"/>
                  <a:gd name="T27" fmla="*/ 5 h 46"/>
                  <a:gd name="T28" fmla="*/ 23 w 23"/>
                  <a:gd name="T29" fmla="*/ 7 h 46"/>
                  <a:gd name="T30" fmla="*/ 20 w 23"/>
                  <a:gd name="T31" fmla="*/ 9 h 46"/>
                  <a:gd name="T32" fmla="*/ 19 w 23"/>
                  <a:gd name="T33" fmla="*/ 8 h 46"/>
                  <a:gd name="T34" fmla="*/ 19 w 23"/>
                  <a:gd name="T35" fmla="*/ 8 h 46"/>
                  <a:gd name="T36" fmla="*/ 14 w 23"/>
                  <a:gd name="T37" fmla="*/ 5 h 46"/>
                  <a:gd name="T38" fmla="*/ 5 w 23"/>
                  <a:gd name="T39" fmla="*/ 12 h 46"/>
                  <a:gd name="T40" fmla="*/ 12 w 23"/>
                  <a:gd name="T41" fmla="*/ 21 h 46"/>
                  <a:gd name="T42" fmla="*/ 12 w 23"/>
                  <a:gd name="T43" fmla="*/ 21 h 46"/>
                  <a:gd name="T44" fmla="*/ 12 w 23"/>
                  <a:gd name="T45" fmla="*/ 21 h 46"/>
                  <a:gd name="T46" fmla="*/ 13 w 23"/>
                  <a:gd name="T47" fmla="*/ 21 h 46"/>
                  <a:gd name="T48" fmla="*/ 22 w 23"/>
                  <a:gd name="T49" fmla="*/ 35 h 46"/>
                  <a:gd name="T50" fmla="*/ 9 w 23"/>
                  <a:gd name="T51" fmla="*/ 45 h 46"/>
                  <a:gd name="T52" fmla="*/ 1 w 23"/>
                  <a:gd name="T53" fmla="*/ 41 h 46"/>
                  <a:gd name="T54" fmla="*/ 1 w 23"/>
                  <a:gd name="T55" fmla="*/ 41 h 46"/>
                  <a:gd name="T56" fmla="*/ 0 w 23"/>
                  <a:gd name="T57" fmla="*/ 39 h 46"/>
                  <a:gd name="T58" fmla="*/ 0 w 23"/>
                  <a:gd name="T59" fmla="*/ 39 h 46"/>
                  <a:gd name="T60" fmla="*/ 1 w 23"/>
                  <a:gd name="T6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46">
                    <a:moveTo>
                      <a:pt x="1" y="38"/>
                    </a:moveTo>
                    <a:cubicBezTo>
                      <a:pt x="1" y="37"/>
                      <a:pt x="2" y="37"/>
                      <a:pt x="3" y="37"/>
                    </a:cubicBezTo>
                    <a:cubicBezTo>
                      <a:pt x="3" y="37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0"/>
                      <a:pt x="7" y="41"/>
                      <a:pt x="9" y="41"/>
                    </a:cubicBezTo>
                    <a:cubicBezTo>
                      <a:pt x="14" y="41"/>
                      <a:pt x="18" y="38"/>
                      <a:pt x="18" y="34"/>
                    </a:cubicBezTo>
                    <a:cubicBezTo>
                      <a:pt x="19" y="30"/>
                      <a:pt x="16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25"/>
                      <a:pt x="10" y="25"/>
                    </a:cubicBezTo>
                    <a:cubicBezTo>
                      <a:pt x="4" y="24"/>
                      <a:pt x="0" y="18"/>
                      <a:pt x="1" y="12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17" y="1"/>
                      <a:pt x="20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6"/>
                      <a:pt x="23" y="6"/>
                      <a:pt x="23" y="7"/>
                    </a:cubicBezTo>
                    <a:cubicBezTo>
                      <a:pt x="23" y="8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7" y="7"/>
                      <a:pt x="16" y="6"/>
                      <a:pt x="14" y="5"/>
                    </a:cubicBezTo>
                    <a:cubicBezTo>
                      <a:pt x="9" y="5"/>
                      <a:pt x="5" y="8"/>
                      <a:pt x="5" y="12"/>
                    </a:cubicBezTo>
                    <a:cubicBezTo>
                      <a:pt x="4" y="16"/>
                      <a:pt x="7" y="20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9" y="22"/>
                      <a:pt x="23" y="28"/>
                      <a:pt x="22" y="35"/>
                    </a:cubicBezTo>
                    <a:cubicBezTo>
                      <a:pt x="22" y="41"/>
                      <a:pt x="15" y="46"/>
                      <a:pt x="9" y="45"/>
                    </a:cubicBezTo>
                    <a:cubicBezTo>
                      <a:pt x="6" y="45"/>
                      <a:pt x="3" y="43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117"/>
            <p:cNvGrpSpPr>
              <a:grpSpLocks noChangeAspect="1"/>
            </p:cNvGrpSpPr>
            <p:nvPr/>
          </p:nvGrpSpPr>
          <p:grpSpPr bwMode="auto">
            <a:xfrm>
              <a:off x="1508123" y="5073884"/>
              <a:ext cx="364389" cy="356255"/>
              <a:chOff x="2370" y="2909"/>
              <a:chExt cx="224" cy="219"/>
            </a:xfrm>
          </p:grpSpPr>
          <p:sp>
            <p:nvSpPr>
              <p:cNvPr id="249" name="Freeform 120"/>
              <p:cNvSpPr>
                <a:spLocks/>
              </p:cNvSpPr>
              <p:nvPr/>
            </p:nvSpPr>
            <p:spPr bwMode="auto">
              <a:xfrm>
                <a:off x="2392" y="2926"/>
                <a:ext cx="202" cy="202"/>
              </a:xfrm>
              <a:custGeom>
                <a:avLst/>
                <a:gdLst>
                  <a:gd name="T0" fmla="*/ 84 w 84"/>
                  <a:gd name="T1" fmla="*/ 75 h 84"/>
                  <a:gd name="T2" fmla="*/ 75 w 84"/>
                  <a:gd name="T3" fmla="*/ 84 h 84"/>
                  <a:gd name="T4" fmla="*/ 9 w 84"/>
                  <a:gd name="T5" fmla="*/ 84 h 84"/>
                  <a:gd name="T6" fmla="*/ 0 w 84"/>
                  <a:gd name="T7" fmla="*/ 75 h 84"/>
                  <a:gd name="T8" fmla="*/ 0 w 84"/>
                  <a:gd name="T9" fmla="*/ 9 h 84"/>
                  <a:gd name="T10" fmla="*/ 9 w 84"/>
                  <a:gd name="T11" fmla="*/ 0 h 84"/>
                  <a:gd name="T12" fmla="*/ 75 w 84"/>
                  <a:gd name="T13" fmla="*/ 0 h 84"/>
                  <a:gd name="T14" fmla="*/ 84 w 84"/>
                  <a:gd name="T15" fmla="*/ 9 h 84"/>
                  <a:gd name="T16" fmla="*/ 84 w 84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84">
                    <a:moveTo>
                      <a:pt x="84" y="75"/>
                    </a:moveTo>
                    <a:cubicBezTo>
                      <a:pt x="84" y="80"/>
                      <a:pt x="80" y="84"/>
                      <a:pt x="75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lnTo>
                      <a:pt x="84" y="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21"/>
              <p:cNvSpPr>
                <a:spLocks/>
              </p:cNvSpPr>
              <p:nvPr/>
            </p:nvSpPr>
            <p:spPr bwMode="auto">
              <a:xfrm>
                <a:off x="2385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8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8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22"/>
              <p:cNvSpPr>
                <a:spLocks/>
              </p:cNvSpPr>
              <p:nvPr/>
            </p:nvSpPr>
            <p:spPr bwMode="auto">
              <a:xfrm>
                <a:off x="2370" y="2909"/>
                <a:ext cx="220" cy="217"/>
              </a:xfrm>
              <a:custGeom>
                <a:avLst/>
                <a:gdLst>
                  <a:gd name="T0" fmla="*/ 90 w 91"/>
                  <a:gd name="T1" fmla="*/ 74 h 90"/>
                  <a:gd name="T2" fmla="*/ 82 w 91"/>
                  <a:gd name="T3" fmla="*/ 83 h 90"/>
                  <a:gd name="T4" fmla="*/ 17 w 91"/>
                  <a:gd name="T5" fmla="*/ 89 h 90"/>
                  <a:gd name="T6" fmla="*/ 7 w 91"/>
                  <a:gd name="T7" fmla="*/ 82 h 90"/>
                  <a:gd name="T8" fmla="*/ 1 w 91"/>
                  <a:gd name="T9" fmla="*/ 16 h 90"/>
                  <a:gd name="T10" fmla="*/ 9 w 91"/>
                  <a:gd name="T11" fmla="*/ 6 h 90"/>
                  <a:gd name="T12" fmla="*/ 74 w 91"/>
                  <a:gd name="T13" fmla="*/ 0 h 90"/>
                  <a:gd name="T14" fmla="*/ 84 w 91"/>
                  <a:gd name="T15" fmla="*/ 8 h 90"/>
                  <a:gd name="T16" fmla="*/ 90 w 91"/>
                  <a:gd name="T17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0">
                    <a:moveTo>
                      <a:pt x="90" y="74"/>
                    </a:moveTo>
                    <a:cubicBezTo>
                      <a:pt x="91" y="78"/>
                      <a:pt x="87" y="83"/>
                      <a:pt x="82" y="83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2" y="90"/>
                      <a:pt x="8" y="86"/>
                      <a:pt x="7" y="82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4" y="7"/>
                      <a:pt x="9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3"/>
                      <a:pt x="84" y="8"/>
                    </a:cubicBezTo>
                    <a:lnTo>
                      <a:pt x="90" y="7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23"/>
              <p:cNvSpPr>
                <a:spLocks/>
              </p:cNvSpPr>
              <p:nvPr/>
            </p:nvSpPr>
            <p:spPr bwMode="auto">
              <a:xfrm>
                <a:off x="2375" y="2914"/>
                <a:ext cx="210" cy="209"/>
              </a:xfrm>
              <a:custGeom>
                <a:avLst/>
                <a:gdLst>
                  <a:gd name="T0" fmla="*/ 86 w 87"/>
                  <a:gd name="T1" fmla="*/ 71 h 87"/>
                  <a:gd name="T2" fmla="*/ 79 w 87"/>
                  <a:gd name="T3" fmla="*/ 80 h 87"/>
                  <a:gd name="T4" fmla="*/ 16 w 87"/>
                  <a:gd name="T5" fmla="*/ 86 h 87"/>
                  <a:gd name="T6" fmla="*/ 7 w 87"/>
                  <a:gd name="T7" fmla="*/ 79 h 87"/>
                  <a:gd name="T8" fmla="*/ 1 w 87"/>
                  <a:gd name="T9" fmla="*/ 16 h 87"/>
                  <a:gd name="T10" fmla="*/ 8 w 87"/>
                  <a:gd name="T11" fmla="*/ 6 h 87"/>
                  <a:gd name="T12" fmla="*/ 71 w 87"/>
                  <a:gd name="T13" fmla="*/ 0 h 87"/>
                  <a:gd name="T14" fmla="*/ 80 w 87"/>
                  <a:gd name="T15" fmla="*/ 8 h 87"/>
                  <a:gd name="T16" fmla="*/ 86 w 87"/>
                  <a:gd name="T1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7">
                    <a:moveTo>
                      <a:pt x="86" y="71"/>
                    </a:moveTo>
                    <a:cubicBezTo>
                      <a:pt x="87" y="76"/>
                      <a:pt x="83" y="80"/>
                      <a:pt x="79" y="80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1" y="87"/>
                      <a:pt x="7" y="83"/>
                      <a:pt x="7" y="7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3" y="7"/>
                      <a:pt x="8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6" y="0"/>
                      <a:pt x="80" y="3"/>
                      <a:pt x="80" y="8"/>
                    </a:cubicBezTo>
                    <a:lnTo>
                      <a:pt x="86" y="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24"/>
              <p:cNvSpPr>
                <a:spLocks/>
              </p:cNvSpPr>
              <p:nvPr/>
            </p:nvSpPr>
            <p:spPr bwMode="auto">
              <a:xfrm>
                <a:off x="2373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9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9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25"/>
              <p:cNvSpPr>
                <a:spLocks/>
              </p:cNvSpPr>
              <p:nvPr/>
            </p:nvSpPr>
            <p:spPr bwMode="auto">
              <a:xfrm>
                <a:off x="2387" y="2940"/>
                <a:ext cx="171" cy="174"/>
              </a:xfrm>
              <a:custGeom>
                <a:avLst/>
                <a:gdLst>
                  <a:gd name="T0" fmla="*/ 63 w 71"/>
                  <a:gd name="T1" fmla="*/ 72 h 72"/>
                  <a:gd name="T2" fmla="*/ 68 w 71"/>
                  <a:gd name="T3" fmla="*/ 72 h 72"/>
                  <a:gd name="T4" fmla="*/ 71 w 71"/>
                  <a:gd name="T5" fmla="*/ 69 h 72"/>
                  <a:gd name="T6" fmla="*/ 71 w 71"/>
                  <a:gd name="T7" fmla="*/ 3 h 72"/>
                  <a:gd name="T8" fmla="*/ 68 w 71"/>
                  <a:gd name="T9" fmla="*/ 0 h 72"/>
                  <a:gd name="T10" fmla="*/ 3 w 71"/>
                  <a:gd name="T11" fmla="*/ 0 h 72"/>
                  <a:gd name="T12" fmla="*/ 0 w 71"/>
                  <a:gd name="T13" fmla="*/ 3 h 72"/>
                  <a:gd name="T14" fmla="*/ 0 w 71"/>
                  <a:gd name="T15" fmla="*/ 13 h 72"/>
                  <a:gd name="T16" fmla="*/ 63 w 71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63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1" y="71"/>
                      <a:pt x="71" y="69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40"/>
                      <a:pt x="36" y="60"/>
                      <a:pt x="63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26"/>
              <p:cNvSpPr>
                <a:spLocks/>
              </p:cNvSpPr>
              <p:nvPr/>
            </p:nvSpPr>
            <p:spPr bwMode="auto">
              <a:xfrm>
                <a:off x="2387" y="2971"/>
                <a:ext cx="152" cy="143"/>
              </a:xfrm>
              <a:custGeom>
                <a:avLst/>
                <a:gdLst>
                  <a:gd name="T0" fmla="*/ 0 w 63"/>
                  <a:gd name="T1" fmla="*/ 0 h 59"/>
                  <a:gd name="T2" fmla="*/ 0 w 63"/>
                  <a:gd name="T3" fmla="*/ 56 h 59"/>
                  <a:gd name="T4" fmla="*/ 3 w 63"/>
                  <a:gd name="T5" fmla="*/ 59 h 59"/>
                  <a:gd name="T6" fmla="*/ 63 w 63"/>
                  <a:gd name="T7" fmla="*/ 59 h 59"/>
                  <a:gd name="T8" fmla="*/ 0 w 6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1" y="59"/>
                      <a:pt x="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36" y="47"/>
                      <a:pt x="13" y="27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0"/>
              <p:cNvSpPr>
                <a:spLocks/>
              </p:cNvSpPr>
              <p:nvPr/>
            </p:nvSpPr>
            <p:spPr bwMode="auto">
              <a:xfrm>
                <a:off x="2467" y="2964"/>
                <a:ext cx="12" cy="126"/>
              </a:xfrm>
              <a:custGeom>
                <a:avLst/>
                <a:gdLst>
                  <a:gd name="T0" fmla="*/ 5 w 5"/>
                  <a:gd name="T1" fmla="*/ 50 h 52"/>
                  <a:gd name="T2" fmla="*/ 2 w 5"/>
                  <a:gd name="T3" fmla="*/ 52 h 52"/>
                  <a:gd name="T4" fmla="*/ 2 w 5"/>
                  <a:gd name="T5" fmla="*/ 52 h 52"/>
                  <a:gd name="T6" fmla="*/ 0 w 5"/>
                  <a:gd name="T7" fmla="*/ 50 h 52"/>
                  <a:gd name="T8" fmla="*/ 0 w 5"/>
                  <a:gd name="T9" fmla="*/ 2 h 52"/>
                  <a:gd name="T10" fmla="*/ 2 w 5"/>
                  <a:gd name="T11" fmla="*/ 0 h 52"/>
                  <a:gd name="T12" fmla="*/ 2 w 5"/>
                  <a:gd name="T13" fmla="*/ 0 h 52"/>
                  <a:gd name="T14" fmla="*/ 5 w 5"/>
                  <a:gd name="T15" fmla="*/ 2 h 52"/>
                  <a:gd name="T16" fmla="*/ 5 w 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5" y="50"/>
                    </a:moveTo>
                    <a:cubicBezTo>
                      <a:pt x="5" y="51"/>
                      <a:pt x="4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1"/>
              <p:cNvSpPr>
                <a:spLocks/>
              </p:cNvSpPr>
              <p:nvPr/>
            </p:nvSpPr>
            <p:spPr bwMode="auto">
              <a:xfrm>
                <a:off x="2445" y="2971"/>
                <a:ext cx="55" cy="111"/>
              </a:xfrm>
              <a:custGeom>
                <a:avLst/>
                <a:gdLst>
                  <a:gd name="T0" fmla="*/ 1 w 23"/>
                  <a:gd name="T1" fmla="*/ 38 h 46"/>
                  <a:gd name="T2" fmla="*/ 3 w 23"/>
                  <a:gd name="T3" fmla="*/ 37 h 46"/>
                  <a:gd name="T4" fmla="*/ 4 w 23"/>
                  <a:gd name="T5" fmla="*/ 38 h 46"/>
                  <a:gd name="T6" fmla="*/ 4 w 23"/>
                  <a:gd name="T7" fmla="*/ 38 h 46"/>
                  <a:gd name="T8" fmla="*/ 9 w 23"/>
                  <a:gd name="T9" fmla="*/ 41 h 46"/>
                  <a:gd name="T10" fmla="*/ 18 w 23"/>
                  <a:gd name="T11" fmla="*/ 34 h 46"/>
                  <a:gd name="T12" fmla="*/ 11 w 23"/>
                  <a:gd name="T13" fmla="*/ 25 h 46"/>
                  <a:gd name="T14" fmla="*/ 11 w 23"/>
                  <a:gd name="T15" fmla="*/ 25 h 46"/>
                  <a:gd name="T16" fmla="*/ 11 w 23"/>
                  <a:gd name="T17" fmla="*/ 25 h 46"/>
                  <a:gd name="T18" fmla="*/ 10 w 23"/>
                  <a:gd name="T19" fmla="*/ 25 h 46"/>
                  <a:gd name="T20" fmla="*/ 1 w 23"/>
                  <a:gd name="T21" fmla="*/ 12 h 46"/>
                  <a:gd name="T22" fmla="*/ 14 w 23"/>
                  <a:gd name="T23" fmla="*/ 1 h 46"/>
                  <a:gd name="T24" fmla="*/ 22 w 23"/>
                  <a:gd name="T25" fmla="*/ 5 h 46"/>
                  <a:gd name="T26" fmla="*/ 22 w 23"/>
                  <a:gd name="T27" fmla="*/ 5 h 46"/>
                  <a:gd name="T28" fmla="*/ 23 w 23"/>
                  <a:gd name="T29" fmla="*/ 7 h 46"/>
                  <a:gd name="T30" fmla="*/ 20 w 23"/>
                  <a:gd name="T31" fmla="*/ 9 h 46"/>
                  <a:gd name="T32" fmla="*/ 19 w 23"/>
                  <a:gd name="T33" fmla="*/ 8 h 46"/>
                  <a:gd name="T34" fmla="*/ 19 w 23"/>
                  <a:gd name="T35" fmla="*/ 8 h 46"/>
                  <a:gd name="T36" fmla="*/ 14 w 23"/>
                  <a:gd name="T37" fmla="*/ 5 h 46"/>
                  <a:gd name="T38" fmla="*/ 5 w 23"/>
                  <a:gd name="T39" fmla="*/ 12 h 46"/>
                  <a:gd name="T40" fmla="*/ 12 w 23"/>
                  <a:gd name="T41" fmla="*/ 21 h 46"/>
                  <a:gd name="T42" fmla="*/ 12 w 23"/>
                  <a:gd name="T43" fmla="*/ 21 h 46"/>
                  <a:gd name="T44" fmla="*/ 12 w 23"/>
                  <a:gd name="T45" fmla="*/ 21 h 46"/>
                  <a:gd name="T46" fmla="*/ 13 w 23"/>
                  <a:gd name="T47" fmla="*/ 21 h 46"/>
                  <a:gd name="T48" fmla="*/ 22 w 23"/>
                  <a:gd name="T49" fmla="*/ 35 h 46"/>
                  <a:gd name="T50" fmla="*/ 9 w 23"/>
                  <a:gd name="T51" fmla="*/ 45 h 46"/>
                  <a:gd name="T52" fmla="*/ 1 w 23"/>
                  <a:gd name="T53" fmla="*/ 41 h 46"/>
                  <a:gd name="T54" fmla="*/ 1 w 23"/>
                  <a:gd name="T55" fmla="*/ 41 h 46"/>
                  <a:gd name="T56" fmla="*/ 0 w 23"/>
                  <a:gd name="T57" fmla="*/ 39 h 46"/>
                  <a:gd name="T58" fmla="*/ 0 w 23"/>
                  <a:gd name="T59" fmla="*/ 39 h 46"/>
                  <a:gd name="T60" fmla="*/ 1 w 23"/>
                  <a:gd name="T6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46">
                    <a:moveTo>
                      <a:pt x="1" y="38"/>
                    </a:moveTo>
                    <a:cubicBezTo>
                      <a:pt x="1" y="37"/>
                      <a:pt x="2" y="37"/>
                      <a:pt x="3" y="37"/>
                    </a:cubicBezTo>
                    <a:cubicBezTo>
                      <a:pt x="3" y="37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0"/>
                      <a:pt x="7" y="41"/>
                      <a:pt x="9" y="41"/>
                    </a:cubicBezTo>
                    <a:cubicBezTo>
                      <a:pt x="14" y="41"/>
                      <a:pt x="18" y="38"/>
                      <a:pt x="18" y="34"/>
                    </a:cubicBezTo>
                    <a:cubicBezTo>
                      <a:pt x="19" y="30"/>
                      <a:pt x="16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25"/>
                      <a:pt x="10" y="25"/>
                    </a:cubicBezTo>
                    <a:cubicBezTo>
                      <a:pt x="4" y="24"/>
                      <a:pt x="0" y="18"/>
                      <a:pt x="1" y="12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17" y="1"/>
                      <a:pt x="20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6"/>
                      <a:pt x="23" y="6"/>
                      <a:pt x="23" y="7"/>
                    </a:cubicBezTo>
                    <a:cubicBezTo>
                      <a:pt x="23" y="8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7" y="7"/>
                      <a:pt x="16" y="6"/>
                      <a:pt x="14" y="5"/>
                    </a:cubicBezTo>
                    <a:cubicBezTo>
                      <a:pt x="9" y="5"/>
                      <a:pt x="5" y="8"/>
                      <a:pt x="5" y="12"/>
                    </a:cubicBezTo>
                    <a:cubicBezTo>
                      <a:pt x="4" y="16"/>
                      <a:pt x="7" y="20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9" y="22"/>
                      <a:pt x="23" y="28"/>
                      <a:pt x="22" y="35"/>
                    </a:cubicBezTo>
                    <a:cubicBezTo>
                      <a:pt x="22" y="41"/>
                      <a:pt x="15" y="46"/>
                      <a:pt x="9" y="45"/>
                    </a:cubicBezTo>
                    <a:cubicBezTo>
                      <a:pt x="6" y="45"/>
                      <a:pt x="3" y="43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9" name="右大括号 268"/>
            <p:cNvSpPr/>
            <p:nvPr/>
          </p:nvSpPr>
          <p:spPr>
            <a:xfrm>
              <a:off x="6189399" y="4728601"/>
              <a:ext cx="291330" cy="1125765"/>
            </a:xfrm>
            <a:prstGeom prst="rightBrace">
              <a:avLst>
                <a:gd name="adj1" fmla="val 35021"/>
                <a:gd name="adj2" fmla="val 50000"/>
              </a:avLst>
            </a:prstGeom>
            <a:ln w="34925" cmpd="sng"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6699357" y="4491285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</a:t>
              </a:r>
              <a:r>
                <a:rPr lang="zh-CN" altLang="en-US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操作</a:t>
              </a:r>
              <a:endPara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6699357" y="5076873"/>
              <a:ext cx="3236491" cy="53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6695376" y="5456558"/>
              <a:ext cx="44409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map</a:t>
              </a:r>
              <a:r>
                <a:rPr lang="zh-CN" altLang="en-US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函数形成的结果集进行进一步的合并处理，如果是分片情况需要对处理后的结果集再进行一次处理</a:t>
              </a:r>
              <a:endParaRPr lang="zh-CN" altLang="zh-CN" sz="20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3598" y="4272986"/>
              <a:ext cx="1072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Reduces</a:t>
              </a:r>
              <a:endParaRPr lang="zh-CN" altLang="en-US" sz="1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887252" y="5087135"/>
              <a:ext cx="37538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map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结果集进行循环处理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017700" y="6009587"/>
              <a:ext cx="3556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继续循环处理待处理的数据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2715" y="1578323"/>
            <a:ext cx="9993598" cy="1916482"/>
            <a:chOff x="1142715" y="1578323"/>
            <a:chExt cx="9993598" cy="1916482"/>
          </a:xfrm>
        </p:grpSpPr>
        <p:sp>
          <p:nvSpPr>
            <p:cNvPr id="262" name="圆角矩形 261"/>
            <p:cNvSpPr/>
            <p:nvPr/>
          </p:nvSpPr>
          <p:spPr>
            <a:xfrm>
              <a:off x="1363158" y="2279628"/>
              <a:ext cx="3412042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右大括号 267"/>
            <p:cNvSpPr/>
            <p:nvPr/>
          </p:nvSpPr>
          <p:spPr>
            <a:xfrm>
              <a:off x="6065057" y="2030194"/>
              <a:ext cx="273016" cy="1125765"/>
            </a:xfrm>
            <a:prstGeom prst="rightBrace">
              <a:avLst>
                <a:gd name="adj1" fmla="val 35021"/>
                <a:gd name="adj2" fmla="val 50000"/>
              </a:avLst>
            </a:prstGeom>
            <a:ln w="34925" cmpd="sng"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6699357" y="1698535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</a:t>
              </a:r>
              <a:r>
                <a:rPr lang="zh-CN" altLang="en-US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操作</a:t>
              </a:r>
              <a:endPara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flipV="1">
              <a:off x="6699357" y="2284123"/>
              <a:ext cx="3236491" cy="53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695376" y="2663808"/>
              <a:ext cx="44409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4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实现对数据的基础处理，形成一个结果集</a:t>
              </a:r>
              <a:endParaRPr lang="zh-CN" altLang="zh-CN" sz="24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74031" y="2329382"/>
              <a:ext cx="26514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对数据进行预处理</a:t>
              </a:r>
              <a:endParaRPr lang="zh-CN" altLang="zh-CN" sz="2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1"/>
            <p:cNvGrpSpPr/>
            <p:nvPr/>
          </p:nvGrpSpPr>
          <p:grpSpPr>
            <a:xfrm>
              <a:off x="1142715" y="1578323"/>
              <a:ext cx="1019914" cy="1262576"/>
              <a:chOff x="1142715" y="1578323"/>
              <a:chExt cx="1019914" cy="1262576"/>
            </a:xfrm>
          </p:grpSpPr>
          <p:grpSp>
            <p:nvGrpSpPr>
              <p:cNvPr id="15" name="组合 161"/>
              <p:cNvGrpSpPr/>
              <p:nvPr/>
            </p:nvGrpSpPr>
            <p:grpSpPr>
              <a:xfrm>
                <a:off x="1142715" y="1578323"/>
                <a:ext cx="1019914" cy="1262576"/>
                <a:chOff x="1142715" y="1578324"/>
                <a:chExt cx="884520" cy="1094969"/>
              </a:xfrm>
            </p:grpSpPr>
            <p:grpSp>
              <p:nvGrpSpPr>
                <p:cNvPr id="17" name="组合 13"/>
                <p:cNvGrpSpPr/>
                <p:nvPr/>
              </p:nvGrpSpPr>
              <p:grpSpPr>
                <a:xfrm>
                  <a:off x="1142715" y="1578324"/>
                  <a:ext cx="884520" cy="408222"/>
                  <a:chOff x="1244183" y="1593066"/>
                  <a:chExt cx="668437" cy="308496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1244183" y="1593066"/>
                    <a:ext cx="668437" cy="205253"/>
                  </a:xfrm>
                  <a:prstGeom prst="roundRect">
                    <a:avLst>
                      <a:gd name="adj" fmla="val 3030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 rot="10800000">
                    <a:off x="1518520" y="1798320"/>
                    <a:ext cx="119761" cy="103242"/>
                  </a:xfrm>
                  <a:prstGeom prst="triangl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6" name="直接连接符 15"/>
                <p:cNvCxnSpPr>
                  <a:stCxn id="8" idx="0"/>
                </p:cNvCxnSpPr>
                <p:nvPr/>
              </p:nvCxnSpPr>
              <p:spPr>
                <a:xfrm rot="16200000" flipH="1">
                  <a:off x="1494542" y="2076978"/>
                  <a:ext cx="187210" cy="6346"/>
                </a:xfrm>
                <a:prstGeom prst="line">
                  <a:avLst/>
                </a:prstGeom>
                <a:ln w="158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组合 146"/>
                <p:cNvGrpSpPr/>
                <p:nvPr/>
              </p:nvGrpSpPr>
              <p:grpSpPr>
                <a:xfrm>
                  <a:off x="1306179" y="2140686"/>
                  <a:ext cx="528659" cy="532607"/>
                  <a:chOff x="1306179" y="2140686"/>
                  <a:chExt cx="528659" cy="532607"/>
                </a:xfrm>
              </p:grpSpPr>
              <p:sp>
                <p:nvSpPr>
                  <p:cNvPr id="118" name="Freeform 102"/>
                  <p:cNvSpPr>
                    <a:spLocks/>
                  </p:cNvSpPr>
                  <p:nvPr/>
                </p:nvSpPr>
                <p:spPr bwMode="auto">
                  <a:xfrm>
                    <a:off x="1306179" y="2140686"/>
                    <a:ext cx="512879" cy="507620"/>
                  </a:xfrm>
                  <a:custGeom>
                    <a:avLst/>
                    <a:gdLst>
                      <a:gd name="T0" fmla="*/ 58 w 162"/>
                      <a:gd name="T1" fmla="*/ 111 h 160"/>
                      <a:gd name="T2" fmla="*/ 72 w 162"/>
                      <a:gd name="T3" fmla="*/ 90 h 160"/>
                      <a:gd name="T4" fmla="*/ 42 w 162"/>
                      <a:gd name="T5" fmla="*/ 51 h 160"/>
                      <a:gd name="T6" fmla="*/ 63 w 162"/>
                      <a:gd name="T7" fmla="*/ 55 h 160"/>
                      <a:gd name="T8" fmla="*/ 69 w 162"/>
                      <a:gd name="T9" fmla="*/ 45 h 160"/>
                      <a:gd name="T10" fmla="*/ 76 w 162"/>
                      <a:gd name="T11" fmla="*/ 52 h 160"/>
                      <a:gd name="T12" fmla="*/ 80 w 162"/>
                      <a:gd name="T13" fmla="*/ 49 h 160"/>
                      <a:gd name="T14" fmla="*/ 95 w 162"/>
                      <a:gd name="T15" fmla="*/ 64 h 160"/>
                      <a:gd name="T16" fmla="*/ 130 w 162"/>
                      <a:gd name="T17" fmla="*/ 36 h 160"/>
                      <a:gd name="T18" fmla="*/ 159 w 162"/>
                      <a:gd name="T19" fmla="*/ 67 h 160"/>
                      <a:gd name="T20" fmla="*/ 162 w 162"/>
                      <a:gd name="T21" fmla="*/ 69 h 160"/>
                      <a:gd name="T22" fmla="*/ 141 w 162"/>
                      <a:gd name="T23" fmla="*/ 30 h 160"/>
                      <a:gd name="T24" fmla="*/ 31 w 162"/>
                      <a:gd name="T25" fmla="*/ 30 h 160"/>
                      <a:gd name="T26" fmla="*/ 31 w 162"/>
                      <a:gd name="T27" fmla="*/ 140 h 160"/>
                      <a:gd name="T28" fmla="*/ 65 w 162"/>
                      <a:gd name="T29" fmla="*/ 160 h 160"/>
                      <a:gd name="T30" fmla="*/ 30 w 162"/>
                      <a:gd name="T31" fmla="*/ 111 h 160"/>
                      <a:gd name="T32" fmla="*/ 58 w 162"/>
                      <a:gd name="T33" fmla="*/ 111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2" h="160">
                        <a:moveTo>
                          <a:pt x="58" y="111"/>
                        </a:moveTo>
                        <a:cubicBezTo>
                          <a:pt x="72" y="90"/>
                          <a:pt x="72" y="90"/>
                          <a:pt x="72" y="90"/>
                        </a:cubicBezTo>
                        <a:cubicBezTo>
                          <a:pt x="42" y="51"/>
                          <a:pt x="42" y="51"/>
                          <a:pt x="42" y="51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76" y="52"/>
                          <a:pt x="76" y="52"/>
                          <a:pt x="76" y="52"/>
                        </a:cubicBezTo>
                        <a:cubicBezTo>
                          <a:pt x="80" y="49"/>
                          <a:pt x="80" y="49"/>
                          <a:pt x="80" y="49"/>
                        </a:cubicBezTo>
                        <a:cubicBezTo>
                          <a:pt x="95" y="64"/>
                          <a:pt x="95" y="64"/>
                          <a:pt x="95" y="64"/>
                        </a:cubicBezTo>
                        <a:cubicBezTo>
                          <a:pt x="130" y="36"/>
                          <a:pt x="130" y="36"/>
                          <a:pt x="130" y="36"/>
                        </a:cubicBezTo>
                        <a:cubicBezTo>
                          <a:pt x="159" y="67"/>
                          <a:pt x="159" y="67"/>
                          <a:pt x="159" y="67"/>
                        </a:cubicBezTo>
                        <a:cubicBezTo>
                          <a:pt x="162" y="69"/>
                          <a:pt x="162" y="69"/>
                          <a:pt x="162" y="69"/>
                        </a:cubicBezTo>
                        <a:cubicBezTo>
                          <a:pt x="159" y="55"/>
                          <a:pt x="152" y="41"/>
                          <a:pt x="141" y="30"/>
                        </a:cubicBezTo>
                        <a:cubicBezTo>
                          <a:pt x="110" y="0"/>
                          <a:pt x="61" y="0"/>
                          <a:pt x="31" y="30"/>
                        </a:cubicBezTo>
                        <a:cubicBezTo>
                          <a:pt x="0" y="61"/>
                          <a:pt x="0" y="110"/>
                          <a:pt x="31" y="140"/>
                        </a:cubicBezTo>
                        <a:cubicBezTo>
                          <a:pt x="41" y="150"/>
                          <a:pt x="52" y="157"/>
                          <a:pt x="65" y="160"/>
                        </a:cubicBezTo>
                        <a:cubicBezTo>
                          <a:pt x="30" y="111"/>
                          <a:pt x="30" y="111"/>
                          <a:pt x="30" y="111"/>
                        </a:cubicBezTo>
                        <a:lnTo>
                          <a:pt x="58" y="11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103"/>
                  <p:cNvSpPr>
                    <a:spLocks/>
                  </p:cNvSpPr>
                  <p:nvPr/>
                </p:nvSpPr>
                <p:spPr bwMode="auto">
                  <a:xfrm>
                    <a:off x="1400863" y="2255098"/>
                    <a:ext cx="433975" cy="418195"/>
                  </a:xfrm>
                  <a:custGeom>
                    <a:avLst/>
                    <a:gdLst>
                      <a:gd name="T0" fmla="*/ 111 w 137"/>
                      <a:gd name="T1" fmla="*/ 104 h 132"/>
                      <a:gd name="T2" fmla="*/ 132 w 137"/>
                      <a:gd name="T3" fmla="*/ 33 h 132"/>
                      <a:gd name="T4" fmla="*/ 129 w 137"/>
                      <a:gd name="T5" fmla="*/ 31 h 132"/>
                      <a:gd name="T6" fmla="*/ 100 w 137"/>
                      <a:gd name="T7" fmla="*/ 0 h 132"/>
                      <a:gd name="T8" fmla="*/ 65 w 137"/>
                      <a:gd name="T9" fmla="*/ 28 h 132"/>
                      <a:gd name="T10" fmla="*/ 50 w 137"/>
                      <a:gd name="T11" fmla="*/ 13 h 132"/>
                      <a:gd name="T12" fmla="*/ 46 w 137"/>
                      <a:gd name="T13" fmla="*/ 16 h 132"/>
                      <a:gd name="T14" fmla="*/ 39 w 137"/>
                      <a:gd name="T15" fmla="*/ 9 h 132"/>
                      <a:gd name="T16" fmla="*/ 33 w 137"/>
                      <a:gd name="T17" fmla="*/ 19 h 132"/>
                      <a:gd name="T18" fmla="*/ 12 w 137"/>
                      <a:gd name="T19" fmla="*/ 15 h 132"/>
                      <a:gd name="T20" fmla="*/ 42 w 137"/>
                      <a:gd name="T21" fmla="*/ 54 h 132"/>
                      <a:gd name="T22" fmla="*/ 28 w 137"/>
                      <a:gd name="T23" fmla="*/ 75 h 132"/>
                      <a:gd name="T24" fmla="*/ 0 w 137"/>
                      <a:gd name="T25" fmla="*/ 75 h 132"/>
                      <a:gd name="T26" fmla="*/ 35 w 137"/>
                      <a:gd name="T27" fmla="*/ 124 h 132"/>
                      <a:gd name="T28" fmla="*/ 111 w 137"/>
                      <a:gd name="T29" fmla="*/ 104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7" h="132">
                        <a:moveTo>
                          <a:pt x="111" y="104"/>
                        </a:moveTo>
                        <a:cubicBezTo>
                          <a:pt x="130" y="85"/>
                          <a:pt x="137" y="58"/>
                          <a:pt x="132" y="33"/>
                        </a:cubicBezTo>
                        <a:cubicBezTo>
                          <a:pt x="129" y="31"/>
                          <a:pt x="129" y="31"/>
                          <a:pt x="129" y="31"/>
                        </a:cubicBezTo>
                        <a:cubicBezTo>
                          <a:pt x="100" y="0"/>
                          <a:pt x="100" y="0"/>
                          <a:pt x="100" y="0"/>
                        </a:cubicBezTo>
                        <a:cubicBezTo>
                          <a:pt x="65" y="28"/>
                          <a:pt x="65" y="28"/>
                          <a:pt x="65" y="28"/>
                        </a:cubicBezTo>
                        <a:cubicBezTo>
                          <a:pt x="50" y="13"/>
                          <a:pt x="50" y="13"/>
                          <a:pt x="50" y="13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12" y="15"/>
                          <a:pt x="12" y="15"/>
                          <a:pt x="12" y="15"/>
                        </a:cubicBezTo>
                        <a:cubicBezTo>
                          <a:pt x="42" y="54"/>
                          <a:pt x="42" y="54"/>
                          <a:pt x="42" y="54"/>
                        </a:cubicBezTo>
                        <a:cubicBezTo>
                          <a:pt x="28" y="75"/>
                          <a:pt x="28" y="75"/>
                          <a:pt x="28" y="75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61" y="132"/>
                          <a:pt x="90" y="125"/>
                          <a:pt x="111" y="1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文本框 77"/>
              <p:cNvSpPr txBox="1"/>
              <p:nvPr/>
            </p:nvSpPr>
            <p:spPr>
              <a:xfrm>
                <a:off x="1283453" y="1584507"/>
                <a:ext cx="6735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map</a:t>
                </a:r>
                <a:endParaRPr lang="zh-CN" altLang="en-US" sz="16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904154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右箭头 17"/>
          <p:cNvSpPr/>
          <p:nvPr/>
        </p:nvSpPr>
        <p:spPr>
          <a:xfrm>
            <a:off x="0" y="3429000"/>
            <a:ext cx="12191999" cy="1443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的进一步延伸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7183" y="1914526"/>
            <a:ext cx="2214563" cy="3996480"/>
            <a:chOff x="1237183" y="1914526"/>
            <a:chExt cx="2214563" cy="3996480"/>
          </a:xfrm>
        </p:grpSpPr>
        <p:sp>
          <p:nvSpPr>
            <p:cNvPr id="7" name="矩形 6"/>
            <p:cNvSpPr/>
            <p:nvPr/>
          </p:nvSpPr>
          <p:spPr>
            <a:xfrm>
              <a:off x="1237183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37183" y="1914526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64030" y="2205365"/>
              <a:ext cx="1851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51864" y="3308865"/>
              <a:ext cx="1585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进行初步分类</a:t>
              </a:r>
              <a:endParaRPr lang="zh-CN" altLang="zh-CN" sz="1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58853" y="1926531"/>
            <a:ext cx="2308645" cy="3984475"/>
            <a:chOff x="4558853" y="1926531"/>
            <a:chExt cx="2308645" cy="3984475"/>
          </a:xfrm>
        </p:grpSpPr>
        <p:sp>
          <p:nvSpPr>
            <p:cNvPr id="19" name="矩形 18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558853" y="2191297"/>
              <a:ext cx="23086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99902" y="3308864"/>
              <a:ext cx="15851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对分类后的数据进行处理</a:t>
              </a:r>
              <a:endParaRPr lang="en-US" altLang="zh-CN" sz="1400" kern="1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zh-CN" altLang="zh-CN" sz="1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69771" y="1926531"/>
            <a:ext cx="2214563" cy="3984475"/>
            <a:chOff x="7969771" y="1926531"/>
            <a:chExt cx="2214563" cy="3984475"/>
          </a:xfrm>
        </p:grpSpPr>
        <p:sp>
          <p:nvSpPr>
            <p:cNvPr id="22" name="矩形 21"/>
            <p:cNvSpPr/>
            <p:nvPr/>
          </p:nvSpPr>
          <p:spPr>
            <a:xfrm>
              <a:off x="796977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6977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10686" y="2205365"/>
              <a:ext cx="189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Final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284452" y="3308863"/>
              <a:ext cx="1585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做最后的处理</a:t>
              </a:r>
              <a:endParaRPr lang="zh-CN" altLang="zh-CN" sz="1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5111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MMS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监控管理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418155" y="1713432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MMS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监控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418155" y="4959797"/>
            <a:ext cx="4718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监控集群或者单机的</a:t>
            </a:r>
            <a:r>
              <a:rPr lang="en-US" altLang="zh-CN" sz="20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的健康状况，包括自由的使用占用情况，数据库的状态等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418155" y="450323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作用：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418155" y="3114525"/>
            <a:ext cx="4718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accent1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下载地址：</a:t>
            </a:r>
            <a:endParaRPr lang="en-US" altLang="zh-CN" sz="2800" kern="100" dirty="0" smtClean="0">
              <a:solidFill>
                <a:schemeClr val="accent1">
                  <a:lumMod val="7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https://mms.mongodb.com/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5199" y="1851264"/>
            <a:ext cx="5014130" cy="4349541"/>
            <a:chOff x="945199" y="1851264"/>
            <a:chExt cx="5014130" cy="4349541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945199" y="3046291"/>
              <a:ext cx="891818" cy="891818"/>
              <a:chOff x="1993" y="313"/>
              <a:chExt cx="1846" cy="184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2017" y="337"/>
                <a:ext cx="1798" cy="1798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1993" y="313"/>
                <a:ext cx="1846" cy="1846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467" y="681"/>
                <a:ext cx="899" cy="1109"/>
              </a:xfrm>
              <a:custGeom>
                <a:avLst/>
                <a:gdLst>
                  <a:gd name="T0" fmla="*/ 630 w 899"/>
                  <a:gd name="T1" fmla="*/ 0 h 1109"/>
                  <a:gd name="T2" fmla="*/ 0 w 899"/>
                  <a:gd name="T3" fmla="*/ 0 h 1109"/>
                  <a:gd name="T4" fmla="*/ 0 w 899"/>
                  <a:gd name="T5" fmla="*/ 1109 h 1109"/>
                  <a:gd name="T6" fmla="*/ 899 w 899"/>
                  <a:gd name="T7" fmla="*/ 1109 h 1109"/>
                  <a:gd name="T8" fmla="*/ 899 w 899"/>
                  <a:gd name="T9" fmla="*/ 269 h 1109"/>
                  <a:gd name="T10" fmla="*/ 630 w 899"/>
                  <a:gd name="T11" fmla="*/ 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9" h="1109">
                    <a:moveTo>
                      <a:pt x="630" y="0"/>
                    </a:moveTo>
                    <a:lnTo>
                      <a:pt x="0" y="0"/>
                    </a:lnTo>
                    <a:lnTo>
                      <a:pt x="0" y="1109"/>
                    </a:lnTo>
                    <a:lnTo>
                      <a:pt x="899" y="1109"/>
                    </a:lnTo>
                    <a:lnTo>
                      <a:pt x="899" y="26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3097" y="681"/>
                <a:ext cx="269" cy="269"/>
              </a:xfrm>
              <a:custGeom>
                <a:avLst/>
                <a:gdLst>
                  <a:gd name="T0" fmla="*/ 0 w 269"/>
                  <a:gd name="T1" fmla="*/ 269 h 269"/>
                  <a:gd name="T2" fmla="*/ 269 w 269"/>
                  <a:gd name="T3" fmla="*/ 269 h 269"/>
                  <a:gd name="T4" fmla="*/ 0 w 269"/>
                  <a:gd name="T5" fmla="*/ 0 h 269"/>
                  <a:gd name="T6" fmla="*/ 0 w 269"/>
                  <a:gd name="T7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269">
                    <a:moveTo>
                      <a:pt x="0" y="269"/>
                    </a:moveTo>
                    <a:lnTo>
                      <a:pt x="269" y="269"/>
                    </a:lnTo>
                    <a:lnTo>
                      <a:pt x="0" y="0"/>
                    </a:lnTo>
                    <a:lnTo>
                      <a:pt x="0" y="269"/>
                    </a:ln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575" y="783"/>
                <a:ext cx="522" cy="17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498" y="819"/>
                <a:ext cx="599" cy="18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498" y="855"/>
                <a:ext cx="208" cy="18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495" y="1011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495" y="923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495" y="1106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495" y="1200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495" y="1295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2495" y="1390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2495" y="1484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495" y="1579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495" y="1674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495" y="1761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3245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331" y="923"/>
                <a:ext cx="7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150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3056" y="923"/>
                <a:ext cx="5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961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866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772" y="923"/>
                <a:ext cx="5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677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582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495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575" y="1004"/>
                <a:ext cx="683" cy="683"/>
              </a:xfrm>
              <a:custGeom>
                <a:avLst/>
                <a:gdLst>
                  <a:gd name="T0" fmla="*/ 8 w 577"/>
                  <a:gd name="T1" fmla="*/ 577 h 577"/>
                  <a:gd name="T2" fmla="*/ 6 w 577"/>
                  <a:gd name="T3" fmla="*/ 576 h 577"/>
                  <a:gd name="T4" fmla="*/ 1 w 577"/>
                  <a:gd name="T5" fmla="*/ 567 h 577"/>
                  <a:gd name="T6" fmla="*/ 81 w 577"/>
                  <a:gd name="T7" fmla="*/ 247 h 577"/>
                  <a:gd name="T8" fmla="*/ 88 w 577"/>
                  <a:gd name="T9" fmla="*/ 241 h 577"/>
                  <a:gd name="T10" fmla="*/ 96 w 577"/>
                  <a:gd name="T11" fmla="*/ 246 h 577"/>
                  <a:gd name="T12" fmla="*/ 166 w 577"/>
                  <a:gd name="T13" fmla="*/ 459 h 577"/>
                  <a:gd name="T14" fmla="*/ 241 w 577"/>
                  <a:gd name="T15" fmla="*/ 87 h 577"/>
                  <a:gd name="T16" fmla="*/ 248 w 577"/>
                  <a:gd name="T17" fmla="*/ 81 h 577"/>
                  <a:gd name="T18" fmla="*/ 256 w 577"/>
                  <a:gd name="T19" fmla="*/ 86 h 577"/>
                  <a:gd name="T20" fmla="*/ 329 w 577"/>
                  <a:gd name="T21" fmla="*/ 381 h 577"/>
                  <a:gd name="T22" fmla="*/ 401 w 577"/>
                  <a:gd name="T23" fmla="*/ 166 h 577"/>
                  <a:gd name="T24" fmla="*/ 408 w 577"/>
                  <a:gd name="T25" fmla="*/ 161 h 577"/>
                  <a:gd name="T26" fmla="*/ 415 w 577"/>
                  <a:gd name="T27" fmla="*/ 165 h 577"/>
                  <a:gd name="T28" fmla="*/ 486 w 577"/>
                  <a:gd name="T29" fmla="*/ 306 h 577"/>
                  <a:gd name="T30" fmla="*/ 561 w 577"/>
                  <a:gd name="T31" fmla="*/ 6 h 577"/>
                  <a:gd name="T32" fmla="*/ 570 w 577"/>
                  <a:gd name="T33" fmla="*/ 1 h 577"/>
                  <a:gd name="T34" fmla="*/ 576 w 577"/>
                  <a:gd name="T35" fmla="*/ 10 h 577"/>
                  <a:gd name="T36" fmla="*/ 496 w 577"/>
                  <a:gd name="T37" fmla="*/ 330 h 577"/>
                  <a:gd name="T38" fmla="*/ 489 w 577"/>
                  <a:gd name="T39" fmla="*/ 336 h 577"/>
                  <a:gd name="T40" fmla="*/ 482 w 577"/>
                  <a:gd name="T41" fmla="*/ 332 h 577"/>
                  <a:gd name="T42" fmla="*/ 410 w 577"/>
                  <a:gd name="T43" fmla="*/ 189 h 577"/>
                  <a:gd name="T44" fmla="*/ 336 w 577"/>
                  <a:gd name="T45" fmla="*/ 411 h 577"/>
                  <a:gd name="T46" fmla="*/ 328 w 577"/>
                  <a:gd name="T47" fmla="*/ 416 h 577"/>
                  <a:gd name="T48" fmla="*/ 321 w 577"/>
                  <a:gd name="T49" fmla="*/ 411 h 577"/>
                  <a:gd name="T50" fmla="*/ 249 w 577"/>
                  <a:gd name="T51" fmla="*/ 124 h 577"/>
                  <a:gd name="T52" fmla="*/ 176 w 577"/>
                  <a:gd name="T53" fmla="*/ 490 h 577"/>
                  <a:gd name="T54" fmla="*/ 169 w 577"/>
                  <a:gd name="T55" fmla="*/ 496 h 577"/>
                  <a:gd name="T56" fmla="*/ 161 w 577"/>
                  <a:gd name="T57" fmla="*/ 491 h 577"/>
                  <a:gd name="T58" fmla="*/ 89 w 577"/>
                  <a:gd name="T59" fmla="*/ 276 h 577"/>
                  <a:gd name="T60" fmla="*/ 16 w 577"/>
                  <a:gd name="T61" fmla="*/ 571 h 577"/>
                  <a:gd name="T62" fmla="*/ 8 w 577"/>
                  <a:gd name="T63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7" h="577">
                    <a:moveTo>
                      <a:pt x="8" y="577"/>
                    </a:moveTo>
                    <a:cubicBezTo>
                      <a:pt x="8" y="577"/>
                      <a:pt x="7" y="576"/>
                      <a:pt x="6" y="576"/>
                    </a:cubicBezTo>
                    <a:cubicBezTo>
                      <a:pt x="2" y="575"/>
                      <a:pt x="0" y="571"/>
                      <a:pt x="1" y="567"/>
                    </a:cubicBezTo>
                    <a:cubicBezTo>
                      <a:pt x="81" y="247"/>
                      <a:pt x="81" y="247"/>
                      <a:pt x="81" y="247"/>
                    </a:cubicBezTo>
                    <a:cubicBezTo>
                      <a:pt x="82" y="243"/>
                      <a:pt x="84" y="241"/>
                      <a:pt x="88" y="241"/>
                    </a:cubicBezTo>
                    <a:cubicBezTo>
                      <a:pt x="91" y="241"/>
                      <a:pt x="94" y="243"/>
                      <a:pt x="96" y="246"/>
                    </a:cubicBezTo>
                    <a:cubicBezTo>
                      <a:pt x="166" y="459"/>
                      <a:pt x="166" y="459"/>
                      <a:pt x="166" y="459"/>
                    </a:cubicBezTo>
                    <a:cubicBezTo>
                      <a:pt x="241" y="87"/>
                      <a:pt x="241" y="87"/>
                      <a:pt x="241" y="87"/>
                    </a:cubicBezTo>
                    <a:cubicBezTo>
                      <a:pt x="241" y="83"/>
                      <a:pt x="245" y="81"/>
                      <a:pt x="248" y="81"/>
                    </a:cubicBezTo>
                    <a:cubicBezTo>
                      <a:pt x="252" y="80"/>
                      <a:pt x="255" y="83"/>
                      <a:pt x="256" y="86"/>
                    </a:cubicBezTo>
                    <a:cubicBezTo>
                      <a:pt x="329" y="381"/>
                      <a:pt x="329" y="381"/>
                      <a:pt x="329" y="381"/>
                    </a:cubicBezTo>
                    <a:cubicBezTo>
                      <a:pt x="401" y="166"/>
                      <a:pt x="401" y="166"/>
                      <a:pt x="401" y="166"/>
                    </a:cubicBezTo>
                    <a:cubicBezTo>
                      <a:pt x="402" y="163"/>
                      <a:pt x="405" y="161"/>
                      <a:pt x="408" y="161"/>
                    </a:cubicBezTo>
                    <a:cubicBezTo>
                      <a:pt x="411" y="160"/>
                      <a:pt x="414" y="162"/>
                      <a:pt x="415" y="165"/>
                    </a:cubicBezTo>
                    <a:cubicBezTo>
                      <a:pt x="486" y="306"/>
                      <a:pt x="486" y="306"/>
                      <a:pt x="486" y="306"/>
                    </a:cubicBezTo>
                    <a:cubicBezTo>
                      <a:pt x="561" y="6"/>
                      <a:pt x="561" y="6"/>
                      <a:pt x="561" y="6"/>
                    </a:cubicBezTo>
                    <a:cubicBezTo>
                      <a:pt x="562" y="2"/>
                      <a:pt x="566" y="0"/>
                      <a:pt x="570" y="1"/>
                    </a:cubicBezTo>
                    <a:cubicBezTo>
                      <a:pt x="575" y="2"/>
                      <a:pt x="577" y="6"/>
                      <a:pt x="576" y="10"/>
                    </a:cubicBezTo>
                    <a:cubicBezTo>
                      <a:pt x="496" y="330"/>
                      <a:pt x="496" y="330"/>
                      <a:pt x="496" y="330"/>
                    </a:cubicBezTo>
                    <a:cubicBezTo>
                      <a:pt x="495" y="334"/>
                      <a:pt x="493" y="336"/>
                      <a:pt x="489" y="336"/>
                    </a:cubicBezTo>
                    <a:cubicBezTo>
                      <a:pt x="486" y="337"/>
                      <a:pt x="483" y="335"/>
                      <a:pt x="482" y="332"/>
                    </a:cubicBezTo>
                    <a:cubicBezTo>
                      <a:pt x="410" y="189"/>
                      <a:pt x="410" y="189"/>
                      <a:pt x="410" y="189"/>
                    </a:cubicBezTo>
                    <a:cubicBezTo>
                      <a:pt x="336" y="411"/>
                      <a:pt x="336" y="411"/>
                      <a:pt x="336" y="411"/>
                    </a:cubicBezTo>
                    <a:cubicBezTo>
                      <a:pt x="335" y="414"/>
                      <a:pt x="331" y="416"/>
                      <a:pt x="328" y="416"/>
                    </a:cubicBezTo>
                    <a:cubicBezTo>
                      <a:pt x="325" y="416"/>
                      <a:pt x="322" y="414"/>
                      <a:pt x="321" y="411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176" y="490"/>
                      <a:pt x="176" y="490"/>
                      <a:pt x="176" y="490"/>
                    </a:cubicBezTo>
                    <a:cubicBezTo>
                      <a:pt x="175" y="494"/>
                      <a:pt x="172" y="496"/>
                      <a:pt x="169" y="496"/>
                    </a:cubicBezTo>
                    <a:cubicBezTo>
                      <a:pt x="165" y="497"/>
                      <a:pt x="162" y="494"/>
                      <a:pt x="161" y="491"/>
                    </a:cubicBezTo>
                    <a:cubicBezTo>
                      <a:pt x="89" y="276"/>
                      <a:pt x="89" y="276"/>
                      <a:pt x="89" y="276"/>
                    </a:cubicBezTo>
                    <a:cubicBezTo>
                      <a:pt x="16" y="571"/>
                      <a:pt x="16" y="571"/>
                      <a:pt x="16" y="571"/>
                    </a:cubicBezTo>
                    <a:cubicBezTo>
                      <a:pt x="15" y="574"/>
                      <a:pt x="12" y="577"/>
                      <a:pt x="8" y="577"/>
                    </a:cubicBezTo>
                    <a:close/>
                  </a:path>
                </a:pathLst>
              </a:cu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2551" y="1643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auto">
              <a:xfrm>
                <a:off x="2569" y="1662"/>
                <a:ext cx="31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2741" y="1548"/>
                <a:ext cx="67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6"/>
              <p:cNvSpPr>
                <a:spLocks noChangeArrowheads="1"/>
              </p:cNvSpPr>
              <p:nvPr/>
            </p:nvSpPr>
            <p:spPr bwMode="auto">
              <a:xfrm>
                <a:off x="2759" y="1567"/>
                <a:ext cx="30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37"/>
              <p:cNvSpPr>
                <a:spLocks noChangeArrowheads="1"/>
              </p:cNvSpPr>
              <p:nvPr/>
            </p:nvSpPr>
            <p:spPr bwMode="auto">
              <a:xfrm>
                <a:off x="2646" y="1264"/>
                <a:ext cx="68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auto">
              <a:xfrm>
                <a:off x="2664" y="1283"/>
                <a:ext cx="31" cy="30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39"/>
              <p:cNvSpPr>
                <a:spLocks noChangeArrowheads="1"/>
              </p:cNvSpPr>
              <p:nvPr/>
            </p:nvSpPr>
            <p:spPr bwMode="auto">
              <a:xfrm>
                <a:off x="2835" y="1075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2853" y="1093"/>
                <a:ext cx="31" cy="30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auto">
              <a:xfrm>
                <a:off x="2930" y="1454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auto">
              <a:xfrm>
                <a:off x="2948" y="1473"/>
                <a:ext cx="31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43"/>
              <p:cNvSpPr>
                <a:spLocks noChangeArrowheads="1"/>
              </p:cNvSpPr>
              <p:nvPr/>
            </p:nvSpPr>
            <p:spPr bwMode="auto">
              <a:xfrm>
                <a:off x="3025" y="1170"/>
                <a:ext cx="67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44"/>
              <p:cNvSpPr>
                <a:spLocks noChangeArrowheads="1"/>
              </p:cNvSpPr>
              <p:nvPr/>
            </p:nvSpPr>
            <p:spPr bwMode="auto">
              <a:xfrm>
                <a:off x="3044" y="1189"/>
                <a:ext cx="29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119" y="1359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138" y="1378"/>
                <a:ext cx="30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214" y="980"/>
                <a:ext cx="68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3233" y="998"/>
                <a:ext cx="31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Group 51"/>
            <p:cNvGrpSpPr>
              <a:grpSpLocks noChangeAspect="1"/>
            </p:cNvGrpSpPr>
            <p:nvPr/>
          </p:nvGrpSpPr>
          <p:grpSpPr bwMode="auto">
            <a:xfrm>
              <a:off x="4835394" y="2179435"/>
              <a:ext cx="955816" cy="955816"/>
              <a:chOff x="1994" y="315"/>
              <a:chExt cx="1752" cy="1752"/>
            </a:xfrm>
          </p:grpSpPr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2017" y="338"/>
                <a:ext cx="1707" cy="170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3"/>
              <p:cNvSpPr>
                <a:spLocks noEditPoints="1"/>
              </p:cNvSpPr>
              <p:nvPr/>
            </p:nvSpPr>
            <p:spPr bwMode="auto">
              <a:xfrm>
                <a:off x="1994" y="315"/>
                <a:ext cx="1752" cy="175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2657" y="1498"/>
                <a:ext cx="440" cy="312"/>
              </a:xfrm>
              <a:custGeom>
                <a:avLst/>
                <a:gdLst>
                  <a:gd name="T0" fmla="*/ 389 w 392"/>
                  <a:gd name="T1" fmla="*/ 168 h 278"/>
                  <a:gd name="T2" fmla="*/ 389 w 392"/>
                  <a:gd name="T3" fmla="*/ 168 h 278"/>
                  <a:gd name="T4" fmla="*/ 355 w 392"/>
                  <a:gd name="T5" fmla="*/ 141 h 278"/>
                  <a:gd name="T6" fmla="*/ 347 w 392"/>
                  <a:gd name="T7" fmla="*/ 142 h 278"/>
                  <a:gd name="T8" fmla="*/ 347 w 392"/>
                  <a:gd name="T9" fmla="*/ 108 h 278"/>
                  <a:gd name="T10" fmla="*/ 363 w 392"/>
                  <a:gd name="T11" fmla="*/ 106 h 278"/>
                  <a:gd name="T12" fmla="*/ 390 w 392"/>
                  <a:gd name="T13" fmla="*/ 72 h 278"/>
                  <a:gd name="T14" fmla="*/ 389 w 392"/>
                  <a:gd name="T15" fmla="*/ 69 h 278"/>
                  <a:gd name="T16" fmla="*/ 389 w 392"/>
                  <a:gd name="T17" fmla="*/ 69 h 278"/>
                  <a:gd name="T18" fmla="*/ 389 w 392"/>
                  <a:gd name="T19" fmla="*/ 68 h 278"/>
                  <a:gd name="T20" fmla="*/ 355 w 392"/>
                  <a:gd name="T21" fmla="*/ 41 h 278"/>
                  <a:gd name="T22" fmla="*/ 346 w 392"/>
                  <a:gd name="T23" fmla="*/ 42 h 278"/>
                  <a:gd name="T24" fmla="*/ 298 w 392"/>
                  <a:gd name="T25" fmla="*/ 0 h 278"/>
                  <a:gd name="T26" fmla="*/ 94 w 392"/>
                  <a:gd name="T27" fmla="*/ 0 h 278"/>
                  <a:gd name="T28" fmla="*/ 45 w 392"/>
                  <a:gd name="T29" fmla="*/ 46 h 278"/>
                  <a:gd name="T30" fmla="*/ 45 w 392"/>
                  <a:gd name="T31" fmla="*/ 78 h 278"/>
                  <a:gd name="T32" fmla="*/ 30 w 392"/>
                  <a:gd name="T33" fmla="*/ 80 h 278"/>
                  <a:gd name="T34" fmla="*/ 3 w 392"/>
                  <a:gd name="T35" fmla="*/ 115 h 278"/>
                  <a:gd name="T36" fmla="*/ 3 w 392"/>
                  <a:gd name="T37" fmla="*/ 118 h 278"/>
                  <a:gd name="T38" fmla="*/ 3 w 392"/>
                  <a:gd name="T39" fmla="*/ 119 h 278"/>
                  <a:gd name="T40" fmla="*/ 38 w 392"/>
                  <a:gd name="T41" fmla="*/ 146 h 278"/>
                  <a:gd name="T42" fmla="*/ 45 w 392"/>
                  <a:gd name="T43" fmla="*/ 145 h 278"/>
                  <a:gd name="T44" fmla="*/ 45 w 392"/>
                  <a:gd name="T45" fmla="*/ 179 h 278"/>
                  <a:gd name="T46" fmla="*/ 30 w 392"/>
                  <a:gd name="T47" fmla="*/ 181 h 278"/>
                  <a:gd name="T48" fmla="*/ 3 w 392"/>
                  <a:gd name="T49" fmla="*/ 215 h 278"/>
                  <a:gd name="T50" fmla="*/ 3 w 392"/>
                  <a:gd name="T51" fmla="*/ 217 h 278"/>
                  <a:gd name="T52" fmla="*/ 3 w 392"/>
                  <a:gd name="T53" fmla="*/ 217 h 278"/>
                  <a:gd name="T54" fmla="*/ 3 w 392"/>
                  <a:gd name="T55" fmla="*/ 219 h 278"/>
                  <a:gd name="T56" fmla="*/ 38 w 392"/>
                  <a:gd name="T57" fmla="*/ 246 h 278"/>
                  <a:gd name="T58" fmla="*/ 48 w 392"/>
                  <a:gd name="T59" fmla="*/ 245 h 278"/>
                  <a:gd name="T60" fmla="*/ 94 w 392"/>
                  <a:gd name="T61" fmla="*/ 278 h 278"/>
                  <a:gd name="T62" fmla="*/ 298 w 392"/>
                  <a:gd name="T63" fmla="*/ 278 h 278"/>
                  <a:gd name="T64" fmla="*/ 347 w 392"/>
                  <a:gd name="T65" fmla="*/ 232 h 278"/>
                  <a:gd name="T66" fmla="*/ 347 w 392"/>
                  <a:gd name="T67" fmla="*/ 208 h 278"/>
                  <a:gd name="T68" fmla="*/ 363 w 392"/>
                  <a:gd name="T69" fmla="*/ 206 h 278"/>
                  <a:gd name="T70" fmla="*/ 390 w 392"/>
                  <a:gd name="T71" fmla="*/ 172 h 278"/>
                  <a:gd name="T72" fmla="*/ 389 w 392"/>
                  <a:gd name="T73" fmla="*/ 16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278">
                    <a:moveTo>
                      <a:pt x="389" y="168"/>
                    </a:moveTo>
                    <a:cubicBezTo>
                      <a:pt x="389" y="168"/>
                      <a:pt x="389" y="168"/>
                      <a:pt x="389" y="168"/>
                    </a:cubicBezTo>
                    <a:cubicBezTo>
                      <a:pt x="387" y="151"/>
                      <a:pt x="372" y="139"/>
                      <a:pt x="355" y="141"/>
                    </a:cubicBezTo>
                    <a:cubicBezTo>
                      <a:pt x="347" y="142"/>
                      <a:pt x="347" y="142"/>
                      <a:pt x="347" y="142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63" y="106"/>
                      <a:pt x="363" y="106"/>
                      <a:pt x="363" y="106"/>
                    </a:cubicBezTo>
                    <a:cubicBezTo>
                      <a:pt x="380" y="104"/>
                      <a:pt x="392" y="89"/>
                      <a:pt x="390" y="72"/>
                    </a:cubicBezTo>
                    <a:cubicBezTo>
                      <a:pt x="389" y="69"/>
                      <a:pt x="389" y="69"/>
                      <a:pt x="389" y="69"/>
                    </a:cubicBezTo>
                    <a:cubicBezTo>
                      <a:pt x="389" y="69"/>
                      <a:pt x="389" y="69"/>
                      <a:pt x="389" y="69"/>
                    </a:cubicBezTo>
                    <a:cubicBezTo>
                      <a:pt x="389" y="68"/>
                      <a:pt x="389" y="68"/>
                      <a:pt x="389" y="68"/>
                    </a:cubicBezTo>
                    <a:cubicBezTo>
                      <a:pt x="387" y="51"/>
                      <a:pt x="372" y="39"/>
                      <a:pt x="355" y="41"/>
                    </a:cubicBezTo>
                    <a:cubicBezTo>
                      <a:pt x="346" y="42"/>
                      <a:pt x="346" y="42"/>
                      <a:pt x="346" y="42"/>
                    </a:cubicBezTo>
                    <a:cubicBezTo>
                      <a:pt x="344" y="18"/>
                      <a:pt x="323" y="0"/>
                      <a:pt x="298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67" y="0"/>
                      <a:pt x="45" y="21"/>
                      <a:pt x="45" y="4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13" y="82"/>
                      <a:pt x="0" y="98"/>
                      <a:pt x="3" y="115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5" y="136"/>
                      <a:pt x="21" y="148"/>
                      <a:pt x="38" y="146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79"/>
                      <a:pt x="45" y="179"/>
                      <a:pt x="45" y="179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13" y="183"/>
                      <a:pt x="0" y="198"/>
                      <a:pt x="3" y="215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5" y="236"/>
                      <a:pt x="21" y="248"/>
                      <a:pt x="38" y="246"/>
                    </a:cubicBezTo>
                    <a:cubicBezTo>
                      <a:pt x="48" y="245"/>
                      <a:pt x="48" y="245"/>
                      <a:pt x="48" y="245"/>
                    </a:cubicBezTo>
                    <a:cubicBezTo>
                      <a:pt x="54" y="264"/>
                      <a:pt x="72" y="278"/>
                      <a:pt x="94" y="278"/>
                    </a:cubicBezTo>
                    <a:cubicBezTo>
                      <a:pt x="298" y="278"/>
                      <a:pt x="298" y="278"/>
                      <a:pt x="298" y="278"/>
                    </a:cubicBezTo>
                    <a:cubicBezTo>
                      <a:pt x="325" y="278"/>
                      <a:pt x="347" y="258"/>
                      <a:pt x="347" y="232"/>
                    </a:cubicBezTo>
                    <a:cubicBezTo>
                      <a:pt x="347" y="208"/>
                      <a:pt x="347" y="208"/>
                      <a:pt x="347" y="208"/>
                    </a:cubicBezTo>
                    <a:cubicBezTo>
                      <a:pt x="363" y="206"/>
                      <a:pt x="363" y="206"/>
                      <a:pt x="363" y="206"/>
                    </a:cubicBezTo>
                    <a:cubicBezTo>
                      <a:pt x="380" y="204"/>
                      <a:pt x="392" y="189"/>
                      <a:pt x="390" y="172"/>
                    </a:cubicBezTo>
                    <a:lnTo>
                      <a:pt x="389" y="168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2657" y="1654"/>
                <a:ext cx="437" cy="88"/>
              </a:xfrm>
              <a:custGeom>
                <a:avLst/>
                <a:gdLst>
                  <a:gd name="T0" fmla="*/ 355 w 389"/>
                  <a:gd name="T1" fmla="*/ 2 h 78"/>
                  <a:gd name="T2" fmla="*/ 347 w 389"/>
                  <a:gd name="T3" fmla="*/ 3 h 78"/>
                  <a:gd name="T4" fmla="*/ 45 w 389"/>
                  <a:gd name="T5" fmla="*/ 40 h 78"/>
                  <a:gd name="T6" fmla="*/ 30 w 389"/>
                  <a:gd name="T7" fmla="*/ 42 h 78"/>
                  <a:gd name="T8" fmla="*/ 3 w 389"/>
                  <a:gd name="T9" fmla="*/ 76 h 78"/>
                  <a:gd name="T10" fmla="*/ 3 w 389"/>
                  <a:gd name="T11" fmla="*/ 78 h 78"/>
                  <a:gd name="T12" fmla="*/ 45 w 389"/>
                  <a:gd name="T13" fmla="*/ 72 h 78"/>
                  <a:gd name="T14" fmla="*/ 389 w 389"/>
                  <a:gd name="T15" fmla="*/ 29 h 78"/>
                  <a:gd name="T16" fmla="*/ 389 w 389"/>
                  <a:gd name="T17" fmla="*/ 29 h 78"/>
                  <a:gd name="T18" fmla="*/ 355 w 389"/>
                  <a:gd name="T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9" h="78">
                    <a:moveTo>
                      <a:pt x="355" y="2"/>
                    </a:moveTo>
                    <a:cubicBezTo>
                      <a:pt x="347" y="3"/>
                      <a:pt x="347" y="3"/>
                      <a:pt x="347" y="3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3" y="44"/>
                      <a:pt x="0" y="59"/>
                      <a:pt x="3" y="76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89" y="29"/>
                      <a:pt x="389" y="29"/>
                      <a:pt x="389" y="29"/>
                    </a:cubicBezTo>
                    <a:cubicBezTo>
                      <a:pt x="389" y="29"/>
                      <a:pt x="389" y="29"/>
                      <a:pt x="389" y="29"/>
                    </a:cubicBezTo>
                    <a:cubicBezTo>
                      <a:pt x="387" y="12"/>
                      <a:pt x="372" y="0"/>
                      <a:pt x="355" y="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2657" y="1542"/>
                <a:ext cx="437" cy="88"/>
              </a:xfrm>
              <a:custGeom>
                <a:avLst/>
                <a:gdLst>
                  <a:gd name="T0" fmla="*/ 389 w 389"/>
                  <a:gd name="T1" fmla="*/ 29 h 79"/>
                  <a:gd name="T2" fmla="*/ 355 w 389"/>
                  <a:gd name="T3" fmla="*/ 2 h 79"/>
                  <a:gd name="T4" fmla="*/ 346 w 389"/>
                  <a:gd name="T5" fmla="*/ 3 h 79"/>
                  <a:gd name="T6" fmla="*/ 45 w 389"/>
                  <a:gd name="T7" fmla="*/ 39 h 79"/>
                  <a:gd name="T8" fmla="*/ 30 w 389"/>
                  <a:gd name="T9" fmla="*/ 41 h 79"/>
                  <a:gd name="T10" fmla="*/ 3 w 389"/>
                  <a:gd name="T11" fmla="*/ 76 h 79"/>
                  <a:gd name="T12" fmla="*/ 3 w 389"/>
                  <a:gd name="T13" fmla="*/ 79 h 79"/>
                  <a:gd name="T14" fmla="*/ 347 w 389"/>
                  <a:gd name="T15" fmla="*/ 36 h 79"/>
                  <a:gd name="T16" fmla="*/ 389 w 389"/>
                  <a:gd name="T17" fmla="*/ 30 h 79"/>
                  <a:gd name="T18" fmla="*/ 389 w 389"/>
                  <a:gd name="T19" fmla="*/ 2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9" h="79">
                    <a:moveTo>
                      <a:pt x="389" y="29"/>
                    </a:moveTo>
                    <a:cubicBezTo>
                      <a:pt x="387" y="12"/>
                      <a:pt x="372" y="0"/>
                      <a:pt x="355" y="2"/>
                    </a:cubicBezTo>
                    <a:cubicBezTo>
                      <a:pt x="346" y="3"/>
                      <a:pt x="346" y="3"/>
                      <a:pt x="346" y="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3" y="43"/>
                      <a:pt x="0" y="59"/>
                      <a:pt x="3" y="76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47" y="36"/>
                      <a:pt x="347" y="36"/>
                      <a:pt x="347" y="36"/>
                    </a:cubicBezTo>
                    <a:cubicBezTo>
                      <a:pt x="389" y="30"/>
                      <a:pt x="389" y="30"/>
                      <a:pt x="389" y="30"/>
                    </a:cubicBezTo>
                    <a:lnTo>
                      <a:pt x="389" y="29"/>
                    </a:ln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auto">
              <a:xfrm>
                <a:off x="2839" y="571"/>
                <a:ext cx="68" cy="162"/>
              </a:xfrm>
              <a:custGeom>
                <a:avLst/>
                <a:gdLst>
                  <a:gd name="T0" fmla="*/ 61 w 61"/>
                  <a:gd name="T1" fmla="*/ 112 h 144"/>
                  <a:gd name="T2" fmla="*/ 31 w 61"/>
                  <a:gd name="T3" fmla="*/ 144 h 144"/>
                  <a:gd name="T4" fmla="*/ 0 w 61"/>
                  <a:gd name="T5" fmla="*/ 112 h 144"/>
                  <a:gd name="T6" fmla="*/ 0 w 61"/>
                  <a:gd name="T7" fmla="*/ 32 h 144"/>
                  <a:gd name="T8" fmla="*/ 31 w 61"/>
                  <a:gd name="T9" fmla="*/ 0 h 144"/>
                  <a:gd name="T10" fmla="*/ 61 w 61"/>
                  <a:gd name="T11" fmla="*/ 32 h 144"/>
                  <a:gd name="T12" fmla="*/ 61 w 61"/>
                  <a:gd name="T13" fmla="*/ 11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44">
                    <a:moveTo>
                      <a:pt x="61" y="112"/>
                    </a:moveTo>
                    <a:cubicBezTo>
                      <a:pt x="61" y="129"/>
                      <a:pt x="48" y="144"/>
                      <a:pt x="31" y="144"/>
                    </a:cubicBezTo>
                    <a:cubicBezTo>
                      <a:pt x="14" y="144"/>
                      <a:pt x="0" y="129"/>
                      <a:pt x="0" y="1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1" y="0"/>
                    </a:cubicBezTo>
                    <a:cubicBezTo>
                      <a:pt x="48" y="0"/>
                      <a:pt x="61" y="15"/>
                      <a:pt x="61" y="32"/>
                    </a:cubicBezTo>
                    <a:lnTo>
                      <a:pt x="61" y="112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2324" y="1080"/>
                <a:ext cx="162" cy="69"/>
              </a:xfrm>
              <a:custGeom>
                <a:avLst/>
                <a:gdLst>
                  <a:gd name="T0" fmla="*/ 112 w 144"/>
                  <a:gd name="T1" fmla="*/ 0 h 61"/>
                  <a:gd name="T2" fmla="*/ 144 w 144"/>
                  <a:gd name="T3" fmla="*/ 31 h 61"/>
                  <a:gd name="T4" fmla="*/ 112 w 144"/>
                  <a:gd name="T5" fmla="*/ 61 h 61"/>
                  <a:gd name="T6" fmla="*/ 32 w 144"/>
                  <a:gd name="T7" fmla="*/ 61 h 61"/>
                  <a:gd name="T8" fmla="*/ 0 w 144"/>
                  <a:gd name="T9" fmla="*/ 31 h 61"/>
                  <a:gd name="T10" fmla="*/ 32 w 144"/>
                  <a:gd name="T11" fmla="*/ 0 h 61"/>
                  <a:gd name="T12" fmla="*/ 112 w 144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61">
                    <a:moveTo>
                      <a:pt x="112" y="0"/>
                    </a:moveTo>
                    <a:cubicBezTo>
                      <a:pt x="129" y="0"/>
                      <a:pt x="144" y="14"/>
                      <a:pt x="144" y="31"/>
                    </a:cubicBezTo>
                    <a:cubicBezTo>
                      <a:pt x="144" y="47"/>
                      <a:pt x="129" y="61"/>
                      <a:pt x="11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15" y="61"/>
                      <a:pt x="0" y="47"/>
                      <a:pt x="0" y="31"/>
                    </a:cubicBezTo>
                    <a:cubicBezTo>
                      <a:pt x="0" y="14"/>
                      <a:pt x="15" y="0"/>
                      <a:pt x="32" y="0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auto">
              <a:xfrm>
                <a:off x="2473" y="716"/>
                <a:ext cx="141" cy="141"/>
              </a:xfrm>
              <a:custGeom>
                <a:avLst/>
                <a:gdLst>
                  <a:gd name="T0" fmla="*/ 113 w 126"/>
                  <a:gd name="T1" fmla="*/ 69 h 125"/>
                  <a:gd name="T2" fmla="*/ 114 w 126"/>
                  <a:gd name="T3" fmla="*/ 113 h 125"/>
                  <a:gd name="T4" fmla="*/ 70 w 126"/>
                  <a:gd name="T5" fmla="*/ 112 h 125"/>
                  <a:gd name="T6" fmla="*/ 13 w 126"/>
                  <a:gd name="T7" fmla="*/ 56 h 125"/>
                  <a:gd name="T8" fmla="*/ 12 w 126"/>
                  <a:gd name="T9" fmla="*/ 12 h 125"/>
                  <a:gd name="T10" fmla="*/ 56 w 126"/>
                  <a:gd name="T11" fmla="*/ 13 h 125"/>
                  <a:gd name="T12" fmla="*/ 113 w 126"/>
                  <a:gd name="T13" fmla="*/ 6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113" y="69"/>
                    </a:moveTo>
                    <a:cubicBezTo>
                      <a:pt x="125" y="81"/>
                      <a:pt x="126" y="101"/>
                      <a:pt x="114" y="113"/>
                    </a:cubicBezTo>
                    <a:cubicBezTo>
                      <a:pt x="102" y="125"/>
                      <a:pt x="82" y="125"/>
                      <a:pt x="70" y="11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" y="43"/>
                      <a:pt x="0" y="24"/>
                      <a:pt x="12" y="12"/>
                    </a:cubicBezTo>
                    <a:cubicBezTo>
                      <a:pt x="24" y="0"/>
                      <a:pt x="44" y="0"/>
                      <a:pt x="56" y="13"/>
                    </a:cubicBezTo>
                    <a:lnTo>
                      <a:pt x="113" y="69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auto">
              <a:xfrm>
                <a:off x="3131" y="721"/>
                <a:ext cx="140" cy="140"/>
              </a:xfrm>
              <a:custGeom>
                <a:avLst/>
                <a:gdLst>
                  <a:gd name="T0" fmla="*/ 56 w 125"/>
                  <a:gd name="T1" fmla="*/ 112 h 125"/>
                  <a:gd name="T2" fmla="*/ 12 w 125"/>
                  <a:gd name="T3" fmla="*/ 113 h 125"/>
                  <a:gd name="T4" fmla="*/ 13 w 125"/>
                  <a:gd name="T5" fmla="*/ 69 h 125"/>
                  <a:gd name="T6" fmla="*/ 69 w 125"/>
                  <a:gd name="T7" fmla="*/ 12 h 125"/>
                  <a:gd name="T8" fmla="*/ 114 w 125"/>
                  <a:gd name="T9" fmla="*/ 12 h 125"/>
                  <a:gd name="T10" fmla="*/ 113 w 125"/>
                  <a:gd name="T11" fmla="*/ 56 h 125"/>
                  <a:gd name="T12" fmla="*/ 56 w 125"/>
                  <a:gd name="T13" fmla="*/ 1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25">
                    <a:moveTo>
                      <a:pt x="56" y="112"/>
                    </a:moveTo>
                    <a:cubicBezTo>
                      <a:pt x="44" y="124"/>
                      <a:pt x="24" y="125"/>
                      <a:pt x="12" y="113"/>
                    </a:cubicBezTo>
                    <a:cubicBezTo>
                      <a:pt x="0" y="101"/>
                      <a:pt x="1" y="81"/>
                      <a:pt x="13" y="69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2" y="0"/>
                      <a:pt x="102" y="0"/>
                      <a:pt x="114" y="12"/>
                    </a:cubicBezTo>
                    <a:cubicBezTo>
                      <a:pt x="125" y="23"/>
                      <a:pt x="125" y="43"/>
                      <a:pt x="113" y="56"/>
                    </a:cubicBezTo>
                    <a:lnTo>
                      <a:pt x="56" y="112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3255" y="1086"/>
                <a:ext cx="161" cy="68"/>
              </a:xfrm>
              <a:custGeom>
                <a:avLst/>
                <a:gdLst>
                  <a:gd name="T0" fmla="*/ 31 w 143"/>
                  <a:gd name="T1" fmla="*/ 61 h 61"/>
                  <a:gd name="T2" fmla="*/ 0 w 143"/>
                  <a:gd name="T3" fmla="*/ 31 h 61"/>
                  <a:gd name="T4" fmla="*/ 31 w 143"/>
                  <a:gd name="T5" fmla="*/ 0 h 61"/>
                  <a:gd name="T6" fmla="*/ 111 w 143"/>
                  <a:gd name="T7" fmla="*/ 0 h 61"/>
                  <a:gd name="T8" fmla="*/ 143 w 143"/>
                  <a:gd name="T9" fmla="*/ 31 h 61"/>
                  <a:gd name="T10" fmla="*/ 111 w 143"/>
                  <a:gd name="T11" fmla="*/ 61 h 61"/>
                  <a:gd name="T12" fmla="*/ 31 w 143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1">
                    <a:moveTo>
                      <a:pt x="31" y="61"/>
                    </a:moveTo>
                    <a:cubicBezTo>
                      <a:pt x="14" y="61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29" y="0"/>
                      <a:pt x="143" y="14"/>
                      <a:pt x="143" y="31"/>
                    </a:cubicBezTo>
                    <a:cubicBezTo>
                      <a:pt x="143" y="48"/>
                      <a:pt x="129" y="61"/>
                      <a:pt x="111" y="61"/>
                    </a:cubicBezTo>
                    <a:lnTo>
                      <a:pt x="31" y="61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auto">
              <a:xfrm>
                <a:off x="2570" y="782"/>
                <a:ext cx="613" cy="728"/>
              </a:xfrm>
              <a:custGeom>
                <a:avLst/>
                <a:gdLst>
                  <a:gd name="T0" fmla="*/ 273 w 546"/>
                  <a:gd name="T1" fmla="*/ 0 h 648"/>
                  <a:gd name="T2" fmla="*/ 0 w 546"/>
                  <a:gd name="T3" fmla="*/ 272 h 648"/>
                  <a:gd name="T4" fmla="*/ 107 w 546"/>
                  <a:gd name="T5" fmla="*/ 521 h 648"/>
                  <a:gd name="T6" fmla="*/ 141 w 546"/>
                  <a:gd name="T7" fmla="*/ 648 h 648"/>
                  <a:gd name="T8" fmla="*/ 171 w 546"/>
                  <a:gd name="T9" fmla="*/ 637 h 648"/>
                  <a:gd name="T10" fmla="*/ 375 w 546"/>
                  <a:gd name="T11" fmla="*/ 637 h 648"/>
                  <a:gd name="T12" fmla="*/ 405 w 546"/>
                  <a:gd name="T13" fmla="*/ 648 h 648"/>
                  <a:gd name="T14" fmla="*/ 439 w 546"/>
                  <a:gd name="T15" fmla="*/ 521 h 648"/>
                  <a:gd name="T16" fmla="*/ 546 w 546"/>
                  <a:gd name="T17" fmla="*/ 272 h 648"/>
                  <a:gd name="T18" fmla="*/ 273 w 546"/>
                  <a:gd name="T19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6" h="648">
                    <a:moveTo>
                      <a:pt x="273" y="0"/>
                    </a:moveTo>
                    <a:cubicBezTo>
                      <a:pt x="122" y="0"/>
                      <a:pt x="0" y="122"/>
                      <a:pt x="0" y="272"/>
                    </a:cubicBezTo>
                    <a:cubicBezTo>
                      <a:pt x="0" y="363"/>
                      <a:pt x="58" y="460"/>
                      <a:pt x="107" y="521"/>
                    </a:cubicBezTo>
                    <a:cubicBezTo>
                      <a:pt x="148" y="574"/>
                      <a:pt x="137" y="617"/>
                      <a:pt x="141" y="648"/>
                    </a:cubicBezTo>
                    <a:cubicBezTo>
                      <a:pt x="150" y="641"/>
                      <a:pt x="160" y="637"/>
                      <a:pt x="171" y="637"/>
                    </a:cubicBezTo>
                    <a:cubicBezTo>
                      <a:pt x="375" y="637"/>
                      <a:pt x="375" y="637"/>
                      <a:pt x="375" y="637"/>
                    </a:cubicBezTo>
                    <a:cubicBezTo>
                      <a:pt x="387" y="637"/>
                      <a:pt x="396" y="641"/>
                      <a:pt x="405" y="648"/>
                    </a:cubicBezTo>
                    <a:cubicBezTo>
                      <a:pt x="409" y="617"/>
                      <a:pt x="398" y="574"/>
                      <a:pt x="439" y="521"/>
                    </a:cubicBezTo>
                    <a:cubicBezTo>
                      <a:pt x="488" y="460"/>
                      <a:pt x="546" y="363"/>
                      <a:pt x="546" y="272"/>
                    </a:cubicBezTo>
                    <a:cubicBezTo>
                      <a:pt x="546" y="122"/>
                      <a:pt x="424" y="0"/>
                      <a:pt x="273" y="0"/>
                    </a:cubicBez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auto">
              <a:xfrm>
                <a:off x="2589" y="802"/>
                <a:ext cx="575" cy="698"/>
              </a:xfrm>
              <a:custGeom>
                <a:avLst/>
                <a:gdLst>
                  <a:gd name="T0" fmla="*/ 140 w 512"/>
                  <a:gd name="T1" fmla="*/ 622 h 622"/>
                  <a:gd name="T2" fmla="*/ 154 w 512"/>
                  <a:gd name="T3" fmla="*/ 620 h 622"/>
                  <a:gd name="T4" fmla="*/ 358 w 512"/>
                  <a:gd name="T5" fmla="*/ 620 h 622"/>
                  <a:gd name="T6" fmla="*/ 372 w 512"/>
                  <a:gd name="T7" fmla="*/ 622 h 622"/>
                  <a:gd name="T8" fmla="*/ 409 w 512"/>
                  <a:gd name="T9" fmla="*/ 494 h 622"/>
                  <a:gd name="T10" fmla="*/ 512 w 512"/>
                  <a:gd name="T11" fmla="*/ 255 h 622"/>
                  <a:gd name="T12" fmla="*/ 256 w 512"/>
                  <a:gd name="T13" fmla="*/ 0 h 622"/>
                  <a:gd name="T14" fmla="*/ 0 w 512"/>
                  <a:gd name="T15" fmla="*/ 255 h 622"/>
                  <a:gd name="T16" fmla="*/ 103 w 512"/>
                  <a:gd name="T17" fmla="*/ 494 h 622"/>
                  <a:gd name="T18" fmla="*/ 140 w 512"/>
                  <a:gd name="T1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622">
                    <a:moveTo>
                      <a:pt x="140" y="622"/>
                    </a:moveTo>
                    <a:cubicBezTo>
                      <a:pt x="145" y="621"/>
                      <a:pt x="149" y="620"/>
                      <a:pt x="154" y="620"/>
                    </a:cubicBezTo>
                    <a:cubicBezTo>
                      <a:pt x="358" y="620"/>
                      <a:pt x="358" y="620"/>
                      <a:pt x="358" y="620"/>
                    </a:cubicBezTo>
                    <a:cubicBezTo>
                      <a:pt x="363" y="620"/>
                      <a:pt x="368" y="621"/>
                      <a:pt x="372" y="622"/>
                    </a:cubicBezTo>
                    <a:cubicBezTo>
                      <a:pt x="372" y="576"/>
                      <a:pt x="376" y="536"/>
                      <a:pt x="409" y="494"/>
                    </a:cubicBezTo>
                    <a:cubicBezTo>
                      <a:pt x="440" y="455"/>
                      <a:pt x="512" y="354"/>
                      <a:pt x="512" y="255"/>
                    </a:cubicBezTo>
                    <a:cubicBezTo>
                      <a:pt x="512" y="114"/>
                      <a:pt x="397" y="0"/>
                      <a:pt x="256" y="0"/>
                    </a:cubicBezTo>
                    <a:cubicBezTo>
                      <a:pt x="115" y="0"/>
                      <a:pt x="0" y="114"/>
                      <a:pt x="0" y="255"/>
                    </a:cubicBezTo>
                    <a:cubicBezTo>
                      <a:pt x="0" y="354"/>
                      <a:pt x="72" y="455"/>
                      <a:pt x="103" y="494"/>
                    </a:cubicBezTo>
                    <a:cubicBezTo>
                      <a:pt x="136" y="536"/>
                      <a:pt x="142" y="575"/>
                      <a:pt x="140" y="622"/>
                    </a:cubicBez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2757" y="942"/>
                <a:ext cx="227" cy="387"/>
              </a:xfrm>
              <a:custGeom>
                <a:avLst/>
                <a:gdLst>
                  <a:gd name="T0" fmla="*/ 101 w 202"/>
                  <a:gd name="T1" fmla="*/ 345 h 345"/>
                  <a:gd name="T2" fmla="*/ 0 w 202"/>
                  <a:gd name="T3" fmla="*/ 244 h 345"/>
                  <a:gd name="T4" fmla="*/ 59 w 202"/>
                  <a:gd name="T5" fmla="*/ 244 h 345"/>
                  <a:gd name="T6" fmla="*/ 101 w 202"/>
                  <a:gd name="T7" fmla="*/ 286 h 345"/>
                  <a:gd name="T8" fmla="*/ 143 w 202"/>
                  <a:gd name="T9" fmla="*/ 244 h 345"/>
                  <a:gd name="T10" fmla="*/ 97 w 202"/>
                  <a:gd name="T11" fmla="*/ 202 h 345"/>
                  <a:gd name="T12" fmla="*/ 0 w 202"/>
                  <a:gd name="T13" fmla="*/ 101 h 345"/>
                  <a:gd name="T14" fmla="*/ 101 w 202"/>
                  <a:gd name="T15" fmla="*/ 0 h 345"/>
                  <a:gd name="T16" fmla="*/ 202 w 202"/>
                  <a:gd name="T17" fmla="*/ 101 h 345"/>
                  <a:gd name="T18" fmla="*/ 143 w 202"/>
                  <a:gd name="T19" fmla="*/ 101 h 345"/>
                  <a:gd name="T20" fmla="*/ 101 w 202"/>
                  <a:gd name="T21" fmla="*/ 60 h 345"/>
                  <a:gd name="T22" fmla="*/ 59 w 202"/>
                  <a:gd name="T23" fmla="*/ 101 h 345"/>
                  <a:gd name="T24" fmla="*/ 105 w 202"/>
                  <a:gd name="T25" fmla="*/ 143 h 345"/>
                  <a:gd name="T26" fmla="*/ 202 w 202"/>
                  <a:gd name="T27" fmla="*/ 244 h 345"/>
                  <a:gd name="T28" fmla="*/ 101 w 202"/>
                  <a:gd name="T29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2" h="345">
                    <a:moveTo>
                      <a:pt x="101" y="345"/>
                    </a:moveTo>
                    <a:cubicBezTo>
                      <a:pt x="45" y="345"/>
                      <a:pt x="0" y="300"/>
                      <a:pt x="0" y="244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59" y="267"/>
                      <a:pt x="78" y="286"/>
                      <a:pt x="101" y="286"/>
                    </a:cubicBezTo>
                    <a:cubicBezTo>
                      <a:pt x="124" y="286"/>
                      <a:pt x="143" y="267"/>
                      <a:pt x="143" y="244"/>
                    </a:cubicBezTo>
                    <a:cubicBezTo>
                      <a:pt x="143" y="219"/>
                      <a:pt x="119" y="205"/>
                      <a:pt x="97" y="202"/>
                    </a:cubicBezTo>
                    <a:cubicBezTo>
                      <a:pt x="40" y="195"/>
                      <a:pt x="0" y="153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2" y="45"/>
                      <a:pt x="202" y="101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78"/>
                      <a:pt x="124" y="60"/>
                      <a:pt x="101" y="60"/>
                    </a:cubicBezTo>
                    <a:cubicBezTo>
                      <a:pt x="78" y="60"/>
                      <a:pt x="59" y="78"/>
                      <a:pt x="59" y="101"/>
                    </a:cubicBezTo>
                    <a:cubicBezTo>
                      <a:pt x="59" y="128"/>
                      <a:pt x="84" y="140"/>
                      <a:pt x="105" y="143"/>
                    </a:cubicBezTo>
                    <a:cubicBezTo>
                      <a:pt x="161" y="150"/>
                      <a:pt x="202" y="193"/>
                      <a:pt x="202" y="244"/>
                    </a:cubicBezTo>
                    <a:cubicBezTo>
                      <a:pt x="202" y="300"/>
                      <a:pt x="157" y="345"/>
                      <a:pt x="101" y="345"/>
                    </a:cubicBezTo>
                    <a:close/>
                  </a:path>
                </a:pathLst>
              </a:cu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auto">
              <a:xfrm>
                <a:off x="2831" y="1323"/>
                <a:ext cx="78" cy="42"/>
              </a:xfrm>
              <a:custGeom>
                <a:avLst/>
                <a:gdLst>
                  <a:gd name="T0" fmla="*/ 35 w 70"/>
                  <a:gd name="T1" fmla="*/ 6 h 38"/>
                  <a:gd name="T2" fmla="*/ 0 w 70"/>
                  <a:gd name="T3" fmla="*/ 0 h 38"/>
                  <a:gd name="T4" fmla="*/ 0 w 70"/>
                  <a:gd name="T5" fmla="*/ 38 h 38"/>
                  <a:gd name="T6" fmla="*/ 70 w 70"/>
                  <a:gd name="T7" fmla="*/ 38 h 38"/>
                  <a:gd name="T8" fmla="*/ 70 w 70"/>
                  <a:gd name="T9" fmla="*/ 0 h 38"/>
                  <a:gd name="T10" fmla="*/ 35 w 70"/>
                  <a:gd name="T11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8">
                    <a:moveTo>
                      <a:pt x="35" y="6"/>
                    </a:moveTo>
                    <a:cubicBezTo>
                      <a:pt x="23" y="6"/>
                      <a:pt x="11" y="4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9" y="4"/>
                      <a:pt x="48" y="6"/>
                      <a:pt x="35" y="6"/>
                    </a:cubicBezTo>
                    <a:close/>
                  </a:path>
                </a:pathLst>
              </a:custGeom>
              <a:solidFill>
                <a:srgbClr val="D59D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auto">
              <a:xfrm>
                <a:off x="2831" y="906"/>
                <a:ext cx="78" cy="43"/>
              </a:xfrm>
              <a:custGeom>
                <a:avLst/>
                <a:gdLst>
                  <a:gd name="T0" fmla="*/ 35 w 70"/>
                  <a:gd name="T1" fmla="*/ 32 h 38"/>
                  <a:gd name="T2" fmla="*/ 70 w 70"/>
                  <a:gd name="T3" fmla="*/ 38 h 38"/>
                  <a:gd name="T4" fmla="*/ 70 w 70"/>
                  <a:gd name="T5" fmla="*/ 0 h 38"/>
                  <a:gd name="T6" fmla="*/ 0 w 70"/>
                  <a:gd name="T7" fmla="*/ 0 h 38"/>
                  <a:gd name="T8" fmla="*/ 0 w 70"/>
                  <a:gd name="T9" fmla="*/ 38 h 38"/>
                  <a:gd name="T10" fmla="*/ 35 w 70"/>
                  <a:gd name="T11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8">
                    <a:moveTo>
                      <a:pt x="35" y="32"/>
                    </a:moveTo>
                    <a:cubicBezTo>
                      <a:pt x="48" y="32"/>
                      <a:pt x="59" y="34"/>
                      <a:pt x="70" y="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" y="34"/>
                      <a:pt x="23" y="32"/>
                      <a:pt x="35" y="32"/>
                    </a:cubicBezTo>
                    <a:close/>
                  </a:path>
                </a:pathLst>
              </a:custGeom>
              <a:solidFill>
                <a:srgbClr val="D59D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" name="Group 69"/>
            <p:cNvGrpSpPr>
              <a:grpSpLocks noChangeAspect="1"/>
            </p:cNvGrpSpPr>
            <p:nvPr/>
          </p:nvGrpSpPr>
          <p:grpSpPr bwMode="auto">
            <a:xfrm>
              <a:off x="4126143" y="5348610"/>
              <a:ext cx="852195" cy="852195"/>
              <a:chOff x="3009" y="1329"/>
              <a:chExt cx="1322" cy="1322"/>
            </a:xfrm>
          </p:grpSpPr>
          <p:sp>
            <p:nvSpPr>
              <p:cNvPr id="74" name="Oval 70"/>
              <p:cNvSpPr>
                <a:spLocks noChangeArrowheads="1"/>
              </p:cNvSpPr>
              <p:nvPr/>
            </p:nvSpPr>
            <p:spPr bwMode="auto">
              <a:xfrm>
                <a:off x="3009" y="1329"/>
                <a:ext cx="1322" cy="1322"/>
              </a:xfrm>
              <a:prstGeom prst="ellipse">
                <a:avLst/>
              </a:prstGeom>
              <a:solidFill>
                <a:srgbClr val="788F9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3351" y="1768"/>
                <a:ext cx="318" cy="444"/>
              </a:xfrm>
              <a:custGeom>
                <a:avLst/>
                <a:gdLst>
                  <a:gd name="T0" fmla="*/ 0 w 318"/>
                  <a:gd name="T1" fmla="*/ 0 h 444"/>
                  <a:gd name="T2" fmla="*/ 0 w 318"/>
                  <a:gd name="T3" fmla="*/ 444 h 444"/>
                  <a:gd name="T4" fmla="*/ 318 w 318"/>
                  <a:gd name="T5" fmla="*/ 221 h 444"/>
                  <a:gd name="T6" fmla="*/ 0 w 318"/>
                  <a:gd name="T7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444">
                    <a:moveTo>
                      <a:pt x="0" y="0"/>
                    </a:moveTo>
                    <a:lnTo>
                      <a:pt x="0" y="444"/>
                    </a:lnTo>
                    <a:lnTo>
                      <a:pt x="318" y="2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351" y="1989"/>
                <a:ext cx="636" cy="223"/>
              </a:xfrm>
              <a:custGeom>
                <a:avLst/>
                <a:gdLst>
                  <a:gd name="T0" fmla="*/ 0 w 636"/>
                  <a:gd name="T1" fmla="*/ 223 h 223"/>
                  <a:gd name="T2" fmla="*/ 636 w 636"/>
                  <a:gd name="T3" fmla="*/ 223 h 223"/>
                  <a:gd name="T4" fmla="*/ 318 w 636"/>
                  <a:gd name="T5" fmla="*/ 0 h 223"/>
                  <a:gd name="T6" fmla="*/ 0 w 636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23">
                    <a:moveTo>
                      <a:pt x="0" y="223"/>
                    </a:moveTo>
                    <a:lnTo>
                      <a:pt x="636" y="223"/>
                    </a:lnTo>
                    <a:lnTo>
                      <a:pt x="318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669" y="1768"/>
                <a:ext cx="318" cy="444"/>
              </a:xfrm>
              <a:custGeom>
                <a:avLst/>
                <a:gdLst>
                  <a:gd name="T0" fmla="*/ 0 w 318"/>
                  <a:gd name="T1" fmla="*/ 221 h 444"/>
                  <a:gd name="T2" fmla="*/ 318 w 318"/>
                  <a:gd name="T3" fmla="*/ 444 h 444"/>
                  <a:gd name="T4" fmla="*/ 318 w 318"/>
                  <a:gd name="T5" fmla="*/ 0 h 444"/>
                  <a:gd name="T6" fmla="*/ 0 w 318"/>
                  <a:gd name="T7" fmla="*/ 221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444">
                    <a:moveTo>
                      <a:pt x="0" y="221"/>
                    </a:moveTo>
                    <a:lnTo>
                      <a:pt x="318" y="444"/>
                    </a:lnTo>
                    <a:lnTo>
                      <a:pt x="318" y="0"/>
                    </a:lnTo>
                    <a:lnTo>
                      <a:pt x="0" y="22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auto">
              <a:xfrm>
                <a:off x="3351" y="1768"/>
                <a:ext cx="636" cy="282"/>
              </a:xfrm>
              <a:custGeom>
                <a:avLst/>
                <a:gdLst>
                  <a:gd name="T0" fmla="*/ 636 w 636"/>
                  <a:gd name="T1" fmla="*/ 0 h 282"/>
                  <a:gd name="T2" fmla="*/ 0 w 636"/>
                  <a:gd name="T3" fmla="*/ 0 h 282"/>
                  <a:gd name="T4" fmla="*/ 318 w 636"/>
                  <a:gd name="T5" fmla="*/ 282 h 282"/>
                  <a:gd name="T6" fmla="*/ 636 w 636"/>
                  <a:gd name="T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82">
                    <a:moveTo>
                      <a:pt x="636" y="0"/>
                    </a:moveTo>
                    <a:lnTo>
                      <a:pt x="0" y="0"/>
                    </a:lnTo>
                    <a:lnTo>
                      <a:pt x="318" y="282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95989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auto">
              <a:xfrm>
                <a:off x="3351" y="1768"/>
                <a:ext cx="636" cy="261"/>
              </a:xfrm>
              <a:custGeom>
                <a:avLst/>
                <a:gdLst>
                  <a:gd name="T0" fmla="*/ 636 w 636"/>
                  <a:gd name="T1" fmla="*/ 0 h 261"/>
                  <a:gd name="T2" fmla="*/ 0 w 636"/>
                  <a:gd name="T3" fmla="*/ 0 h 261"/>
                  <a:gd name="T4" fmla="*/ 318 w 636"/>
                  <a:gd name="T5" fmla="*/ 261 h 261"/>
                  <a:gd name="T6" fmla="*/ 636 w 636"/>
                  <a:gd name="T7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61">
                    <a:moveTo>
                      <a:pt x="636" y="0"/>
                    </a:moveTo>
                    <a:lnTo>
                      <a:pt x="0" y="0"/>
                    </a:lnTo>
                    <a:lnTo>
                      <a:pt x="318" y="26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987" y="1768"/>
                <a:ext cx="1" cy="1"/>
              </a:xfrm>
              <a:prstGeom prst="rect">
                <a:avLst/>
              </a:prstGeom>
              <a:solidFill>
                <a:srgbClr val="F0B1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Group 79"/>
            <p:cNvGrpSpPr>
              <a:grpSpLocks noChangeAspect="1"/>
            </p:cNvGrpSpPr>
            <p:nvPr/>
          </p:nvGrpSpPr>
          <p:grpSpPr bwMode="auto">
            <a:xfrm>
              <a:off x="1837016" y="5113238"/>
              <a:ext cx="911850" cy="911850"/>
              <a:chOff x="1994" y="317"/>
              <a:chExt cx="3692" cy="3692"/>
            </a:xfrm>
          </p:grpSpPr>
          <p:sp>
            <p:nvSpPr>
              <p:cNvPr id="84" name="Oval 80"/>
              <p:cNvSpPr>
                <a:spLocks noChangeArrowheads="1"/>
              </p:cNvSpPr>
              <p:nvPr/>
            </p:nvSpPr>
            <p:spPr bwMode="auto">
              <a:xfrm>
                <a:off x="2042" y="364"/>
                <a:ext cx="3597" cy="359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1"/>
              <p:cNvSpPr>
                <a:spLocks noEditPoints="1"/>
              </p:cNvSpPr>
              <p:nvPr/>
            </p:nvSpPr>
            <p:spPr bwMode="auto">
              <a:xfrm>
                <a:off x="1994" y="317"/>
                <a:ext cx="3692" cy="369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82"/>
              <p:cNvSpPr>
                <a:spLocks noChangeArrowheads="1"/>
              </p:cNvSpPr>
              <p:nvPr/>
            </p:nvSpPr>
            <p:spPr bwMode="auto">
              <a:xfrm>
                <a:off x="2803" y="1124"/>
                <a:ext cx="2076" cy="2075"/>
              </a:xfrm>
              <a:prstGeom prst="ellipse">
                <a:avLst/>
              </a:pr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auto">
              <a:xfrm>
                <a:off x="3379" y="1284"/>
                <a:ext cx="1479" cy="1771"/>
              </a:xfrm>
              <a:custGeom>
                <a:avLst/>
                <a:gdLst>
                  <a:gd name="T0" fmla="*/ 563 w 625"/>
                  <a:gd name="T1" fmla="*/ 374 h 748"/>
                  <a:gd name="T2" fmla="*/ 500 w 625"/>
                  <a:gd name="T3" fmla="*/ 312 h 748"/>
                  <a:gd name="T4" fmla="*/ 563 w 625"/>
                  <a:gd name="T5" fmla="*/ 250 h 748"/>
                  <a:gd name="T6" fmla="*/ 617 w 625"/>
                  <a:gd name="T7" fmla="*/ 250 h 748"/>
                  <a:gd name="T8" fmla="*/ 559 w 625"/>
                  <a:gd name="T9" fmla="*/ 125 h 748"/>
                  <a:gd name="T10" fmla="*/ 430 w 625"/>
                  <a:gd name="T11" fmla="*/ 0 h 748"/>
                  <a:gd name="T12" fmla="*/ 195 w 625"/>
                  <a:gd name="T13" fmla="*/ 0 h 748"/>
                  <a:gd name="T14" fmla="*/ 173 w 625"/>
                  <a:gd name="T15" fmla="*/ 0 h 748"/>
                  <a:gd name="T16" fmla="*/ 110 w 625"/>
                  <a:gd name="T17" fmla="*/ 63 h 748"/>
                  <a:gd name="T18" fmla="*/ 173 w 625"/>
                  <a:gd name="T19" fmla="*/ 125 h 748"/>
                  <a:gd name="T20" fmla="*/ 195 w 625"/>
                  <a:gd name="T21" fmla="*/ 129 h 748"/>
                  <a:gd name="T22" fmla="*/ 235 w 625"/>
                  <a:gd name="T23" fmla="*/ 187 h 748"/>
                  <a:gd name="T24" fmla="*/ 195 w 625"/>
                  <a:gd name="T25" fmla="*/ 245 h 748"/>
                  <a:gd name="T26" fmla="*/ 173 w 625"/>
                  <a:gd name="T27" fmla="*/ 250 h 748"/>
                  <a:gd name="T28" fmla="*/ 63 w 625"/>
                  <a:gd name="T29" fmla="*/ 250 h 748"/>
                  <a:gd name="T30" fmla="*/ 0 w 625"/>
                  <a:gd name="T31" fmla="*/ 312 h 748"/>
                  <a:gd name="T32" fmla="*/ 63 w 625"/>
                  <a:gd name="T33" fmla="*/ 374 h 748"/>
                  <a:gd name="T34" fmla="*/ 195 w 625"/>
                  <a:gd name="T35" fmla="*/ 374 h 748"/>
                  <a:gd name="T36" fmla="*/ 207 w 625"/>
                  <a:gd name="T37" fmla="*/ 374 h 748"/>
                  <a:gd name="T38" fmla="*/ 270 w 625"/>
                  <a:gd name="T39" fmla="*/ 437 h 748"/>
                  <a:gd name="T40" fmla="*/ 207 w 625"/>
                  <a:gd name="T41" fmla="*/ 499 h 748"/>
                  <a:gd name="T42" fmla="*/ 203 w 625"/>
                  <a:gd name="T43" fmla="*/ 499 h 748"/>
                  <a:gd name="T44" fmla="*/ 195 w 625"/>
                  <a:gd name="T45" fmla="*/ 500 h 748"/>
                  <a:gd name="T46" fmla="*/ 145 w 625"/>
                  <a:gd name="T47" fmla="*/ 561 h 748"/>
                  <a:gd name="T48" fmla="*/ 195 w 625"/>
                  <a:gd name="T49" fmla="*/ 622 h 748"/>
                  <a:gd name="T50" fmla="*/ 203 w 625"/>
                  <a:gd name="T51" fmla="*/ 623 h 748"/>
                  <a:gd name="T52" fmla="*/ 207 w 625"/>
                  <a:gd name="T53" fmla="*/ 623 h 748"/>
                  <a:gd name="T54" fmla="*/ 268 w 625"/>
                  <a:gd name="T55" fmla="*/ 623 h 748"/>
                  <a:gd name="T56" fmla="*/ 330 w 625"/>
                  <a:gd name="T57" fmla="*/ 686 h 748"/>
                  <a:gd name="T58" fmla="*/ 393 w 625"/>
                  <a:gd name="T59" fmla="*/ 748 h 748"/>
                  <a:gd name="T60" fmla="*/ 455 w 625"/>
                  <a:gd name="T61" fmla="*/ 686 h 748"/>
                  <a:gd name="T62" fmla="*/ 393 w 625"/>
                  <a:gd name="T63" fmla="*/ 623 h 748"/>
                  <a:gd name="T64" fmla="*/ 330 w 625"/>
                  <a:gd name="T65" fmla="*/ 561 h 748"/>
                  <a:gd name="T66" fmla="*/ 393 w 625"/>
                  <a:gd name="T67" fmla="*/ 499 h 748"/>
                  <a:gd name="T68" fmla="*/ 563 w 625"/>
                  <a:gd name="T69" fmla="*/ 499 h 748"/>
                  <a:gd name="T70" fmla="*/ 625 w 625"/>
                  <a:gd name="T71" fmla="*/ 437 h 748"/>
                  <a:gd name="T72" fmla="*/ 563 w 625"/>
                  <a:gd name="T73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5" h="748">
                    <a:moveTo>
                      <a:pt x="563" y="374"/>
                    </a:moveTo>
                    <a:cubicBezTo>
                      <a:pt x="528" y="374"/>
                      <a:pt x="500" y="346"/>
                      <a:pt x="500" y="312"/>
                    </a:cubicBezTo>
                    <a:cubicBezTo>
                      <a:pt x="500" y="277"/>
                      <a:pt x="528" y="250"/>
                      <a:pt x="563" y="250"/>
                    </a:cubicBezTo>
                    <a:cubicBezTo>
                      <a:pt x="617" y="250"/>
                      <a:pt x="617" y="250"/>
                      <a:pt x="617" y="250"/>
                    </a:cubicBezTo>
                    <a:cubicBezTo>
                      <a:pt x="604" y="205"/>
                      <a:pt x="584" y="163"/>
                      <a:pt x="559" y="125"/>
                    </a:cubicBezTo>
                    <a:cubicBezTo>
                      <a:pt x="525" y="75"/>
                      <a:pt x="481" y="33"/>
                      <a:pt x="430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38" y="0"/>
                      <a:pt x="110" y="28"/>
                      <a:pt x="110" y="63"/>
                    </a:cubicBezTo>
                    <a:cubicBezTo>
                      <a:pt x="110" y="97"/>
                      <a:pt x="138" y="125"/>
                      <a:pt x="173" y="125"/>
                    </a:cubicBezTo>
                    <a:cubicBezTo>
                      <a:pt x="181" y="125"/>
                      <a:pt x="188" y="127"/>
                      <a:pt x="195" y="129"/>
                    </a:cubicBezTo>
                    <a:cubicBezTo>
                      <a:pt x="219" y="138"/>
                      <a:pt x="235" y="161"/>
                      <a:pt x="235" y="187"/>
                    </a:cubicBezTo>
                    <a:cubicBezTo>
                      <a:pt x="235" y="214"/>
                      <a:pt x="219" y="236"/>
                      <a:pt x="195" y="245"/>
                    </a:cubicBezTo>
                    <a:cubicBezTo>
                      <a:pt x="188" y="248"/>
                      <a:pt x="181" y="250"/>
                      <a:pt x="173" y="250"/>
                    </a:cubicBezTo>
                    <a:cubicBezTo>
                      <a:pt x="63" y="250"/>
                      <a:pt x="63" y="250"/>
                      <a:pt x="63" y="250"/>
                    </a:cubicBezTo>
                    <a:cubicBezTo>
                      <a:pt x="28" y="250"/>
                      <a:pt x="0" y="277"/>
                      <a:pt x="0" y="312"/>
                    </a:cubicBezTo>
                    <a:cubicBezTo>
                      <a:pt x="0" y="346"/>
                      <a:pt x="28" y="374"/>
                      <a:pt x="63" y="374"/>
                    </a:cubicBezTo>
                    <a:cubicBezTo>
                      <a:pt x="195" y="374"/>
                      <a:pt x="195" y="374"/>
                      <a:pt x="195" y="374"/>
                    </a:cubicBezTo>
                    <a:cubicBezTo>
                      <a:pt x="207" y="374"/>
                      <a:pt x="207" y="374"/>
                      <a:pt x="207" y="374"/>
                    </a:cubicBezTo>
                    <a:cubicBezTo>
                      <a:pt x="242" y="374"/>
                      <a:pt x="270" y="402"/>
                      <a:pt x="270" y="437"/>
                    </a:cubicBezTo>
                    <a:cubicBezTo>
                      <a:pt x="270" y="471"/>
                      <a:pt x="242" y="499"/>
                      <a:pt x="207" y="499"/>
                    </a:cubicBezTo>
                    <a:cubicBezTo>
                      <a:pt x="206" y="499"/>
                      <a:pt x="205" y="499"/>
                      <a:pt x="203" y="499"/>
                    </a:cubicBezTo>
                    <a:cubicBezTo>
                      <a:pt x="200" y="499"/>
                      <a:pt x="198" y="500"/>
                      <a:pt x="195" y="500"/>
                    </a:cubicBezTo>
                    <a:cubicBezTo>
                      <a:pt x="167" y="506"/>
                      <a:pt x="145" y="531"/>
                      <a:pt x="145" y="561"/>
                    </a:cubicBezTo>
                    <a:cubicBezTo>
                      <a:pt x="145" y="591"/>
                      <a:pt x="167" y="617"/>
                      <a:pt x="195" y="622"/>
                    </a:cubicBezTo>
                    <a:cubicBezTo>
                      <a:pt x="198" y="623"/>
                      <a:pt x="200" y="623"/>
                      <a:pt x="203" y="623"/>
                    </a:cubicBezTo>
                    <a:cubicBezTo>
                      <a:pt x="205" y="623"/>
                      <a:pt x="206" y="623"/>
                      <a:pt x="207" y="623"/>
                    </a:cubicBezTo>
                    <a:cubicBezTo>
                      <a:pt x="268" y="623"/>
                      <a:pt x="268" y="623"/>
                      <a:pt x="268" y="623"/>
                    </a:cubicBezTo>
                    <a:cubicBezTo>
                      <a:pt x="302" y="623"/>
                      <a:pt x="330" y="651"/>
                      <a:pt x="330" y="686"/>
                    </a:cubicBezTo>
                    <a:cubicBezTo>
                      <a:pt x="330" y="720"/>
                      <a:pt x="358" y="748"/>
                      <a:pt x="393" y="748"/>
                    </a:cubicBezTo>
                    <a:cubicBezTo>
                      <a:pt x="427" y="748"/>
                      <a:pt x="455" y="720"/>
                      <a:pt x="455" y="686"/>
                    </a:cubicBezTo>
                    <a:cubicBezTo>
                      <a:pt x="455" y="651"/>
                      <a:pt x="427" y="623"/>
                      <a:pt x="393" y="623"/>
                    </a:cubicBezTo>
                    <a:cubicBezTo>
                      <a:pt x="358" y="623"/>
                      <a:pt x="330" y="596"/>
                      <a:pt x="330" y="561"/>
                    </a:cubicBezTo>
                    <a:cubicBezTo>
                      <a:pt x="330" y="527"/>
                      <a:pt x="358" y="499"/>
                      <a:pt x="393" y="499"/>
                    </a:cubicBezTo>
                    <a:cubicBezTo>
                      <a:pt x="563" y="499"/>
                      <a:pt x="563" y="499"/>
                      <a:pt x="563" y="499"/>
                    </a:cubicBezTo>
                    <a:cubicBezTo>
                      <a:pt x="597" y="499"/>
                      <a:pt x="625" y="471"/>
                      <a:pt x="625" y="437"/>
                    </a:cubicBezTo>
                    <a:cubicBezTo>
                      <a:pt x="625" y="402"/>
                      <a:pt x="597" y="374"/>
                      <a:pt x="563" y="374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auto">
              <a:xfrm>
                <a:off x="2803" y="1817"/>
                <a:ext cx="493" cy="885"/>
              </a:xfrm>
              <a:custGeom>
                <a:avLst/>
                <a:gdLst>
                  <a:gd name="T0" fmla="*/ 146 w 208"/>
                  <a:gd name="T1" fmla="*/ 249 h 374"/>
                  <a:gd name="T2" fmla="*/ 83 w 208"/>
                  <a:gd name="T3" fmla="*/ 249 h 374"/>
                  <a:gd name="T4" fmla="*/ 20 w 208"/>
                  <a:gd name="T5" fmla="*/ 187 h 374"/>
                  <a:gd name="T6" fmla="*/ 83 w 208"/>
                  <a:gd name="T7" fmla="*/ 125 h 374"/>
                  <a:gd name="T8" fmla="*/ 145 w 208"/>
                  <a:gd name="T9" fmla="*/ 63 h 374"/>
                  <a:gd name="T10" fmla="*/ 83 w 208"/>
                  <a:gd name="T11" fmla="*/ 0 h 374"/>
                  <a:gd name="T12" fmla="*/ 25 w 208"/>
                  <a:gd name="T13" fmla="*/ 0 h 374"/>
                  <a:gd name="T14" fmla="*/ 0 w 208"/>
                  <a:gd name="T15" fmla="*/ 125 h 374"/>
                  <a:gd name="T16" fmla="*/ 0 w 208"/>
                  <a:gd name="T17" fmla="*/ 146 h 374"/>
                  <a:gd name="T18" fmla="*/ 12 w 208"/>
                  <a:gd name="T19" fmla="*/ 249 h 374"/>
                  <a:gd name="T20" fmla="*/ 64 w 208"/>
                  <a:gd name="T21" fmla="*/ 374 h 374"/>
                  <a:gd name="T22" fmla="*/ 146 w 208"/>
                  <a:gd name="T23" fmla="*/ 374 h 374"/>
                  <a:gd name="T24" fmla="*/ 208 w 208"/>
                  <a:gd name="T25" fmla="*/ 312 h 374"/>
                  <a:gd name="T26" fmla="*/ 146 w 208"/>
                  <a:gd name="T27" fmla="*/ 24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8" h="374">
                    <a:moveTo>
                      <a:pt x="146" y="249"/>
                    </a:moveTo>
                    <a:cubicBezTo>
                      <a:pt x="83" y="249"/>
                      <a:pt x="83" y="249"/>
                      <a:pt x="83" y="249"/>
                    </a:cubicBezTo>
                    <a:cubicBezTo>
                      <a:pt x="48" y="249"/>
                      <a:pt x="20" y="222"/>
                      <a:pt x="20" y="187"/>
                    </a:cubicBezTo>
                    <a:cubicBezTo>
                      <a:pt x="20" y="153"/>
                      <a:pt x="48" y="125"/>
                      <a:pt x="83" y="125"/>
                    </a:cubicBezTo>
                    <a:cubicBezTo>
                      <a:pt x="117" y="125"/>
                      <a:pt x="145" y="97"/>
                      <a:pt x="145" y="63"/>
                    </a:cubicBezTo>
                    <a:cubicBezTo>
                      <a:pt x="145" y="28"/>
                      <a:pt x="117" y="0"/>
                      <a:pt x="8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40"/>
                      <a:pt x="2" y="81"/>
                      <a:pt x="0" y="125"/>
                    </a:cubicBezTo>
                    <a:cubicBezTo>
                      <a:pt x="0" y="132"/>
                      <a:pt x="0" y="139"/>
                      <a:pt x="0" y="146"/>
                    </a:cubicBezTo>
                    <a:cubicBezTo>
                      <a:pt x="0" y="182"/>
                      <a:pt x="4" y="216"/>
                      <a:pt x="12" y="249"/>
                    </a:cubicBezTo>
                    <a:cubicBezTo>
                      <a:pt x="23" y="294"/>
                      <a:pt x="41" y="336"/>
                      <a:pt x="64" y="374"/>
                    </a:cubicBezTo>
                    <a:cubicBezTo>
                      <a:pt x="146" y="374"/>
                      <a:pt x="146" y="374"/>
                      <a:pt x="146" y="374"/>
                    </a:cubicBezTo>
                    <a:cubicBezTo>
                      <a:pt x="180" y="374"/>
                      <a:pt x="208" y="346"/>
                      <a:pt x="208" y="312"/>
                    </a:cubicBezTo>
                    <a:cubicBezTo>
                      <a:pt x="208" y="277"/>
                      <a:pt x="180" y="249"/>
                      <a:pt x="146" y="249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auto">
              <a:xfrm>
                <a:off x="2993" y="1270"/>
                <a:ext cx="487" cy="294"/>
              </a:xfrm>
              <a:custGeom>
                <a:avLst/>
                <a:gdLst>
                  <a:gd name="T0" fmla="*/ 206 w 206"/>
                  <a:gd name="T1" fmla="*/ 62 h 124"/>
                  <a:gd name="T2" fmla="*/ 144 w 206"/>
                  <a:gd name="T3" fmla="*/ 0 h 124"/>
                  <a:gd name="T4" fmla="*/ 133 w 206"/>
                  <a:gd name="T5" fmla="*/ 1 h 124"/>
                  <a:gd name="T6" fmla="*/ 91 w 206"/>
                  <a:gd name="T7" fmla="*/ 29 h 124"/>
                  <a:gd name="T8" fmla="*/ 0 w 206"/>
                  <a:gd name="T9" fmla="*/ 124 h 124"/>
                  <a:gd name="T10" fmla="*/ 144 w 206"/>
                  <a:gd name="T11" fmla="*/ 124 h 124"/>
                  <a:gd name="T12" fmla="*/ 206 w 206"/>
                  <a:gd name="T13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124">
                    <a:moveTo>
                      <a:pt x="206" y="62"/>
                    </a:moveTo>
                    <a:cubicBezTo>
                      <a:pt x="206" y="28"/>
                      <a:pt x="178" y="0"/>
                      <a:pt x="144" y="0"/>
                    </a:cubicBezTo>
                    <a:cubicBezTo>
                      <a:pt x="140" y="0"/>
                      <a:pt x="136" y="0"/>
                      <a:pt x="133" y="1"/>
                    </a:cubicBezTo>
                    <a:cubicBezTo>
                      <a:pt x="118" y="9"/>
                      <a:pt x="104" y="19"/>
                      <a:pt x="91" y="29"/>
                    </a:cubicBezTo>
                    <a:cubicBezTo>
                      <a:pt x="56" y="56"/>
                      <a:pt x="25" y="88"/>
                      <a:pt x="0" y="124"/>
                    </a:cubicBezTo>
                    <a:cubicBezTo>
                      <a:pt x="144" y="124"/>
                      <a:pt x="144" y="124"/>
                      <a:pt x="144" y="124"/>
                    </a:cubicBezTo>
                    <a:cubicBezTo>
                      <a:pt x="178" y="124"/>
                      <a:pt x="206" y="96"/>
                      <a:pt x="206" y="62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auto">
              <a:xfrm>
                <a:off x="4678" y="1954"/>
                <a:ext cx="695" cy="793"/>
              </a:xfrm>
              <a:custGeom>
                <a:avLst/>
                <a:gdLst>
                  <a:gd name="T0" fmla="*/ 282 w 294"/>
                  <a:gd name="T1" fmla="*/ 307 h 335"/>
                  <a:gd name="T2" fmla="*/ 285 w 294"/>
                  <a:gd name="T3" fmla="*/ 270 h 335"/>
                  <a:gd name="T4" fmla="*/ 156 w 294"/>
                  <a:gd name="T5" fmla="*/ 112 h 335"/>
                  <a:gd name="T6" fmla="*/ 123 w 294"/>
                  <a:gd name="T7" fmla="*/ 106 h 335"/>
                  <a:gd name="T8" fmla="*/ 110 w 294"/>
                  <a:gd name="T9" fmla="*/ 89 h 335"/>
                  <a:gd name="T10" fmla="*/ 110 w 294"/>
                  <a:gd name="T11" fmla="*/ 56 h 335"/>
                  <a:gd name="T12" fmla="*/ 92 w 294"/>
                  <a:gd name="T13" fmla="*/ 35 h 335"/>
                  <a:gd name="T14" fmla="*/ 60 w 294"/>
                  <a:gd name="T15" fmla="*/ 28 h 335"/>
                  <a:gd name="T16" fmla="*/ 36 w 294"/>
                  <a:gd name="T17" fmla="*/ 0 h 335"/>
                  <a:gd name="T18" fmla="*/ 0 w 294"/>
                  <a:gd name="T19" fmla="*/ 30 h 335"/>
                  <a:gd name="T20" fmla="*/ 248 w 294"/>
                  <a:gd name="T21" fmla="*/ 335 h 335"/>
                  <a:gd name="T22" fmla="*/ 282 w 294"/>
                  <a:gd name="T23" fmla="*/ 307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" h="335">
                    <a:moveTo>
                      <a:pt x="282" y="307"/>
                    </a:moveTo>
                    <a:cubicBezTo>
                      <a:pt x="293" y="298"/>
                      <a:pt x="294" y="281"/>
                      <a:pt x="285" y="270"/>
                    </a:cubicBezTo>
                    <a:cubicBezTo>
                      <a:pt x="156" y="112"/>
                      <a:pt x="156" y="112"/>
                      <a:pt x="156" y="112"/>
                    </a:cubicBezTo>
                    <a:cubicBezTo>
                      <a:pt x="148" y="102"/>
                      <a:pt x="134" y="100"/>
                      <a:pt x="123" y="106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17" y="80"/>
                      <a:pt x="118" y="66"/>
                      <a:pt x="110" y="56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4" y="25"/>
                      <a:pt x="70" y="22"/>
                      <a:pt x="60" y="28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48" y="335"/>
                      <a:pt x="248" y="335"/>
                      <a:pt x="248" y="335"/>
                    </a:cubicBezTo>
                    <a:lnTo>
                      <a:pt x="282" y="307"/>
                    </a:lnTo>
                    <a:close/>
                  </a:path>
                </a:pathLst>
              </a:custGeom>
              <a:solidFill>
                <a:srgbClr val="755E5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auto">
              <a:xfrm>
                <a:off x="4585" y="2025"/>
                <a:ext cx="680" cy="807"/>
              </a:xfrm>
              <a:custGeom>
                <a:avLst/>
                <a:gdLst>
                  <a:gd name="T0" fmla="*/ 39 w 287"/>
                  <a:gd name="T1" fmla="*/ 0 h 341"/>
                  <a:gd name="T2" fmla="*/ 0 w 287"/>
                  <a:gd name="T3" fmla="*/ 31 h 341"/>
                  <a:gd name="T4" fmla="*/ 24 w 287"/>
                  <a:gd name="T5" fmla="*/ 60 h 341"/>
                  <a:gd name="T6" fmla="*/ 24 w 287"/>
                  <a:gd name="T7" fmla="*/ 93 h 341"/>
                  <a:gd name="T8" fmla="*/ 41 w 287"/>
                  <a:gd name="T9" fmla="*/ 114 h 341"/>
                  <a:gd name="T10" fmla="*/ 73 w 287"/>
                  <a:gd name="T11" fmla="*/ 121 h 341"/>
                  <a:gd name="T12" fmla="*/ 87 w 287"/>
                  <a:gd name="T13" fmla="*/ 137 h 341"/>
                  <a:gd name="T14" fmla="*/ 87 w 287"/>
                  <a:gd name="T15" fmla="*/ 170 h 341"/>
                  <a:gd name="T16" fmla="*/ 217 w 287"/>
                  <a:gd name="T17" fmla="*/ 328 h 341"/>
                  <a:gd name="T18" fmla="*/ 253 w 287"/>
                  <a:gd name="T19" fmla="*/ 332 h 341"/>
                  <a:gd name="T20" fmla="*/ 287 w 287"/>
                  <a:gd name="T21" fmla="*/ 305 h 341"/>
                  <a:gd name="T22" fmla="*/ 39 w 287"/>
                  <a:gd name="T23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7" h="341">
                    <a:moveTo>
                      <a:pt x="39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6" y="69"/>
                      <a:pt x="16" y="83"/>
                      <a:pt x="24" y="93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9" y="124"/>
                      <a:pt x="63" y="126"/>
                      <a:pt x="73" y="121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79" y="147"/>
                      <a:pt x="79" y="160"/>
                      <a:pt x="87" y="170"/>
                    </a:cubicBezTo>
                    <a:cubicBezTo>
                      <a:pt x="217" y="328"/>
                      <a:pt x="217" y="328"/>
                      <a:pt x="217" y="328"/>
                    </a:cubicBezTo>
                    <a:cubicBezTo>
                      <a:pt x="226" y="339"/>
                      <a:pt x="242" y="341"/>
                      <a:pt x="253" y="332"/>
                    </a:cubicBezTo>
                    <a:cubicBezTo>
                      <a:pt x="287" y="305"/>
                      <a:pt x="287" y="305"/>
                      <a:pt x="287" y="30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24E4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8"/>
              <p:cNvSpPr>
                <a:spLocks noEditPoints="1"/>
              </p:cNvSpPr>
              <p:nvPr/>
            </p:nvSpPr>
            <p:spPr bwMode="auto">
              <a:xfrm>
                <a:off x="3466" y="724"/>
                <a:ext cx="1576" cy="1576"/>
              </a:xfrm>
              <a:custGeom>
                <a:avLst/>
                <a:gdLst>
                  <a:gd name="T0" fmla="*/ 562 w 666"/>
                  <a:gd name="T1" fmla="*/ 145 h 666"/>
                  <a:gd name="T2" fmla="*/ 145 w 666"/>
                  <a:gd name="T3" fmla="*/ 104 h 666"/>
                  <a:gd name="T4" fmla="*/ 103 w 666"/>
                  <a:gd name="T5" fmla="*/ 521 h 666"/>
                  <a:gd name="T6" fmla="*/ 521 w 666"/>
                  <a:gd name="T7" fmla="*/ 562 h 666"/>
                  <a:gd name="T8" fmla="*/ 562 w 666"/>
                  <a:gd name="T9" fmla="*/ 145 h 666"/>
                  <a:gd name="T10" fmla="*/ 496 w 666"/>
                  <a:gd name="T11" fmla="*/ 532 h 666"/>
                  <a:gd name="T12" fmla="*/ 133 w 666"/>
                  <a:gd name="T13" fmla="*/ 496 h 666"/>
                  <a:gd name="T14" fmla="*/ 170 w 666"/>
                  <a:gd name="T15" fmla="*/ 134 h 666"/>
                  <a:gd name="T16" fmla="*/ 532 w 666"/>
                  <a:gd name="T17" fmla="*/ 170 h 666"/>
                  <a:gd name="T18" fmla="*/ 496 w 666"/>
                  <a:gd name="T19" fmla="*/ 532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6" h="666">
                    <a:moveTo>
                      <a:pt x="562" y="145"/>
                    </a:moveTo>
                    <a:cubicBezTo>
                      <a:pt x="459" y="19"/>
                      <a:pt x="271" y="0"/>
                      <a:pt x="145" y="104"/>
                    </a:cubicBezTo>
                    <a:cubicBezTo>
                      <a:pt x="18" y="207"/>
                      <a:pt x="0" y="394"/>
                      <a:pt x="103" y="521"/>
                    </a:cubicBezTo>
                    <a:cubicBezTo>
                      <a:pt x="207" y="647"/>
                      <a:pt x="394" y="666"/>
                      <a:pt x="521" y="562"/>
                    </a:cubicBezTo>
                    <a:cubicBezTo>
                      <a:pt x="647" y="459"/>
                      <a:pt x="666" y="272"/>
                      <a:pt x="562" y="145"/>
                    </a:cubicBezTo>
                    <a:close/>
                    <a:moveTo>
                      <a:pt x="496" y="532"/>
                    </a:moveTo>
                    <a:cubicBezTo>
                      <a:pt x="386" y="622"/>
                      <a:pt x="223" y="606"/>
                      <a:pt x="133" y="496"/>
                    </a:cubicBezTo>
                    <a:cubicBezTo>
                      <a:pt x="43" y="386"/>
                      <a:pt x="60" y="224"/>
                      <a:pt x="170" y="134"/>
                    </a:cubicBezTo>
                    <a:cubicBezTo>
                      <a:pt x="279" y="44"/>
                      <a:pt x="442" y="60"/>
                      <a:pt x="532" y="170"/>
                    </a:cubicBezTo>
                    <a:cubicBezTo>
                      <a:pt x="622" y="280"/>
                      <a:pt x="606" y="442"/>
                      <a:pt x="496" y="532"/>
                    </a:cubicBezTo>
                    <a:close/>
                  </a:path>
                </a:pathLst>
              </a:custGeom>
              <a:solidFill>
                <a:srgbClr val="755E5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auto">
              <a:xfrm>
                <a:off x="3568" y="828"/>
                <a:ext cx="1370" cy="1368"/>
              </a:xfrm>
              <a:custGeom>
                <a:avLst/>
                <a:gdLst>
                  <a:gd name="T0" fmla="*/ 127 w 579"/>
                  <a:gd name="T1" fmla="*/ 90 h 578"/>
                  <a:gd name="T2" fmla="*/ 90 w 579"/>
                  <a:gd name="T3" fmla="*/ 452 h 578"/>
                  <a:gd name="T4" fmla="*/ 453 w 579"/>
                  <a:gd name="T5" fmla="*/ 488 h 578"/>
                  <a:gd name="T6" fmla="*/ 489 w 579"/>
                  <a:gd name="T7" fmla="*/ 126 h 578"/>
                  <a:gd name="T8" fmla="*/ 127 w 579"/>
                  <a:gd name="T9" fmla="*/ 9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578">
                    <a:moveTo>
                      <a:pt x="127" y="90"/>
                    </a:moveTo>
                    <a:cubicBezTo>
                      <a:pt x="17" y="180"/>
                      <a:pt x="0" y="342"/>
                      <a:pt x="90" y="452"/>
                    </a:cubicBezTo>
                    <a:cubicBezTo>
                      <a:pt x="180" y="562"/>
                      <a:pt x="343" y="578"/>
                      <a:pt x="453" y="488"/>
                    </a:cubicBezTo>
                    <a:cubicBezTo>
                      <a:pt x="563" y="398"/>
                      <a:pt x="579" y="236"/>
                      <a:pt x="489" y="126"/>
                    </a:cubicBezTo>
                    <a:cubicBezTo>
                      <a:pt x="399" y="16"/>
                      <a:pt x="236" y="0"/>
                      <a:pt x="127" y="90"/>
                    </a:cubicBez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auto">
              <a:xfrm>
                <a:off x="3736" y="986"/>
                <a:ext cx="518" cy="623"/>
              </a:xfrm>
              <a:custGeom>
                <a:avLst/>
                <a:gdLst>
                  <a:gd name="T0" fmla="*/ 13 w 219"/>
                  <a:gd name="T1" fmla="*/ 151 h 263"/>
                  <a:gd name="T2" fmla="*/ 197 w 219"/>
                  <a:gd name="T3" fmla="*/ 1 h 263"/>
                  <a:gd name="T4" fmla="*/ 218 w 219"/>
                  <a:gd name="T5" fmla="*/ 18 h 263"/>
                  <a:gd name="T6" fmla="*/ 201 w 219"/>
                  <a:gd name="T7" fmla="*/ 40 h 263"/>
                  <a:gd name="T8" fmla="*/ 42 w 219"/>
                  <a:gd name="T9" fmla="*/ 240 h 263"/>
                  <a:gd name="T10" fmla="*/ 25 w 219"/>
                  <a:gd name="T11" fmla="*/ 262 h 263"/>
                  <a:gd name="T12" fmla="*/ 3 w 219"/>
                  <a:gd name="T13" fmla="*/ 245 h 263"/>
                  <a:gd name="T14" fmla="*/ 13 w 219"/>
                  <a:gd name="T15" fmla="*/ 15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63">
                    <a:moveTo>
                      <a:pt x="13" y="151"/>
                    </a:moveTo>
                    <a:cubicBezTo>
                      <a:pt x="39" y="72"/>
                      <a:pt x="109" y="11"/>
                      <a:pt x="197" y="1"/>
                    </a:cubicBezTo>
                    <a:cubicBezTo>
                      <a:pt x="207" y="0"/>
                      <a:pt x="217" y="8"/>
                      <a:pt x="218" y="18"/>
                    </a:cubicBezTo>
                    <a:cubicBezTo>
                      <a:pt x="219" y="29"/>
                      <a:pt x="212" y="38"/>
                      <a:pt x="201" y="40"/>
                    </a:cubicBezTo>
                    <a:cubicBezTo>
                      <a:pt x="102" y="51"/>
                      <a:pt x="30" y="141"/>
                      <a:pt x="42" y="240"/>
                    </a:cubicBezTo>
                    <a:cubicBezTo>
                      <a:pt x="43" y="251"/>
                      <a:pt x="35" y="261"/>
                      <a:pt x="25" y="262"/>
                    </a:cubicBezTo>
                    <a:cubicBezTo>
                      <a:pt x="14" y="263"/>
                      <a:pt x="5" y="255"/>
                      <a:pt x="3" y="245"/>
                    </a:cubicBezTo>
                    <a:cubicBezTo>
                      <a:pt x="0" y="212"/>
                      <a:pt x="3" y="180"/>
                      <a:pt x="13" y="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Group 93"/>
            <p:cNvGrpSpPr>
              <a:grpSpLocks noChangeAspect="1"/>
            </p:cNvGrpSpPr>
            <p:nvPr/>
          </p:nvGrpSpPr>
          <p:grpSpPr bwMode="auto">
            <a:xfrm>
              <a:off x="2394943" y="1851264"/>
              <a:ext cx="955246" cy="955246"/>
              <a:chOff x="1994" y="317"/>
              <a:chExt cx="3692" cy="3692"/>
            </a:xfrm>
          </p:grpSpPr>
          <p:sp>
            <p:nvSpPr>
              <p:cNvPr id="98" name="Oval 94"/>
              <p:cNvSpPr>
                <a:spLocks noChangeArrowheads="1"/>
              </p:cNvSpPr>
              <p:nvPr/>
            </p:nvSpPr>
            <p:spPr bwMode="auto">
              <a:xfrm>
                <a:off x="2042" y="364"/>
                <a:ext cx="3597" cy="359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5"/>
              <p:cNvSpPr>
                <a:spLocks noEditPoints="1"/>
              </p:cNvSpPr>
              <p:nvPr/>
            </p:nvSpPr>
            <p:spPr bwMode="auto">
              <a:xfrm>
                <a:off x="1994" y="317"/>
                <a:ext cx="3692" cy="369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auto">
              <a:xfrm>
                <a:off x="2657" y="2610"/>
                <a:ext cx="1190" cy="445"/>
              </a:xfrm>
              <a:custGeom>
                <a:avLst/>
                <a:gdLst>
                  <a:gd name="T0" fmla="*/ 460 w 503"/>
                  <a:gd name="T1" fmla="*/ 50 h 188"/>
                  <a:gd name="T2" fmla="*/ 457 w 503"/>
                  <a:gd name="T3" fmla="*/ 50 h 188"/>
                  <a:gd name="T4" fmla="*/ 457 w 503"/>
                  <a:gd name="T5" fmla="*/ 47 h 188"/>
                  <a:gd name="T6" fmla="*/ 454 w 503"/>
                  <a:gd name="T7" fmla="*/ 35 h 188"/>
                  <a:gd name="T8" fmla="*/ 431 w 503"/>
                  <a:gd name="T9" fmla="*/ 21 h 188"/>
                  <a:gd name="T10" fmla="*/ 419 w 503"/>
                  <a:gd name="T11" fmla="*/ 21 h 188"/>
                  <a:gd name="T12" fmla="*/ 419 w 503"/>
                  <a:gd name="T13" fmla="*/ 11 h 188"/>
                  <a:gd name="T14" fmla="*/ 419 w 503"/>
                  <a:gd name="T15" fmla="*/ 0 h 188"/>
                  <a:gd name="T16" fmla="*/ 84 w 503"/>
                  <a:gd name="T17" fmla="*/ 0 h 188"/>
                  <a:gd name="T18" fmla="*/ 84 w 503"/>
                  <a:gd name="T19" fmla="*/ 11 h 188"/>
                  <a:gd name="T20" fmla="*/ 84 w 503"/>
                  <a:gd name="T21" fmla="*/ 21 h 188"/>
                  <a:gd name="T22" fmla="*/ 73 w 503"/>
                  <a:gd name="T23" fmla="*/ 21 h 188"/>
                  <a:gd name="T24" fmla="*/ 49 w 503"/>
                  <a:gd name="T25" fmla="*/ 35 h 188"/>
                  <a:gd name="T26" fmla="*/ 46 w 503"/>
                  <a:gd name="T27" fmla="*/ 47 h 188"/>
                  <a:gd name="T28" fmla="*/ 46 w 503"/>
                  <a:gd name="T29" fmla="*/ 50 h 188"/>
                  <a:gd name="T30" fmla="*/ 43 w 503"/>
                  <a:gd name="T31" fmla="*/ 50 h 188"/>
                  <a:gd name="T32" fmla="*/ 0 w 503"/>
                  <a:gd name="T33" fmla="*/ 91 h 188"/>
                  <a:gd name="T34" fmla="*/ 0 w 503"/>
                  <a:gd name="T35" fmla="*/ 119 h 188"/>
                  <a:gd name="T36" fmla="*/ 0 w 503"/>
                  <a:gd name="T37" fmla="*/ 188 h 188"/>
                  <a:gd name="T38" fmla="*/ 503 w 503"/>
                  <a:gd name="T39" fmla="*/ 188 h 188"/>
                  <a:gd name="T40" fmla="*/ 503 w 503"/>
                  <a:gd name="T41" fmla="*/ 119 h 188"/>
                  <a:gd name="T42" fmla="*/ 503 w 503"/>
                  <a:gd name="T43" fmla="*/ 91 h 188"/>
                  <a:gd name="T44" fmla="*/ 460 w 503"/>
                  <a:gd name="T45" fmla="*/ 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3" h="188">
                    <a:moveTo>
                      <a:pt x="460" y="50"/>
                    </a:moveTo>
                    <a:cubicBezTo>
                      <a:pt x="457" y="50"/>
                      <a:pt x="457" y="50"/>
                      <a:pt x="457" y="50"/>
                    </a:cubicBezTo>
                    <a:cubicBezTo>
                      <a:pt x="457" y="47"/>
                      <a:pt x="457" y="47"/>
                      <a:pt x="457" y="47"/>
                    </a:cubicBezTo>
                    <a:cubicBezTo>
                      <a:pt x="457" y="43"/>
                      <a:pt x="456" y="39"/>
                      <a:pt x="454" y="35"/>
                    </a:cubicBezTo>
                    <a:cubicBezTo>
                      <a:pt x="450" y="27"/>
                      <a:pt x="441" y="21"/>
                      <a:pt x="431" y="21"/>
                    </a:cubicBezTo>
                    <a:cubicBezTo>
                      <a:pt x="419" y="21"/>
                      <a:pt x="419" y="21"/>
                      <a:pt x="419" y="21"/>
                    </a:cubicBezTo>
                    <a:cubicBezTo>
                      <a:pt x="419" y="11"/>
                      <a:pt x="419" y="11"/>
                      <a:pt x="419" y="11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62" y="21"/>
                      <a:pt x="53" y="27"/>
                      <a:pt x="49" y="35"/>
                    </a:cubicBezTo>
                    <a:cubicBezTo>
                      <a:pt x="47" y="39"/>
                      <a:pt x="46" y="43"/>
                      <a:pt x="46" y="47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19" y="50"/>
                      <a:pt x="0" y="68"/>
                      <a:pt x="0" y="91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503" y="188"/>
                      <a:pt x="503" y="188"/>
                      <a:pt x="503" y="188"/>
                    </a:cubicBezTo>
                    <a:cubicBezTo>
                      <a:pt x="503" y="119"/>
                      <a:pt x="503" y="119"/>
                      <a:pt x="503" y="119"/>
                    </a:cubicBezTo>
                    <a:cubicBezTo>
                      <a:pt x="503" y="91"/>
                      <a:pt x="503" y="91"/>
                      <a:pt x="503" y="91"/>
                    </a:cubicBezTo>
                    <a:cubicBezTo>
                      <a:pt x="503" y="68"/>
                      <a:pt x="484" y="50"/>
                      <a:pt x="460" y="50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97"/>
              <p:cNvSpPr>
                <a:spLocks noChangeArrowheads="1"/>
              </p:cNvSpPr>
              <p:nvPr/>
            </p:nvSpPr>
            <p:spPr bwMode="auto">
              <a:xfrm>
                <a:off x="2657" y="2891"/>
                <a:ext cx="1190" cy="164"/>
              </a:xfrm>
              <a:prstGeom prst="rect">
                <a:avLst/>
              </a:pr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auto">
              <a:xfrm>
                <a:off x="2766" y="2693"/>
                <a:ext cx="972" cy="35"/>
              </a:xfrm>
              <a:custGeom>
                <a:avLst/>
                <a:gdLst>
                  <a:gd name="T0" fmla="*/ 411 w 411"/>
                  <a:gd name="T1" fmla="*/ 12 h 15"/>
                  <a:gd name="T2" fmla="*/ 408 w 411"/>
                  <a:gd name="T3" fmla="*/ 0 h 15"/>
                  <a:gd name="T4" fmla="*/ 3 w 411"/>
                  <a:gd name="T5" fmla="*/ 0 h 15"/>
                  <a:gd name="T6" fmla="*/ 0 w 411"/>
                  <a:gd name="T7" fmla="*/ 12 h 15"/>
                  <a:gd name="T8" fmla="*/ 0 w 411"/>
                  <a:gd name="T9" fmla="*/ 15 h 15"/>
                  <a:gd name="T10" fmla="*/ 411 w 411"/>
                  <a:gd name="T11" fmla="*/ 15 h 15"/>
                  <a:gd name="T12" fmla="*/ 411 w 411"/>
                  <a:gd name="T13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1" h="15">
                    <a:moveTo>
                      <a:pt x="411" y="12"/>
                    </a:moveTo>
                    <a:cubicBezTo>
                      <a:pt x="411" y="8"/>
                      <a:pt x="410" y="4"/>
                      <a:pt x="40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4"/>
                      <a:pt x="0" y="8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11" y="15"/>
                      <a:pt x="411" y="15"/>
                      <a:pt x="411" y="15"/>
                    </a:cubicBezTo>
                    <a:lnTo>
                      <a:pt x="411" y="12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2856" y="2636"/>
                <a:ext cx="792" cy="24"/>
              </a:xfrm>
              <a:prstGeom prst="rect">
                <a:avLst/>
              </a:pr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auto">
              <a:xfrm>
                <a:off x="3665" y="1774"/>
                <a:ext cx="196" cy="237"/>
              </a:xfrm>
              <a:custGeom>
                <a:avLst/>
                <a:gdLst>
                  <a:gd name="T0" fmla="*/ 76 w 83"/>
                  <a:gd name="T1" fmla="*/ 5 h 100"/>
                  <a:gd name="T2" fmla="*/ 79 w 83"/>
                  <a:gd name="T3" fmla="*/ 23 h 100"/>
                  <a:gd name="T4" fmla="*/ 26 w 83"/>
                  <a:gd name="T5" fmla="*/ 93 h 100"/>
                  <a:gd name="T6" fmla="*/ 8 w 83"/>
                  <a:gd name="T7" fmla="*/ 96 h 100"/>
                  <a:gd name="T8" fmla="*/ 7 w 83"/>
                  <a:gd name="T9" fmla="*/ 95 h 100"/>
                  <a:gd name="T10" fmla="*/ 5 w 83"/>
                  <a:gd name="T11" fmla="*/ 77 h 100"/>
                  <a:gd name="T12" fmla="*/ 57 w 83"/>
                  <a:gd name="T13" fmla="*/ 7 h 100"/>
                  <a:gd name="T14" fmla="*/ 76 w 83"/>
                  <a:gd name="T15" fmla="*/ 4 h 100"/>
                  <a:gd name="T16" fmla="*/ 76 w 83"/>
                  <a:gd name="T17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00">
                    <a:moveTo>
                      <a:pt x="76" y="5"/>
                    </a:moveTo>
                    <a:cubicBezTo>
                      <a:pt x="82" y="9"/>
                      <a:pt x="83" y="17"/>
                      <a:pt x="79" y="23"/>
                    </a:cubicBezTo>
                    <a:cubicBezTo>
                      <a:pt x="26" y="93"/>
                      <a:pt x="26" y="93"/>
                      <a:pt x="26" y="93"/>
                    </a:cubicBezTo>
                    <a:cubicBezTo>
                      <a:pt x="22" y="99"/>
                      <a:pt x="14" y="100"/>
                      <a:pt x="8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2" y="91"/>
                      <a:pt x="0" y="83"/>
                      <a:pt x="5" y="7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62" y="1"/>
                      <a:pt x="70" y="0"/>
                      <a:pt x="76" y="4"/>
                    </a:cubicBezTo>
                    <a:lnTo>
                      <a:pt x="76" y="5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auto">
              <a:xfrm>
                <a:off x="3715" y="1812"/>
                <a:ext cx="1557" cy="1245"/>
              </a:xfrm>
              <a:custGeom>
                <a:avLst/>
                <a:gdLst>
                  <a:gd name="T0" fmla="*/ 208 w 658"/>
                  <a:gd name="T1" fmla="*/ 128 h 526"/>
                  <a:gd name="T2" fmla="*/ 197 w 658"/>
                  <a:gd name="T3" fmla="*/ 95 h 526"/>
                  <a:gd name="T4" fmla="*/ 168 w 658"/>
                  <a:gd name="T5" fmla="*/ 92 h 526"/>
                  <a:gd name="T6" fmla="*/ 158 w 658"/>
                  <a:gd name="T7" fmla="*/ 81 h 526"/>
                  <a:gd name="T8" fmla="*/ 108 w 658"/>
                  <a:gd name="T9" fmla="*/ 26 h 526"/>
                  <a:gd name="T10" fmla="*/ 52 w 658"/>
                  <a:gd name="T11" fmla="*/ 15 h 526"/>
                  <a:gd name="T12" fmla="*/ 32 w 658"/>
                  <a:gd name="T13" fmla="*/ 42 h 526"/>
                  <a:gd name="T14" fmla="*/ 11 w 658"/>
                  <a:gd name="T15" fmla="*/ 69 h 526"/>
                  <a:gd name="T16" fmla="*/ 37 w 658"/>
                  <a:gd name="T17" fmla="*/ 120 h 526"/>
                  <a:gd name="T18" fmla="*/ 104 w 658"/>
                  <a:gd name="T19" fmla="*/ 153 h 526"/>
                  <a:gd name="T20" fmla="*/ 118 w 658"/>
                  <a:gd name="T21" fmla="*/ 159 h 526"/>
                  <a:gd name="T22" fmla="*/ 129 w 658"/>
                  <a:gd name="T23" fmla="*/ 186 h 526"/>
                  <a:gd name="T24" fmla="*/ 163 w 658"/>
                  <a:gd name="T25" fmla="*/ 187 h 526"/>
                  <a:gd name="T26" fmla="*/ 378 w 658"/>
                  <a:gd name="T27" fmla="*/ 383 h 526"/>
                  <a:gd name="T28" fmla="*/ 637 w 658"/>
                  <a:gd name="T29" fmla="*/ 497 h 526"/>
                  <a:gd name="T30" fmla="*/ 455 w 658"/>
                  <a:gd name="T31" fmla="*/ 280 h 526"/>
                  <a:gd name="T32" fmla="*/ 208 w 658"/>
                  <a:gd name="T33" fmla="*/ 12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8" h="526">
                    <a:moveTo>
                      <a:pt x="208" y="128"/>
                    </a:moveTo>
                    <a:cubicBezTo>
                      <a:pt x="211" y="116"/>
                      <a:pt x="207" y="103"/>
                      <a:pt x="197" y="95"/>
                    </a:cubicBezTo>
                    <a:cubicBezTo>
                      <a:pt x="189" y="89"/>
                      <a:pt x="178" y="88"/>
                      <a:pt x="168" y="92"/>
                    </a:cubicBezTo>
                    <a:cubicBezTo>
                      <a:pt x="165" y="89"/>
                      <a:pt x="162" y="85"/>
                      <a:pt x="158" y="81"/>
                    </a:cubicBezTo>
                    <a:cubicBezTo>
                      <a:pt x="108" y="26"/>
                      <a:pt x="108" y="26"/>
                      <a:pt x="108" y="26"/>
                    </a:cubicBezTo>
                    <a:cubicBezTo>
                      <a:pt x="88" y="5"/>
                      <a:pt x="63" y="0"/>
                      <a:pt x="52" y="15"/>
                    </a:cubicBezTo>
                    <a:cubicBezTo>
                      <a:pt x="46" y="22"/>
                      <a:pt x="39" y="32"/>
                      <a:pt x="32" y="42"/>
                    </a:cubicBezTo>
                    <a:cubicBezTo>
                      <a:pt x="24" y="52"/>
                      <a:pt x="17" y="62"/>
                      <a:pt x="11" y="69"/>
                    </a:cubicBezTo>
                    <a:cubicBezTo>
                      <a:pt x="0" y="84"/>
                      <a:pt x="12" y="107"/>
                      <a:pt x="37" y="120"/>
                    </a:cubicBezTo>
                    <a:cubicBezTo>
                      <a:pt x="104" y="153"/>
                      <a:pt x="104" y="153"/>
                      <a:pt x="104" y="153"/>
                    </a:cubicBezTo>
                    <a:cubicBezTo>
                      <a:pt x="109" y="155"/>
                      <a:pt x="113" y="157"/>
                      <a:pt x="118" y="159"/>
                    </a:cubicBezTo>
                    <a:cubicBezTo>
                      <a:pt x="117" y="169"/>
                      <a:pt x="120" y="180"/>
                      <a:pt x="129" y="186"/>
                    </a:cubicBezTo>
                    <a:cubicBezTo>
                      <a:pt x="139" y="194"/>
                      <a:pt x="152" y="194"/>
                      <a:pt x="163" y="187"/>
                    </a:cubicBezTo>
                    <a:cubicBezTo>
                      <a:pt x="238" y="268"/>
                      <a:pt x="257" y="292"/>
                      <a:pt x="378" y="383"/>
                    </a:cubicBezTo>
                    <a:cubicBezTo>
                      <a:pt x="558" y="518"/>
                      <a:pt x="616" y="526"/>
                      <a:pt x="637" y="497"/>
                    </a:cubicBezTo>
                    <a:cubicBezTo>
                      <a:pt x="658" y="469"/>
                      <a:pt x="635" y="415"/>
                      <a:pt x="455" y="280"/>
                    </a:cubicBezTo>
                    <a:cubicBezTo>
                      <a:pt x="335" y="190"/>
                      <a:pt x="306" y="178"/>
                      <a:pt x="208" y="128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auto">
              <a:xfrm>
                <a:off x="3715" y="1912"/>
                <a:ext cx="1507" cy="1145"/>
              </a:xfrm>
              <a:custGeom>
                <a:avLst/>
                <a:gdLst>
                  <a:gd name="T0" fmla="*/ 11 w 637"/>
                  <a:gd name="T1" fmla="*/ 27 h 484"/>
                  <a:gd name="T2" fmla="*/ 37 w 637"/>
                  <a:gd name="T3" fmla="*/ 78 h 484"/>
                  <a:gd name="T4" fmla="*/ 104 w 637"/>
                  <a:gd name="T5" fmla="*/ 111 h 484"/>
                  <a:gd name="T6" fmla="*/ 118 w 637"/>
                  <a:gd name="T7" fmla="*/ 117 h 484"/>
                  <a:gd name="T8" fmla="*/ 129 w 637"/>
                  <a:gd name="T9" fmla="*/ 144 h 484"/>
                  <a:gd name="T10" fmla="*/ 163 w 637"/>
                  <a:gd name="T11" fmla="*/ 145 h 484"/>
                  <a:gd name="T12" fmla="*/ 378 w 637"/>
                  <a:gd name="T13" fmla="*/ 341 h 484"/>
                  <a:gd name="T14" fmla="*/ 637 w 637"/>
                  <a:gd name="T15" fmla="*/ 455 h 484"/>
                  <a:gd name="T16" fmla="*/ 32 w 637"/>
                  <a:gd name="T17" fmla="*/ 0 h 484"/>
                  <a:gd name="T18" fmla="*/ 11 w 637"/>
                  <a:gd name="T19" fmla="*/ 2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7" h="484">
                    <a:moveTo>
                      <a:pt x="11" y="27"/>
                    </a:moveTo>
                    <a:cubicBezTo>
                      <a:pt x="0" y="42"/>
                      <a:pt x="12" y="65"/>
                      <a:pt x="37" y="78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9" y="113"/>
                      <a:pt x="113" y="115"/>
                      <a:pt x="118" y="117"/>
                    </a:cubicBezTo>
                    <a:cubicBezTo>
                      <a:pt x="117" y="127"/>
                      <a:pt x="120" y="138"/>
                      <a:pt x="129" y="144"/>
                    </a:cubicBezTo>
                    <a:cubicBezTo>
                      <a:pt x="139" y="152"/>
                      <a:pt x="152" y="152"/>
                      <a:pt x="163" y="145"/>
                    </a:cubicBezTo>
                    <a:cubicBezTo>
                      <a:pt x="238" y="226"/>
                      <a:pt x="257" y="250"/>
                      <a:pt x="378" y="341"/>
                    </a:cubicBezTo>
                    <a:cubicBezTo>
                      <a:pt x="558" y="476"/>
                      <a:pt x="616" y="484"/>
                      <a:pt x="637" y="45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4" y="10"/>
                      <a:pt x="17" y="20"/>
                      <a:pt x="11" y="27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auto">
              <a:xfrm>
                <a:off x="3393" y="1540"/>
                <a:ext cx="473" cy="502"/>
              </a:xfrm>
              <a:custGeom>
                <a:avLst/>
                <a:gdLst>
                  <a:gd name="T0" fmla="*/ 0 w 473"/>
                  <a:gd name="T1" fmla="*/ 339 h 502"/>
                  <a:gd name="T2" fmla="*/ 213 w 473"/>
                  <a:gd name="T3" fmla="*/ 497 h 502"/>
                  <a:gd name="T4" fmla="*/ 218 w 473"/>
                  <a:gd name="T5" fmla="*/ 502 h 502"/>
                  <a:gd name="T6" fmla="*/ 473 w 473"/>
                  <a:gd name="T7" fmla="*/ 166 h 502"/>
                  <a:gd name="T8" fmla="*/ 466 w 473"/>
                  <a:gd name="T9" fmla="*/ 161 h 502"/>
                  <a:gd name="T10" fmla="*/ 253 w 473"/>
                  <a:gd name="T11" fmla="*/ 0 h 502"/>
                  <a:gd name="T12" fmla="*/ 0 w 473"/>
                  <a:gd name="T13" fmla="*/ 33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3" h="502">
                    <a:moveTo>
                      <a:pt x="0" y="339"/>
                    </a:moveTo>
                    <a:lnTo>
                      <a:pt x="213" y="497"/>
                    </a:lnTo>
                    <a:lnTo>
                      <a:pt x="218" y="502"/>
                    </a:lnTo>
                    <a:lnTo>
                      <a:pt x="473" y="166"/>
                    </a:lnTo>
                    <a:lnTo>
                      <a:pt x="466" y="161"/>
                    </a:lnTo>
                    <a:lnTo>
                      <a:pt x="253" y="0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DCDC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auto">
              <a:xfrm>
                <a:off x="3173" y="1374"/>
                <a:ext cx="473" cy="505"/>
              </a:xfrm>
              <a:custGeom>
                <a:avLst/>
                <a:gdLst>
                  <a:gd name="T0" fmla="*/ 473 w 473"/>
                  <a:gd name="T1" fmla="*/ 166 h 505"/>
                  <a:gd name="T2" fmla="*/ 258 w 473"/>
                  <a:gd name="T3" fmla="*/ 5 h 505"/>
                  <a:gd name="T4" fmla="*/ 253 w 473"/>
                  <a:gd name="T5" fmla="*/ 0 h 505"/>
                  <a:gd name="T6" fmla="*/ 0 w 473"/>
                  <a:gd name="T7" fmla="*/ 339 h 505"/>
                  <a:gd name="T8" fmla="*/ 5 w 473"/>
                  <a:gd name="T9" fmla="*/ 344 h 505"/>
                  <a:gd name="T10" fmla="*/ 220 w 473"/>
                  <a:gd name="T11" fmla="*/ 505 h 505"/>
                  <a:gd name="T12" fmla="*/ 473 w 473"/>
                  <a:gd name="T13" fmla="*/ 16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3" h="505">
                    <a:moveTo>
                      <a:pt x="473" y="166"/>
                    </a:moveTo>
                    <a:lnTo>
                      <a:pt x="258" y="5"/>
                    </a:lnTo>
                    <a:lnTo>
                      <a:pt x="253" y="0"/>
                    </a:lnTo>
                    <a:lnTo>
                      <a:pt x="0" y="339"/>
                    </a:lnTo>
                    <a:lnTo>
                      <a:pt x="5" y="344"/>
                    </a:lnTo>
                    <a:lnTo>
                      <a:pt x="220" y="505"/>
                    </a:lnTo>
                    <a:lnTo>
                      <a:pt x="473" y="166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auto">
              <a:xfrm>
                <a:off x="3409" y="1069"/>
                <a:ext cx="682" cy="644"/>
              </a:xfrm>
              <a:custGeom>
                <a:avLst/>
                <a:gdLst>
                  <a:gd name="T0" fmla="*/ 97 w 288"/>
                  <a:gd name="T1" fmla="*/ 15 h 272"/>
                  <a:gd name="T2" fmla="*/ 97 w 288"/>
                  <a:gd name="T3" fmla="*/ 15 h 272"/>
                  <a:gd name="T4" fmla="*/ 72 w 288"/>
                  <a:gd name="T5" fmla="*/ 18 h 272"/>
                  <a:gd name="T6" fmla="*/ 47 w 288"/>
                  <a:gd name="T7" fmla="*/ 52 h 272"/>
                  <a:gd name="T8" fmla="*/ 51 w 288"/>
                  <a:gd name="T9" fmla="*/ 76 h 272"/>
                  <a:gd name="T10" fmla="*/ 54 w 288"/>
                  <a:gd name="T11" fmla="*/ 100 h 272"/>
                  <a:gd name="T12" fmla="*/ 30 w 288"/>
                  <a:gd name="T13" fmla="*/ 103 h 272"/>
                  <a:gd name="T14" fmla="*/ 30 w 288"/>
                  <a:gd name="T15" fmla="*/ 103 h 272"/>
                  <a:gd name="T16" fmla="*/ 6 w 288"/>
                  <a:gd name="T17" fmla="*/ 107 h 272"/>
                  <a:gd name="T18" fmla="*/ 9 w 288"/>
                  <a:gd name="T19" fmla="*/ 131 h 272"/>
                  <a:gd name="T20" fmla="*/ 190 w 288"/>
                  <a:gd name="T21" fmla="*/ 267 h 272"/>
                  <a:gd name="T22" fmla="*/ 214 w 288"/>
                  <a:gd name="T23" fmla="*/ 263 h 272"/>
                  <a:gd name="T24" fmla="*/ 211 w 288"/>
                  <a:gd name="T25" fmla="*/ 239 h 272"/>
                  <a:gd name="T26" fmla="*/ 211 w 288"/>
                  <a:gd name="T27" fmla="*/ 239 h 272"/>
                  <a:gd name="T28" fmla="*/ 208 w 288"/>
                  <a:gd name="T29" fmla="*/ 215 h 272"/>
                  <a:gd name="T30" fmla="*/ 232 w 288"/>
                  <a:gd name="T31" fmla="*/ 212 h 272"/>
                  <a:gd name="T32" fmla="*/ 232 w 288"/>
                  <a:gd name="T33" fmla="*/ 212 h 272"/>
                  <a:gd name="T34" fmla="*/ 256 w 288"/>
                  <a:gd name="T35" fmla="*/ 208 h 272"/>
                  <a:gd name="T36" fmla="*/ 281 w 288"/>
                  <a:gd name="T37" fmla="*/ 175 h 272"/>
                  <a:gd name="T38" fmla="*/ 277 w 288"/>
                  <a:gd name="T39" fmla="*/ 151 h 272"/>
                  <a:gd name="T40" fmla="*/ 277 w 288"/>
                  <a:gd name="T41" fmla="*/ 150 h 272"/>
                  <a:gd name="T42" fmla="*/ 208 w 288"/>
                  <a:gd name="T43" fmla="*/ 56 h 272"/>
                  <a:gd name="T44" fmla="*/ 208 w 288"/>
                  <a:gd name="T45" fmla="*/ 56 h 272"/>
                  <a:gd name="T46" fmla="*/ 97 w 288"/>
                  <a:gd name="T47" fmla="*/ 15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72">
                    <a:moveTo>
                      <a:pt x="97" y="15"/>
                    </a:moveTo>
                    <a:cubicBezTo>
                      <a:pt x="97" y="15"/>
                      <a:pt x="97" y="15"/>
                      <a:pt x="97" y="15"/>
                    </a:cubicBezTo>
                    <a:cubicBezTo>
                      <a:pt x="89" y="9"/>
                      <a:pt x="78" y="11"/>
                      <a:pt x="72" y="18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2" y="59"/>
                      <a:pt x="43" y="70"/>
                      <a:pt x="51" y="76"/>
                    </a:cubicBezTo>
                    <a:cubicBezTo>
                      <a:pt x="59" y="82"/>
                      <a:pt x="60" y="92"/>
                      <a:pt x="54" y="100"/>
                    </a:cubicBezTo>
                    <a:cubicBezTo>
                      <a:pt x="49" y="108"/>
                      <a:pt x="38" y="109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3" y="98"/>
                      <a:pt x="12" y="99"/>
                      <a:pt x="6" y="107"/>
                    </a:cubicBezTo>
                    <a:cubicBezTo>
                      <a:pt x="0" y="114"/>
                      <a:pt x="2" y="125"/>
                      <a:pt x="9" y="131"/>
                    </a:cubicBezTo>
                    <a:cubicBezTo>
                      <a:pt x="190" y="267"/>
                      <a:pt x="190" y="267"/>
                      <a:pt x="190" y="267"/>
                    </a:cubicBezTo>
                    <a:cubicBezTo>
                      <a:pt x="198" y="272"/>
                      <a:pt x="209" y="271"/>
                      <a:pt x="214" y="263"/>
                    </a:cubicBezTo>
                    <a:cubicBezTo>
                      <a:pt x="220" y="256"/>
                      <a:pt x="219" y="245"/>
                      <a:pt x="211" y="239"/>
                    </a:cubicBezTo>
                    <a:cubicBezTo>
                      <a:pt x="211" y="239"/>
                      <a:pt x="211" y="239"/>
                      <a:pt x="211" y="239"/>
                    </a:cubicBezTo>
                    <a:cubicBezTo>
                      <a:pt x="203" y="233"/>
                      <a:pt x="202" y="223"/>
                      <a:pt x="208" y="215"/>
                    </a:cubicBezTo>
                    <a:cubicBezTo>
                      <a:pt x="213" y="207"/>
                      <a:pt x="224" y="206"/>
                      <a:pt x="232" y="212"/>
                    </a:cubicBezTo>
                    <a:cubicBezTo>
                      <a:pt x="232" y="212"/>
                      <a:pt x="232" y="212"/>
                      <a:pt x="232" y="212"/>
                    </a:cubicBezTo>
                    <a:cubicBezTo>
                      <a:pt x="239" y="217"/>
                      <a:pt x="250" y="216"/>
                      <a:pt x="256" y="208"/>
                    </a:cubicBezTo>
                    <a:cubicBezTo>
                      <a:pt x="281" y="175"/>
                      <a:pt x="281" y="175"/>
                      <a:pt x="281" y="175"/>
                    </a:cubicBezTo>
                    <a:cubicBezTo>
                      <a:pt x="286" y="167"/>
                      <a:pt x="285" y="157"/>
                      <a:pt x="277" y="151"/>
                    </a:cubicBezTo>
                    <a:cubicBezTo>
                      <a:pt x="277" y="150"/>
                      <a:pt x="277" y="150"/>
                      <a:pt x="277" y="150"/>
                    </a:cubicBezTo>
                    <a:cubicBezTo>
                      <a:pt x="288" y="135"/>
                      <a:pt x="257" y="93"/>
                      <a:pt x="208" y="56"/>
                    </a:cubicBezTo>
                    <a:cubicBezTo>
                      <a:pt x="208" y="56"/>
                      <a:pt x="208" y="56"/>
                      <a:pt x="208" y="56"/>
                    </a:cubicBezTo>
                    <a:cubicBezTo>
                      <a:pt x="158" y="18"/>
                      <a:pt x="108" y="0"/>
                      <a:pt x="97" y="15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auto">
              <a:xfrm>
                <a:off x="3509" y="1090"/>
                <a:ext cx="577" cy="493"/>
              </a:xfrm>
              <a:custGeom>
                <a:avLst/>
                <a:gdLst>
                  <a:gd name="T0" fmla="*/ 235 w 244"/>
                  <a:gd name="T1" fmla="*/ 142 h 208"/>
                  <a:gd name="T2" fmla="*/ 235 w 244"/>
                  <a:gd name="T3" fmla="*/ 141 h 208"/>
                  <a:gd name="T4" fmla="*/ 145 w 244"/>
                  <a:gd name="T5" fmla="*/ 74 h 208"/>
                  <a:gd name="T6" fmla="*/ 55 w 244"/>
                  <a:gd name="T7" fmla="*/ 6 h 208"/>
                  <a:gd name="T8" fmla="*/ 55 w 244"/>
                  <a:gd name="T9" fmla="*/ 6 h 208"/>
                  <a:gd name="T10" fmla="*/ 30 w 244"/>
                  <a:gd name="T11" fmla="*/ 9 h 208"/>
                  <a:gd name="T12" fmla="*/ 5 w 244"/>
                  <a:gd name="T13" fmla="*/ 43 h 208"/>
                  <a:gd name="T14" fmla="*/ 9 w 244"/>
                  <a:gd name="T15" fmla="*/ 67 h 208"/>
                  <a:gd name="T16" fmla="*/ 99 w 244"/>
                  <a:gd name="T17" fmla="*/ 135 h 208"/>
                  <a:gd name="T18" fmla="*/ 190 w 244"/>
                  <a:gd name="T19" fmla="*/ 203 h 208"/>
                  <a:gd name="T20" fmla="*/ 190 w 244"/>
                  <a:gd name="T21" fmla="*/ 203 h 208"/>
                  <a:gd name="T22" fmla="*/ 214 w 244"/>
                  <a:gd name="T23" fmla="*/ 199 h 208"/>
                  <a:gd name="T24" fmla="*/ 214 w 244"/>
                  <a:gd name="T25" fmla="*/ 199 h 208"/>
                  <a:gd name="T26" fmla="*/ 239 w 244"/>
                  <a:gd name="T27" fmla="*/ 166 h 208"/>
                  <a:gd name="T28" fmla="*/ 239 w 244"/>
                  <a:gd name="T29" fmla="*/ 166 h 208"/>
                  <a:gd name="T30" fmla="*/ 235 w 244"/>
                  <a:gd name="T31" fmla="*/ 1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" h="208">
                    <a:moveTo>
                      <a:pt x="235" y="142"/>
                    </a:moveTo>
                    <a:cubicBezTo>
                      <a:pt x="235" y="141"/>
                      <a:pt x="235" y="141"/>
                      <a:pt x="235" y="141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7" y="0"/>
                      <a:pt x="36" y="2"/>
                      <a:pt x="30" y="9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0" y="50"/>
                      <a:pt x="1" y="61"/>
                      <a:pt x="9" y="67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7" y="208"/>
                      <a:pt x="208" y="207"/>
                      <a:pt x="214" y="19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4" y="158"/>
                      <a:pt x="243" y="148"/>
                      <a:pt x="235" y="14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auto">
              <a:xfrm>
                <a:off x="3409" y="1301"/>
                <a:ext cx="521" cy="412"/>
              </a:xfrm>
              <a:custGeom>
                <a:avLst/>
                <a:gdLst>
                  <a:gd name="T0" fmla="*/ 211 w 220"/>
                  <a:gd name="T1" fmla="*/ 141 h 174"/>
                  <a:gd name="T2" fmla="*/ 211 w 220"/>
                  <a:gd name="T3" fmla="*/ 141 h 174"/>
                  <a:gd name="T4" fmla="*/ 121 w 220"/>
                  <a:gd name="T5" fmla="*/ 73 h 174"/>
                  <a:gd name="T6" fmla="*/ 30 w 220"/>
                  <a:gd name="T7" fmla="*/ 5 h 174"/>
                  <a:gd name="T8" fmla="*/ 30 w 220"/>
                  <a:gd name="T9" fmla="*/ 5 h 174"/>
                  <a:gd name="T10" fmla="*/ 6 w 220"/>
                  <a:gd name="T11" fmla="*/ 9 h 174"/>
                  <a:gd name="T12" fmla="*/ 9 w 220"/>
                  <a:gd name="T13" fmla="*/ 33 h 174"/>
                  <a:gd name="T14" fmla="*/ 100 w 220"/>
                  <a:gd name="T15" fmla="*/ 101 h 174"/>
                  <a:gd name="T16" fmla="*/ 190 w 220"/>
                  <a:gd name="T17" fmla="*/ 169 h 174"/>
                  <a:gd name="T18" fmla="*/ 214 w 220"/>
                  <a:gd name="T19" fmla="*/ 165 h 174"/>
                  <a:gd name="T20" fmla="*/ 211 w 220"/>
                  <a:gd name="T21" fmla="*/ 14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74">
                    <a:moveTo>
                      <a:pt x="211" y="141"/>
                    </a:moveTo>
                    <a:cubicBezTo>
                      <a:pt x="211" y="141"/>
                      <a:pt x="211" y="141"/>
                      <a:pt x="211" y="141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3" y="0"/>
                      <a:pt x="12" y="1"/>
                      <a:pt x="6" y="9"/>
                    </a:cubicBezTo>
                    <a:cubicBezTo>
                      <a:pt x="0" y="16"/>
                      <a:pt x="2" y="27"/>
                      <a:pt x="9" y="33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8" y="174"/>
                      <a:pt x="209" y="173"/>
                      <a:pt x="214" y="165"/>
                    </a:cubicBezTo>
                    <a:cubicBezTo>
                      <a:pt x="220" y="158"/>
                      <a:pt x="219" y="147"/>
                      <a:pt x="211" y="141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8"/>
              <p:cNvSpPr>
                <a:spLocks noEditPoints="1"/>
              </p:cNvSpPr>
              <p:nvPr/>
            </p:nvSpPr>
            <p:spPr bwMode="auto">
              <a:xfrm>
                <a:off x="3480" y="1249"/>
                <a:ext cx="479" cy="386"/>
              </a:xfrm>
              <a:custGeom>
                <a:avLst/>
                <a:gdLst>
                  <a:gd name="T0" fmla="*/ 202 w 202"/>
                  <a:gd name="T1" fmla="*/ 136 h 163"/>
                  <a:gd name="T2" fmla="*/ 111 w 202"/>
                  <a:gd name="T3" fmla="*/ 68 h 163"/>
                  <a:gd name="T4" fmla="*/ 21 w 202"/>
                  <a:gd name="T5" fmla="*/ 0 h 163"/>
                  <a:gd name="T6" fmla="*/ 24 w 202"/>
                  <a:gd name="T7" fmla="*/ 24 h 163"/>
                  <a:gd name="T8" fmla="*/ 0 w 202"/>
                  <a:gd name="T9" fmla="*/ 27 h 163"/>
                  <a:gd name="T10" fmla="*/ 91 w 202"/>
                  <a:gd name="T11" fmla="*/ 95 h 163"/>
                  <a:gd name="T12" fmla="*/ 181 w 202"/>
                  <a:gd name="T13" fmla="*/ 163 h 163"/>
                  <a:gd name="T14" fmla="*/ 178 w 202"/>
                  <a:gd name="T15" fmla="*/ 139 h 163"/>
                  <a:gd name="T16" fmla="*/ 202 w 202"/>
                  <a:gd name="T17" fmla="*/ 136 h 163"/>
                  <a:gd name="T18" fmla="*/ 157 w 202"/>
                  <a:gd name="T19" fmla="*/ 133 h 163"/>
                  <a:gd name="T20" fmla="*/ 157 w 202"/>
                  <a:gd name="T21" fmla="*/ 133 h 163"/>
                  <a:gd name="T22" fmla="*/ 157 w 202"/>
                  <a:gd name="T23" fmla="*/ 133 h 163"/>
                  <a:gd name="T24" fmla="*/ 157 w 202"/>
                  <a:gd name="T25" fmla="*/ 13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63">
                    <a:moveTo>
                      <a:pt x="202" y="136"/>
                    </a:moveTo>
                    <a:cubicBezTo>
                      <a:pt x="111" y="68"/>
                      <a:pt x="111" y="68"/>
                      <a:pt x="111" y="6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9" y="6"/>
                      <a:pt x="30" y="16"/>
                      <a:pt x="24" y="24"/>
                    </a:cubicBezTo>
                    <a:cubicBezTo>
                      <a:pt x="19" y="32"/>
                      <a:pt x="8" y="33"/>
                      <a:pt x="0" y="27"/>
                    </a:cubicBezTo>
                    <a:cubicBezTo>
                      <a:pt x="91" y="95"/>
                      <a:pt x="91" y="95"/>
                      <a:pt x="91" y="95"/>
                    </a:cubicBezTo>
                    <a:cubicBezTo>
                      <a:pt x="181" y="163"/>
                      <a:pt x="181" y="163"/>
                      <a:pt x="181" y="163"/>
                    </a:cubicBezTo>
                    <a:cubicBezTo>
                      <a:pt x="173" y="157"/>
                      <a:pt x="172" y="147"/>
                      <a:pt x="178" y="139"/>
                    </a:cubicBezTo>
                    <a:cubicBezTo>
                      <a:pt x="183" y="131"/>
                      <a:pt x="194" y="130"/>
                      <a:pt x="202" y="136"/>
                    </a:cubicBezTo>
                    <a:close/>
                    <a:moveTo>
                      <a:pt x="157" y="133"/>
                    </a:moveTo>
                    <a:cubicBezTo>
                      <a:pt x="157" y="133"/>
                      <a:pt x="157" y="133"/>
                      <a:pt x="157" y="133"/>
                    </a:cubicBezTo>
                    <a:cubicBezTo>
                      <a:pt x="157" y="133"/>
                      <a:pt x="157" y="133"/>
                      <a:pt x="157" y="133"/>
                    </a:cubicBezTo>
                    <a:cubicBezTo>
                      <a:pt x="157" y="133"/>
                      <a:pt x="157" y="133"/>
                      <a:pt x="157" y="133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auto">
              <a:xfrm>
                <a:off x="3639" y="1069"/>
                <a:ext cx="452" cy="355"/>
              </a:xfrm>
              <a:custGeom>
                <a:avLst/>
                <a:gdLst>
                  <a:gd name="T0" fmla="*/ 111 w 191"/>
                  <a:gd name="T1" fmla="*/ 56 h 150"/>
                  <a:gd name="T2" fmla="*/ 111 w 191"/>
                  <a:gd name="T3" fmla="*/ 56 h 150"/>
                  <a:gd name="T4" fmla="*/ 0 w 191"/>
                  <a:gd name="T5" fmla="*/ 15 h 150"/>
                  <a:gd name="T6" fmla="*/ 90 w 191"/>
                  <a:gd name="T7" fmla="*/ 83 h 150"/>
                  <a:gd name="T8" fmla="*/ 180 w 191"/>
                  <a:gd name="T9" fmla="*/ 150 h 150"/>
                  <a:gd name="T10" fmla="*/ 111 w 191"/>
                  <a:gd name="T1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1" h="150">
                    <a:moveTo>
                      <a:pt x="111" y="56"/>
                    </a:moveTo>
                    <a:cubicBezTo>
                      <a:pt x="111" y="56"/>
                      <a:pt x="111" y="56"/>
                      <a:pt x="111" y="56"/>
                    </a:cubicBezTo>
                    <a:cubicBezTo>
                      <a:pt x="61" y="18"/>
                      <a:pt x="11" y="0"/>
                      <a:pt x="0" y="1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91" y="135"/>
                      <a:pt x="160" y="93"/>
                      <a:pt x="111" y="56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auto">
              <a:xfrm>
                <a:off x="2946" y="1703"/>
                <a:ext cx="681" cy="644"/>
              </a:xfrm>
              <a:custGeom>
                <a:avLst/>
                <a:gdLst>
                  <a:gd name="T0" fmla="*/ 12 w 288"/>
                  <a:gd name="T1" fmla="*/ 122 h 272"/>
                  <a:gd name="T2" fmla="*/ 11 w 288"/>
                  <a:gd name="T3" fmla="*/ 122 h 272"/>
                  <a:gd name="T4" fmla="*/ 8 w 288"/>
                  <a:gd name="T5" fmla="*/ 97 h 272"/>
                  <a:gd name="T6" fmla="*/ 33 w 288"/>
                  <a:gd name="T7" fmla="*/ 64 h 272"/>
                  <a:gd name="T8" fmla="*/ 57 w 288"/>
                  <a:gd name="T9" fmla="*/ 61 h 272"/>
                  <a:gd name="T10" fmla="*/ 81 w 288"/>
                  <a:gd name="T11" fmla="*/ 57 h 272"/>
                  <a:gd name="T12" fmla="*/ 78 w 288"/>
                  <a:gd name="T13" fmla="*/ 33 h 272"/>
                  <a:gd name="T14" fmla="*/ 78 w 288"/>
                  <a:gd name="T15" fmla="*/ 33 h 272"/>
                  <a:gd name="T16" fmla="*/ 74 w 288"/>
                  <a:gd name="T17" fmla="*/ 9 h 272"/>
                  <a:gd name="T18" fmla="*/ 98 w 288"/>
                  <a:gd name="T19" fmla="*/ 6 h 272"/>
                  <a:gd name="T20" fmla="*/ 279 w 288"/>
                  <a:gd name="T21" fmla="*/ 141 h 272"/>
                  <a:gd name="T22" fmla="*/ 282 w 288"/>
                  <a:gd name="T23" fmla="*/ 166 h 272"/>
                  <a:gd name="T24" fmla="*/ 258 w 288"/>
                  <a:gd name="T25" fmla="*/ 169 h 272"/>
                  <a:gd name="T26" fmla="*/ 258 w 288"/>
                  <a:gd name="T27" fmla="*/ 169 h 272"/>
                  <a:gd name="T28" fmla="*/ 234 w 288"/>
                  <a:gd name="T29" fmla="*/ 172 h 272"/>
                  <a:gd name="T30" fmla="*/ 238 w 288"/>
                  <a:gd name="T31" fmla="*/ 197 h 272"/>
                  <a:gd name="T32" fmla="*/ 238 w 288"/>
                  <a:gd name="T33" fmla="*/ 197 h 272"/>
                  <a:gd name="T34" fmla="*/ 241 w 288"/>
                  <a:gd name="T35" fmla="*/ 221 h 272"/>
                  <a:gd name="T36" fmla="*/ 216 w 288"/>
                  <a:gd name="T37" fmla="*/ 254 h 272"/>
                  <a:gd name="T38" fmla="*/ 192 w 288"/>
                  <a:gd name="T39" fmla="*/ 257 h 272"/>
                  <a:gd name="T40" fmla="*/ 192 w 288"/>
                  <a:gd name="T41" fmla="*/ 257 h 272"/>
                  <a:gd name="T42" fmla="*/ 81 w 288"/>
                  <a:gd name="T43" fmla="*/ 217 h 272"/>
                  <a:gd name="T44" fmla="*/ 81 w 288"/>
                  <a:gd name="T45" fmla="*/ 217 h 272"/>
                  <a:gd name="T46" fmla="*/ 12 w 288"/>
                  <a:gd name="T47" fmla="*/ 12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72">
                    <a:moveTo>
                      <a:pt x="12" y="122"/>
                    </a:moveTo>
                    <a:cubicBezTo>
                      <a:pt x="11" y="122"/>
                      <a:pt x="11" y="122"/>
                      <a:pt x="11" y="122"/>
                    </a:cubicBezTo>
                    <a:cubicBezTo>
                      <a:pt x="4" y="116"/>
                      <a:pt x="2" y="105"/>
                      <a:pt x="8" y="97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8" y="57"/>
                      <a:pt x="49" y="55"/>
                      <a:pt x="57" y="61"/>
                    </a:cubicBezTo>
                    <a:cubicBezTo>
                      <a:pt x="65" y="66"/>
                      <a:pt x="75" y="65"/>
                      <a:pt x="81" y="57"/>
                    </a:cubicBezTo>
                    <a:cubicBezTo>
                      <a:pt x="87" y="50"/>
                      <a:pt x="85" y="39"/>
                      <a:pt x="78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0" y="27"/>
                      <a:pt x="68" y="17"/>
                      <a:pt x="74" y="9"/>
                    </a:cubicBezTo>
                    <a:cubicBezTo>
                      <a:pt x="80" y="1"/>
                      <a:pt x="91" y="0"/>
                      <a:pt x="98" y="6"/>
                    </a:cubicBezTo>
                    <a:cubicBezTo>
                      <a:pt x="279" y="141"/>
                      <a:pt x="279" y="141"/>
                      <a:pt x="279" y="141"/>
                    </a:cubicBezTo>
                    <a:cubicBezTo>
                      <a:pt x="287" y="147"/>
                      <a:pt x="288" y="158"/>
                      <a:pt x="282" y="166"/>
                    </a:cubicBezTo>
                    <a:cubicBezTo>
                      <a:pt x="277" y="173"/>
                      <a:pt x="266" y="175"/>
                      <a:pt x="258" y="169"/>
                    </a:cubicBezTo>
                    <a:cubicBezTo>
                      <a:pt x="258" y="169"/>
                      <a:pt x="258" y="169"/>
                      <a:pt x="258" y="169"/>
                    </a:cubicBezTo>
                    <a:cubicBezTo>
                      <a:pt x="251" y="163"/>
                      <a:pt x="240" y="165"/>
                      <a:pt x="234" y="172"/>
                    </a:cubicBezTo>
                    <a:cubicBezTo>
                      <a:pt x="229" y="180"/>
                      <a:pt x="230" y="191"/>
                      <a:pt x="238" y="197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45" y="202"/>
                      <a:pt x="247" y="213"/>
                      <a:pt x="241" y="221"/>
                    </a:cubicBezTo>
                    <a:cubicBezTo>
                      <a:pt x="216" y="254"/>
                      <a:pt x="216" y="254"/>
                      <a:pt x="216" y="254"/>
                    </a:cubicBezTo>
                    <a:cubicBezTo>
                      <a:pt x="210" y="262"/>
                      <a:pt x="200" y="263"/>
                      <a:pt x="192" y="257"/>
                    </a:cubicBezTo>
                    <a:cubicBezTo>
                      <a:pt x="192" y="257"/>
                      <a:pt x="192" y="257"/>
                      <a:pt x="192" y="257"/>
                    </a:cubicBezTo>
                    <a:cubicBezTo>
                      <a:pt x="180" y="272"/>
                      <a:pt x="131" y="254"/>
                      <a:pt x="81" y="217"/>
                    </a:cubicBezTo>
                    <a:cubicBezTo>
                      <a:pt x="81" y="217"/>
                      <a:pt x="81" y="217"/>
                      <a:pt x="81" y="217"/>
                    </a:cubicBezTo>
                    <a:cubicBezTo>
                      <a:pt x="31" y="180"/>
                      <a:pt x="0" y="137"/>
                      <a:pt x="12" y="122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auto">
              <a:xfrm>
                <a:off x="2950" y="1834"/>
                <a:ext cx="580" cy="492"/>
              </a:xfrm>
              <a:custGeom>
                <a:avLst/>
                <a:gdLst>
                  <a:gd name="T0" fmla="*/ 236 w 245"/>
                  <a:gd name="T1" fmla="*/ 142 h 208"/>
                  <a:gd name="T2" fmla="*/ 236 w 245"/>
                  <a:gd name="T3" fmla="*/ 142 h 208"/>
                  <a:gd name="T4" fmla="*/ 145 w 245"/>
                  <a:gd name="T5" fmla="*/ 74 h 208"/>
                  <a:gd name="T6" fmla="*/ 55 w 245"/>
                  <a:gd name="T7" fmla="*/ 6 h 208"/>
                  <a:gd name="T8" fmla="*/ 31 w 245"/>
                  <a:gd name="T9" fmla="*/ 9 h 208"/>
                  <a:gd name="T10" fmla="*/ 6 w 245"/>
                  <a:gd name="T11" fmla="*/ 42 h 208"/>
                  <a:gd name="T12" fmla="*/ 9 w 245"/>
                  <a:gd name="T13" fmla="*/ 67 h 208"/>
                  <a:gd name="T14" fmla="*/ 10 w 245"/>
                  <a:gd name="T15" fmla="*/ 67 h 208"/>
                  <a:gd name="T16" fmla="*/ 100 w 245"/>
                  <a:gd name="T17" fmla="*/ 134 h 208"/>
                  <a:gd name="T18" fmla="*/ 190 w 245"/>
                  <a:gd name="T19" fmla="*/ 202 h 208"/>
                  <a:gd name="T20" fmla="*/ 190 w 245"/>
                  <a:gd name="T21" fmla="*/ 202 h 208"/>
                  <a:gd name="T22" fmla="*/ 214 w 245"/>
                  <a:gd name="T23" fmla="*/ 199 h 208"/>
                  <a:gd name="T24" fmla="*/ 214 w 245"/>
                  <a:gd name="T25" fmla="*/ 199 h 208"/>
                  <a:gd name="T26" fmla="*/ 239 w 245"/>
                  <a:gd name="T27" fmla="*/ 166 h 208"/>
                  <a:gd name="T28" fmla="*/ 239 w 245"/>
                  <a:gd name="T29" fmla="*/ 166 h 208"/>
                  <a:gd name="T30" fmla="*/ 236 w 245"/>
                  <a:gd name="T31" fmla="*/ 1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08">
                    <a:moveTo>
                      <a:pt x="236" y="142"/>
                    </a:moveTo>
                    <a:cubicBezTo>
                      <a:pt x="236" y="142"/>
                      <a:pt x="236" y="142"/>
                      <a:pt x="236" y="142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7" y="0"/>
                      <a:pt x="36" y="2"/>
                      <a:pt x="31" y="9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0" y="50"/>
                      <a:pt x="2" y="61"/>
                      <a:pt x="9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0" y="134"/>
                      <a:pt x="100" y="134"/>
                      <a:pt x="100" y="134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8" y="208"/>
                      <a:pt x="208" y="207"/>
                      <a:pt x="214" y="19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5" y="158"/>
                      <a:pt x="243" y="147"/>
                      <a:pt x="236" y="14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auto">
              <a:xfrm>
                <a:off x="3107" y="1703"/>
                <a:ext cx="520" cy="415"/>
              </a:xfrm>
              <a:custGeom>
                <a:avLst/>
                <a:gdLst>
                  <a:gd name="T0" fmla="*/ 211 w 220"/>
                  <a:gd name="T1" fmla="*/ 141 h 175"/>
                  <a:gd name="T2" fmla="*/ 121 w 220"/>
                  <a:gd name="T3" fmla="*/ 74 h 175"/>
                  <a:gd name="T4" fmla="*/ 30 w 220"/>
                  <a:gd name="T5" fmla="*/ 6 h 175"/>
                  <a:gd name="T6" fmla="*/ 6 w 220"/>
                  <a:gd name="T7" fmla="*/ 9 h 175"/>
                  <a:gd name="T8" fmla="*/ 10 w 220"/>
                  <a:gd name="T9" fmla="*/ 33 h 175"/>
                  <a:gd name="T10" fmla="*/ 10 w 220"/>
                  <a:gd name="T11" fmla="*/ 33 h 175"/>
                  <a:gd name="T12" fmla="*/ 100 w 220"/>
                  <a:gd name="T13" fmla="*/ 101 h 175"/>
                  <a:gd name="T14" fmla="*/ 190 w 220"/>
                  <a:gd name="T15" fmla="*/ 169 h 175"/>
                  <a:gd name="T16" fmla="*/ 190 w 220"/>
                  <a:gd name="T17" fmla="*/ 169 h 175"/>
                  <a:gd name="T18" fmla="*/ 214 w 220"/>
                  <a:gd name="T19" fmla="*/ 166 h 175"/>
                  <a:gd name="T20" fmla="*/ 211 w 220"/>
                  <a:gd name="T21" fmla="*/ 14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75">
                    <a:moveTo>
                      <a:pt x="211" y="141"/>
                    </a:moveTo>
                    <a:cubicBezTo>
                      <a:pt x="121" y="74"/>
                      <a:pt x="121" y="74"/>
                      <a:pt x="121" y="74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0"/>
                      <a:pt x="12" y="1"/>
                      <a:pt x="6" y="9"/>
                    </a:cubicBezTo>
                    <a:cubicBezTo>
                      <a:pt x="0" y="17"/>
                      <a:pt x="2" y="27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8" y="175"/>
                      <a:pt x="209" y="173"/>
                      <a:pt x="214" y="166"/>
                    </a:cubicBezTo>
                    <a:cubicBezTo>
                      <a:pt x="220" y="158"/>
                      <a:pt x="219" y="147"/>
                      <a:pt x="211" y="141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3"/>
              <p:cNvSpPr>
                <a:spLocks noEditPoints="1"/>
              </p:cNvSpPr>
              <p:nvPr/>
            </p:nvSpPr>
            <p:spPr bwMode="auto">
              <a:xfrm>
                <a:off x="3080" y="1781"/>
                <a:ext cx="476" cy="389"/>
              </a:xfrm>
              <a:custGeom>
                <a:avLst/>
                <a:gdLst>
                  <a:gd name="T0" fmla="*/ 201 w 201"/>
                  <a:gd name="T1" fmla="*/ 136 h 164"/>
                  <a:gd name="T2" fmla="*/ 111 w 201"/>
                  <a:gd name="T3" fmla="*/ 68 h 164"/>
                  <a:gd name="T4" fmla="*/ 21 w 201"/>
                  <a:gd name="T5" fmla="*/ 0 h 164"/>
                  <a:gd name="T6" fmla="*/ 24 w 201"/>
                  <a:gd name="T7" fmla="*/ 24 h 164"/>
                  <a:gd name="T8" fmla="*/ 0 w 201"/>
                  <a:gd name="T9" fmla="*/ 28 h 164"/>
                  <a:gd name="T10" fmla="*/ 90 w 201"/>
                  <a:gd name="T11" fmla="*/ 96 h 164"/>
                  <a:gd name="T12" fmla="*/ 181 w 201"/>
                  <a:gd name="T13" fmla="*/ 164 h 164"/>
                  <a:gd name="T14" fmla="*/ 177 w 201"/>
                  <a:gd name="T15" fmla="*/ 139 h 164"/>
                  <a:gd name="T16" fmla="*/ 201 w 201"/>
                  <a:gd name="T17" fmla="*/ 136 h 164"/>
                  <a:gd name="T18" fmla="*/ 166 w 201"/>
                  <a:gd name="T19" fmla="*/ 121 h 164"/>
                  <a:gd name="T20" fmla="*/ 166 w 201"/>
                  <a:gd name="T21" fmla="*/ 121 h 164"/>
                  <a:gd name="T22" fmla="*/ 166 w 201"/>
                  <a:gd name="T23" fmla="*/ 121 h 164"/>
                  <a:gd name="T24" fmla="*/ 166 w 201"/>
                  <a:gd name="T25" fmla="*/ 12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164">
                    <a:moveTo>
                      <a:pt x="201" y="136"/>
                    </a:moveTo>
                    <a:cubicBezTo>
                      <a:pt x="111" y="68"/>
                      <a:pt x="111" y="68"/>
                      <a:pt x="111" y="6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6"/>
                      <a:pt x="30" y="17"/>
                      <a:pt x="24" y="24"/>
                    </a:cubicBezTo>
                    <a:cubicBezTo>
                      <a:pt x="18" y="32"/>
                      <a:pt x="8" y="33"/>
                      <a:pt x="0" y="28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81" y="164"/>
                      <a:pt x="181" y="164"/>
                      <a:pt x="181" y="164"/>
                    </a:cubicBezTo>
                    <a:cubicBezTo>
                      <a:pt x="173" y="158"/>
                      <a:pt x="172" y="147"/>
                      <a:pt x="177" y="139"/>
                    </a:cubicBezTo>
                    <a:cubicBezTo>
                      <a:pt x="183" y="132"/>
                      <a:pt x="194" y="130"/>
                      <a:pt x="201" y="136"/>
                    </a:cubicBezTo>
                    <a:close/>
                    <a:moveTo>
                      <a:pt x="166" y="121"/>
                    </a:move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auto">
              <a:xfrm>
                <a:off x="2946" y="1992"/>
                <a:ext cx="454" cy="355"/>
              </a:xfrm>
              <a:custGeom>
                <a:avLst/>
                <a:gdLst>
                  <a:gd name="T0" fmla="*/ 102 w 192"/>
                  <a:gd name="T1" fmla="*/ 67 h 150"/>
                  <a:gd name="T2" fmla="*/ 12 w 192"/>
                  <a:gd name="T3" fmla="*/ 0 h 150"/>
                  <a:gd name="T4" fmla="*/ 81 w 192"/>
                  <a:gd name="T5" fmla="*/ 95 h 150"/>
                  <a:gd name="T6" fmla="*/ 192 w 192"/>
                  <a:gd name="T7" fmla="*/ 135 h 150"/>
                  <a:gd name="T8" fmla="*/ 102 w 192"/>
                  <a:gd name="T9" fmla="*/ 6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50">
                    <a:moveTo>
                      <a:pt x="102" y="67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5"/>
                      <a:pt x="31" y="58"/>
                      <a:pt x="81" y="95"/>
                    </a:cubicBezTo>
                    <a:cubicBezTo>
                      <a:pt x="131" y="132"/>
                      <a:pt x="180" y="150"/>
                      <a:pt x="192" y="135"/>
                    </a:cubicBezTo>
                    <a:lnTo>
                      <a:pt x="102" y="67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17"/>
            <p:cNvGrpSpPr>
              <a:grpSpLocks noChangeAspect="1"/>
            </p:cNvGrpSpPr>
            <p:nvPr/>
          </p:nvGrpSpPr>
          <p:grpSpPr bwMode="auto">
            <a:xfrm>
              <a:off x="5050976" y="3929444"/>
              <a:ext cx="908353" cy="908353"/>
              <a:chOff x="2893" y="1213"/>
              <a:chExt cx="705" cy="705"/>
            </a:xfrm>
          </p:grpSpPr>
          <p:sp>
            <p:nvSpPr>
              <p:cNvPr id="122" name="Oval 118"/>
              <p:cNvSpPr>
                <a:spLocks noChangeArrowheads="1"/>
              </p:cNvSpPr>
              <p:nvPr/>
            </p:nvSpPr>
            <p:spPr bwMode="auto">
              <a:xfrm>
                <a:off x="2893" y="1213"/>
                <a:ext cx="705" cy="705"/>
              </a:xfrm>
              <a:prstGeom prst="ellipse">
                <a:avLst/>
              </a:prstGeom>
              <a:solidFill>
                <a:srgbClr val="788F9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auto">
              <a:xfrm>
                <a:off x="3034" y="1619"/>
                <a:ext cx="106" cy="131"/>
              </a:xfrm>
              <a:custGeom>
                <a:avLst/>
                <a:gdLst>
                  <a:gd name="T0" fmla="*/ 106 w 106"/>
                  <a:gd name="T1" fmla="*/ 0 h 131"/>
                  <a:gd name="T2" fmla="*/ 0 w 106"/>
                  <a:gd name="T3" fmla="*/ 0 h 131"/>
                  <a:gd name="T4" fmla="*/ 0 w 106"/>
                  <a:gd name="T5" fmla="*/ 131 h 131"/>
                  <a:gd name="T6" fmla="*/ 106 w 106"/>
                  <a:gd name="T7" fmla="*/ 105 h 131"/>
                  <a:gd name="T8" fmla="*/ 106 w 106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31">
                    <a:moveTo>
                      <a:pt x="106" y="0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106" y="105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6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auto">
              <a:xfrm>
                <a:off x="3352" y="1407"/>
                <a:ext cx="105" cy="343"/>
              </a:xfrm>
              <a:custGeom>
                <a:avLst/>
                <a:gdLst>
                  <a:gd name="T0" fmla="*/ 105 w 105"/>
                  <a:gd name="T1" fmla="*/ 26 h 343"/>
                  <a:gd name="T2" fmla="*/ 0 w 105"/>
                  <a:gd name="T3" fmla="*/ 0 h 343"/>
                  <a:gd name="T4" fmla="*/ 0 w 105"/>
                  <a:gd name="T5" fmla="*/ 317 h 343"/>
                  <a:gd name="T6" fmla="*/ 105 w 105"/>
                  <a:gd name="T7" fmla="*/ 343 h 343"/>
                  <a:gd name="T8" fmla="*/ 105 w 105"/>
                  <a:gd name="T9" fmla="*/ 2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43">
                    <a:moveTo>
                      <a:pt x="105" y="26"/>
                    </a:moveTo>
                    <a:lnTo>
                      <a:pt x="0" y="0"/>
                    </a:lnTo>
                    <a:lnTo>
                      <a:pt x="0" y="317"/>
                    </a:lnTo>
                    <a:lnTo>
                      <a:pt x="105" y="343"/>
                    </a:lnTo>
                    <a:lnTo>
                      <a:pt x="105" y="26"/>
                    </a:lnTo>
                    <a:close/>
                  </a:path>
                </a:pathLst>
              </a:custGeom>
              <a:solidFill>
                <a:srgbClr val="EEA7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auto">
              <a:xfrm>
                <a:off x="3246" y="1407"/>
                <a:ext cx="106" cy="343"/>
              </a:xfrm>
              <a:custGeom>
                <a:avLst/>
                <a:gdLst>
                  <a:gd name="T0" fmla="*/ 106 w 106"/>
                  <a:gd name="T1" fmla="*/ 0 h 343"/>
                  <a:gd name="T2" fmla="*/ 0 w 106"/>
                  <a:gd name="T3" fmla="*/ 26 h 343"/>
                  <a:gd name="T4" fmla="*/ 0 w 106"/>
                  <a:gd name="T5" fmla="*/ 343 h 343"/>
                  <a:gd name="T6" fmla="*/ 106 w 106"/>
                  <a:gd name="T7" fmla="*/ 317 h 343"/>
                  <a:gd name="T8" fmla="*/ 106 w 106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0"/>
                    </a:moveTo>
                    <a:lnTo>
                      <a:pt x="0" y="26"/>
                    </a:lnTo>
                    <a:lnTo>
                      <a:pt x="0" y="343"/>
                    </a:lnTo>
                    <a:lnTo>
                      <a:pt x="106" y="31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7D8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auto">
              <a:xfrm>
                <a:off x="3140" y="1407"/>
                <a:ext cx="106" cy="343"/>
              </a:xfrm>
              <a:custGeom>
                <a:avLst/>
                <a:gdLst>
                  <a:gd name="T0" fmla="*/ 106 w 106"/>
                  <a:gd name="T1" fmla="*/ 26 h 343"/>
                  <a:gd name="T2" fmla="*/ 0 w 106"/>
                  <a:gd name="T3" fmla="*/ 0 h 343"/>
                  <a:gd name="T4" fmla="*/ 0 w 106"/>
                  <a:gd name="T5" fmla="*/ 317 h 343"/>
                  <a:gd name="T6" fmla="*/ 106 w 106"/>
                  <a:gd name="T7" fmla="*/ 343 h 343"/>
                  <a:gd name="T8" fmla="*/ 106 w 106"/>
                  <a:gd name="T9" fmla="*/ 2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26"/>
                    </a:moveTo>
                    <a:lnTo>
                      <a:pt x="0" y="0"/>
                    </a:lnTo>
                    <a:lnTo>
                      <a:pt x="0" y="317"/>
                    </a:lnTo>
                    <a:lnTo>
                      <a:pt x="106" y="343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EEA7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auto">
              <a:xfrm>
                <a:off x="3034" y="1407"/>
                <a:ext cx="106" cy="343"/>
              </a:xfrm>
              <a:custGeom>
                <a:avLst/>
                <a:gdLst>
                  <a:gd name="T0" fmla="*/ 106 w 106"/>
                  <a:gd name="T1" fmla="*/ 0 h 343"/>
                  <a:gd name="T2" fmla="*/ 0 w 106"/>
                  <a:gd name="T3" fmla="*/ 26 h 343"/>
                  <a:gd name="T4" fmla="*/ 0 w 106"/>
                  <a:gd name="T5" fmla="*/ 343 h 343"/>
                  <a:gd name="T6" fmla="*/ 106 w 106"/>
                  <a:gd name="T7" fmla="*/ 317 h 343"/>
                  <a:gd name="T8" fmla="*/ 106 w 106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0"/>
                    </a:moveTo>
                    <a:lnTo>
                      <a:pt x="0" y="26"/>
                    </a:lnTo>
                    <a:lnTo>
                      <a:pt x="0" y="343"/>
                    </a:lnTo>
                    <a:lnTo>
                      <a:pt x="106" y="31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7D8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4"/>
              <p:cNvSpPr>
                <a:spLocks noEditPoints="1"/>
              </p:cNvSpPr>
              <p:nvPr/>
            </p:nvSpPr>
            <p:spPr bwMode="auto">
              <a:xfrm>
                <a:off x="3034" y="1418"/>
                <a:ext cx="423" cy="322"/>
              </a:xfrm>
              <a:custGeom>
                <a:avLst/>
                <a:gdLst>
                  <a:gd name="T0" fmla="*/ 423 w 423"/>
                  <a:gd name="T1" fmla="*/ 114 h 322"/>
                  <a:gd name="T2" fmla="*/ 271 w 423"/>
                  <a:gd name="T3" fmla="*/ 99 h 322"/>
                  <a:gd name="T4" fmla="*/ 369 w 423"/>
                  <a:gd name="T5" fmla="*/ 61 h 322"/>
                  <a:gd name="T6" fmla="*/ 377 w 423"/>
                  <a:gd name="T7" fmla="*/ 50 h 322"/>
                  <a:gd name="T8" fmla="*/ 364 w 423"/>
                  <a:gd name="T9" fmla="*/ 47 h 322"/>
                  <a:gd name="T10" fmla="*/ 271 w 423"/>
                  <a:gd name="T11" fmla="*/ 0 h 322"/>
                  <a:gd name="T12" fmla="*/ 212 w 423"/>
                  <a:gd name="T13" fmla="*/ 61 h 322"/>
                  <a:gd name="T14" fmla="*/ 152 w 423"/>
                  <a:gd name="T15" fmla="*/ 0 h 322"/>
                  <a:gd name="T16" fmla="*/ 60 w 423"/>
                  <a:gd name="T17" fmla="*/ 47 h 322"/>
                  <a:gd name="T18" fmla="*/ 46 w 423"/>
                  <a:gd name="T19" fmla="*/ 50 h 322"/>
                  <a:gd name="T20" fmla="*/ 54 w 423"/>
                  <a:gd name="T21" fmla="*/ 61 h 322"/>
                  <a:gd name="T22" fmla="*/ 152 w 423"/>
                  <a:gd name="T23" fmla="*/ 108 h 322"/>
                  <a:gd name="T24" fmla="*/ 60 w 423"/>
                  <a:gd name="T25" fmla="*/ 152 h 322"/>
                  <a:gd name="T26" fmla="*/ 0 w 423"/>
                  <a:gd name="T27" fmla="*/ 114 h 322"/>
                  <a:gd name="T28" fmla="*/ 14 w 423"/>
                  <a:gd name="T29" fmla="*/ 125 h 322"/>
                  <a:gd name="T30" fmla="*/ 0 w 423"/>
                  <a:gd name="T31" fmla="*/ 167 h 322"/>
                  <a:gd name="T32" fmla="*/ 46 w 423"/>
                  <a:gd name="T33" fmla="*/ 209 h 322"/>
                  <a:gd name="T34" fmla="*/ 46 w 423"/>
                  <a:gd name="T35" fmla="*/ 222 h 322"/>
                  <a:gd name="T36" fmla="*/ 0 w 423"/>
                  <a:gd name="T37" fmla="*/ 286 h 322"/>
                  <a:gd name="T38" fmla="*/ 60 w 423"/>
                  <a:gd name="T39" fmla="*/ 317 h 322"/>
                  <a:gd name="T40" fmla="*/ 152 w 423"/>
                  <a:gd name="T41" fmla="*/ 271 h 322"/>
                  <a:gd name="T42" fmla="*/ 166 w 423"/>
                  <a:gd name="T43" fmla="*/ 275 h 322"/>
                  <a:gd name="T44" fmla="*/ 258 w 423"/>
                  <a:gd name="T45" fmla="*/ 322 h 322"/>
                  <a:gd name="T46" fmla="*/ 318 w 423"/>
                  <a:gd name="T47" fmla="*/ 260 h 322"/>
                  <a:gd name="T48" fmla="*/ 423 w 423"/>
                  <a:gd name="T49" fmla="*/ 273 h 322"/>
                  <a:gd name="T50" fmla="*/ 423 w 423"/>
                  <a:gd name="T51" fmla="*/ 233 h 322"/>
                  <a:gd name="T52" fmla="*/ 377 w 423"/>
                  <a:gd name="T53" fmla="*/ 169 h 322"/>
                  <a:gd name="T54" fmla="*/ 377 w 423"/>
                  <a:gd name="T55" fmla="*/ 156 h 322"/>
                  <a:gd name="T56" fmla="*/ 106 w 423"/>
                  <a:gd name="T57" fmla="*/ 247 h 322"/>
                  <a:gd name="T58" fmla="*/ 106 w 423"/>
                  <a:gd name="T59" fmla="*/ 207 h 322"/>
                  <a:gd name="T60" fmla="*/ 152 w 423"/>
                  <a:gd name="T61" fmla="*/ 205 h 322"/>
                  <a:gd name="T62" fmla="*/ 60 w 423"/>
                  <a:gd name="T63" fmla="*/ 166 h 322"/>
                  <a:gd name="T64" fmla="*/ 152 w 423"/>
                  <a:gd name="T65" fmla="*/ 205 h 322"/>
                  <a:gd name="T66" fmla="*/ 166 w 423"/>
                  <a:gd name="T67" fmla="*/ 262 h 322"/>
                  <a:gd name="T68" fmla="*/ 258 w 423"/>
                  <a:gd name="T69" fmla="*/ 222 h 322"/>
                  <a:gd name="T70" fmla="*/ 258 w 423"/>
                  <a:gd name="T71" fmla="*/ 209 h 322"/>
                  <a:gd name="T72" fmla="*/ 166 w 423"/>
                  <a:gd name="T73" fmla="*/ 161 h 322"/>
                  <a:gd name="T74" fmla="*/ 258 w 423"/>
                  <a:gd name="T75" fmla="*/ 117 h 322"/>
                  <a:gd name="T76" fmla="*/ 212 w 423"/>
                  <a:gd name="T77" fmla="*/ 114 h 322"/>
                  <a:gd name="T78" fmla="*/ 212 w 423"/>
                  <a:gd name="T79" fmla="*/ 75 h 322"/>
                  <a:gd name="T80" fmla="*/ 364 w 423"/>
                  <a:gd name="T81" fmla="*/ 214 h 322"/>
                  <a:gd name="T82" fmla="*/ 271 w 423"/>
                  <a:gd name="T83" fmla="*/ 258 h 322"/>
                  <a:gd name="T84" fmla="*/ 318 w 423"/>
                  <a:gd name="T85" fmla="*/ 155 h 322"/>
                  <a:gd name="T86" fmla="*/ 364 w 423"/>
                  <a:gd name="T87" fmla="*/ 152 h 322"/>
                  <a:gd name="T88" fmla="*/ 271 w 423"/>
                  <a:gd name="T89" fmla="*/ 113 h 322"/>
                  <a:gd name="T90" fmla="*/ 364 w 423"/>
                  <a:gd name="T91" fmla="*/ 1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3" h="322">
                    <a:moveTo>
                      <a:pt x="377" y="117"/>
                    </a:moveTo>
                    <a:lnTo>
                      <a:pt x="423" y="128"/>
                    </a:lnTo>
                    <a:lnTo>
                      <a:pt x="423" y="114"/>
                    </a:lnTo>
                    <a:lnTo>
                      <a:pt x="371" y="102"/>
                    </a:lnTo>
                    <a:lnTo>
                      <a:pt x="318" y="88"/>
                    </a:lnTo>
                    <a:lnTo>
                      <a:pt x="271" y="99"/>
                    </a:lnTo>
                    <a:lnTo>
                      <a:pt x="271" y="60"/>
                    </a:lnTo>
                    <a:lnTo>
                      <a:pt x="318" y="49"/>
                    </a:lnTo>
                    <a:lnTo>
                      <a:pt x="369" y="61"/>
                    </a:lnTo>
                    <a:lnTo>
                      <a:pt x="423" y="75"/>
                    </a:lnTo>
                    <a:lnTo>
                      <a:pt x="423" y="61"/>
                    </a:lnTo>
                    <a:lnTo>
                      <a:pt x="377" y="50"/>
                    </a:lnTo>
                    <a:lnTo>
                      <a:pt x="377" y="4"/>
                    </a:lnTo>
                    <a:lnTo>
                      <a:pt x="364" y="0"/>
                    </a:lnTo>
                    <a:lnTo>
                      <a:pt x="364" y="47"/>
                    </a:lnTo>
                    <a:lnTo>
                      <a:pt x="318" y="35"/>
                    </a:lnTo>
                    <a:lnTo>
                      <a:pt x="271" y="47"/>
                    </a:lnTo>
                    <a:lnTo>
                      <a:pt x="271" y="0"/>
                    </a:lnTo>
                    <a:lnTo>
                      <a:pt x="258" y="4"/>
                    </a:lnTo>
                    <a:lnTo>
                      <a:pt x="258" y="50"/>
                    </a:lnTo>
                    <a:lnTo>
                      <a:pt x="212" y="61"/>
                    </a:lnTo>
                    <a:lnTo>
                      <a:pt x="166" y="50"/>
                    </a:lnTo>
                    <a:lnTo>
                      <a:pt x="166" y="4"/>
                    </a:lnTo>
                    <a:lnTo>
                      <a:pt x="152" y="0"/>
                    </a:lnTo>
                    <a:lnTo>
                      <a:pt x="152" y="47"/>
                    </a:lnTo>
                    <a:lnTo>
                      <a:pt x="106" y="35"/>
                    </a:lnTo>
                    <a:lnTo>
                      <a:pt x="60" y="47"/>
                    </a:lnTo>
                    <a:lnTo>
                      <a:pt x="60" y="0"/>
                    </a:lnTo>
                    <a:lnTo>
                      <a:pt x="46" y="4"/>
                    </a:lnTo>
                    <a:lnTo>
                      <a:pt x="46" y="50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54" y="61"/>
                    </a:lnTo>
                    <a:lnTo>
                      <a:pt x="106" y="49"/>
                    </a:lnTo>
                    <a:lnTo>
                      <a:pt x="152" y="60"/>
                    </a:lnTo>
                    <a:lnTo>
                      <a:pt x="152" y="108"/>
                    </a:lnTo>
                    <a:lnTo>
                      <a:pt x="152" y="152"/>
                    </a:lnTo>
                    <a:lnTo>
                      <a:pt x="106" y="141"/>
                    </a:lnTo>
                    <a:lnTo>
                      <a:pt x="60" y="152"/>
                    </a:lnTo>
                    <a:lnTo>
                      <a:pt x="60" y="99"/>
                    </a:lnTo>
                    <a:lnTo>
                      <a:pt x="52" y="102"/>
                    </a:lnTo>
                    <a:lnTo>
                      <a:pt x="0" y="114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14" y="125"/>
                    </a:lnTo>
                    <a:lnTo>
                      <a:pt x="46" y="117"/>
                    </a:lnTo>
                    <a:lnTo>
                      <a:pt x="46" y="156"/>
                    </a:lnTo>
                    <a:lnTo>
                      <a:pt x="0" y="167"/>
                    </a:lnTo>
                    <a:lnTo>
                      <a:pt x="0" y="180"/>
                    </a:lnTo>
                    <a:lnTo>
                      <a:pt x="46" y="169"/>
                    </a:lnTo>
                    <a:lnTo>
                      <a:pt x="46" y="209"/>
                    </a:lnTo>
                    <a:lnTo>
                      <a:pt x="0" y="220"/>
                    </a:lnTo>
                    <a:lnTo>
                      <a:pt x="0" y="233"/>
                    </a:lnTo>
                    <a:lnTo>
                      <a:pt x="46" y="222"/>
                    </a:lnTo>
                    <a:lnTo>
                      <a:pt x="46" y="262"/>
                    </a:lnTo>
                    <a:lnTo>
                      <a:pt x="0" y="273"/>
                    </a:lnTo>
                    <a:lnTo>
                      <a:pt x="0" y="286"/>
                    </a:lnTo>
                    <a:lnTo>
                      <a:pt x="46" y="275"/>
                    </a:lnTo>
                    <a:lnTo>
                      <a:pt x="46" y="322"/>
                    </a:lnTo>
                    <a:lnTo>
                      <a:pt x="60" y="317"/>
                    </a:lnTo>
                    <a:lnTo>
                      <a:pt x="60" y="271"/>
                    </a:lnTo>
                    <a:lnTo>
                      <a:pt x="106" y="260"/>
                    </a:lnTo>
                    <a:lnTo>
                      <a:pt x="152" y="271"/>
                    </a:lnTo>
                    <a:lnTo>
                      <a:pt x="152" y="317"/>
                    </a:lnTo>
                    <a:lnTo>
                      <a:pt x="166" y="322"/>
                    </a:lnTo>
                    <a:lnTo>
                      <a:pt x="166" y="275"/>
                    </a:lnTo>
                    <a:lnTo>
                      <a:pt x="212" y="286"/>
                    </a:lnTo>
                    <a:lnTo>
                      <a:pt x="258" y="275"/>
                    </a:lnTo>
                    <a:lnTo>
                      <a:pt x="258" y="322"/>
                    </a:lnTo>
                    <a:lnTo>
                      <a:pt x="271" y="317"/>
                    </a:lnTo>
                    <a:lnTo>
                      <a:pt x="271" y="271"/>
                    </a:lnTo>
                    <a:lnTo>
                      <a:pt x="318" y="260"/>
                    </a:lnTo>
                    <a:lnTo>
                      <a:pt x="369" y="273"/>
                    </a:lnTo>
                    <a:lnTo>
                      <a:pt x="423" y="286"/>
                    </a:lnTo>
                    <a:lnTo>
                      <a:pt x="423" y="273"/>
                    </a:lnTo>
                    <a:lnTo>
                      <a:pt x="377" y="262"/>
                    </a:lnTo>
                    <a:lnTo>
                      <a:pt x="377" y="222"/>
                    </a:lnTo>
                    <a:lnTo>
                      <a:pt x="423" y="233"/>
                    </a:lnTo>
                    <a:lnTo>
                      <a:pt x="423" y="220"/>
                    </a:lnTo>
                    <a:lnTo>
                      <a:pt x="377" y="209"/>
                    </a:lnTo>
                    <a:lnTo>
                      <a:pt x="377" y="169"/>
                    </a:lnTo>
                    <a:lnTo>
                      <a:pt x="423" y="180"/>
                    </a:lnTo>
                    <a:lnTo>
                      <a:pt x="423" y="167"/>
                    </a:lnTo>
                    <a:lnTo>
                      <a:pt x="377" y="156"/>
                    </a:lnTo>
                    <a:lnTo>
                      <a:pt x="377" y="117"/>
                    </a:lnTo>
                    <a:close/>
                    <a:moveTo>
                      <a:pt x="152" y="258"/>
                    </a:moveTo>
                    <a:lnTo>
                      <a:pt x="106" y="247"/>
                    </a:lnTo>
                    <a:lnTo>
                      <a:pt x="60" y="258"/>
                    </a:lnTo>
                    <a:lnTo>
                      <a:pt x="60" y="218"/>
                    </a:lnTo>
                    <a:lnTo>
                      <a:pt x="106" y="207"/>
                    </a:lnTo>
                    <a:lnTo>
                      <a:pt x="152" y="218"/>
                    </a:lnTo>
                    <a:lnTo>
                      <a:pt x="152" y="258"/>
                    </a:lnTo>
                    <a:close/>
                    <a:moveTo>
                      <a:pt x="152" y="205"/>
                    </a:moveTo>
                    <a:lnTo>
                      <a:pt x="106" y="194"/>
                    </a:lnTo>
                    <a:lnTo>
                      <a:pt x="60" y="205"/>
                    </a:lnTo>
                    <a:lnTo>
                      <a:pt x="60" y="166"/>
                    </a:lnTo>
                    <a:lnTo>
                      <a:pt x="106" y="155"/>
                    </a:lnTo>
                    <a:lnTo>
                      <a:pt x="152" y="166"/>
                    </a:lnTo>
                    <a:lnTo>
                      <a:pt x="152" y="205"/>
                    </a:lnTo>
                    <a:close/>
                    <a:moveTo>
                      <a:pt x="258" y="262"/>
                    </a:moveTo>
                    <a:lnTo>
                      <a:pt x="212" y="273"/>
                    </a:lnTo>
                    <a:lnTo>
                      <a:pt x="166" y="262"/>
                    </a:lnTo>
                    <a:lnTo>
                      <a:pt x="166" y="222"/>
                    </a:lnTo>
                    <a:lnTo>
                      <a:pt x="212" y="233"/>
                    </a:lnTo>
                    <a:lnTo>
                      <a:pt x="258" y="222"/>
                    </a:lnTo>
                    <a:lnTo>
                      <a:pt x="258" y="262"/>
                    </a:lnTo>
                    <a:close/>
                    <a:moveTo>
                      <a:pt x="258" y="161"/>
                    </a:moveTo>
                    <a:lnTo>
                      <a:pt x="258" y="209"/>
                    </a:lnTo>
                    <a:lnTo>
                      <a:pt x="212" y="220"/>
                    </a:lnTo>
                    <a:lnTo>
                      <a:pt x="166" y="209"/>
                    </a:lnTo>
                    <a:lnTo>
                      <a:pt x="166" y="161"/>
                    </a:lnTo>
                    <a:lnTo>
                      <a:pt x="166" y="117"/>
                    </a:lnTo>
                    <a:lnTo>
                      <a:pt x="212" y="128"/>
                    </a:lnTo>
                    <a:lnTo>
                      <a:pt x="258" y="117"/>
                    </a:lnTo>
                    <a:lnTo>
                      <a:pt x="258" y="161"/>
                    </a:lnTo>
                    <a:close/>
                    <a:moveTo>
                      <a:pt x="258" y="103"/>
                    </a:moveTo>
                    <a:lnTo>
                      <a:pt x="212" y="114"/>
                    </a:lnTo>
                    <a:lnTo>
                      <a:pt x="166" y="103"/>
                    </a:lnTo>
                    <a:lnTo>
                      <a:pt x="166" y="64"/>
                    </a:lnTo>
                    <a:lnTo>
                      <a:pt x="212" y="75"/>
                    </a:lnTo>
                    <a:lnTo>
                      <a:pt x="258" y="64"/>
                    </a:lnTo>
                    <a:lnTo>
                      <a:pt x="258" y="103"/>
                    </a:lnTo>
                    <a:close/>
                    <a:moveTo>
                      <a:pt x="364" y="214"/>
                    </a:moveTo>
                    <a:lnTo>
                      <a:pt x="364" y="258"/>
                    </a:lnTo>
                    <a:lnTo>
                      <a:pt x="318" y="247"/>
                    </a:lnTo>
                    <a:lnTo>
                      <a:pt x="271" y="258"/>
                    </a:lnTo>
                    <a:lnTo>
                      <a:pt x="271" y="214"/>
                    </a:lnTo>
                    <a:lnTo>
                      <a:pt x="271" y="166"/>
                    </a:lnTo>
                    <a:lnTo>
                      <a:pt x="318" y="155"/>
                    </a:lnTo>
                    <a:lnTo>
                      <a:pt x="364" y="166"/>
                    </a:lnTo>
                    <a:lnTo>
                      <a:pt x="364" y="214"/>
                    </a:lnTo>
                    <a:close/>
                    <a:moveTo>
                      <a:pt x="364" y="152"/>
                    </a:moveTo>
                    <a:lnTo>
                      <a:pt x="318" y="141"/>
                    </a:lnTo>
                    <a:lnTo>
                      <a:pt x="271" y="152"/>
                    </a:lnTo>
                    <a:lnTo>
                      <a:pt x="271" y="113"/>
                    </a:lnTo>
                    <a:lnTo>
                      <a:pt x="318" y="102"/>
                    </a:lnTo>
                    <a:lnTo>
                      <a:pt x="364" y="113"/>
                    </a:lnTo>
                    <a:lnTo>
                      <a:pt x="364" y="152"/>
                    </a:lnTo>
                    <a:close/>
                  </a:path>
                </a:pathLst>
              </a:custGeom>
              <a:solidFill>
                <a:srgbClr val="DBAC8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auto">
              <a:xfrm>
                <a:off x="3203" y="1348"/>
                <a:ext cx="85" cy="170"/>
              </a:xfrm>
              <a:custGeom>
                <a:avLst/>
                <a:gdLst>
                  <a:gd name="T0" fmla="*/ 96 w 96"/>
                  <a:gd name="T1" fmla="*/ 48 h 192"/>
                  <a:gd name="T2" fmla="*/ 48 w 96"/>
                  <a:gd name="T3" fmla="*/ 192 h 192"/>
                  <a:gd name="T4" fmla="*/ 0 w 96"/>
                  <a:gd name="T5" fmla="*/ 48 h 192"/>
                  <a:gd name="T6" fmla="*/ 48 w 96"/>
                  <a:gd name="T7" fmla="*/ 0 h 192"/>
                  <a:gd name="T8" fmla="*/ 96 w 96"/>
                  <a:gd name="T9" fmla="*/ 4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92">
                    <a:moveTo>
                      <a:pt x="96" y="48"/>
                    </a:moveTo>
                    <a:cubicBezTo>
                      <a:pt x="96" y="75"/>
                      <a:pt x="48" y="192"/>
                      <a:pt x="48" y="192"/>
                    </a:cubicBezTo>
                    <a:cubicBezTo>
                      <a:pt x="48" y="192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lose/>
                  </a:path>
                </a:pathLst>
              </a:custGeom>
              <a:solidFill>
                <a:srgbClr val="6DBEC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26"/>
              <p:cNvSpPr>
                <a:spLocks noChangeArrowheads="1"/>
              </p:cNvSpPr>
              <p:nvPr/>
            </p:nvSpPr>
            <p:spPr bwMode="auto">
              <a:xfrm>
                <a:off x="3224" y="1369"/>
                <a:ext cx="43" cy="4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auto">
              <a:xfrm>
                <a:off x="3325" y="1566"/>
                <a:ext cx="53" cy="105"/>
              </a:xfrm>
              <a:custGeom>
                <a:avLst/>
                <a:gdLst>
                  <a:gd name="T0" fmla="*/ 60 w 60"/>
                  <a:gd name="T1" fmla="*/ 30 h 119"/>
                  <a:gd name="T2" fmla="*/ 30 w 60"/>
                  <a:gd name="T3" fmla="*/ 119 h 119"/>
                  <a:gd name="T4" fmla="*/ 0 w 60"/>
                  <a:gd name="T5" fmla="*/ 30 h 119"/>
                  <a:gd name="T6" fmla="*/ 30 w 60"/>
                  <a:gd name="T7" fmla="*/ 0 h 119"/>
                  <a:gd name="T8" fmla="*/ 60 w 60"/>
                  <a:gd name="T9" fmla="*/ 3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19">
                    <a:moveTo>
                      <a:pt x="60" y="30"/>
                    </a:moveTo>
                    <a:cubicBezTo>
                      <a:pt x="60" y="46"/>
                      <a:pt x="30" y="119"/>
                      <a:pt x="30" y="119"/>
                    </a:cubicBezTo>
                    <a:cubicBezTo>
                      <a:pt x="30" y="119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lose/>
                  </a:path>
                </a:pathLst>
              </a:custGeom>
              <a:solidFill>
                <a:srgbClr val="E36A5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128"/>
              <p:cNvSpPr>
                <a:spLocks noChangeArrowheads="1"/>
              </p:cNvSpPr>
              <p:nvPr/>
            </p:nvSpPr>
            <p:spPr bwMode="auto">
              <a:xfrm>
                <a:off x="3338" y="1579"/>
                <a:ext cx="27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auto">
              <a:xfrm>
                <a:off x="3114" y="1513"/>
                <a:ext cx="52" cy="106"/>
              </a:xfrm>
              <a:custGeom>
                <a:avLst/>
                <a:gdLst>
                  <a:gd name="T0" fmla="*/ 59 w 59"/>
                  <a:gd name="T1" fmla="*/ 30 h 120"/>
                  <a:gd name="T2" fmla="*/ 29 w 59"/>
                  <a:gd name="T3" fmla="*/ 120 h 120"/>
                  <a:gd name="T4" fmla="*/ 0 w 59"/>
                  <a:gd name="T5" fmla="*/ 30 h 120"/>
                  <a:gd name="T6" fmla="*/ 29 w 59"/>
                  <a:gd name="T7" fmla="*/ 0 h 120"/>
                  <a:gd name="T8" fmla="*/ 59 w 59"/>
                  <a:gd name="T9" fmla="*/ 3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0">
                    <a:moveTo>
                      <a:pt x="59" y="30"/>
                    </a:moveTo>
                    <a:cubicBezTo>
                      <a:pt x="59" y="46"/>
                      <a:pt x="29" y="120"/>
                      <a:pt x="29" y="120"/>
                    </a:cubicBezTo>
                    <a:cubicBezTo>
                      <a:pt x="29" y="120"/>
                      <a:pt x="0" y="46"/>
                      <a:pt x="0" y="30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30"/>
                    </a:cubicBezTo>
                    <a:close/>
                  </a:path>
                </a:pathLst>
              </a:custGeom>
              <a:solidFill>
                <a:srgbClr val="242C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130"/>
              <p:cNvSpPr>
                <a:spLocks noChangeArrowheads="1"/>
              </p:cNvSpPr>
              <p:nvPr/>
            </p:nvSpPr>
            <p:spPr bwMode="auto">
              <a:xfrm>
                <a:off x="3127" y="1526"/>
                <a:ext cx="26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36" name="直接连接符 135"/>
            <p:cNvCxnSpPr>
              <a:stCxn id="98" idx="2"/>
            </p:cNvCxnSpPr>
            <p:nvPr/>
          </p:nvCxnSpPr>
          <p:spPr>
            <a:xfrm flipH="1">
              <a:off x="1113177" y="2328757"/>
              <a:ext cx="1294185" cy="816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465614" y="3813708"/>
              <a:ext cx="605347" cy="152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9" idx="5"/>
              <a:endCxn id="74" idx="1"/>
            </p:cNvCxnSpPr>
            <p:nvPr/>
          </p:nvCxnSpPr>
          <p:spPr>
            <a:xfrm>
              <a:off x="1698215" y="3799307"/>
              <a:ext cx="2552729" cy="167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22" idx="2"/>
            </p:cNvCxnSpPr>
            <p:nvPr/>
          </p:nvCxnSpPr>
          <p:spPr>
            <a:xfrm>
              <a:off x="1768287" y="3671797"/>
              <a:ext cx="3282689" cy="71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9" idx="6"/>
              <a:endCxn id="56" idx="3"/>
            </p:cNvCxnSpPr>
            <p:nvPr/>
          </p:nvCxnSpPr>
          <p:spPr>
            <a:xfrm flipV="1">
              <a:off x="1825423" y="2986868"/>
              <a:ext cx="3158900" cy="505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85" idx="8"/>
              <a:endCxn id="122" idx="3"/>
            </p:cNvCxnSpPr>
            <p:nvPr/>
          </p:nvCxnSpPr>
          <p:spPr>
            <a:xfrm flipV="1">
              <a:off x="2725485" y="4704772"/>
              <a:ext cx="2458516" cy="864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84" idx="5"/>
              <a:endCxn id="74" idx="2"/>
            </p:cNvCxnSpPr>
            <p:nvPr/>
          </p:nvCxnSpPr>
          <p:spPr>
            <a:xfrm flipV="1">
              <a:off x="2607157" y="5774708"/>
              <a:ext cx="1518986" cy="108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98" idx="4"/>
            </p:cNvCxnSpPr>
            <p:nvPr/>
          </p:nvCxnSpPr>
          <p:spPr>
            <a:xfrm flipV="1">
              <a:off x="1967655" y="2794090"/>
              <a:ext cx="905040" cy="2265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99" idx="3"/>
              <a:endCxn id="56" idx="2"/>
            </p:cNvCxnSpPr>
            <p:nvPr/>
          </p:nvCxnSpPr>
          <p:spPr>
            <a:xfrm>
              <a:off x="3350189" y="2328887"/>
              <a:ext cx="1497753" cy="328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56" idx="5"/>
              <a:endCxn id="122" idx="7"/>
            </p:cNvCxnSpPr>
            <p:nvPr/>
          </p:nvCxnSpPr>
          <p:spPr>
            <a:xfrm>
              <a:off x="5642827" y="2986868"/>
              <a:ext cx="183477" cy="107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22" idx="4"/>
              <a:endCxn id="74" idx="7"/>
            </p:cNvCxnSpPr>
            <p:nvPr/>
          </p:nvCxnSpPr>
          <p:spPr>
            <a:xfrm flipH="1">
              <a:off x="4853537" y="4837797"/>
              <a:ext cx="651616" cy="63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98" idx="5"/>
              <a:endCxn id="122" idx="1"/>
            </p:cNvCxnSpPr>
            <p:nvPr/>
          </p:nvCxnSpPr>
          <p:spPr>
            <a:xfrm>
              <a:off x="3201735" y="2657797"/>
              <a:ext cx="1982266" cy="1404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4" idx="0"/>
            </p:cNvCxnSpPr>
            <p:nvPr/>
          </p:nvCxnSpPr>
          <p:spPr>
            <a:xfrm flipH="1" flipV="1">
              <a:off x="3059577" y="2709647"/>
              <a:ext cx="1492664" cy="263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703375" y="3233425"/>
              <a:ext cx="1293628" cy="1112837"/>
              <a:chOff x="2617972" y="3177594"/>
              <a:chExt cx="1350889" cy="11620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617972" y="3177594"/>
                <a:ext cx="1350889" cy="1155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7" name="Group 133"/>
              <p:cNvGrpSpPr>
                <a:grpSpLocks noChangeAspect="1"/>
              </p:cNvGrpSpPr>
              <p:nvPr/>
            </p:nvGrpSpPr>
            <p:grpSpPr bwMode="auto">
              <a:xfrm>
                <a:off x="2627495" y="3188703"/>
                <a:ext cx="1341366" cy="1150987"/>
                <a:chOff x="4070" y="2358"/>
                <a:chExt cx="1078" cy="9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69" name="Freeform 134"/>
                <p:cNvSpPr>
                  <a:spLocks/>
                </p:cNvSpPr>
                <p:nvPr/>
              </p:nvSpPr>
              <p:spPr bwMode="auto">
                <a:xfrm>
                  <a:off x="4289" y="2358"/>
                  <a:ext cx="636" cy="401"/>
                </a:xfrm>
                <a:custGeom>
                  <a:avLst/>
                  <a:gdLst>
                    <a:gd name="T0" fmla="*/ 53 w 290"/>
                    <a:gd name="T1" fmla="*/ 183 h 183"/>
                    <a:gd name="T2" fmla="*/ 130 w 290"/>
                    <a:gd name="T3" fmla="*/ 96 h 183"/>
                    <a:gd name="T4" fmla="*/ 145 w 290"/>
                    <a:gd name="T5" fmla="*/ 99 h 183"/>
                    <a:gd name="T6" fmla="*/ 161 w 290"/>
                    <a:gd name="T7" fmla="*/ 96 h 183"/>
                    <a:gd name="T8" fmla="*/ 238 w 290"/>
                    <a:gd name="T9" fmla="*/ 183 h 183"/>
                    <a:gd name="T10" fmla="*/ 290 w 290"/>
                    <a:gd name="T11" fmla="*/ 183 h 183"/>
                    <a:gd name="T12" fmla="*/ 190 w 290"/>
                    <a:gd name="T13" fmla="*/ 70 h 183"/>
                    <a:gd name="T14" fmla="*/ 195 w 290"/>
                    <a:gd name="T15" fmla="*/ 49 h 183"/>
                    <a:gd name="T16" fmla="*/ 145 w 290"/>
                    <a:gd name="T17" fmla="*/ 0 h 183"/>
                    <a:gd name="T18" fmla="*/ 96 w 290"/>
                    <a:gd name="T19" fmla="*/ 49 h 183"/>
                    <a:gd name="T20" fmla="*/ 100 w 290"/>
                    <a:gd name="T21" fmla="*/ 70 h 183"/>
                    <a:gd name="T22" fmla="*/ 0 w 290"/>
                    <a:gd name="T23" fmla="*/ 183 h 183"/>
                    <a:gd name="T24" fmla="*/ 53 w 29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83">
                      <a:moveTo>
                        <a:pt x="53" y="183"/>
                      </a:moveTo>
                      <a:cubicBezTo>
                        <a:pt x="130" y="96"/>
                        <a:pt x="130" y="96"/>
                        <a:pt x="130" y="96"/>
                      </a:cubicBezTo>
                      <a:cubicBezTo>
                        <a:pt x="135" y="97"/>
                        <a:pt x="140" y="99"/>
                        <a:pt x="145" y="99"/>
                      </a:cubicBezTo>
                      <a:cubicBezTo>
                        <a:pt x="151" y="99"/>
                        <a:pt x="156" y="97"/>
                        <a:pt x="161" y="96"/>
                      </a:cubicBezTo>
                      <a:cubicBezTo>
                        <a:pt x="238" y="183"/>
                        <a:pt x="238" y="183"/>
                        <a:pt x="238" y="183"/>
                      </a:cubicBezTo>
                      <a:cubicBezTo>
                        <a:pt x="290" y="183"/>
                        <a:pt x="290" y="183"/>
                        <a:pt x="290" y="183"/>
                      </a:cubicBezTo>
                      <a:cubicBezTo>
                        <a:pt x="190" y="70"/>
                        <a:pt x="190" y="70"/>
                        <a:pt x="190" y="70"/>
                      </a:cubicBezTo>
                      <a:cubicBezTo>
                        <a:pt x="193" y="63"/>
                        <a:pt x="195" y="56"/>
                        <a:pt x="195" y="49"/>
                      </a:cubicBezTo>
                      <a:cubicBezTo>
                        <a:pt x="195" y="22"/>
                        <a:pt x="173" y="0"/>
                        <a:pt x="145" y="0"/>
                      </a:cubicBezTo>
                      <a:cubicBezTo>
                        <a:pt x="118" y="0"/>
                        <a:pt x="96" y="22"/>
                        <a:pt x="96" y="49"/>
                      </a:cubicBezTo>
                      <a:cubicBezTo>
                        <a:pt x="96" y="56"/>
                        <a:pt x="98" y="63"/>
                        <a:pt x="100" y="70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lnTo>
                        <a:pt x="5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135"/>
                <p:cNvSpPr>
                  <a:spLocks/>
                </p:cNvSpPr>
                <p:nvPr/>
              </p:nvSpPr>
              <p:spPr bwMode="auto">
                <a:xfrm>
                  <a:off x="4570" y="2981"/>
                  <a:ext cx="52" cy="94"/>
                </a:xfrm>
                <a:custGeom>
                  <a:avLst/>
                  <a:gdLst>
                    <a:gd name="T0" fmla="*/ 0 w 24"/>
                    <a:gd name="T1" fmla="*/ 43 h 43"/>
                    <a:gd name="T2" fmla="*/ 0 w 24"/>
                    <a:gd name="T3" fmla="*/ 43 h 43"/>
                    <a:gd name="T4" fmla="*/ 23 w 24"/>
                    <a:gd name="T5" fmla="*/ 43 h 43"/>
                    <a:gd name="T6" fmla="*/ 24 w 24"/>
                    <a:gd name="T7" fmla="*/ 2 h 43"/>
                    <a:gd name="T8" fmla="*/ 23 w 24"/>
                    <a:gd name="T9" fmla="*/ 2 h 43"/>
                    <a:gd name="T10" fmla="*/ 0 w 24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3"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43"/>
                        <a:pt x="24" y="0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0" y="9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136"/>
                <p:cNvSpPr>
                  <a:spLocks noEditPoints="1"/>
                </p:cNvSpPr>
                <p:nvPr/>
              </p:nvSpPr>
              <p:spPr bwMode="auto">
                <a:xfrm>
                  <a:off x="4070" y="2810"/>
                  <a:ext cx="1078" cy="473"/>
                </a:xfrm>
                <a:custGeom>
                  <a:avLst/>
                  <a:gdLst>
                    <a:gd name="T0" fmla="*/ 43 w 492"/>
                    <a:gd name="T1" fmla="*/ 0 h 216"/>
                    <a:gd name="T2" fmla="*/ 0 w 492"/>
                    <a:gd name="T3" fmla="*/ 43 h 216"/>
                    <a:gd name="T4" fmla="*/ 0 w 492"/>
                    <a:gd name="T5" fmla="*/ 173 h 216"/>
                    <a:gd name="T6" fmla="*/ 43 w 492"/>
                    <a:gd name="T7" fmla="*/ 216 h 216"/>
                    <a:gd name="T8" fmla="*/ 449 w 492"/>
                    <a:gd name="T9" fmla="*/ 216 h 216"/>
                    <a:gd name="T10" fmla="*/ 492 w 492"/>
                    <a:gd name="T11" fmla="*/ 173 h 216"/>
                    <a:gd name="T12" fmla="*/ 492 w 492"/>
                    <a:gd name="T13" fmla="*/ 43 h 216"/>
                    <a:gd name="T14" fmla="*/ 449 w 492"/>
                    <a:gd name="T15" fmla="*/ 0 h 216"/>
                    <a:gd name="T16" fmla="*/ 43 w 492"/>
                    <a:gd name="T17" fmla="*/ 0 h 216"/>
                    <a:gd name="T18" fmla="*/ 206 w 492"/>
                    <a:gd name="T19" fmla="*/ 163 h 216"/>
                    <a:gd name="T20" fmla="*/ 136 w 492"/>
                    <a:gd name="T21" fmla="*/ 163 h 216"/>
                    <a:gd name="T22" fmla="*/ 136 w 492"/>
                    <a:gd name="T23" fmla="*/ 149 h 216"/>
                    <a:gd name="T24" fmla="*/ 149 w 492"/>
                    <a:gd name="T25" fmla="*/ 137 h 216"/>
                    <a:gd name="T26" fmla="*/ 181 w 492"/>
                    <a:gd name="T27" fmla="*/ 94 h 216"/>
                    <a:gd name="T28" fmla="*/ 165 w 492"/>
                    <a:gd name="T29" fmla="*/ 79 h 216"/>
                    <a:gd name="T30" fmla="*/ 144 w 492"/>
                    <a:gd name="T31" fmla="*/ 88 h 216"/>
                    <a:gd name="T32" fmla="*/ 137 w 492"/>
                    <a:gd name="T33" fmla="*/ 71 h 216"/>
                    <a:gd name="T34" fmla="*/ 170 w 492"/>
                    <a:gd name="T35" fmla="*/ 60 h 216"/>
                    <a:gd name="T36" fmla="*/ 204 w 492"/>
                    <a:gd name="T37" fmla="*/ 92 h 216"/>
                    <a:gd name="T38" fmla="*/ 178 w 492"/>
                    <a:gd name="T39" fmla="*/ 136 h 216"/>
                    <a:gd name="T40" fmla="*/ 169 w 492"/>
                    <a:gd name="T41" fmla="*/ 144 h 216"/>
                    <a:gd name="T42" fmla="*/ 169 w 492"/>
                    <a:gd name="T43" fmla="*/ 144 h 216"/>
                    <a:gd name="T44" fmla="*/ 206 w 492"/>
                    <a:gd name="T45" fmla="*/ 144 h 216"/>
                    <a:gd name="T46" fmla="*/ 206 w 492"/>
                    <a:gd name="T47" fmla="*/ 163 h 216"/>
                    <a:gd name="T48" fmla="*/ 276 w 492"/>
                    <a:gd name="T49" fmla="*/ 139 h 216"/>
                    <a:gd name="T50" fmla="*/ 272 w 492"/>
                    <a:gd name="T51" fmla="*/ 139 h 216"/>
                    <a:gd name="T52" fmla="*/ 272 w 492"/>
                    <a:gd name="T53" fmla="*/ 163 h 216"/>
                    <a:gd name="T54" fmla="*/ 250 w 492"/>
                    <a:gd name="T55" fmla="*/ 163 h 216"/>
                    <a:gd name="T56" fmla="*/ 250 w 492"/>
                    <a:gd name="T57" fmla="*/ 139 h 216"/>
                    <a:gd name="T58" fmla="*/ 206 w 492"/>
                    <a:gd name="T59" fmla="*/ 139 h 216"/>
                    <a:gd name="T60" fmla="*/ 206 w 492"/>
                    <a:gd name="T61" fmla="*/ 124 h 216"/>
                    <a:gd name="T62" fmla="*/ 244 w 492"/>
                    <a:gd name="T63" fmla="*/ 62 h 216"/>
                    <a:gd name="T64" fmla="*/ 272 w 492"/>
                    <a:gd name="T65" fmla="*/ 62 h 216"/>
                    <a:gd name="T66" fmla="*/ 272 w 492"/>
                    <a:gd name="T67" fmla="*/ 121 h 216"/>
                    <a:gd name="T68" fmla="*/ 276 w 492"/>
                    <a:gd name="T69" fmla="*/ 121 h 216"/>
                    <a:gd name="T70" fmla="*/ 276 w 492"/>
                    <a:gd name="T71" fmla="*/ 139 h 216"/>
                    <a:gd name="T72" fmla="*/ 356 w 492"/>
                    <a:gd name="T73" fmla="*/ 163 h 216"/>
                    <a:gd name="T74" fmla="*/ 333 w 492"/>
                    <a:gd name="T75" fmla="*/ 163 h 216"/>
                    <a:gd name="T76" fmla="*/ 333 w 492"/>
                    <a:gd name="T77" fmla="*/ 121 h 216"/>
                    <a:gd name="T78" fmla="*/ 321 w 492"/>
                    <a:gd name="T79" fmla="*/ 105 h 216"/>
                    <a:gd name="T80" fmla="*/ 309 w 492"/>
                    <a:gd name="T81" fmla="*/ 113 h 216"/>
                    <a:gd name="T82" fmla="*/ 309 w 492"/>
                    <a:gd name="T83" fmla="*/ 118 h 216"/>
                    <a:gd name="T84" fmla="*/ 309 w 492"/>
                    <a:gd name="T85" fmla="*/ 163 h 216"/>
                    <a:gd name="T86" fmla="*/ 285 w 492"/>
                    <a:gd name="T87" fmla="*/ 163 h 216"/>
                    <a:gd name="T88" fmla="*/ 285 w 492"/>
                    <a:gd name="T89" fmla="*/ 52 h 216"/>
                    <a:gd name="T90" fmla="*/ 309 w 492"/>
                    <a:gd name="T91" fmla="*/ 52 h 216"/>
                    <a:gd name="T92" fmla="*/ 309 w 492"/>
                    <a:gd name="T93" fmla="*/ 96 h 216"/>
                    <a:gd name="T94" fmla="*/ 309 w 492"/>
                    <a:gd name="T95" fmla="*/ 96 h 216"/>
                    <a:gd name="T96" fmla="*/ 318 w 492"/>
                    <a:gd name="T97" fmla="*/ 88 h 216"/>
                    <a:gd name="T98" fmla="*/ 330 w 492"/>
                    <a:gd name="T99" fmla="*/ 85 h 216"/>
                    <a:gd name="T100" fmla="*/ 356 w 492"/>
                    <a:gd name="T101" fmla="*/ 119 h 216"/>
                    <a:gd name="T102" fmla="*/ 356 w 492"/>
                    <a:gd name="T103" fmla="*/ 16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2" h="216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97"/>
                        <a:pt x="20" y="216"/>
                        <a:pt x="43" y="216"/>
                      </a:cubicBezTo>
                      <a:cubicBezTo>
                        <a:pt x="449" y="216"/>
                        <a:pt x="449" y="216"/>
                        <a:pt x="449" y="216"/>
                      </a:cubicBezTo>
                      <a:cubicBezTo>
                        <a:pt x="473" y="216"/>
                        <a:pt x="492" y="197"/>
                        <a:pt x="492" y="173"/>
                      </a:cubicBezTo>
                      <a:cubicBezTo>
                        <a:pt x="492" y="43"/>
                        <a:pt x="492" y="43"/>
                        <a:pt x="492" y="43"/>
                      </a:cubicBezTo>
                      <a:cubicBezTo>
                        <a:pt x="492" y="19"/>
                        <a:pt x="473" y="0"/>
                        <a:pt x="449" y="0"/>
                      </a:cubicBezTo>
                      <a:lnTo>
                        <a:pt x="43" y="0"/>
                      </a:lnTo>
                      <a:close/>
                      <a:moveTo>
                        <a:pt x="206" y="163"/>
                      </a:moveTo>
                      <a:cubicBezTo>
                        <a:pt x="136" y="163"/>
                        <a:pt x="136" y="163"/>
                        <a:pt x="136" y="163"/>
                      </a:cubicBezTo>
                      <a:cubicBezTo>
                        <a:pt x="136" y="149"/>
                        <a:pt x="136" y="149"/>
                        <a:pt x="136" y="149"/>
                      </a:cubicBezTo>
                      <a:cubicBezTo>
                        <a:pt x="149" y="137"/>
                        <a:pt x="149" y="137"/>
                        <a:pt x="149" y="137"/>
                      </a:cubicBezTo>
                      <a:cubicBezTo>
                        <a:pt x="170" y="117"/>
                        <a:pt x="181" y="106"/>
                        <a:pt x="181" y="94"/>
                      </a:cubicBezTo>
                      <a:cubicBezTo>
                        <a:pt x="181" y="86"/>
                        <a:pt x="176" y="79"/>
                        <a:pt x="165" y="79"/>
                      </a:cubicBezTo>
                      <a:cubicBezTo>
                        <a:pt x="156" y="79"/>
                        <a:pt x="149" y="84"/>
                        <a:pt x="144" y="88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45" y="65"/>
                        <a:pt x="156" y="60"/>
                        <a:pt x="170" y="60"/>
                      </a:cubicBezTo>
                      <a:cubicBezTo>
                        <a:pt x="192" y="60"/>
                        <a:pt x="204" y="74"/>
                        <a:pt x="204" y="92"/>
                      </a:cubicBezTo>
                      <a:cubicBezTo>
                        <a:pt x="204" y="109"/>
                        <a:pt x="192" y="123"/>
                        <a:pt x="178" y="136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206" y="144"/>
                        <a:pt x="206" y="144"/>
                        <a:pt x="206" y="144"/>
                      </a:cubicBezTo>
                      <a:lnTo>
                        <a:pt x="206" y="163"/>
                      </a:lnTo>
                      <a:close/>
                      <a:moveTo>
                        <a:pt x="276" y="139"/>
                      </a:moveTo>
                      <a:cubicBezTo>
                        <a:pt x="272" y="139"/>
                        <a:pt x="272" y="139"/>
                        <a:pt x="272" y="139"/>
                      </a:cubicBezTo>
                      <a:cubicBezTo>
                        <a:pt x="272" y="163"/>
                        <a:pt x="272" y="163"/>
                        <a:pt x="272" y="163"/>
                      </a:cubicBezTo>
                      <a:cubicBezTo>
                        <a:pt x="250" y="163"/>
                        <a:pt x="250" y="163"/>
                        <a:pt x="250" y="163"/>
                      </a:cubicBezTo>
                      <a:cubicBezTo>
                        <a:pt x="250" y="139"/>
                        <a:pt x="250" y="139"/>
                        <a:pt x="250" y="139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6" y="124"/>
                        <a:pt x="206" y="124"/>
                        <a:pt x="206" y="124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72" y="62"/>
                        <a:pt x="272" y="62"/>
                        <a:pt x="272" y="62"/>
                      </a:cubicBezTo>
                      <a:cubicBezTo>
                        <a:pt x="272" y="121"/>
                        <a:pt x="272" y="121"/>
                        <a:pt x="272" y="121"/>
                      </a:cubicBezTo>
                      <a:cubicBezTo>
                        <a:pt x="276" y="121"/>
                        <a:pt x="276" y="121"/>
                        <a:pt x="276" y="121"/>
                      </a:cubicBezTo>
                      <a:lnTo>
                        <a:pt x="276" y="139"/>
                      </a:lnTo>
                      <a:close/>
                      <a:moveTo>
                        <a:pt x="356" y="163"/>
                      </a:moveTo>
                      <a:cubicBezTo>
                        <a:pt x="333" y="163"/>
                        <a:pt x="333" y="163"/>
                        <a:pt x="333" y="163"/>
                      </a:cubicBezTo>
                      <a:cubicBezTo>
                        <a:pt x="333" y="121"/>
                        <a:pt x="333" y="121"/>
                        <a:pt x="333" y="121"/>
                      </a:cubicBezTo>
                      <a:cubicBezTo>
                        <a:pt x="333" y="111"/>
                        <a:pt x="330" y="105"/>
                        <a:pt x="321" y="105"/>
                      </a:cubicBezTo>
                      <a:cubicBezTo>
                        <a:pt x="315" y="105"/>
                        <a:pt x="311" y="109"/>
                        <a:pt x="309" y="113"/>
                      </a:cubicBezTo>
                      <a:cubicBezTo>
                        <a:pt x="309" y="114"/>
                        <a:pt x="309" y="116"/>
                        <a:pt x="309" y="118"/>
                      </a:cubicBezTo>
                      <a:cubicBezTo>
                        <a:pt x="309" y="163"/>
                        <a:pt x="309" y="163"/>
                        <a:pt x="309" y="163"/>
                      </a:cubicBezTo>
                      <a:cubicBezTo>
                        <a:pt x="285" y="163"/>
                        <a:pt x="285" y="163"/>
                        <a:pt x="285" y="163"/>
                      </a:cubicBezTo>
                      <a:cubicBezTo>
                        <a:pt x="285" y="52"/>
                        <a:pt x="285" y="52"/>
                        <a:pt x="285" y="52"/>
                      </a:cubicBezTo>
                      <a:cubicBezTo>
                        <a:pt x="309" y="52"/>
                        <a:pt x="309" y="52"/>
                        <a:pt x="309" y="52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1" y="93"/>
                        <a:pt x="314" y="90"/>
                        <a:pt x="318" y="88"/>
                      </a:cubicBezTo>
                      <a:cubicBezTo>
                        <a:pt x="321" y="86"/>
                        <a:pt x="326" y="85"/>
                        <a:pt x="330" y="85"/>
                      </a:cubicBezTo>
                      <a:cubicBezTo>
                        <a:pt x="345" y="85"/>
                        <a:pt x="356" y="96"/>
                        <a:pt x="356" y="119"/>
                      </a:cubicBezTo>
                      <a:lnTo>
                        <a:pt x="356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37"/>
                <p:cNvSpPr>
                  <a:spLocks/>
                </p:cNvSpPr>
                <p:nvPr/>
              </p:nvSpPr>
              <p:spPr bwMode="auto">
                <a:xfrm>
                  <a:off x="4289" y="2358"/>
                  <a:ext cx="636" cy="401"/>
                </a:xfrm>
                <a:custGeom>
                  <a:avLst/>
                  <a:gdLst>
                    <a:gd name="T0" fmla="*/ 53 w 290"/>
                    <a:gd name="T1" fmla="*/ 183 h 183"/>
                    <a:gd name="T2" fmla="*/ 130 w 290"/>
                    <a:gd name="T3" fmla="*/ 96 h 183"/>
                    <a:gd name="T4" fmla="*/ 145 w 290"/>
                    <a:gd name="T5" fmla="*/ 99 h 183"/>
                    <a:gd name="T6" fmla="*/ 161 w 290"/>
                    <a:gd name="T7" fmla="*/ 96 h 183"/>
                    <a:gd name="T8" fmla="*/ 238 w 290"/>
                    <a:gd name="T9" fmla="*/ 183 h 183"/>
                    <a:gd name="T10" fmla="*/ 290 w 290"/>
                    <a:gd name="T11" fmla="*/ 183 h 183"/>
                    <a:gd name="T12" fmla="*/ 190 w 290"/>
                    <a:gd name="T13" fmla="*/ 70 h 183"/>
                    <a:gd name="T14" fmla="*/ 195 w 290"/>
                    <a:gd name="T15" fmla="*/ 49 h 183"/>
                    <a:gd name="T16" fmla="*/ 145 w 290"/>
                    <a:gd name="T17" fmla="*/ 0 h 183"/>
                    <a:gd name="T18" fmla="*/ 96 w 290"/>
                    <a:gd name="T19" fmla="*/ 49 h 183"/>
                    <a:gd name="T20" fmla="*/ 100 w 290"/>
                    <a:gd name="T21" fmla="*/ 70 h 183"/>
                    <a:gd name="T22" fmla="*/ 0 w 290"/>
                    <a:gd name="T23" fmla="*/ 183 h 183"/>
                    <a:gd name="T24" fmla="*/ 53 w 29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83">
                      <a:moveTo>
                        <a:pt x="53" y="183"/>
                      </a:moveTo>
                      <a:cubicBezTo>
                        <a:pt x="130" y="96"/>
                        <a:pt x="130" y="96"/>
                        <a:pt x="130" y="96"/>
                      </a:cubicBezTo>
                      <a:cubicBezTo>
                        <a:pt x="135" y="97"/>
                        <a:pt x="140" y="99"/>
                        <a:pt x="145" y="99"/>
                      </a:cubicBezTo>
                      <a:cubicBezTo>
                        <a:pt x="151" y="99"/>
                        <a:pt x="156" y="97"/>
                        <a:pt x="161" y="96"/>
                      </a:cubicBezTo>
                      <a:cubicBezTo>
                        <a:pt x="238" y="183"/>
                        <a:pt x="238" y="183"/>
                        <a:pt x="238" y="183"/>
                      </a:cubicBezTo>
                      <a:cubicBezTo>
                        <a:pt x="290" y="183"/>
                        <a:pt x="290" y="183"/>
                        <a:pt x="290" y="183"/>
                      </a:cubicBezTo>
                      <a:cubicBezTo>
                        <a:pt x="190" y="70"/>
                        <a:pt x="190" y="70"/>
                        <a:pt x="190" y="70"/>
                      </a:cubicBezTo>
                      <a:cubicBezTo>
                        <a:pt x="193" y="63"/>
                        <a:pt x="195" y="56"/>
                        <a:pt x="195" y="49"/>
                      </a:cubicBezTo>
                      <a:cubicBezTo>
                        <a:pt x="195" y="22"/>
                        <a:pt x="173" y="0"/>
                        <a:pt x="145" y="0"/>
                      </a:cubicBezTo>
                      <a:cubicBezTo>
                        <a:pt x="118" y="0"/>
                        <a:pt x="96" y="22"/>
                        <a:pt x="96" y="49"/>
                      </a:cubicBezTo>
                      <a:cubicBezTo>
                        <a:pt x="96" y="56"/>
                        <a:pt x="98" y="63"/>
                        <a:pt x="100" y="70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lnTo>
                        <a:pt x="5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38"/>
                <p:cNvSpPr>
                  <a:spLocks/>
                </p:cNvSpPr>
                <p:nvPr/>
              </p:nvSpPr>
              <p:spPr bwMode="auto">
                <a:xfrm>
                  <a:off x="4570" y="2981"/>
                  <a:ext cx="52" cy="94"/>
                </a:xfrm>
                <a:custGeom>
                  <a:avLst/>
                  <a:gdLst>
                    <a:gd name="T0" fmla="*/ 0 w 24"/>
                    <a:gd name="T1" fmla="*/ 43 h 43"/>
                    <a:gd name="T2" fmla="*/ 0 w 24"/>
                    <a:gd name="T3" fmla="*/ 43 h 43"/>
                    <a:gd name="T4" fmla="*/ 23 w 24"/>
                    <a:gd name="T5" fmla="*/ 43 h 43"/>
                    <a:gd name="T6" fmla="*/ 24 w 24"/>
                    <a:gd name="T7" fmla="*/ 2 h 43"/>
                    <a:gd name="T8" fmla="*/ 23 w 24"/>
                    <a:gd name="T9" fmla="*/ 2 h 43"/>
                    <a:gd name="T10" fmla="*/ 0 w 24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3"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43"/>
                        <a:pt x="24" y="0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0" y="9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39"/>
                <p:cNvSpPr>
                  <a:spLocks noEditPoints="1"/>
                </p:cNvSpPr>
                <p:nvPr/>
              </p:nvSpPr>
              <p:spPr bwMode="auto">
                <a:xfrm>
                  <a:off x="4070" y="2810"/>
                  <a:ext cx="1078" cy="473"/>
                </a:xfrm>
                <a:custGeom>
                  <a:avLst/>
                  <a:gdLst>
                    <a:gd name="T0" fmla="*/ 43 w 492"/>
                    <a:gd name="T1" fmla="*/ 0 h 216"/>
                    <a:gd name="T2" fmla="*/ 0 w 492"/>
                    <a:gd name="T3" fmla="*/ 43 h 216"/>
                    <a:gd name="T4" fmla="*/ 0 w 492"/>
                    <a:gd name="T5" fmla="*/ 173 h 216"/>
                    <a:gd name="T6" fmla="*/ 43 w 492"/>
                    <a:gd name="T7" fmla="*/ 216 h 216"/>
                    <a:gd name="T8" fmla="*/ 449 w 492"/>
                    <a:gd name="T9" fmla="*/ 216 h 216"/>
                    <a:gd name="T10" fmla="*/ 492 w 492"/>
                    <a:gd name="T11" fmla="*/ 173 h 216"/>
                    <a:gd name="T12" fmla="*/ 492 w 492"/>
                    <a:gd name="T13" fmla="*/ 43 h 216"/>
                    <a:gd name="T14" fmla="*/ 449 w 492"/>
                    <a:gd name="T15" fmla="*/ 0 h 216"/>
                    <a:gd name="T16" fmla="*/ 43 w 492"/>
                    <a:gd name="T17" fmla="*/ 0 h 216"/>
                    <a:gd name="T18" fmla="*/ 206 w 492"/>
                    <a:gd name="T19" fmla="*/ 163 h 216"/>
                    <a:gd name="T20" fmla="*/ 136 w 492"/>
                    <a:gd name="T21" fmla="*/ 163 h 216"/>
                    <a:gd name="T22" fmla="*/ 136 w 492"/>
                    <a:gd name="T23" fmla="*/ 149 h 216"/>
                    <a:gd name="T24" fmla="*/ 149 w 492"/>
                    <a:gd name="T25" fmla="*/ 137 h 216"/>
                    <a:gd name="T26" fmla="*/ 181 w 492"/>
                    <a:gd name="T27" fmla="*/ 94 h 216"/>
                    <a:gd name="T28" fmla="*/ 165 w 492"/>
                    <a:gd name="T29" fmla="*/ 79 h 216"/>
                    <a:gd name="T30" fmla="*/ 144 w 492"/>
                    <a:gd name="T31" fmla="*/ 88 h 216"/>
                    <a:gd name="T32" fmla="*/ 137 w 492"/>
                    <a:gd name="T33" fmla="*/ 71 h 216"/>
                    <a:gd name="T34" fmla="*/ 170 w 492"/>
                    <a:gd name="T35" fmla="*/ 60 h 216"/>
                    <a:gd name="T36" fmla="*/ 204 w 492"/>
                    <a:gd name="T37" fmla="*/ 92 h 216"/>
                    <a:gd name="T38" fmla="*/ 178 w 492"/>
                    <a:gd name="T39" fmla="*/ 136 h 216"/>
                    <a:gd name="T40" fmla="*/ 169 w 492"/>
                    <a:gd name="T41" fmla="*/ 144 h 216"/>
                    <a:gd name="T42" fmla="*/ 169 w 492"/>
                    <a:gd name="T43" fmla="*/ 144 h 216"/>
                    <a:gd name="T44" fmla="*/ 206 w 492"/>
                    <a:gd name="T45" fmla="*/ 144 h 216"/>
                    <a:gd name="T46" fmla="*/ 206 w 492"/>
                    <a:gd name="T47" fmla="*/ 163 h 216"/>
                    <a:gd name="T48" fmla="*/ 276 w 492"/>
                    <a:gd name="T49" fmla="*/ 139 h 216"/>
                    <a:gd name="T50" fmla="*/ 272 w 492"/>
                    <a:gd name="T51" fmla="*/ 139 h 216"/>
                    <a:gd name="T52" fmla="*/ 272 w 492"/>
                    <a:gd name="T53" fmla="*/ 163 h 216"/>
                    <a:gd name="T54" fmla="*/ 250 w 492"/>
                    <a:gd name="T55" fmla="*/ 163 h 216"/>
                    <a:gd name="T56" fmla="*/ 250 w 492"/>
                    <a:gd name="T57" fmla="*/ 139 h 216"/>
                    <a:gd name="T58" fmla="*/ 206 w 492"/>
                    <a:gd name="T59" fmla="*/ 139 h 216"/>
                    <a:gd name="T60" fmla="*/ 206 w 492"/>
                    <a:gd name="T61" fmla="*/ 124 h 216"/>
                    <a:gd name="T62" fmla="*/ 244 w 492"/>
                    <a:gd name="T63" fmla="*/ 62 h 216"/>
                    <a:gd name="T64" fmla="*/ 272 w 492"/>
                    <a:gd name="T65" fmla="*/ 62 h 216"/>
                    <a:gd name="T66" fmla="*/ 272 w 492"/>
                    <a:gd name="T67" fmla="*/ 121 h 216"/>
                    <a:gd name="T68" fmla="*/ 276 w 492"/>
                    <a:gd name="T69" fmla="*/ 121 h 216"/>
                    <a:gd name="T70" fmla="*/ 276 w 492"/>
                    <a:gd name="T71" fmla="*/ 139 h 216"/>
                    <a:gd name="T72" fmla="*/ 356 w 492"/>
                    <a:gd name="T73" fmla="*/ 163 h 216"/>
                    <a:gd name="T74" fmla="*/ 333 w 492"/>
                    <a:gd name="T75" fmla="*/ 163 h 216"/>
                    <a:gd name="T76" fmla="*/ 333 w 492"/>
                    <a:gd name="T77" fmla="*/ 121 h 216"/>
                    <a:gd name="T78" fmla="*/ 321 w 492"/>
                    <a:gd name="T79" fmla="*/ 105 h 216"/>
                    <a:gd name="T80" fmla="*/ 309 w 492"/>
                    <a:gd name="T81" fmla="*/ 113 h 216"/>
                    <a:gd name="T82" fmla="*/ 309 w 492"/>
                    <a:gd name="T83" fmla="*/ 118 h 216"/>
                    <a:gd name="T84" fmla="*/ 309 w 492"/>
                    <a:gd name="T85" fmla="*/ 163 h 216"/>
                    <a:gd name="T86" fmla="*/ 285 w 492"/>
                    <a:gd name="T87" fmla="*/ 163 h 216"/>
                    <a:gd name="T88" fmla="*/ 285 w 492"/>
                    <a:gd name="T89" fmla="*/ 52 h 216"/>
                    <a:gd name="T90" fmla="*/ 309 w 492"/>
                    <a:gd name="T91" fmla="*/ 52 h 216"/>
                    <a:gd name="T92" fmla="*/ 309 w 492"/>
                    <a:gd name="T93" fmla="*/ 96 h 216"/>
                    <a:gd name="T94" fmla="*/ 309 w 492"/>
                    <a:gd name="T95" fmla="*/ 96 h 216"/>
                    <a:gd name="T96" fmla="*/ 318 w 492"/>
                    <a:gd name="T97" fmla="*/ 88 h 216"/>
                    <a:gd name="T98" fmla="*/ 330 w 492"/>
                    <a:gd name="T99" fmla="*/ 85 h 216"/>
                    <a:gd name="T100" fmla="*/ 356 w 492"/>
                    <a:gd name="T101" fmla="*/ 119 h 216"/>
                    <a:gd name="T102" fmla="*/ 356 w 492"/>
                    <a:gd name="T103" fmla="*/ 16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2" h="216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97"/>
                        <a:pt x="20" y="216"/>
                        <a:pt x="43" y="216"/>
                      </a:cubicBezTo>
                      <a:cubicBezTo>
                        <a:pt x="449" y="216"/>
                        <a:pt x="449" y="216"/>
                        <a:pt x="449" y="216"/>
                      </a:cubicBezTo>
                      <a:cubicBezTo>
                        <a:pt x="473" y="216"/>
                        <a:pt x="492" y="197"/>
                        <a:pt x="492" y="173"/>
                      </a:cubicBezTo>
                      <a:cubicBezTo>
                        <a:pt x="492" y="43"/>
                        <a:pt x="492" y="43"/>
                        <a:pt x="492" y="43"/>
                      </a:cubicBezTo>
                      <a:cubicBezTo>
                        <a:pt x="492" y="19"/>
                        <a:pt x="473" y="0"/>
                        <a:pt x="449" y="0"/>
                      </a:cubicBezTo>
                      <a:lnTo>
                        <a:pt x="43" y="0"/>
                      </a:lnTo>
                      <a:close/>
                      <a:moveTo>
                        <a:pt x="206" y="163"/>
                      </a:moveTo>
                      <a:cubicBezTo>
                        <a:pt x="136" y="163"/>
                        <a:pt x="136" y="163"/>
                        <a:pt x="136" y="163"/>
                      </a:cubicBezTo>
                      <a:cubicBezTo>
                        <a:pt x="136" y="149"/>
                        <a:pt x="136" y="149"/>
                        <a:pt x="136" y="149"/>
                      </a:cubicBezTo>
                      <a:cubicBezTo>
                        <a:pt x="149" y="137"/>
                        <a:pt x="149" y="137"/>
                        <a:pt x="149" y="137"/>
                      </a:cubicBezTo>
                      <a:cubicBezTo>
                        <a:pt x="170" y="117"/>
                        <a:pt x="181" y="106"/>
                        <a:pt x="181" y="94"/>
                      </a:cubicBezTo>
                      <a:cubicBezTo>
                        <a:pt x="181" y="86"/>
                        <a:pt x="176" y="79"/>
                        <a:pt x="165" y="79"/>
                      </a:cubicBezTo>
                      <a:cubicBezTo>
                        <a:pt x="156" y="79"/>
                        <a:pt x="149" y="84"/>
                        <a:pt x="144" y="88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45" y="65"/>
                        <a:pt x="156" y="60"/>
                        <a:pt x="170" y="60"/>
                      </a:cubicBezTo>
                      <a:cubicBezTo>
                        <a:pt x="192" y="60"/>
                        <a:pt x="204" y="74"/>
                        <a:pt x="204" y="92"/>
                      </a:cubicBezTo>
                      <a:cubicBezTo>
                        <a:pt x="204" y="109"/>
                        <a:pt x="192" y="123"/>
                        <a:pt x="178" y="136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206" y="144"/>
                        <a:pt x="206" y="144"/>
                        <a:pt x="206" y="144"/>
                      </a:cubicBezTo>
                      <a:lnTo>
                        <a:pt x="206" y="163"/>
                      </a:lnTo>
                      <a:close/>
                      <a:moveTo>
                        <a:pt x="276" y="139"/>
                      </a:moveTo>
                      <a:cubicBezTo>
                        <a:pt x="272" y="139"/>
                        <a:pt x="272" y="139"/>
                        <a:pt x="272" y="139"/>
                      </a:cubicBezTo>
                      <a:cubicBezTo>
                        <a:pt x="272" y="163"/>
                        <a:pt x="272" y="163"/>
                        <a:pt x="272" y="163"/>
                      </a:cubicBezTo>
                      <a:cubicBezTo>
                        <a:pt x="250" y="163"/>
                        <a:pt x="250" y="163"/>
                        <a:pt x="250" y="163"/>
                      </a:cubicBezTo>
                      <a:cubicBezTo>
                        <a:pt x="250" y="139"/>
                        <a:pt x="250" y="139"/>
                        <a:pt x="250" y="139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6" y="124"/>
                        <a:pt x="206" y="124"/>
                        <a:pt x="206" y="124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72" y="62"/>
                        <a:pt x="272" y="62"/>
                        <a:pt x="272" y="62"/>
                      </a:cubicBezTo>
                      <a:cubicBezTo>
                        <a:pt x="272" y="121"/>
                        <a:pt x="272" y="121"/>
                        <a:pt x="272" y="121"/>
                      </a:cubicBezTo>
                      <a:cubicBezTo>
                        <a:pt x="276" y="121"/>
                        <a:pt x="276" y="121"/>
                        <a:pt x="276" y="121"/>
                      </a:cubicBezTo>
                      <a:lnTo>
                        <a:pt x="276" y="139"/>
                      </a:lnTo>
                      <a:close/>
                      <a:moveTo>
                        <a:pt x="356" y="163"/>
                      </a:moveTo>
                      <a:cubicBezTo>
                        <a:pt x="333" y="163"/>
                        <a:pt x="333" y="163"/>
                        <a:pt x="333" y="163"/>
                      </a:cubicBezTo>
                      <a:cubicBezTo>
                        <a:pt x="333" y="121"/>
                        <a:pt x="333" y="121"/>
                        <a:pt x="333" y="121"/>
                      </a:cubicBezTo>
                      <a:cubicBezTo>
                        <a:pt x="333" y="111"/>
                        <a:pt x="330" y="105"/>
                        <a:pt x="321" y="105"/>
                      </a:cubicBezTo>
                      <a:cubicBezTo>
                        <a:pt x="315" y="105"/>
                        <a:pt x="311" y="109"/>
                        <a:pt x="309" y="113"/>
                      </a:cubicBezTo>
                      <a:cubicBezTo>
                        <a:pt x="309" y="114"/>
                        <a:pt x="309" y="116"/>
                        <a:pt x="309" y="118"/>
                      </a:cubicBezTo>
                      <a:cubicBezTo>
                        <a:pt x="309" y="163"/>
                        <a:pt x="309" y="163"/>
                        <a:pt x="309" y="163"/>
                      </a:cubicBezTo>
                      <a:cubicBezTo>
                        <a:pt x="285" y="163"/>
                        <a:pt x="285" y="163"/>
                        <a:pt x="285" y="163"/>
                      </a:cubicBezTo>
                      <a:cubicBezTo>
                        <a:pt x="285" y="52"/>
                        <a:pt x="285" y="52"/>
                        <a:pt x="285" y="52"/>
                      </a:cubicBezTo>
                      <a:cubicBezTo>
                        <a:pt x="309" y="52"/>
                        <a:pt x="309" y="52"/>
                        <a:pt x="309" y="52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1" y="93"/>
                        <a:pt x="314" y="90"/>
                        <a:pt x="318" y="88"/>
                      </a:cubicBezTo>
                      <a:cubicBezTo>
                        <a:pt x="321" y="86"/>
                        <a:pt x="326" y="85"/>
                        <a:pt x="330" y="85"/>
                      </a:cubicBezTo>
                      <a:cubicBezTo>
                        <a:pt x="345" y="85"/>
                        <a:pt x="356" y="96"/>
                        <a:pt x="356" y="119"/>
                      </a:cubicBezTo>
                      <a:lnTo>
                        <a:pt x="356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20919826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76" grpId="0"/>
      <p:bldP spid="176" grpId="1"/>
      <p:bldP spid="178" grpId="0"/>
      <p:bldP spid="178" grpId="1"/>
      <p:bldP spid="179" grpId="0"/>
      <p:bldP spid="179" grpId="1"/>
      <p:bldP spid="180" grpId="0"/>
      <p:bldP spid="18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39534" y="1520785"/>
            <a:ext cx="3912931" cy="2369880"/>
            <a:chOff x="4139534" y="1520785"/>
            <a:chExt cx="3912931" cy="2369880"/>
          </a:xfrm>
        </p:grpSpPr>
        <p:sp>
          <p:nvSpPr>
            <p:cNvPr id="2" name="文本框 1"/>
            <p:cNvSpPr txBox="1"/>
            <p:nvPr/>
          </p:nvSpPr>
          <p:spPr>
            <a:xfrm>
              <a:off x="4139534" y="1520785"/>
              <a:ext cx="391293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</a:rPr>
                <a:t>THA</a:t>
              </a:r>
              <a:r>
                <a:rPr lang="en-US" altLang="zh-CN" sz="8800" dirty="0" smtClean="0">
                  <a:solidFill>
                    <a:schemeClr val="accent1">
                      <a:lumMod val="75000"/>
                    </a:schemeClr>
                  </a:solidFill>
                </a:rPr>
                <a:t>NKS</a:t>
              </a:r>
              <a:endParaRPr lang="zh-CN" altLang="en-US" sz="8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18672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谢谢</a:t>
              </a:r>
              <a:r>
                <a:rPr lang="zh-CN" altLang="en-US" sz="5400" dirty="0" smtClean="0">
                  <a:solidFill>
                    <a:schemeClr val="accent1">
                      <a:lumMod val="7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观赏</a:t>
              </a:r>
              <a:endParaRPr lang="zh-CN" altLang="en-US" sz="5400" dirty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29376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13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日志分析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83"/>
          <p:cNvGrpSpPr/>
          <p:nvPr/>
        </p:nvGrpSpPr>
        <p:grpSpPr>
          <a:xfrm flipH="1">
            <a:off x="6441628" y="1586999"/>
            <a:ext cx="4722241" cy="2135071"/>
            <a:chOff x="931599" y="1594410"/>
            <a:chExt cx="4854684" cy="2194953"/>
          </a:xfrm>
        </p:grpSpPr>
        <p:sp>
          <p:nvSpPr>
            <p:cNvPr id="85" name="等腰三角形 41"/>
            <p:cNvSpPr/>
            <p:nvPr/>
          </p:nvSpPr>
          <p:spPr>
            <a:xfrm rot="5400000" flipH="1">
              <a:off x="2913187" y="1089816"/>
              <a:ext cx="216733" cy="4179910"/>
            </a:xfrm>
            <a:custGeom>
              <a:avLst/>
              <a:gdLst>
                <a:gd name="connsiteX0" fmla="*/ 0 w 218921"/>
                <a:gd name="connsiteY0" fmla="*/ 2984088 h 2984088"/>
                <a:gd name="connsiteX1" fmla="*/ 218921 w 218921"/>
                <a:gd name="connsiteY1" fmla="*/ 0 h 2984088"/>
                <a:gd name="connsiteX2" fmla="*/ 218921 w 218921"/>
                <a:gd name="connsiteY2" fmla="*/ 2984088 h 2984088"/>
                <a:gd name="connsiteX3" fmla="*/ 0 w 218921"/>
                <a:gd name="connsiteY3" fmla="*/ 2984088 h 2984088"/>
                <a:gd name="connsiteX0" fmla="*/ 0 w 218921"/>
                <a:gd name="connsiteY0" fmla="*/ 2984088 h 2984088"/>
                <a:gd name="connsiteX1" fmla="*/ 108463 w 218921"/>
                <a:gd name="connsiteY1" fmla="*/ 2339462 h 2984088"/>
                <a:gd name="connsiteX2" fmla="*/ 218921 w 218921"/>
                <a:gd name="connsiteY2" fmla="*/ 0 h 2984088"/>
                <a:gd name="connsiteX3" fmla="*/ 218921 w 218921"/>
                <a:gd name="connsiteY3" fmla="*/ 2984088 h 2984088"/>
                <a:gd name="connsiteX4" fmla="*/ 0 w 218921"/>
                <a:gd name="connsiteY4" fmla="*/ 2984088 h 2984088"/>
                <a:gd name="connsiteX0" fmla="*/ 2453 w 221374"/>
                <a:gd name="connsiteY0" fmla="*/ 2984088 h 2984088"/>
                <a:gd name="connsiteX1" fmla="*/ 110916 w 221374"/>
                <a:gd name="connsiteY1" fmla="*/ 2339462 h 2984088"/>
                <a:gd name="connsiteX2" fmla="*/ 221374 w 221374"/>
                <a:gd name="connsiteY2" fmla="*/ 0 h 2984088"/>
                <a:gd name="connsiteX3" fmla="*/ 221374 w 221374"/>
                <a:gd name="connsiteY3" fmla="*/ 2984088 h 2984088"/>
                <a:gd name="connsiteX4" fmla="*/ 2453 w 221374"/>
                <a:gd name="connsiteY4" fmla="*/ 2984088 h 2984088"/>
                <a:gd name="connsiteX0" fmla="*/ 8070 w 226991"/>
                <a:gd name="connsiteY0" fmla="*/ 2984088 h 3049797"/>
                <a:gd name="connsiteX1" fmla="*/ 116533 w 226991"/>
                <a:gd name="connsiteY1" fmla="*/ 2339462 h 3049797"/>
                <a:gd name="connsiteX2" fmla="*/ 226991 w 226991"/>
                <a:gd name="connsiteY2" fmla="*/ 0 h 3049797"/>
                <a:gd name="connsiteX3" fmla="*/ 226991 w 226991"/>
                <a:gd name="connsiteY3" fmla="*/ 2984088 h 3049797"/>
                <a:gd name="connsiteX4" fmla="*/ 8070 w 226991"/>
                <a:gd name="connsiteY4" fmla="*/ 2984088 h 3049797"/>
                <a:gd name="connsiteX0" fmla="*/ 3727 w 222648"/>
                <a:gd name="connsiteY0" fmla="*/ 2984088 h 3055655"/>
                <a:gd name="connsiteX1" fmla="*/ 112190 w 222648"/>
                <a:gd name="connsiteY1" fmla="*/ 2339462 h 3055655"/>
                <a:gd name="connsiteX2" fmla="*/ 222648 w 222648"/>
                <a:gd name="connsiteY2" fmla="*/ 0 h 3055655"/>
                <a:gd name="connsiteX3" fmla="*/ 222648 w 222648"/>
                <a:gd name="connsiteY3" fmla="*/ 2984088 h 3055655"/>
                <a:gd name="connsiteX4" fmla="*/ 3727 w 222648"/>
                <a:gd name="connsiteY4" fmla="*/ 2984088 h 305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648" h="3055655">
                  <a:moveTo>
                    <a:pt x="3727" y="2984088"/>
                  </a:moveTo>
                  <a:cubicBezTo>
                    <a:pt x="-14683" y="2876650"/>
                    <a:pt x="37271" y="3497108"/>
                    <a:pt x="112190" y="2339462"/>
                  </a:cubicBezTo>
                  <a:cubicBezTo>
                    <a:pt x="187109" y="1181816"/>
                    <a:pt x="185829" y="779821"/>
                    <a:pt x="222648" y="0"/>
                  </a:cubicBezTo>
                  <a:lnTo>
                    <a:pt x="222648" y="2984088"/>
                  </a:lnTo>
                  <a:lnTo>
                    <a:pt x="3727" y="29840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9000">
                  <a:srgbClr val="5B595B"/>
                </a:gs>
                <a:gs pos="100000">
                  <a:schemeClr val="bg2">
                    <a:lumMod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973692" y="1594410"/>
              <a:ext cx="4151849" cy="1581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hlinkClick r:id="rId2" action="ppaction://hlinksldjump"/>
            </p:cNvPr>
            <p:cNvSpPr/>
            <p:nvPr/>
          </p:nvSpPr>
          <p:spPr>
            <a:xfrm>
              <a:off x="4311443" y="2314523"/>
              <a:ext cx="1474840" cy="147484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03</a:t>
              </a:r>
              <a:endParaRPr lang="zh-CN" altLang="en-US" sz="6000" dirty="0"/>
            </a:p>
          </p:txBody>
        </p:sp>
        <p:grpSp>
          <p:nvGrpSpPr>
            <p:cNvPr id="8" name="组合 89"/>
            <p:cNvGrpSpPr/>
            <p:nvPr/>
          </p:nvGrpSpPr>
          <p:grpSpPr>
            <a:xfrm>
              <a:off x="1099967" y="1638305"/>
              <a:ext cx="3728449" cy="1709395"/>
              <a:chOff x="-121554" y="4031200"/>
              <a:chExt cx="3728451" cy="1709395"/>
            </a:xfrm>
          </p:grpSpPr>
          <p:sp>
            <p:nvSpPr>
              <p:cNvPr id="91" name="文本框 90">
                <a:hlinkClick r:id="rId2" action="ppaction://hlinksldjump"/>
              </p:cNvPr>
              <p:cNvSpPr txBox="1"/>
              <p:nvPr/>
            </p:nvSpPr>
            <p:spPr>
              <a:xfrm>
                <a:off x="821479" y="4031200"/>
                <a:ext cx="1771889" cy="47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文档数据库</a:t>
                </a:r>
                <a:endParaRPr lang="zh-CN" altLang="en-US" sz="2400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-121554" y="4506601"/>
                <a:ext cx="3728451" cy="123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JSON</a:t>
                </a:r>
              </a:p>
              <a:p>
                <a:pPr lvl="1"/>
                <a:r>
                  <a:rPr lang="en-US" dirty="0" err="1" smtClean="0"/>
                  <a:t>MongoDB</a:t>
                </a:r>
                <a:r>
                  <a:rPr lang="zh-CN" altLang="en-US" dirty="0" smtClean="0"/>
                  <a:t>、</a:t>
                </a:r>
                <a:r>
                  <a:rPr lang="en-US" dirty="0" err="1" smtClean="0"/>
                  <a:t>Couchbase</a:t>
                </a:r>
                <a:r>
                  <a:rPr lang="zh-CN" altLang="en-US" dirty="0" smtClean="0"/>
                  <a:t>、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Apache </a:t>
                </a:r>
                <a:r>
                  <a:rPr lang="en-US" dirty="0" err="1" smtClean="0"/>
                  <a:t>CouchDB</a:t>
                </a:r>
                <a:endParaRPr lang="en-US" dirty="0" smtClean="0"/>
              </a:p>
              <a:p>
                <a:pPr algn="ctr"/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3196"/>
          <p:cNvGrpSpPr/>
          <p:nvPr/>
        </p:nvGrpSpPr>
        <p:grpSpPr>
          <a:xfrm>
            <a:off x="1040700" y="1571241"/>
            <a:ext cx="4709670" cy="2148718"/>
            <a:chOff x="1040700" y="1571241"/>
            <a:chExt cx="4709670" cy="2148718"/>
          </a:xfrm>
        </p:grpSpPr>
        <p:grpSp>
          <p:nvGrpSpPr>
            <p:cNvPr id="10" name="组合 3195"/>
            <p:cNvGrpSpPr/>
            <p:nvPr/>
          </p:nvGrpSpPr>
          <p:grpSpPr>
            <a:xfrm>
              <a:off x="1040700" y="1571241"/>
              <a:ext cx="4488860" cy="2107049"/>
              <a:chOff x="1040700" y="1571241"/>
              <a:chExt cx="4488860" cy="2107049"/>
            </a:xfrm>
          </p:grpSpPr>
          <p:sp>
            <p:nvSpPr>
              <p:cNvPr id="42" name="等腰三角形 41"/>
              <p:cNvSpPr/>
              <p:nvPr/>
            </p:nvSpPr>
            <p:spPr>
              <a:xfrm rot="5400000" flipH="1">
                <a:off x="3008255" y="1671025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40700" y="1571241"/>
                <a:ext cx="4104506" cy="16359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52"/>
              <p:cNvGrpSpPr/>
              <p:nvPr/>
            </p:nvGrpSpPr>
            <p:grpSpPr>
              <a:xfrm>
                <a:off x="1105470" y="1627596"/>
                <a:ext cx="4424090" cy="2050694"/>
                <a:chOff x="-210413" y="4031199"/>
                <a:chExt cx="4548172" cy="2108204"/>
              </a:xfrm>
            </p:grpSpPr>
            <p:sp>
              <p:nvSpPr>
                <p:cNvPr id="54" name="文本框 53"/>
                <p:cNvSpPr txBox="1"/>
                <p:nvPr/>
              </p:nvSpPr>
              <p:spPr>
                <a:xfrm>
                  <a:off x="849620" y="4031199"/>
                  <a:ext cx="1771889" cy="474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4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内存数据库</a:t>
                  </a:r>
                  <a:endParaRPr lang="zh-CN" altLang="en-US" sz="24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-210413" y="4462441"/>
                  <a:ext cx="4548172" cy="1676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Key-value</a:t>
                  </a:r>
                </a:p>
                <a:p>
                  <a:pPr lvl="1"/>
                  <a:r>
                    <a:rPr lang="en-US" sz="2000" dirty="0" err="1" smtClean="0"/>
                    <a:t>Memcached</a:t>
                  </a:r>
                  <a:r>
                    <a:rPr lang="zh-CN" altLang="en-US" sz="2000" dirty="0" smtClean="0"/>
                    <a:t>、</a:t>
                  </a:r>
                  <a:r>
                    <a:rPr lang="en-US" altLang="zh-CN" sz="2000" dirty="0" err="1" smtClean="0"/>
                    <a:t>ehcache</a:t>
                  </a:r>
                  <a:r>
                    <a:rPr lang="zh-CN" altLang="en-US" sz="2000" dirty="0" smtClean="0"/>
                    <a:t>、</a:t>
                  </a:r>
                  <a:endParaRPr lang="en-US" altLang="zh-CN" sz="2000" dirty="0" smtClean="0"/>
                </a:p>
                <a:p>
                  <a:pPr lvl="1"/>
                  <a:r>
                    <a:rPr lang="en-US" sz="2000" dirty="0" err="1" smtClean="0"/>
                    <a:t>Redis</a:t>
                  </a:r>
                  <a:r>
                    <a:rPr lang="zh-CN" altLang="en-US" sz="2000" dirty="0" smtClean="0"/>
                    <a:t>、</a:t>
                  </a:r>
                  <a:r>
                    <a:rPr lang="en-US" sz="2000" dirty="0" err="1" smtClean="0"/>
                    <a:t>Riak</a:t>
                  </a:r>
                  <a:r>
                    <a:rPr lang="zh-CN" altLang="en-US" sz="2000" dirty="0" smtClean="0"/>
                    <a:t>、</a:t>
                  </a:r>
                  <a:r>
                    <a:rPr lang="en-US" sz="2000" dirty="0" err="1" smtClean="0"/>
                    <a:t>VoltDB</a:t>
                  </a:r>
                  <a:endParaRPr lang="en-US" sz="2000" dirty="0" smtClean="0"/>
                </a:p>
                <a:p>
                  <a:pPr algn="ctr"/>
                  <a:endParaRPr lang="en-US" altLang="zh-CN" sz="20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zh-CN" sz="20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3141"/>
              <p:cNvGrpSpPr/>
              <p:nvPr/>
            </p:nvGrpSpPr>
            <p:grpSpPr>
              <a:xfrm>
                <a:off x="2293976" y="1703600"/>
                <a:ext cx="14580" cy="303525"/>
                <a:chOff x="6616254" y="1547174"/>
                <a:chExt cx="17463" cy="3635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9" name="Freeform 43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0 h 11"/>
                    <a:gd name="T2" fmla="*/ 0 h 11"/>
                    <a:gd name="T3" fmla="*/ 0 h 11"/>
                    <a:gd name="T4" fmla="*/ 11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4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12 h 12"/>
                    <a:gd name="T2" fmla="*/ 12 h 12"/>
                    <a:gd name="T3" fmla="*/ 0 h 12"/>
                    <a:gd name="T4" fmla="*/ 0 h 12"/>
                    <a:gd name="T5" fmla="*/ 0 h 12"/>
                    <a:gd name="T6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Rectangle 47"/>
                <p:cNvSpPr>
                  <a:spLocks noChangeArrowheads="1"/>
                </p:cNvSpPr>
                <p:nvPr/>
              </p:nvSpPr>
              <p:spPr bwMode="auto">
                <a:xfrm>
                  <a:off x="6624192" y="1891661"/>
                  <a:ext cx="15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8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6 h 11"/>
                    <a:gd name="T2" fmla="*/ 0 h 11"/>
                    <a:gd name="T3" fmla="*/ 0 h 11"/>
                    <a:gd name="T4" fmla="*/ 6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7" name="Freeform 54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0 h 11"/>
                    <a:gd name="T2" fmla="*/ 6 h 11"/>
                    <a:gd name="T3" fmla="*/ 0 h 11"/>
                    <a:gd name="T4" fmla="*/ 0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7" name="Freeform 63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 w 1"/>
                    <a:gd name="T1" fmla="*/ 16 h 16"/>
                    <a:gd name="T2" fmla="*/ 1 w 1"/>
                    <a:gd name="T3" fmla="*/ 0 h 16"/>
                    <a:gd name="T4" fmla="*/ 0 w 1"/>
                    <a:gd name="T5" fmla="*/ 0 h 16"/>
                    <a:gd name="T6" fmla="*/ 1 w 1"/>
                    <a:gd name="T7" fmla="*/ 0 h 16"/>
                    <a:gd name="T8" fmla="*/ 1 w 1"/>
                    <a:gd name="T9" fmla="*/ 16 h 16"/>
                    <a:gd name="T10" fmla="*/ 1 w 1"/>
                    <a:gd name="T11" fmla="*/ 16 h 16"/>
                    <a:gd name="T12" fmla="*/ 1 w 1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6">
                      <a:moveTo>
                        <a:pt x="1" y="16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8" name="Freeform 64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 w 1"/>
                    <a:gd name="T1" fmla="*/ 16 h 16"/>
                    <a:gd name="T2" fmla="*/ 0 w 1"/>
                    <a:gd name="T3" fmla="*/ 16 h 16"/>
                    <a:gd name="T4" fmla="*/ 1 w 1"/>
                    <a:gd name="T5" fmla="*/ 16 h 16"/>
                    <a:gd name="T6" fmla="*/ 1 w 1"/>
                    <a:gd name="T7" fmla="*/ 0 h 16"/>
                    <a:gd name="T8" fmla="*/ 1 w 1"/>
                    <a:gd name="T9" fmla="*/ 0 h 16"/>
                    <a:gd name="T10" fmla="*/ 1 w 1"/>
                    <a:gd name="T11" fmla="*/ 0 h 16"/>
                    <a:gd name="T12" fmla="*/ 1 w 1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6">
                      <a:moveTo>
                        <a:pt x="1" y="16"/>
                      </a:moveTo>
                      <a:cubicBezTo>
                        <a:pt x="1" y="16"/>
                        <a:pt x="1" y="16"/>
                        <a:pt x="0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1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9" name="Freeform 65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6 h 12"/>
                    <a:gd name="T2" fmla="*/ 0 h 12"/>
                    <a:gd name="T3" fmla="*/ 0 h 12"/>
                    <a:gd name="T4" fmla="*/ 6 h 12"/>
                    <a:gd name="T5" fmla="*/ 12 h 12"/>
                    <a:gd name="T6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4" name="Freeform 70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11 h 11"/>
                    <a:gd name="T2" fmla="*/ 6 h 11"/>
                    <a:gd name="T3" fmla="*/ 0 h 11"/>
                    <a:gd name="T4" fmla="*/ 0 h 11"/>
                    <a:gd name="T5" fmla="*/ 5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7" name="Rectangle 73"/>
                <p:cNvSpPr>
                  <a:spLocks noChangeArrowheads="1"/>
                </p:cNvSpPr>
                <p:nvPr/>
              </p:nvSpPr>
              <p:spPr bwMode="auto">
                <a:xfrm>
                  <a:off x="6624192" y="1547174"/>
                  <a:ext cx="1588" cy="174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1" name="Rectangle 77"/>
                <p:cNvSpPr>
                  <a:spLocks noChangeArrowheads="1"/>
                </p:cNvSpPr>
                <p:nvPr/>
              </p:nvSpPr>
              <p:spPr bwMode="auto">
                <a:xfrm>
                  <a:off x="6624192" y="1891661"/>
                  <a:ext cx="15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83"/>
                <p:cNvSpPr>
                  <a:spLocks/>
                </p:cNvSpPr>
                <p:nvPr/>
              </p:nvSpPr>
              <p:spPr bwMode="auto">
                <a:xfrm>
                  <a:off x="6616254" y="1901186"/>
                  <a:ext cx="17463" cy="0"/>
                </a:xfrm>
                <a:custGeom>
                  <a:avLst/>
                  <a:gdLst>
                    <a:gd name="T0" fmla="*/ 0 w 11"/>
                    <a:gd name="T1" fmla="*/ 0 w 11"/>
                    <a:gd name="T2" fmla="*/ 11 w 11"/>
                    <a:gd name="T3" fmla="*/ 0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9" name="Freeform 85"/>
                <p:cNvSpPr>
                  <a:spLocks/>
                </p:cNvSpPr>
                <p:nvPr/>
              </p:nvSpPr>
              <p:spPr bwMode="auto">
                <a:xfrm>
                  <a:off x="6616254" y="1556699"/>
                  <a:ext cx="17463" cy="0"/>
                </a:xfrm>
                <a:custGeom>
                  <a:avLst/>
                  <a:gdLst>
                    <a:gd name="T0" fmla="*/ 11 w 11"/>
                    <a:gd name="T1" fmla="*/ 0 w 11"/>
                    <a:gd name="T2" fmla="*/ 11 w 11"/>
                    <a:gd name="T3" fmla="*/ 11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">
                      <a:moveTo>
                        <a:pt x="11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1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12 h 12"/>
                    <a:gd name="T2" fmla="*/ 0 h 12"/>
                    <a:gd name="T3" fmla="*/ 0 h 12"/>
                    <a:gd name="T4" fmla="*/ 4 h 12"/>
                    <a:gd name="T5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" name="椭圆 39"/>
            <p:cNvSpPr/>
            <p:nvPr/>
          </p:nvSpPr>
          <p:spPr>
            <a:xfrm>
              <a:off x="4315766" y="2285355"/>
              <a:ext cx="1434604" cy="14346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01</a:t>
              </a:r>
              <a:endParaRPr lang="zh-CN" altLang="en-US" sz="6000" dirty="0"/>
            </a:p>
          </p:txBody>
        </p:sp>
      </p:grpSp>
      <p:grpSp>
        <p:nvGrpSpPr>
          <p:cNvPr id="13" name="组合 6"/>
          <p:cNvGrpSpPr/>
          <p:nvPr/>
        </p:nvGrpSpPr>
        <p:grpSpPr>
          <a:xfrm>
            <a:off x="1132764" y="4003006"/>
            <a:ext cx="4617606" cy="2233079"/>
            <a:chOff x="1132764" y="4003006"/>
            <a:chExt cx="4617606" cy="2233079"/>
          </a:xfrm>
        </p:grpSpPr>
        <p:grpSp>
          <p:nvGrpSpPr>
            <p:cNvPr id="14" name="组合 55"/>
            <p:cNvGrpSpPr/>
            <p:nvPr/>
          </p:nvGrpSpPr>
          <p:grpSpPr>
            <a:xfrm>
              <a:off x="1132764" y="4003006"/>
              <a:ext cx="4617606" cy="2233079"/>
              <a:chOff x="1380689" y="3951855"/>
              <a:chExt cx="4382543" cy="2119402"/>
            </a:xfrm>
          </p:grpSpPr>
          <p:grpSp>
            <p:nvGrpSpPr>
              <p:cNvPr id="15" name="组合 43"/>
              <p:cNvGrpSpPr/>
              <p:nvPr/>
            </p:nvGrpSpPr>
            <p:grpSpPr>
              <a:xfrm>
                <a:off x="1380689" y="4362353"/>
                <a:ext cx="3824357" cy="1708904"/>
                <a:chOff x="1190189" y="3867049"/>
                <a:chExt cx="3824357" cy="1708904"/>
              </a:xfrm>
            </p:grpSpPr>
            <p:sp>
              <p:nvSpPr>
                <p:cNvPr id="94" name="等腰三角形 41"/>
                <p:cNvSpPr/>
                <p:nvPr/>
              </p:nvSpPr>
              <p:spPr>
                <a:xfrm rot="5400000" flipH="1">
                  <a:off x="2970206" y="4062686"/>
                  <a:ext cx="205549" cy="2820985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1190189" y="3867049"/>
                  <a:ext cx="3824357" cy="150335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98"/>
                <p:cNvGrpSpPr/>
                <p:nvPr/>
              </p:nvGrpSpPr>
              <p:grpSpPr>
                <a:xfrm>
                  <a:off x="1436297" y="3956687"/>
                  <a:ext cx="2877670" cy="1216911"/>
                  <a:chOff x="84228" y="3961046"/>
                  <a:chExt cx="3117056" cy="1318144"/>
                </a:xfrm>
              </p:grpSpPr>
              <p:sp>
                <p:nvSpPr>
                  <p:cNvPr id="100" name="文本框 99">
                    <a:hlinkClick r:id="rId3" action="ppaction://hlinksldjump"/>
                  </p:cNvPr>
                  <p:cNvSpPr txBox="1"/>
                  <p:nvPr/>
                </p:nvSpPr>
                <p:spPr>
                  <a:xfrm>
                    <a:off x="947833" y="3961046"/>
                    <a:ext cx="1771889" cy="474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2400" dirty="0" smtClean="0">
                        <a:latin typeface="方正正黑简体" panose="02000000000000000000" pitchFamily="2" charset="-122"/>
                        <a:ea typeface="方正正黑简体" panose="02000000000000000000" pitchFamily="2" charset="-122"/>
                      </a:rPr>
                      <a:t>图形数据库</a:t>
                    </a:r>
                    <a:endParaRPr lang="zh-CN" altLang="en-US" sz="24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endParaRPr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84228" y="4551449"/>
                    <a:ext cx="3117056" cy="7277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 smtClean="0"/>
                      <a:t>Neo4J</a:t>
                    </a:r>
                    <a:r>
                      <a:rPr lang="zh-CN" altLang="en-US" sz="2000" dirty="0" smtClean="0"/>
                      <a:t>、 </a:t>
                    </a:r>
                    <a:r>
                      <a:rPr lang="en-US" sz="2000" dirty="0" err="1" smtClean="0"/>
                      <a:t>InifiniteGraph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err="1" smtClean="0"/>
                      <a:t>OrientDB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96" name="椭圆 95">
                <a:hlinkClick r:id="rId3" action="ppaction://hlinksldjump"/>
              </p:cNvPr>
              <p:cNvSpPr/>
              <p:nvPr/>
            </p:nvSpPr>
            <p:spPr>
              <a:xfrm>
                <a:off x="4401658" y="3951855"/>
                <a:ext cx="1361574" cy="136157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52400" dist="101600" dir="10800000" sx="98000" sy="98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/>
                  <a:t>02</a:t>
                </a:r>
                <a:endParaRPr lang="zh-CN" altLang="en-US" sz="6000" dirty="0"/>
              </a:p>
            </p:txBody>
          </p:sp>
        </p:grpSp>
        <p:grpSp>
          <p:nvGrpSpPr>
            <p:cNvPr id="17" name="Group 89"/>
            <p:cNvGrpSpPr>
              <a:grpSpLocks noChangeAspect="1"/>
            </p:cNvGrpSpPr>
            <p:nvPr/>
          </p:nvGrpSpPr>
          <p:grpSpPr bwMode="auto">
            <a:xfrm>
              <a:off x="2407535" y="4861537"/>
              <a:ext cx="109204" cy="47499"/>
              <a:chOff x="3790" y="2229"/>
              <a:chExt cx="492" cy="214"/>
            </a:xfrm>
          </p:grpSpPr>
          <p:sp>
            <p:nvSpPr>
              <p:cNvPr id="3156" name="Oval 99"/>
              <p:cNvSpPr>
                <a:spLocks noChangeArrowheads="1"/>
              </p:cNvSpPr>
              <p:nvPr/>
            </p:nvSpPr>
            <p:spPr bwMode="auto">
              <a:xfrm>
                <a:off x="3790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7" name="Oval 100"/>
              <p:cNvSpPr>
                <a:spLocks noChangeArrowheads="1"/>
              </p:cNvSpPr>
              <p:nvPr/>
            </p:nvSpPr>
            <p:spPr bwMode="auto">
              <a:xfrm>
                <a:off x="384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8" name="Oval 101"/>
              <p:cNvSpPr>
                <a:spLocks noChangeArrowheads="1"/>
              </p:cNvSpPr>
              <p:nvPr/>
            </p:nvSpPr>
            <p:spPr bwMode="auto">
              <a:xfrm>
                <a:off x="390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9" name="Oval 102"/>
              <p:cNvSpPr>
                <a:spLocks noChangeArrowheads="1"/>
              </p:cNvSpPr>
              <p:nvPr/>
            </p:nvSpPr>
            <p:spPr bwMode="auto">
              <a:xfrm>
                <a:off x="3968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0" name="Oval 103"/>
              <p:cNvSpPr>
                <a:spLocks noChangeArrowheads="1"/>
              </p:cNvSpPr>
              <p:nvPr/>
            </p:nvSpPr>
            <p:spPr bwMode="auto">
              <a:xfrm>
                <a:off x="4028" y="2229"/>
                <a:ext cx="16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1" name="Oval 104"/>
              <p:cNvSpPr>
                <a:spLocks noChangeArrowheads="1"/>
              </p:cNvSpPr>
              <p:nvPr/>
            </p:nvSpPr>
            <p:spPr bwMode="auto">
              <a:xfrm>
                <a:off x="4085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2" name="Oval 105"/>
              <p:cNvSpPr>
                <a:spLocks noChangeArrowheads="1"/>
              </p:cNvSpPr>
              <p:nvPr/>
            </p:nvSpPr>
            <p:spPr bwMode="auto">
              <a:xfrm>
                <a:off x="414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3" name="Oval 106"/>
              <p:cNvSpPr>
                <a:spLocks noChangeArrowheads="1"/>
              </p:cNvSpPr>
              <p:nvPr/>
            </p:nvSpPr>
            <p:spPr bwMode="auto">
              <a:xfrm>
                <a:off x="420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4" name="Oval 107"/>
              <p:cNvSpPr>
                <a:spLocks noChangeArrowheads="1"/>
              </p:cNvSpPr>
              <p:nvPr/>
            </p:nvSpPr>
            <p:spPr bwMode="auto">
              <a:xfrm>
                <a:off x="4263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5" name="Oval 108"/>
              <p:cNvSpPr>
                <a:spLocks noChangeArrowheads="1"/>
              </p:cNvSpPr>
              <p:nvPr/>
            </p:nvSpPr>
            <p:spPr bwMode="auto">
              <a:xfrm>
                <a:off x="3790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6" name="Oval 109"/>
              <p:cNvSpPr>
                <a:spLocks noChangeArrowheads="1"/>
              </p:cNvSpPr>
              <p:nvPr/>
            </p:nvSpPr>
            <p:spPr bwMode="auto">
              <a:xfrm>
                <a:off x="384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7" name="Oval 110"/>
              <p:cNvSpPr>
                <a:spLocks noChangeArrowheads="1"/>
              </p:cNvSpPr>
              <p:nvPr/>
            </p:nvSpPr>
            <p:spPr bwMode="auto">
              <a:xfrm>
                <a:off x="390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8" name="Oval 111"/>
              <p:cNvSpPr>
                <a:spLocks noChangeArrowheads="1"/>
              </p:cNvSpPr>
              <p:nvPr/>
            </p:nvSpPr>
            <p:spPr bwMode="auto">
              <a:xfrm>
                <a:off x="3968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1" name="Oval 114"/>
              <p:cNvSpPr>
                <a:spLocks noChangeArrowheads="1"/>
              </p:cNvSpPr>
              <p:nvPr/>
            </p:nvSpPr>
            <p:spPr bwMode="auto">
              <a:xfrm>
                <a:off x="414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2" name="Oval 115"/>
              <p:cNvSpPr>
                <a:spLocks noChangeArrowheads="1"/>
              </p:cNvSpPr>
              <p:nvPr/>
            </p:nvSpPr>
            <p:spPr bwMode="auto">
              <a:xfrm>
                <a:off x="420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3" name="Oval 116"/>
              <p:cNvSpPr>
                <a:spLocks noChangeArrowheads="1"/>
              </p:cNvSpPr>
              <p:nvPr/>
            </p:nvSpPr>
            <p:spPr bwMode="auto">
              <a:xfrm>
                <a:off x="4263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5"/>
          <p:cNvGrpSpPr/>
          <p:nvPr/>
        </p:nvGrpSpPr>
        <p:grpSpPr>
          <a:xfrm>
            <a:off x="6441627" y="4003006"/>
            <a:ext cx="5022491" cy="2219430"/>
            <a:chOff x="6441627" y="4003006"/>
            <a:chExt cx="5022491" cy="2219430"/>
          </a:xfrm>
        </p:grpSpPr>
        <p:grpSp>
          <p:nvGrpSpPr>
            <p:cNvPr id="19" name="组合 103"/>
            <p:cNvGrpSpPr/>
            <p:nvPr/>
          </p:nvGrpSpPr>
          <p:grpSpPr>
            <a:xfrm flipH="1">
              <a:off x="6441627" y="4003006"/>
              <a:ext cx="5022491" cy="2219430"/>
              <a:chOff x="996416" y="3951855"/>
              <a:chExt cx="4766816" cy="2106448"/>
            </a:xfrm>
          </p:grpSpPr>
          <p:grpSp>
            <p:nvGrpSpPr>
              <p:cNvPr id="20" name="组合 104"/>
              <p:cNvGrpSpPr/>
              <p:nvPr/>
            </p:nvGrpSpPr>
            <p:grpSpPr>
              <a:xfrm>
                <a:off x="996416" y="4398519"/>
                <a:ext cx="4092052" cy="1659784"/>
                <a:chOff x="805916" y="3903215"/>
                <a:chExt cx="4092052" cy="1659784"/>
              </a:xfrm>
            </p:grpSpPr>
            <p:sp>
              <p:nvSpPr>
                <p:cNvPr id="107" name="等腰三角形 41"/>
                <p:cNvSpPr/>
                <p:nvPr/>
              </p:nvSpPr>
              <p:spPr>
                <a:xfrm rot="5400000" flipH="1">
                  <a:off x="2970204" y="4049733"/>
                  <a:ext cx="205549" cy="2820984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1103835" y="3903215"/>
                  <a:ext cx="3794133" cy="145343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110"/>
                <p:cNvGrpSpPr/>
                <p:nvPr/>
              </p:nvGrpSpPr>
              <p:grpSpPr>
                <a:xfrm>
                  <a:off x="805916" y="3995558"/>
                  <a:ext cx="3227657" cy="1143429"/>
                  <a:chOff x="-598592" y="4003139"/>
                  <a:chExt cx="3496158" cy="1238545"/>
                </a:xfrm>
              </p:grpSpPr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807449" y="4003139"/>
                    <a:ext cx="1771889" cy="474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2400" dirty="0" smtClean="0">
                        <a:latin typeface="方正正黑简体" panose="02000000000000000000" pitchFamily="2" charset="-122"/>
                        <a:ea typeface="方正正黑简体" panose="02000000000000000000" pitchFamily="2" charset="-122"/>
                      </a:rPr>
                      <a:t>列式数据库</a:t>
                    </a:r>
                    <a:endParaRPr lang="zh-CN" altLang="en-US" sz="24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-598592" y="4513946"/>
                    <a:ext cx="3496158" cy="72773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 smtClean="0"/>
                      <a:t>Apache </a:t>
                    </a:r>
                    <a:r>
                      <a:rPr lang="en-US" sz="2000" dirty="0" err="1" smtClean="0"/>
                      <a:t>Hbase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smtClean="0"/>
                      <a:t>Cassandra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smtClean="0"/>
                      <a:t>Google’s </a:t>
                    </a:r>
                    <a:r>
                      <a:rPr lang="en-US" sz="2000" dirty="0" err="1" smtClean="0"/>
                      <a:t>BigTable</a:t>
                    </a:r>
                    <a:endParaRPr lang="en-US" sz="2000" dirty="0" smtClean="0"/>
                  </a:p>
                </p:txBody>
              </p:sp>
            </p:grpSp>
          </p:grpSp>
          <p:sp>
            <p:nvSpPr>
              <p:cNvPr id="106" name="椭圆 105">
                <a:hlinkClick r:id="rId4" action="ppaction://hlinksldjump"/>
              </p:cNvPr>
              <p:cNvSpPr/>
              <p:nvPr/>
            </p:nvSpPr>
            <p:spPr>
              <a:xfrm>
                <a:off x="4401658" y="3951855"/>
                <a:ext cx="1361574" cy="136157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524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/>
                  <a:t>04</a:t>
                </a:r>
                <a:endParaRPr lang="zh-CN" altLang="en-US" sz="6000" dirty="0"/>
              </a:p>
            </p:txBody>
          </p:sp>
        </p:grpSp>
        <p:grpSp>
          <p:nvGrpSpPr>
            <p:cNvPr id="22" name="组合 3194"/>
            <p:cNvGrpSpPr/>
            <p:nvPr/>
          </p:nvGrpSpPr>
          <p:grpSpPr>
            <a:xfrm>
              <a:off x="9806155" y="4698595"/>
              <a:ext cx="292238" cy="267845"/>
              <a:chOff x="9911872" y="4708938"/>
              <a:chExt cx="195810" cy="179466"/>
            </a:xfrm>
          </p:grpSpPr>
          <p:sp>
            <p:nvSpPr>
              <p:cNvPr id="3179" name="Rectangle 122"/>
              <p:cNvSpPr>
                <a:spLocks noChangeArrowheads="1"/>
              </p:cNvSpPr>
              <p:nvPr/>
            </p:nvSpPr>
            <p:spPr bwMode="auto">
              <a:xfrm>
                <a:off x="9911872" y="4871099"/>
                <a:ext cx="8973" cy="17305"/>
              </a:xfrm>
              <a:prstGeom prst="rect">
                <a:avLst/>
              </a:prstGeom>
              <a:solidFill>
                <a:srgbClr val="2B35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6" name="Oval 129"/>
              <p:cNvSpPr>
                <a:spLocks noChangeArrowheads="1"/>
              </p:cNvSpPr>
              <p:nvPr/>
            </p:nvSpPr>
            <p:spPr bwMode="auto">
              <a:xfrm>
                <a:off x="10102875" y="4708938"/>
                <a:ext cx="4807" cy="512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7" name="Oval 130"/>
              <p:cNvSpPr>
                <a:spLocks noChangeArrowheads="1"/>
              </p:cNvSpPr>
              <p:nvPr/>
            </p:nvSpPr>
            <p:spPr bwMode="auto">
              <a:xfrm>
                <a:off x="10102875" y="4731692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1" name="Oval 134"/>
              <p:cNvSpPr>
                <a:spLocks noChangeArrowheads="1"/>
              </p:cNvSpPr>
              <p:nvPr/>
            </p:nvSpPr>
            <p:spPr bwMode="auto">
              <a:xfrm>
                <a:off x="10102875" y="4829757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90180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b="25187"/>
          <a:stretch/>
        </p:blipFill>
        <p:spPr>
          <a:xfrm>
            <a:off x="-3206" y="2816"/>
            <a:ext cx="6099206" cy="68551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8285" y="63605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380533" y="6483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4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52805" y="1454286"/>
            <a:ext cx="3448380" cy="1106983"/>
            <a:chOff x="8786813" y="2471738"/>
            <a:chExt cx="3448380" cy="1106983"/>
          </a:xfrm>
        </p:grpSpPr>
        <p:sp>
          <p:nvSpPr>
            <p:cNvPr id="5" name="文本框 4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hlinkClick r:id="rId4" action="ppaction://hlinksldjump"/>
            </p:cNvPr>
            <p:cNvSpPr txBox="1"/>
            <p:nvPr/>
          </p:nvSpPr>
          <p:spPr>
            <a:xfrm>
              <a:off x="8786813" y="3055501"/>
              <a:ext cx="3448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logstash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简介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及单机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4336" y="2715381"/>
            <a:ext cx="5389617" cy="1537871"/>
            <a:chOff x="8786813" y="2471738"/>
            <a:chExt cx="5389617" cy="1537871"/>
          </a:xfrm>
        </p:grpSpPr>
        <p:sp>
          <p:nvSpPr>
            <p:cNvPr id="9" name="文本框 8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2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hlinkClick r:id="rId5" action="ppaction://hlinksldjump"/>
            </p:cNvPr>
            <p:cNvSpPr txBox="1"/>
            <p:nvPr/>
          </p:nvSpPr>
          <p:spPr>
            <a:xfrm>
              <a:off x="8786813" y="3055502"/>
              <a:ext cx="53896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elasticsearch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简介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及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单机</a:t>
              </a:r>
              <a:endParaRPr lang="zh-CN" altLang="en-US" sz="28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84336" y="4008007"/>
            <a:ext cx="3132589" cy="1106983"/>
            <a:chOff x="8786813" y="2471738"/>
            <a:chExt cx="3132589" cy="1106983"/>
          </a:xfrm>
        </p:grpSpPr>
        <p:sp>
          <p:nvSpPr>
            <p:cNvPr id="12" name="文本框 11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hlinkClick r:id="rId6" action="ppaction://hlinksldjump"/>
            </p:cNvPr>
            <p:cNvSpPr txBox="1"/>
            <p:nvPr/>
          </p:nvSpPr>
          <p:spPr>
            <a:xfrm>
              <a:off x="8786813" y="3055501"/>
              <a:ext cx="3132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kibana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简介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及单机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4336" y="5363695"/>
            <a:ext cx="3057247" cy="1106983"/>
            <a:chOff x="8786813" y="2471738"/>
            <a:chExt cx="3057247" cy="1106983"/>
          </a:xfrm>
        </p:grpSpPr>
        <p:sp>
          <p:nvSpPr>
            <p:cNvPr id="15" name="文本框 14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86813" y="3055501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分布式和聚合操作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6259988" y="2644849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259988" y="3988367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59988" y="5283110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1642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2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394668" y="270083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495672" y="423151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36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基础</a:t>
            </a:r>
            <a:endParaRPr lang="zh-CN" altLang="en-US" sz="36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6618518" y="3909335"/>
            <a:ext cx="571448" cy="570159"/>
            <a:chOff x="7006910" y="2036619"/>
            <a:chExt cx="571448" cy="570159"/>
          </a:xfrm>
        </p:grpSpPr>
        <p:sp>
          <p:nvSpPr>
            <p:cNvPr id="80" name="Freeform 28"/>
            <p:cNvSpPr>
              <a:spLocks noEditPoints="1"/>
            </p:cNvSpPr>
            <p:nvPr/>
          </p:nvSpPr>
          <p:spPr bwMode="auto">
            <a:xfrm>
              <a:off x="7006910" y="2036619"/>
              <a:ext cx="571448" cy="570159"/>
            </a:xfrm>
            <a:custGeom>
              <a:avLst/>
              <a:gdLst>
                <a:gd name="T0" fmla="*/ 0 w 374"/>
                <a:gd name="T1" fmla="*/ 187 h 374"/>
                <a:gd name="T2" fmla="*/ 187 w 374"/>
                <a:gd name="T3" fmla="*/ 374 h 374"/>
                <a:gd name="T4" fmla="*/ 374 w 374"/>
                <a:gd name="T5" fmla="*/ 187 h 374"/>
                <a:gd name="T6" fmla="*/ 187 w 374"/>
                <a:gd name="T7" fmla="*/ 0 h 374"/>
                <a:gd name="T8" fmla="*/ 0 w 374"/>
                <a:gd name="T9" fmla="*/ 187 h 374"/>
                <a:gd name="T10" fmla="*/ 44 w 374"/>
                <a:gd name="T11" fmla="*/ 187 h 374"/>
                <a:gd name="T12" fmla="*/ 187 w 374"/>
                <a:gd name="T13" fmla="*/ 44 h 374"/>
                <a:gd name="T14" fmla="*/ 330 w 374"/>
                <a:gd name="T15" fmla="*/ 187 h 374"/>
                <a:gd name="T16" fmla="*/ 187 w 374"/>
                <a:gd name="T17" fmla="*/ 330 h 374"/>
                <a:gd name="T18" fmla="*/ 44 w 374"/>
                <a:gd name="T19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374">
                  <a:moveTo>
                    <a:pt x="0" y="187"/>
                  </a:move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moveTo>
                    <a:pt x="44" y="187"/>
                  </a:moveTo>
                  <a:cubicBezTo>
                    <a:pt x="44" y="108"/>
                    <a:pt x="108" y="44"/>
                    <a:pt x="187" y="44"/>
                  </a:cubicBezTo>
                  <a:cubicBezTo>
                    <a:pt x="266" y="44"/>
                    <a:pt x="330" y="108"/>
                    <a:pt x="330" y="187"/>
                  </a:cubicBezTo>
                  <a:cubicBezTo>
                    <a:pt x="330" y="266"/>
                    <a:pt x="266" y="330"/>
                    <a:pt x="187" y="330"/>
                  </a:cubicBezTo>
                  <a:cubicBezTo>
                    <a:pt x="108" y="330"/>
                    <a:pt x="44" y="266"/>
                    <a:pt x="44" y="187"/>
                  </a:cubicBezTo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7292312" y="2036619"/>
              <a:ext cx="286046" cy="570159"/>
            </a:xfrm>
            <a:custGeom>
              <a:avLst/>
              <a:gdLst>
                <a:gd name="T0" fmla="*/ 0 w 187"/>
                <a:gd name="T1" fmla="*/ 0 h 374"/>
                <a:gd name="T2" fmla="*/ 0 w 187"/>
                <a:gd name="T3" fmla="*/ 44 h 374"/>
                <a:gd name="T4" fmla="*/ 0 w 187"/>
                <a:gd name="T5" fmla="*/ 44 h 374"/>
                <a:gd name="T6" fmla="*/ 0 w 187"/>
                <a:gd name="T7" fmla="*/ 44 h 374"/>
                <a:gd name="T8" fmla="*/ 0 w 187"/>
                <a:gd name="T9" fmla="*/ 44 h 374"/>
                <a:gd name="T10" fmla="*/ 0 w 187"/>
                <a:gd name="T11" fmla="*/ 44 h 374"/>
                <a:gd name="T12" fmla="*/ 1 w 187"/>
                <a:gd name="T13" fmla="*/ 44 h 374"/>
                <a:gd name="T14" fmla="*/ 1 w 187"/>
                <a:gd name="T15" fmla="*/ 44 h 374"/>
                <a:gd name="T16" fmla="*/ 1 w 187"/>
                <a:gd name="T17" fmla="*/ 44 h 374"/>
                <a:gd name="T18" fmla="*/ 1 w 187"/>
                <a:gd name="T19" fmla="*/ 44 h 374"/>
                <a:gd name="T20" fmla="*/ 1 w 187"/>
                <a:gd name="T21" fmla="*/ 44 h 374"/>
                <a:gd name="T22" fmla="*/ 1 w 187"/>
                <a:gd name="T23" fmla="*/ 44 h 374"/>
                <a:gd name="T24" fmla="*/ 1 w 187"/>
                <a:gd name="T25" fmla="*/ 44 h 374"/>
                <a:gd name="T26" fmla="*/ 1 w 187"/>
                <a:gd name="T27" fmla="*/ 44 h 374"/>
                <a:gd name="T28" fmla="*/ 2 w 187"/>
                <a:gd name="T29" fmla="*/ 44 h 374"/>
                <a:gd name="T30" fmla="*/ 2 w 187"/>
                <a:gd name="T31" fmla="*/ 44 h 374"/>
                <a:gd name="T32" fmla="*/ 2 w 187"/>
                <a:gd name="T33" fmla="*/ 44 h 374"/>
                <a:gd name="T34" fmla="*/ 2 w 187"/>
                <a:gd name="T35" fmla="*/ 44 h 374"/>
                <a:gd name="T36" fmla="*/ 2 w 187"/>
                <a:gd name="T37" fmla="*/ 44 h 374"/>
                <a:gd name="T38" fmla="*/ 2 w 187"/>
                <a:gd name="T39" fmla="*/ 44 h 374"/>
                <a:gd name="T40" fmla="*/ 2 w 187"/>
                <a:gd name="T41" fmla="*/ 44 h 374"/>
                <a:gd name="T42" fmla="*/ 2 w 187"/>
                <a:gd name="T43" fmla="*/ 44 h 374"/>
                <a:gd name="T44" fmla="*/ 143 w 187"/>
                <a:gd name="T45" fmla="*/ 185 h 374"/>
                <a:gd name="T46" fmla="*/ 143 w 187"/>
                <a:gd name="T47" fmla="*/ 185 h 374"/>
                <a:gd name="T48" fmla="*/ 143 w 187"/>
                <a:gd name="T49" fmla="*/ 185 h 374"/>
                <a:gd name="T50" fmla="*/ 143 w 187"/>
                <a:gd name="T51" fmla="*/ 185 h 374"/>
                <a:gd name="T52" fmla="*/ 143 w 187"/>
                <a:gd name="T53" fmla="*/ 185 h 374"/>
                <a:gd name="T54" fmla="*/ 143 w 187"/>
                <a:gd name="T55" fmla="*/ 185 h 374"/>
                <a:gd name="T56" fmla="*/ 143 w 187"/>
                <a:gd name="T57" fmla="*/ 185 h 374"/>
                <a:gd name="T58" fmla="*/ 143 w 187"/>
                <a:gd name="T59" fmla="*/ 185 h 374"/>
                <a:gd name="T60" fmla="*/ 143 w 187"/>
                <a:gd name="T61" fmla="*/ 186 h 374"/>
                <a:gd name="T62" fmla="*/ 143 w 187"/>
                <a:gd name="T63" fmla="*/ 186 h 374"/>
                <a:gd name="T64" fmla="*/ 143 w 187"/>
                <a:gd name="T65" fmla="*/ 186 h 374"/>
                <a:gd name="T66" fmla="*/ 143 w 187"/>
                <a:gd name="T67" fmla="*/ 186 h 374"/>
                <a:gd name="T68" fmla="*/ 143 w 187"/>
                <a:gd name="T69" fmla="*/ 186 h 374"/>
                <a:gd name="T70" fmla="*/ 143 w 187"/>
                <a:gd name="T71" fmla="*/ 186 h 374"/>
                <a:gd name="T72" fmla="*/ 143 w 187"/>
                <a:gd name="T73" fmla="*/ 186 h 374"/>
                <a:gd name="T74" fmla="*/ 143 w 187"/>
                <a:gd name="T75" fmla="*/ 186 h 374"/>
                <a:gd name="T76" fmla="*/ 143 w 187"/>
                <a:gd name="T77" fmla="*/ 187 h 374"/>
                <a:gd name="T78" fmla="*/ 143 w 187"/>
                <a:gd name="T79" fmla="*/ 187 h 374"/>
                <a:gd name="T80" fmla="*/ 143 w 187"/>
                <a:gd name="T81" fmla="*/ 187 h 374"/>
                <a:gd name="T82" fmla="*/ 143 w 187"/>
                <a:gd name="T83" fmla="*/ 187 h 374"/>
                <a:gd name="T84" fmla="*/ 143 w 187"/>
                <a:gd name="T85" fmla="*/ 187 h 374"/>
                <a:gd name="T86" fmla="*/ 143 w 187"/>
                <a:gd name="T87" fmla="*/ 187 h 374"/>
                <a:gd name="T88" fmla="*/ 143 w 187"/>
                <a:gd name="T89" fmla="*/ 187 h 374"/>
                <a:gd name="T90" fmla="*/ 143 w 187"/>
                <a:gd name="T91" fmla="*/ 187 h 374"/>
                <a:gd name="T92" fmla="*/ 143 w 187"/>
                <a:gd name="T93" fmla="*/ 187 h 374"/>
                <a:gd name="T94" fmla="*/ 143 w 187"/>
                <a:gd name="T95" fmla="*/ 187 h 374"/>
                <a:gd name="T96" fmla="*/ 143 w 187"/>
                <a:gd name="T97" fmla="*/ 187 h 374"/>
                <a:gd name="T98" fmla="*/ 143 w 187"/>
                <a:gd name="T99" fmla="*/ 187 h 374"/>
                <a:gd name="T100" fmla="*/ 0 w 187"/>
                <a:gd name="T101" fmla="*/ 330 h 374"/>
                <a:gd name="T102" fmla="*/ 0 w 187"/>
                <a:gd name="T103" fmla="*/ 374 h 374"/>
                <a:gd name="T104" fmla="*/ 0 w 187"/>
                <a:gd name="T105" fmla="*/ 374 h 374"/>
                <a:gd name="T106" fmla="*/ 187 w 187"/>
                <a:gd name="T107" fmla="*/ 187 h 374"/>
                <a:gd name="T108" fmla="*/ 132 w 187"/>
                <a:gd name="T109" fmla="*/ 54 h 374"/>
                <a:gd name="T110" fmla="*/ 97 w 187"/>
                <a:gd name="T111" fmla="*/ 27 h 374"/>
                <a:gd name="T112" fmla="*/ 0 w 187"/>
                <a:gd name="T11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37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79" y="45"/>
                    <a:pt x="142" y="108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266"/>
                    <a:pt x="79" y="330"/>
                    <a:pt x="0" y="33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3" y="374"/>
                    <a:pt x="187" y="290"/>
                    <a:pt x="187" y="187"/>
                  </a:cubicBezTo>
                  <a:cubicBezTo>
                    <a:pt x="187" y="135"/>
                    <a:pt x="166" y="88"/>
                    <a:pt x="132" y="54"/>
                  </a:cubicBezTo>
                  <a:cubicBezTo>
                    <a:pt x="121" y="43"/>
                    <a:pt x="109" y="34"/>
                    <a:pt x="97" y="27"/>
                  </a:cubicBezTo>
                  <a:cubicBezTo>
                    <a:pt x="68" y="10"/>
                    <a:pt x="35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06910" y="2036619"/>
              <a:ext cx="285402" cy="570159"/>
            </a:xfrm>
            <a:custGeom>
              <a:avLst/>
              <a:gdLst>
                <a:gd name="T0" fmla="*/ 0 w 187"/>
                <a:gd name="T1" fmla="*/ 187 h 374"/>
                <a:gd name="T2" fmla="*/ 187 w 187"/>
                <a:gd name="T3" fmla="*/ 330 h 374"/>
                <a:gd name="T4" fmla="*/ 187 w 187"/>
                <a:gd name="T5" fmla="*/ 330 h 374"/>
                <a:gd name="T6" fmla="*/ 187 w 187"/>
                <a:gd name="T7" fmla="*/ 330 h 374"/>
                <a:gd name="T8" fmla="*/ 186 w 187"/>
                <a:gd name="T9" fmla="*/ 330 h 374"/>
                <a:gd name="T10" fmla="*/ 186 w 187"/>
                <a:gd name="T11" fmla="*/ 330 h 374"/>
                <a:gd name="T12" fmla="*/ 186 w 187"/>
                <a:gd name="T13" fmla="*/ 330 h 374"/>
                <a:gd name="T14" fmla="*/ 186 w 187"/>
                <a:gd name="T15" fmla="*/ 330 h 374"/>
                <a:gd name="T16" fmla="*/ 185 w 187"/>
                <a:gd name="T17" fmla="*/ 330 h 374"/>
                <a:gd name="T18" fmla="*/ 185 w 187"/>
                <a:gd name="T19" fmla="*/ 330 h 374"/>
                <a:gd name="T20" fmla="*/ 185 w 187"/>
                <a:gd name="T21" fmla="*/ 330 h 374"/>
                <a:gd name="T22" fmla="*/ 185 w 187"/>
                <a:gd name="T23" fmla="*/ 330 h 374"/>
                <a:gd name="T24" fmla="*/ 184 w 187"/>
                <a:gd name="T25" fmla="*/ 330 h 374"/>
                <a:gd name="T26" fmla="*/ 184 w 187"/>
                <a:gd name="T27" fmla="*/ 330 h 374"/>
                <a:gd name="T28" fmla="*/ 184 w 187"/>
                <a:gd name="T29" fmla="*/ 330 h 374"/>
                <a:gd name="T30" fmla="*/ 78 w 187"/>
                <a:gd name="T31" fmla="*/ 280 h 374"/>
                <a:gd name="T32" fmla="*/ 44 w 187"/>
                <a:gd name="T33" fmla="*/ 190 h 374"/>
                <a:gd name="T34" fmla="*/ 44 w 187"/>
                <a:gd name="T35" fmla="*/ 190 h 374"/>
                <a:gd name="T36" fmla="*/ 44 w 187"/>
                <a:gd name="T37" fmla="*/ 189 h 374"/>
                <a:gd name="T38" fmla="*/ 44 w 187"/>
                <a:gd name="T39" fmla="*/ 189 h 374"/>
                <a:gd name="T40" fmla="*/ 44 w 187"/>
                <a:gd name="T41" fmla="*/ 189 h 374"/>
                <a:gd name="T42" fmla="*/ 44 w 187"/>
                <a:gd name="T43" fmla="*/ 189 h 374"/>
                <a:gd name="T44" fmla="*/ 44 w 187"/>
                <a:gd name="T45" fmla="*/ 189 h 374"/>
                <a:gd name="T46" fmla="*/ 44 w 187"/>
                <a:gd name="T47" fmla="*/ 188 h 374"/>
                <a:gd name="T48" fmla="*/ 44 w 187"/>
                <a:gd name="T49" fmla="*/ 188 h 374"/>
                <a:gd name="T50" fmla="*/ 44 w 187"/>
                <a:gd name="T51" fmla="*/ 188 h 374"/>
                <a:gd name="T52" fmla="*/ 44 w 187"/>
                <a:gd name="T53" fmla="*/ 188 h 374"/>
                <a:gd name="T54" fmla="*/ 44 w 187"/>
                <a:gd name="T55" fmla="*/ 188 h 374"/>
                <a:gd name="T56" fmla="*/ 44 w 187"/>
                <a:gd name="T57" fmla="*/ 187 h 374"/>
                <a:gd name="T58" fmla="*/ 44 w 187"/>
                <a:gd name="T59" fmla="*/ 187 h 374"/>
                <a:gd name="T60" fmla="*/ 44 w 187"/>
                <a:gd name="T61" fmla="*/ 187 h 374"/>
                <a:gd name="T62" fmla="*/ 44 w 187"/>
                <a:gd name="T63" fmla="*/ 187 h 374"/>
                <a:gd name="T64" fmla="*/ 44 w 187"/>
                <a:gd name="T65" fmla="*/ 187 h 374"/>
                <a:gd name="T66" fmla="*/ 187 w 187"/>
                <a:gd name="T6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374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41" y="329"/>
                    <a:pt x="103" y="310"/>
                    <a:pt x="78" y="280"/>
                  </a:cubicBezTo>
                  <a:cubicBezTo>
                    <a:pt x="67" y="267"/>
                    <a:pt x="59" y="253"/>
                    <a:pt x="53" y="238"/>
                  </a:cubicBezTo>
                  <a:cubicBezTo>
                    <a:pt x="47" y="223"/>
                    <a:pt x="44" y="207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08"/>
                    <a:pt x="108" y="44"/>
                    <a:pt x="187" y="44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7158210" y="2178585"/>
              <a:ext cx="266304" cy="263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618518" y="1932446"/>
            <a:ext cx="588639" cy="587975"/>
            <a:chOff x="6621796" y="3514125"/>
            <a:chExt cx="588639" cy="587975"/>
          </a:xfrm>
        </p:grpSpPr>
        <p:sp>
          <p:nvSpPr>
            <p:cNvPr id="150" name="Freeform 96"/>
            <p:cNvSpPr>
              <a:spLocks noEditPoints="1"/>
            </p:cNvSpPr>
            <p:nvPr/>
          </p:nvSpPr>
          <p:spPr bwMode="auto">
            <a:xfrm>
              <a:off x="6621796" y="3514125"/>
              <a:ext cx="588639" cy="587975"/>
            </a:xfrm>
            <a:custGeom>
              <a:avLst/>
              <a:gdLst>
                <a:gd name="T0" fmla="*/ 0 w 374"/>
                <a:gd name="T1" fmla="*/ 187 h 374"/>
                <a:gd name="T2" fmla="*/ 187 w 374"/>
                <a:gd name="T3" fmla="*/ 374 h 374"/>
                <a:gd name="T4" fmla="*/ 374 w 374"/>
                <a:gd name="T5" fmla="*/ 187 h 374"/>
                <a:gd name="T6" fmla="*/ 187 w 374"/>
                <a:gd name="T7" fmla="*/ 0 h 374"/>
                <a:gd name="T8" fmla="*/ 0 w 374"/>
                <a:gd name="T9" fmla="*/ 187 h 374"/>
                <a:gd name="T10" fmla="*/ 44 w 374"/>
                <a:gd name="T11" fmla="*/ 187 h 374"/>
                <a:gd name="T12" fmla="*/ 187 w 374"/>
                <a:gd name="T13" fmla="*/ 44 h 374"/>
                <a:gd name="T14" fmla="*/ 330 w 374"/>
                <a:gd name="T15" fmla="*/ 187 h 374"/>
                <a:gd name="T16" fmla="*/ 187 w 374"/>
                <a:gd name="T17" fmla="*/ 330 h 374"/>
                <a:gd name="T18" fmla="*/ 44 w 374"/>
                <a:gd name="T19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374">
                  <a:moveTo>
                    <a:pt x="0" y="187"/>
                  </a:move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moveTo>
                    <a:pt x="44" y="187"/>
                  </a:moveTo>
                  <a:cubicBezTo>
                    <a:pt x="44" y="108"/>
                    <a:pt x="108" y="44"/>
                    <a:pt x="187" y="44"/>
                  </a:cubicBezTo>
                  <a:cubicBezTo>
                    <a:pt x="266" y="44"/>
                    <a:pt x="330" y="108"/>
                    <a:pt x="330" y="187"/>
                  </a:cubicBezTo>
                  <a:cubicBezTo>
                    <a:pt x="330" y="266"/>
                    <a:pt x="266" y="330"/>
                    <a:pt x="187" y="330"/>
                  </a:cubicBezTo>
                  <a:cubicBezTo>
                    <a:pt x="108" y="330"/>
                    <a:pt x="44" y="266"/>
                    <a:pt x="44" y="187"/>
                  </a:cubicBezTo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97"/>
            <p:cNvSpPr>
              <a:spLocks/>
            </p:cNvSpPr>
            <p:nvPr/>
          </p:nvSpPr>
          <p:spPr bwMode="auto">
            <a:xfrm>
              <a:off x="6915783" y="3514125"/>
              <a:ext cx="294651" cy="587975"/>
            </a:xfrm>
            <a:custGeom>
              <a:avLst/>
              <a:gdLst>
                <a:gd name="T0" fmla="*/ 0 w 187"/>
                <a:gd name="T1" fmla="*/ 0 h 374"/>
                <a:gd name="T2" fmla="*/ 0 w 187"/>
                <a:gd name="T3" fmla="*/ 44 h 374"/>
                <a:gd name="T4" fmla="*/ 0 w 187"/>
                <a:gd name="T5" fmla="*/ 44 h 374"/>
                <a:gd name="T6" fmla="*/ 0 w 187"/>
                <a:gd name="T7" fmla="*/ 44 h 374"/>
                <a:gd name="T8" fmla="*/ 0 w 187"/>
                <a:gd name="T9" fmla="*/ 44 h 374"/>
                <a:gd name="T10" fmla="*/ 0 w 187"/>
                <a:gd name="T11" fmla="*/ 44 h 374"/>
                <a:gd name="T12" fmla="*/ 1 w 187"/>
                <a:gd name="T13" fmla="*/ 44 h 374"/>
                <a:gd name="T14" fmla="*/ 1 w 187"/>
                <a:gd name="T15" fmla="*/ 44 h 374"/>
                <a:gd name="T16" fmla="*/ 1 w 187"/>
                <a:gd name="T17" fmla="*/ 44 h 374"/>
                <a:gd name="T18" fmla="*/ 1 w 187"/>
                <a:gd name="T19" fmla="*/ 44 h 374"/>
                <a:gd name="T20" fmla="*/ 1 w 187"/>
                <a:gd name="T21" fmla="*/ 44 h 374"/>
                <a:gd name="T22" fmla="*/ 1 w 187"/>
                <a:gd name="T23" fmla="*/ 44 h 374"/>
                <a:gd name="T24" fmla="*/ 1 w 187"/>
                <a:gd name="T25" fmla="*/ 44 h 374"/>
                <a:gd name="T26" fmla="*/ 1 w 187"/>
                <a:gd name="T27" fmla="*/ 44 h 374"/>
                <a:gd name="T28" fmla="*/ 2 w 187"/>
                <a:gd name="T29" fmla="*/ 44 h 374"/>
                <a:gd name="T30" fmla="*/ 2 w 187"/>
                <a:gd name="T31" fmla="*/ 44 h 374"/>
                <a:gd name="T32" fmla="*/ 2 w 187"/>
                <a:gd name="T33" fmla="*/ 44 h 374"/>
                <a:gd name="T34" fmla="*/ 2 w 187"/>
                <a:gd name="T35" fmla="*/ 44 h 374"/>
                <a:gd name="T36" fmla="*/ 2 w 187"/>
                <a:gd name="T37" fmla="*/ 44 h 374"/>
                <a:gd name="T38" fmla="*/ 2 w 187"/>
                <a:gd name="T39" fmla="*/ 44 h 374"/>
                <a:gd name="T40" fmla="*/ 143 w 187"/>
                <a:gd name="T41" fmla="*/ 185 h 374"/>
                <a:gd name="T42" fmla="*/ 143 w 187"/>
                <a:gd name="T43" fmla="*/ 185 h 374"/>
                <a:gd name="T44" fmla="*/ 143 w 187"/>
                <a:gd name="T45" fmla="*/ 185 h 374"/>
                <a:gd name="T46" fmla="*/ 143 w 187"/>
                <a:gd name="T47" fmla="*/ 185 h 374"/>
                <a:gd name="T48" fmla="*/ 143 w 187"/>
                <a:gd name="T49" fmla="*/ 185 h 374"/>
                <a:gd name="T50" fmla="*/ 143 w 187"/>
                <a:gd name="T51" fmla="*/ 185 h 374"/>
                <a:gd name="T52" fmla="*/ 143 w 187"/>
                <a:gd name="T53" fmla="*/ 185 h 374"/>
                <a:gd name="T54" fmla="*/ 143 w 187"/>
                <a:gd name="T55" fmla="*/ 185 h 374"/>
                <a:gd name="T56" fmla="*/ 143 w 187"/>
                <a:gd name="T57" fmla="*/ 186 h 374"/>
                <a:gd name="T58" fmla="*/ 143 w 187"/>
                <a:gd name="T59" fmla="*/ 186 h 374"/>
                <a:gd name="T60" fmla="*/ 143 w 187"/>
                <a:gd name="T61" fmla="*/ 186 h 374"/>
                <a:gd name="T62" fmla="*/ 143 w 187"/>
                <a:gd name="T63" fmla="*/ 186 h 374"/>
                <a:gd name="T64" fmla="*/ 143 w 187"/>
                <a:gd name="T65" fmla="*/ 186 h 374"/>
                <a:gd name="T66" fmla="*/ 143 w 187"/>
                <a:gd name="T67" fmla="*/ 186 h 374"/>
                <a:gd name="T68" fmla="*/ 143 w 187"/>
                <a:gd name="T69" fmla="*/ 186 h 374"/>
                <a:gd name="T70" fmla="*/ 143 w 187"/>
                <a:gd name="T71" fmla="*/ 186 h 374"/>
                <a:gd name="T72" fmla="*/ 143 w 187"/>
                <a:gd name="T73" fmla="*/ 187 h 374"/>
                <a:gd name="T74" fmla="*/ 143 w 187"/>
                <a:gd name="T75" fmla="*/ 187 h 374"/>
                <a:gd name="T76" fmla="*/ 143 w 187"/>
                <a:gd name="T77" fmla="*/ 187 h 374"/>
                <a:gd name="T78" fmla="*/ 143 w 187"/>
                <a:gd name="T79" fmla="*/ 187 h 374"/>
                <a:gd name="T80" fmla="*/ 143 w 187"/>
                <a:gd name="T81" fmla="*/ 187 h 374"/>
                <a:gd name="T82" fmla="*/ 143 w 187"/>
                <a:gd name="T83" fmla="*/ 187 h 374"/>
                <a:gd name="T84" fmla="*/ 143 w 187"/>
                <a:gd name="T85" fmla="*/ 187 h 374"/>
                <a:gd name="T86" fmla="*/ 143 w 187"/>
                <a:gd name="T87" fmla="*/ 187 h 374"/>
                <a:gd name="T88" fmla="*/ 143 w 187"/>
                <a:gd name="T89" fmla="*/ 187 h 374"/>
                <a:gd name="T90" fmla="*/ 143 w 187"/>
                <a:gd name="T91" fmla="*/ 187 h 374"/>
                <a:gd name="T92" fmla="*/ 143 w 187"/>
                <a:gd name="T93" fmla="*/ 187 h 374"/>
                <a:gd name="T94" fmla="*/ 143 w 187"/>
                <a:gd name="T95" fmla="*/ 187 h 374"/>
                <a:gd name="T96" fmla="*/ 134 w 187"/>
                <a:gd name="T97" fmla="*/ 238 h 374"/>
                <a:gd name="T98" fmla="*/ 109 w 187"/>
                <a:gd name="T99" fmla="*/ 280 h 374"/>
                <a:gd name="T100" fmla="*/ 0 w 187"/>
                <a:gd name="T101" fmla="*/ 330 h 374"/>
                <a:gd name="T102" fmla="*/ 0 w 187"/>
                <a:gd name="T103" fmla="*/ 374 h 374"/>
                <a:gd name="T104" fmla="*/ 0 w 187"/>
                <a:gd name="T105" fmla="*/ 374 h 374"/>
                <a:gd name="T106" fmla="*/ 187 w 187"/>
                <a:gd name="T107" fmla="*/ 187 h 374"/>
                <a:gd name="T108" fmla="*/ 0 w 187"/>
                <a:gd name="T10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37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79" y="45"/>
                    <a:pt x="142" y="107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205"/>
                    <a:pt x="140" y="222"/>
                    <a:pt x="134" y="238"/>
                  </a:cubicBezTo>
                  <a:cubicBezTo>
                    <a:pt x="128" y="253"/>
                    <a:pt x="120" y="267"/>
                    <a:pt x="109" y="280"/>
                  </a:cubicBezTo>
                  <a:cubicBezTo>
                    <a:pt x="83" y="311"/>
                    <a:pt x="44" y="330"/>
                    <a:pt x="0" y="33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3" y="374"/>
                    <a:pt x="187" y="290"/>
                    <a:pt x="187" y="187"/>
                  </a:cubicBezTo>
                  <a:cubicBezTo>
                    <a:pt x="187" y="84"/>
                    <a:pt x="103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6621796" y="3514125"/>
              <a:ext cx="293988" cy="587975"/>
            </a:xfrm>
            <a:custGeom>
              <a:avLst/>
              <a:gdLst>
                <a:gd name="T0" fmla="*/ 187 w 187"/>
                <a:gd name="T1" fmla="*/ 0 h 374"/>
                <a:gd name="T2" fmla="*/ 90 w 187"/>
                <a:gd name="T3" fmla="*/ 27 h 374"/>
                <a:gd name="T4" fmla="*/ 55 w 187"/>
                <a:gd name="T5" fmla="*/ 54 h 374"/>
                <a:gd name="T6" fmla="*/ 0 w 187"/>
                <a:gd name="T7" fmla="*/ 187 h 374"/>
                <a:gd name="T8" fmla="*/ 187 w 187"/>
                <a:gd name="T9" fmla="*/ 374 h 374"/>
                <a:gd name="T10" fmla="*/ 187 w 187"/>
                <a:gd name="T11" fmla="*/ 330 h 374"/>
                <a:gd name="T12" fmla="*/ 187 w 187"/>
                <a:gd name="T13" fmla="*/ 330 h 374"/>
                <a:gd name="T14" fmla="*/ 44 w 187"/>
                <a:gd name="T15" fmla="*/ 189 h 374"/>
                <a:gd name="T16" fmla="*/ 44 w 187"/>
                <a:gd name="T17" fmla="*/ 189 h 374"/>
                <a:gd name="T18" fmla="*/ 44 w 187"/>
                <a:gd name="T19" fmla="*/ 189 h 374"/>
                <a:gd name="T20" fmla="*/ 44 w 187"/>
                <a:gd name="T21" fmla="*/ 189 h 374"/>
                <a:gd name="T22" fmla="*/ 44 w 187"/>
                <a:gd name="T23" fmla="*/ 189 h 374"/>
                <a:gd name="T24" fmla="*/ 44 w 187"/>
                <a:gd name="T25" fmla="*/ 189 h 374"/>
                <a:gd name="T26" fmla="*/ 44 w 187"/>
                <a:gd name="T27" fmla="*/ 188 h 374"/>
                <a:gd name="T28" fmla="*/ 44 w 187"/>
                <a:gd name="T29" fmla="*/ 188 h 374"/>
                <a:gd name="T30" fmla="*/ 44 w 187"/>
                <a:gd name="T31" fmla="*/ 188 h 374"/>
                <a:gd name="T32" fmla="*/ 44 w 187"/>
                <a:gd name="T33" fmla="*/ 188 h 374"/>
                <a:gd name="T34" fmla="*/ 44 w 187"/>
                <a:gd name="T35" fmla="*/ 188 h 374"/>
                <a:gd name="T36" fmla="*/ 44 w 187"/>
                <a:gd name="T37" fmla="*/ 188 h 374"/>
                <a:gd name="T38" fmla="*/ 44 w 187"/>
                <a:gd name="T39" fmla="*/ 188 h 374"/>
                <a:gd name="T40" fmla="*/ 44 w 187"/>
                <a:gd name="T41" fmla="*/ 188 h 374"/>
                <a:gd name="T42" fmla="*/ 44 w 187"/>
                <a:gd name="T43" fmla="*/ 188 h 374"/>
                <a:gd name="T44" fmla="*/ 44 w 187"/>
                <a:gd name="T45" fmla="*/ 187 h 374"/>
                <a:gd name="T46" fmla="*/ 44 w 187"/>
                <a:gd name="T47" fmla="*/ 187 h 374"/>
                <a:gd name="T48" fmla="*/ 44 w 187"/>
                <a:gd name="T49" fmla="*/ 187 h 374"/>
                <a:gd name="T50" fmla="*/ 44 w 187"/>
                <a:gd name="T51" fmla="*/ 187 h 374"/>
                <a:gd name="T52" fmla="*/ 44 w 187"/>
                <a:gd name="T53" fmla="*/ 187 h 374"/>
                <a:gd name="T54" fmla="*/ 44 w 187"/>
                <a:gd name="T55" fmla="*/ 187 h 374"/>
                <a:gd name="T56" fmla="*/ 44 w 187"/>
                <a:gd name="T57" fmla="*/ 187 h 374"/>
                <a:gd name="T58" fmla="*/ 44 w 187"/>
                <a:gd name="T59" fmla="*/ 187 h 374"/>
                <a:gd name="T60" fmla="*/ 44 w 187"/>
                <a:gd name="T61" fmla="*/ 187 h 374"/>
                <a:gd name="T62" fmla="*/ 44 w 187"/>
                <a:gd name="T63" fmla="*/ 187 h 374"/>
                <a:gd name="T64" fmla="*/ 44 w 187"/>
                <a:gd name="T65" fmla="*/ 187 h 374"/>
                <a:gd name="T66" fmla="*/ 187 w 187"/>
                <a:gd name="T67" fmla="*/ 44 h 374"/>
                <a:gd name="T68" fmla="*/ 187 w 187"/>
                <a:gd name="T69" fmla="*/ 0 h 374"/>
                <a:gd name="T70" fmla="*/ 187 w 187"/>
                <a:gd name="T7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374">
                  <a:moveTo>
                    <a:pt x="187" y="0"/>
                  </a:moveTo>
                  <a:cubicBezTo>
                    <a:pt x="152" y="0"/>
                    <a:pt x="119" y="10"/>
                    <a:pt x="90" y="27"/>
                  </a:cubicBezTo>
                  <a:cubicBezTo>
                    <a:pt x="78" y="34"/>
                    <a:pt x="66" y="43"/>
                    <a:pt x="55" y="54"/>
                  </a:cubicBezTo>
                  <a:cubicBezTo>
                    <a:pt x="21" y="88"/>
                    <a:pt x="0" y="135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09" y="330"/>
                    <a:pt x="45" y="267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08"/>
                    <a:pt x="108" y="44"/>
                    <a:pt x="187" y="44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123"/>
            <p:cNvSpPr>
              <a:spLocks noChangeArrowheads="1"/>
            </p:cNvSpPr>
            <p:nvPr/>
          </p:nvSpPr>
          <p:spPr bwMode="auto">
            <a:xfrm flipH="1" flipV="1">
              <a:off x="6781195" y="3672180"/>
              <a:ext cx="264616" cy="2618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0" name="矩形 219">
            <a:hlinkClick r:id="rId2" action="ppaction://hlinksldjump"/>
          </p:cNvPr>
          <p:cNvSpPr/>
          <p:nvPr/>
        </p:nvSpPr>
        <p:spPr>
          <a:xfrm>
            <a:off x="7344608" y="1932446"/>
            <a:ext cx="3791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Logstash</a:t>
            </a:r>
            <a:endParaRPr lang="en-US" altLang="zh-CN" sz="2400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动态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地统一不同来源的数据和归一化数据到您选择的目的地</a:t>
            </a:r>
            <a:endParaRPr lang="zh-CN" altLang="zh-CN" sz="24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hlinkClick r:id="rId3" action="ppaction://hlinksldjump"/>
          </p:cNvPr>
          <p:cNvSpPr/>
          <p:nvPr/>
        </p:nvSpPr>
        <p:spPr>
          <a:xfrm>
            <a:off x="7344607" y="4032167"/>
            <a:ext cx="3791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logstash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单机搭建两部分：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windows</a:t>
            </a:r>
            <a:endParaRPr lang="en-US" altLang="zh-CN" sz="2400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755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2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220" grpId="0"/>
      <p:bldP spid="220" grpId="1"/>
      <p:bldP spid="221" grpId="0"/>
      <p:bldP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安装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38" y="1349549"/>
            <a:ext cx="8890091" cy="482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安装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571310" y="2333956"/>
            <a:ext cx="2232119" cy="873267"/>
            <a:chOff x="1058966" y="1854354"/>
            <a:chExt cx="885954" cy="1827420"/>
          </a:xfrm>
        </p:grpSpPr>
        <p:grpSp>
          <p:nvGrpSpPr>
            <p:cNvPr id="12" name="组合 5"/>
            <p:cNvGrpSpPr/>
            <p:nvPr/>
          </p:nvGrpSpPr>
          <p:grpSpPr>
            <a:xfrm>
              <a:off x="1058966" y="1854354"/>
              <a:ext cx="885954" cy="1827420"/>
              <a:chOff x="1058966" y="1854354"/>
              <a:chExt cx="885954" cy="1827420"/>
            </a:xfrm>
          </p:grpSpPr>
          <p:sp>
            <p:nvSpPr>
              <p:cNvPr id="9" name="等腰三角形 8"/>
              <p:cNvSpPr/>
              <p:nvPr/>
            </p:nvSpPr>
            <p:spPr>
              <a:xfrm rot="5400000">
                <a:off x="1830165" y="2714936"/>
                <a:ext cx="123255" cy="106255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058966" y="1854354"/>
                <a:ext cx="779699" cy="18274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33866" y="2276863"/>
              <a:ext cx="697652" cy="109490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Linux64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80394" y="4796431"/>
            <a:ext cx="2447833" cy="921981"/>
            <a:chOff x="10242228" y="4384913"/>
            <a:chExt cx="885954" cy="1747676"/>
          </a:xfrm>
        </p:grpSpPr>
        <p:sp>
          <p:nvSpPr>
            <p:cNvPr id="38" name="圆角矩形 37"/>
            <p:cNvSpPr/>
            <p:nvPr/>
          </p:nvSpPr>
          <p:spPr>
            <a:xfrm flipH="1">
              <a:off x="10348483" y="4384913"/>
              <a:ext cx="779699" cy="1747676"/>
            </a:xfrm>
            <a:prstGeom prst="roundRect">
              <a:avLst>
                <a:gd name="adj" fmla="val 4594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6200000" flipH="1">
              <a:off x="10233728" y="5205621"/>
              <a:ext cx="123255" cy="10625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410054" y="4806870"/>
              <a:ext cx="643956" cy="87511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windows</a:t>
              </a:r>
              <a:endParaRPr lang="zh-CN" altLang="en-US" sz="2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4" name="组合 15"/>
          <p:cNvGrpSpPr/>
          <p:nvPr/>
        </p:nvGrpSpPr>
        <p:grpSpPr>
          <a:xfrm>
            <a:off x="1050833" y="4384912"/>
            <a:ext cx="8613867" cy="2035376"/>
            <a:chOff x="1050833" y="4384912"/>
            <a:chExt cx="8999435" cy="2035376"/>
          </a:xfrm>
        </p:grpSpPr>
        <p:sp>
          <p:nvSpPr>
            <p:cNvPr id="39" name="圆角矩形 38"/>
            <p:cNvSpPr/>
            <p:nvPr/>
          </p:nvSpPr>
          <p:spPr>
            <a:xfrm flipH="1">
              <a:off x="1050833" y="4384912"/>
              <a:ext cx="8999435" cy="17476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88900" dist="50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54"/>
            <p:cNvGrpSpPr/>
            <p:nvPr/>
          </p:nvGrpSpPr>
          <p:grpSpPr>
            <a:xfrm>
              <a:off x="8232488" y="4384912"/>
              <a:ext cx="1817780" cy="1762431"/>
              <a:chOff x="8118995" y="3961571"/>
              <a:chExt cx="1817780" cy="1762431"/>
            </a:xfrm>
          </p:grpSpPr>
          <p:sp>
            <p:nvSpPr>
              <p:cNvPr id="40" name="椭圆 39"/>
              <p:cNvSpPr/>
              <p:nvPr/>
            </p:nvSpPr>
            <p:spPr>
              <a:xfrm flipH="1">
                <a:off x="8118995" y="3961571"/>
                <a:ext cx="1817780" cy="17624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27000" dist="63500" dir="1080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8809744" y="4107495"/>
                <a:ext cx="384052" cy="1492098"/>
              </a:xfrm>
              <a:custGeom>
                <a:avLst/>
                <a:gdLst>
                  <a:gd name="T0" fmla="*/ 4 w 207"/>
                  <a:gd name="T1" fmla="*/ 359 h 812"/>
                  <a:gd name="T2" fmla="*/ 18 w 207"/>
                  <a:gd name="T3" fmla="*/ 431 h 812"/>
                  <a:gd name="T4" fmla="*/ 18 w 207"/>
                  <a:gd name="T5" fmla="*/ 528 h 812"/>
                  <a:gd name="T6" fmla="*/ 34 w 207"/>
                  <a:gd name="T7" fmla="*/ 618 h 812"/>
                  <a:gd name="T8" fmla="*/ 41 w 207"/>
                  <a:gd name="T9" fmla="*/ 646 h 812"/>
                  <a:gd name="T10" fmla="*/ 63 w 207"/>
                  <a:gd name="T11" fmla="*/ 670 h 812"/>
                  <a:gd name="T12" fmla="*/ 73 w 207"/>
                  <a:gd name="T13" fmla="*/ 662 h 812"/>
                  <a:gd name="T14" fmla="*/ 58 w 207"/>
                  <a:gd name="T15" fmla="*/ 750 h 812"/>
                  <a:gd name="T16" fmla="*/ 51 w 207"/>
                  <a:gd name="T17" fmla="*/ 761 h 812"/>
                  <a:gd name="T18" fmla="*/ 34 w 207"/>
                  <a:gd name="T19" fmla="*/ 762 h 812"/>
                  <a:gd name="T20" fmla="*/ 30 w 207"/>
                  <a:gd name="T21" fmla="*/ 765 h 812"/>
                  <a:gd name="T22" fmla="*/ 36 w 207"/>
                  <a:gd name="T23" fmla="*/ 769 h 812"/>
                  <a:gd name="T24" fmla="*/ 25 w 207"/>
                  <a:gd name="T25" fmla="*/ 782 h 812"/>
                  <a:gd name="T26" fmla="*/ 53 w 207"/>
                  <a:gd name="T27" fmla="*/ 786 h 812"/>
                  <a:gd name="T28" fmla="*/ 71 w 207"/>
                  <a:gd name="T29" fmla="*/ 783 h 812"/>
                  <a:gd name="T30" fmla="*/ 97 w 207"/>
                  <a:gd name="T31" fmla="*/ 755 h 812"/>
                  <a:gd name="T32" fmla="*/ 101 w 207"/>
                  <a:gd name="T33" fmla="*/ 778 h 812"/>
                  <a:gd name="T34" fmla="*/ 105 w 207"/>
                  <a:gd name="T35" fmla="*/ 758 h 812"/>
                  <a:gd name="T36" fmla="*/ 113 w 207"/>
                  <a:gd name="T37" fmla="*/ 805 h 812"/>
                  <a:gd name="T38" fmla="*/ 151 w 207"/>
                  <a:gd name="T39" fmla="*/ 811 h 812"/>
                  <a:gd name="T40" fmla="*/ 156 w 207"/>
                  <a:gd name="T41" fmla="*/ 800 h 812"/>
                  <a:gd name="T42" fmla="*/ 138 w 207"/>
                  <a:gd name="T43" fmla="*/ 753 h 812"/>
                  <a:gd name="T44" fmla="*/ 137 w 207"/>
                  <a:gd name="T45" fmla="*/ 649 h 812"/>
                  <a:gd name="T46" fmla="*/ 158 w 207"/>
                  <a:gd name="T47" fmla="*/ 639 h 812"/>
                  <a:gd name="T48" fmla="*/ 161 w 207"/>
                  <a:gd name="T49" fmla="*/ 630 h 812"/>
                  <a:gd name="T50" fmla="*/ 159 w 207"/>
                  <a:gd name="T51" fmla="*/ 614 h 812"/>
                  <a:gd name="T52" fmla="*/ 154 w 207"/>
                  <a:gd name="T53" fmla="*/ 596 h 812"/>
                  <a:gd name="T54" fmla="*/ 159 w 207"/>
                  <a:gd name="T55" fmla="*/ 588 h 812"/>
                  <a:gd name="T56" fmla="*/ 161 w 207"/>
                  <a:gd name="T57" fmla="*/ 584 h 812"/>
                  <a:gd name="T58" fmla="*/ 161 w 207"/>
                  <a:gd name="T59" fmla="*/ 533 h 812"/>
                  <a:gd name="T60" fmla="*/ 152 w 207"/>
                  <a:gd name="T61" fmla="*/ 430 h 812"/>
                  <a:gd name="T62" fmla="*/ 184 w 207"/>
                  <a:gd name="T63" fmla="*/ 313 h 812"/>
                  <a:gd name="T64" fmla="*/ 189 w 207"/>
                  <a:gd name="T65" fmla="*/ 302 h 812"/>
                  <a:gd name="T66" fmla="*/ 201 w 207"/>
                  <a:gd name="T67" fmla="*/ 160 h 812"/>
                  <a:gd name="T68" fmla="*/ 180 w 207"/>
                  <a:gd name="T69" fmla="*/ 138 h 812"/>
                  <a:gd name="T70" fmla="*/ 157 w 207"/>
                  <a:gd name="T71" fmla="*/ 29 h 812"/>
                  <a:gd name="T72" fmla="*/ 141 w 207"/>
                  <a:gd name="T73" fmla="*/ 8 h 812"/>
                  <a:gd name="T74" fmla="*/ 115 w 207"/>
                  <a:gd name="T75" fmla="*/ 1 h 812"/>
                  <a:gd name="T76" fmla="*/ 85 w 207"/>
                  <a:gd name="T77" fmla="*/ 26 h 812"/>
                  <a:gd name="T78" fmla="*/ 63 w 207"/>
                  <a:gd name="T79" fmla="*/ 129 h 812"/>
                  <a:gd name="T80" fmla="*/ 38 w 207"/>
                  <a:gd name="T81" fmla="*/ 196 h 812"/>
                  <a:gd name="T82" fmla="*/ 37 w 207"/>
                  <a:gd name="T83" fmla="*/ 198 h 812"/>
                  <a:gd name="T84" fmla="*/ 30 w 207"/>
                  <a:gd name="T85" fmla="*/ 202 h 812"/>
                  <a:gd name="T86" fmla="*/ 29 w 207"/>
                  <a:gd name="T87" fmla="*/ 203 h 812"/>
                  <a:gd name="T88" fmla="*/ 24 w 207"/>
                  <a:gd name="T89" fmla="*/ 209 h 812"/>
                  <a:gd name="T90" fmla="*/ 37 w 207"/>
                  <a:gd name="T91" fmla="*/ 207 h 812"/>
                  <a:gd name="T92" fmla="*/ 36 w 207"/>
                  <a:gd name="T93" fmla="*/ 210 h 812"/>
                  <a:gd name="T94" fmla="*/ 3 w 207"/>
                  <a:gd name="T95" fmla="*/ 334 h 812"/>
                  <a:gd name="T96" fmla="*/ 32 w 207"/>
                  <a:gd name="T97" fmla="*/ 299 h 812"/>
                  <a:gd name="T98" fmla="*/ 40 w 207"/>
                  <a:gd name="T99" fmla="*/ 275 h 812"/>
                  <a:gd name="T100" fmla="*/ 37 w 207"/>
                  <a:gd name="T101" fmla="*/ 287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7" h="812">
                    <a:moveTo>
                      <a:pt x="3" y="354"/>
                    </a:moveTo>
                    <a:cubicBezTo>
                      <a:pt x="3" y="355"/>
                      <a:pt x="3" y="357"/>
                      <a:pt x="4" y="359"/>
                    </a:cubicBezTo>
                    <a:cubicBezTo>
                      <a:pt x="8" y="364"/>
                      <a:pt x="11" y="368"/>
                      <a:pt x="14" y="374"/>
                    </a:cubicBezTo>
                    <a:cubicBezTo>
                      <a:pt x="14" y="393"/>
                      <a:pt x="17" y="412"/>
                      <a:pt x="18" y="431"/>
                    </a:cubicBezTo>
                    <a:cubicBezTo>
                      <a:pt x="19" y="453"/>
                      <a:pt x="19" y="474"/>
                      <a:pt x="20" y="495"/>
                    </a:cubicBezTo>
                    <a:cubicBezTo>
                      <a:pt x="21" y="506"/>
                      <a:pt x="18" y="517"/>
                      <a:pt x="18" y="528"/>
                    </a:cubicBezTo>
                    <a:cubicBezTo>
                      <a:pt x="19" y="550"/>
                      <a:pt x="19" y="573"/>
                      <a:pt x="29" y="592"/>
                    </a:cubicBezTo>
                    <a:cubicBezTo>
                      <a:pt x="30" y="601"/>
                      <a:pt x="31" y="610"/>
                      <a:pt x="34" y="618"/>
                    </a:cubicBezTo>
                    <a:cubicBezTo>
                      <a:pt x="36" y="627"/>
                      <a:pt x="37" y="636"/>
                      <a:pt x="40" y="645"/>
                    </a:cubicBezTo>
                    <a:cubicBezTo>
                      <a:pt x="40" y="645"/>
                      <a:pt x="41" y="646"/>
                      <a:pt x="41" y="646"/>
                    </a:cubicBezTo>
                    <a:cubicBezTo>
                      <a:pt x="46" y="645"/>
                      <a:pt x="51" y="645"/>
                      <a:pt x="55" y="642"/>
                    </a:cubicBezTo>
                    <a:cubicBezTo>
                      <a:pt x="56" y="651"/>
                      <a:pt x="52" y="666"/>
                      <a:pt x="63" y="670"/>
                    </a:cubicBezTo>
                    <a:cubicBezTo>
                      <a:pt x="64" y="670"/>
                      <a:pt x="65" y="670"/>
                      <a:pt x="65" y="670"/>
                    </a:cubicBezTo>
                    <a:cubicBezTo>
                      <a:pt x="70" y="669"/>
                      <a:pt x="71" y="665"/>
                      <a:pt x="73" y="662"/>
                    </a:cubicBezTo>
                    <a:cubicBezTo>
                      <a:pt x="72" y="682"/>
                      <a:pt x="77" y="703"/>
                      <a:pt x="70" y="722"/>
                    </a:cubicBezTo>
                    <a:cubicBezTo>
                      <a:pt x="67" y="732"/>
                      <a:pt x="63" y="741"/>
                      <a:pt x="58" y="750"/>
                    </a:cubicBezTo>
                    <a:cubicBezTo>
                      <a:pt x="57" y="753"/>
                      <a:pt x="56" y="756"/>
                      <a:pt x="54" y="759"/>
                    </a:cubicBezTo>
                    <a:cubicBezTo>
                      <a:pt x="53" y="760"/>
                      <a:pt x="52" y="761"/>
                      <a:pt x="51" y="761"/>
                    </a:cubicBezTo>
                    <a:cubicBezTo>
                      <a:pt x="49" y="762"/>
                      <a:pt x="47" y="760"/>
                      <a:pt x="45" y="760"/>
                    </a:cubicBezTo>
                    <a:cubicBezTo>
                      <a:pt x="41" y="760"/>
                      <a:pt x="38" y="762"/>
                      <a:pt x="34" y="762"/>
                    </a:cubicBezTo>
                    <a:cubicBezTo>
                      <a:pt x="32" y="763"/>
                      <a:pt x="32" y="764"/>
                      <a:pt x="31" y="765"/>
                    </a:cubicBezTo>
                    <a:cubicBezTo>
                      <a:pt x="31" y="765"/>
                      <a:pt x="30" y="764"/>
                      <a:pt x="30" y="765"/>
                    </a:cubicBezTo>
                    <a:cubicBezTo>
                      <a:pt x="28" y="766"/>
                      <a:pt x="28" y="768"/>
                      <a:pt x="29" y="769"/>
                    </a:cubicBezTo>
                    <a:cubicBezTo>
                      <a:pt x="31" y="771"/>
                      <a:pt x="34" y="770"/>
                      <a:pt x="36" y="769"/>
                    </a:cubicBezTo>
                    <a:cubicBezTo>
                      <a:pt x="31" y="772"/>
                      <a:pt x="23" y="773"/>
                      <a:pt x="21" y="780"/>
                    </a:cubicBezTo>
                    <a:cubicBezTo>
                      <a:pt x="20" y="782"/>
                      <a:pt x="23" y="782"/>
                      <a:pt x="25" y="782"/>
                    </a:cubicBezTo>
                    <a:cubicBezTo>
                      <a:pt x="30" y="784"/>
                      <a:pt x="36" y="784"/>
                      <a:pt x="41" y="785"/>
                    </a:cubicBezTo>
                    <a:cubicBezTo>
                      <a:pt x="45" y="785"/>
                      <a:pt x="49" y="785"/>
                      <a:pt x="53" y="786"/>
                    </a:cubicBezTo>
                    <a:cubicBezTo>
                      <a:pt x="57" y="786"/>
                      <a:pt x="61" y="786"/>
                      <a:pt x="66" y="785"/>
                    </a:cubicBezTo>
                    <a:cubicBezTo>
                      <a:pt x="68" y="785"/>
                      <a:pt x="70" y="784"/>
                      <a:pt x="71" y="783"/>
                    </a:cubicBezTo>
                    <a:cubicBezTo>
                      <a:pt x="79" y="774"/>
                      <a:pt x="83" y="762"/>
                      <a:pt x="94" y="756"/>
                    </a:cubicBezTo>
                    <a:cubicBezTo>
                      <a:pt x="95" y="755"/>
                      <a:pt x="97" y="754"/>
                      <a:pt x="97" y="755"/>
                    </a:cubicBezTo>
                    <a:cubicBezTo>
                      <a:pt x="103" y="761"/>
                      <a:pt x="100" y="769"/>
                      <a:pt x="99" y="777"/>
                    </a:cubicBezTo>
                    <a:cubicBezTo>
                      <a:pt x="100" y="777"/>
                      <a:pt x="100" y="777"/>
                      <a:pt x="101" y="778"/>
                    </a:cubicBezTo>
                    <a:cubicBezTo>
                      <a:pt x="102" y="778"/>
                      <a:pt x="104" y="779"/>
                      <a:pt x="104" y="778"/>
                    </a:cubicBezTo>
                    <a:cubicBezTo>
                      <a:pt x="105" y="771"/>
                      <a:pt x="104" y="765"/>
                      <a:pt x="105" y="758"/>
                    </a:cubicBezTo>
                    <a:cubicBezTo>
                      <a:pt x="108" y="771"/>
                      <a:pt x="111" y="783"/>
                      <a:pt x="113" y="796"/>
                    </a:cubicBezTo>
                    <a:cubicBezTo>
                      <a:pt x="114" y="799"/>
                      <a:pt x="114" y="802"/>
                      <a:pt x="113" y="805"/>
                    </a:cubicBezTo>
                    <a:cubicBezTo>
                      <a:pt x="112" y="807"/>
                      <a:pt x="108" y="809"/>
                      <a:pt x="109" y="812"/>
                    </a:cubicBezTo>
                    <a:cubicBezTo>
                      <a:pt x="123" y="812"/>
                      <a:pt x="137" y="812"/>
                      <a:pt x="151" y="811"/>
                    </a:cubicBezTo>
                    <a:cubicBezTo>
                      <a:pt x="153" y="811"/>
                      <a:pt x="156" y="810"/>
                      <a:pt x="156" y="809"/>
                    </a:cubicBezTo>
                    <a:cubicBezTo>
                      <a:pt x="158" y="806"/>
                      <a:pt x="157" y="803"/>
                      <a:pt x="156" y="800"/>
                    </a:cubicBezTo>
                    <a:cubicBezTo>
                      <a:pt x="152" y="788"/>
                      <a:pt x="147" y="777"/>
                      <a:pt x="144" y="764"/>
                    </a:cubicBezTo>
                    <a:cubicBezTo>
                      <a:pt x="143" y="760"/>
                      <a:pt x="139" y="757"/>
                      <a:pt x="138" y="753"/>
                    </a:cubicBezTo>
                    <a:cubicBezTo>
                      <a:pt x="135" y="747"/>
                      <a:pt x="134" y="741"/>
                      <a:pt x="134" y="734"/>
                    </a:cubicBezTo>
                    <a:cubicBezTo>
                      <a:pt x="134" y="706"/>
                      <a:pt x="137" y="677"/>
                      <a:pt x="137" y="649"/>
                    </a:cubicBezTo>
                    <a:cubicBezTo>
                      <a:pt x="141" y="651"/>
                      <a:pt x="145" y="648"/>
                      <a:pt x="149" y="646"/>
                    </a:cubicBezTo>
                    <a:cubicBezTo>
                      <a:pt x="153" y="645"/>
                      <a:pt x="155" y="642"/>
                      <a:pt x="158" y="639"/>
                    </a:cubicBezTo>
                    <a:cubicBezTo>
                      <a:pt x="159" y="637"/>
                      <a:pt x="160" y="636"/>
                      <a:pt x="161" y="633"/>
                    </a:cubicBezTo>
                    <a:cubicBezTo>
                      <a:pt x="161" y="632"/>
                      <a:pt x="161" y="631"/>
                      <a:pt x="161" y="630"/>
                    </a:cubicBezTo>
                    <a:cubicBezTo>
                      <a:pt x="160" y="627"/>
                      <a:pt x="159" y="623"/>
                      <a:pt x="159" y="620"/>
                    </a:cubicBezTo>
                    <a:cubicBezTo>
                      <a:pt x="159" y="618"/>
                      <a:pt x="159" y="616"/>
                      <a:pt x="159" y="614"/>
                    </a:cubicBezTo>
                    <a:cubicBezTo>
                      <a:pt x="158" y="610"/>
                      <a:pt x="157" y="606"/>
                      <a:pt x="156" y="601"/>
                    </a:cubicBezTo>
                    <a:cubicBezTo>
                      <a:pt x="156" y="599"/>
                      <a:pt x="155" y="597"/>
                      <a:pt x="154" y="596"/>
                    </a:cubicBezTo>
                    <a:cubicBezTo>
                      <a:pt x="151" y="593"/>
                      <a:pt x="155" y="590"/>
                      <a:pt x="157" y="588"/>
                    </a:cubicBezTo>
                    <a:cubicBezTo>
                      <a:pt x="157" y="588"/>
                      <a:pt x="158" y="588"/>
                      <a:pt x="159" y="588"/>
                    </a:cubicBezTo>
                    <a:cubicBezTo>
                      <a:pt x="160" y="587"/>
                      <a:pt x="160" y="586"/>
                      <a:pt x="160" y="584"/>
                    </a:cubicBezTo>
                    <a:cubicBezTo>
                      <a:pt x="160" y="585"/>
                      <a:pt x="161" y="584"/>
                      <a:pt x="161" y="584"/>
                    </a:cubicBezTo>
                    <a:cubicBezTo>
                      <a:pt x="164" y="572"/>
                      <a:pt x="163" y="560"/>
                      <a:pt x="163" y="548"/>
                    </a:cubicBezTo>
                    <a:cubicBezTo>
                      <a:pt x="163" y="543"/>
                      <a:pt x="161" y="538"/>
                      <a:pt x="161" y="533"/>
                    </a:cubicBezTo>
                    <a:cubicBezTo>
                      <a:pt x="161" y="525"/>
                      <a:pt x="163" y="516"/>
                      <a:pt x="162" y="508"/>
                    </a:cubicBezTo>
                    <a:cubicBezTo>
                      <a:pt x="160" y="482"/>
                      <a:pt x="156" y="457"/>
                      <a:pt x="152" y="430"/>
                    </a:cubicBezTo>
                    <a:cubicBezTo>
                      <a:pt x="147" y="398"/>
                      <a:pt x="151" y="366"/>
                      <a:pt x="159" y="334"/>
                    </a:cubicBezTo>
                    <a:cubicBezTo>
                      <a:pt x="166" y="326"/>
                      <a:pt x="174" y="319"/>
                      <a:pt x="184" y="313"/>
                    </a:cubicBezTo>
                    <a:cubicBezTo>
                      <a:pt x="186" y="312"/>
                      <a:pt x="188" y="310"/>
                      <a:pt x="188" y="307"/>
                    </a:cubicBezTo>
                    <a:cubicBezTo>
                      <a:pt x="188" y="306"/>
                      <a:pt x="188" y="304"/>
                      <a:pt x="189" y="302"/>
                    </a:cubicBezTo>
                    <a:cubicBezTo>
                      <a:pt x="199" y="271"/>
                      <a:pt x="203" y="239"/>
                      <a:pt x="205" y="206"/>
                    </a:cubicBezTo>
                    <a:cubicBezTo>
                      <a:pt x="206" y="191"/>
                      <a:pt x="207" y="174"/>
                      <a:pt x="201" y="160"/>
                    </a:cubicBezTo>
                    <a:cubicBezTo>
                      <a:pt x="198" y="154"/>
                      <a:pt x="192" y="151"/>
                      <a:pt x="186" y="149"/>
                    </a:cubicBezTo>
                    <a:cubicBezTo>
                      <a:pt x="186" y="144"/>
                      <a:pt x="182" y="142"/>
                      <a:pt x="180" y="138"/>
                    </a:cubicBezTo>
                    <a:cubicBezTo>
                      <a:pt x="178" y="134"/>
                      <a:pt x="177" y="130"/>
                      <a:pt x="176" y="126"/>
                    </a:cubicBezTo>
                    <a:cubicBezTo>
                      <a:pt x="172" y="92"/>
                      <a:pt x="170" y="59"/>
                      <a:pt x="157" y="29"/>
                    </a:cubicBezTo>
                    <a:cubicBezTo>
                      <a:pt x="155" y="24"/>
                      <a:pt x="153" y="21"/>
                      <a:pt x="150" y="17"/>
                    </a:cubicBezTo>
                    <a:cubicBezTo>
                      <a:pt x="148" y="13"/>
                      <a:pt x="145" y="10"/>
                      <a:pt x="141" y="8"/>
                    </a:cubicBezTo>
                    <a:cubicBezTo>
                      <a:pt x="134" y="4"/>
                      <a:pt x="127" y="1"/>
                      <a:pt x="120" y="1"/>
                    </a:cubicBezTo>
                    <a:cubicBezTo>
                      <a:pt x="118" y="0"/>
                      <a:pt x="117" y="0"/>
                      <a:pt x="115" y="1"/>
                    </a:cubicBezTo>
                    <a:cubicBezTo>
                      <a:pt x="114" y="1"/>
                      <a:pt x="113" y="2"/>
                      <a:pt x="112" y="2"/>
                    </a:cubicBezTo>
                    <a:cubicBezTo>
                      <a:pt x="98" y="0"/>
                      <a:pt x="90" y="15"/>
                      <a:pt x="85" y="26"/>
                    </a:cubicBezTo>
                    <a:cubicBezTo>
                      <a:pt x="81" y="33"/>
                      <a:pt x="79" y="40"/>
                      <a:pt x="77" y="48"/>
                    </a:cubicBezTo>
                    <a:cubicBezTo>
                      <a:pt x="70" y="75"/>
                      <a:pt x="69" y="101"/>
                      <a:pt x="63" y="129"/>
                    </a:cubicBezTo>
                    <a:cubicBezTo>
                      <a:pt x="60" y="146"/>
                      <a:pt x="55" y="161"/>
                      <a:pt x="45" y="176"/>
                    </a:cubicBezTo>
                    <a:cubicBezTo>
                      <a:pt x="41" y="182"/>
                      <a:pt x="37" y="189"/>
                      <a:pt x="38" y="196"/>
                    </a:cubicBezTo>
                    <a:cubicBezTo>
                      <a:pt x="38" y="196"/>
                      <a:pt x="36" y="196"/>
                      <a:pt x="36" y="197"/>
                    </a:cubicBezTo>
                    <a:cubicBezTo>
                      <a:pt x="36" y="197"/>
                      <a:pt x="37" y="197"/>
                      <a:pt x="37" y="198"/>
                    </a:cubicBezTo>
                    <a:cubicBezTo>
                      <a:pt x="32" y="200"/>
                      <a:pt x="27" y="201"/>
                      <a:pt x="22" y="201"/>
                    </a:cubicBezTo>
                    <a:cubicBezTo>
                      <a:pt x="25" y="202"/>
                      <a:pt x="27" y="203"/>
                      <a:pt x="30" y="202"/>
                    </a:cubicBezTo>
                    <a:cubicBezTo>
                      <a:pt x="30" y="202"/>
                      <a:pt x="31" y="203"/>
                      <a:pt x="31" y="203"/>
                    </a:cubicBezTo>
                    <a:cubicBezTo>
                      <a:pt x="30" y="203"/>
                      <a:pt x="30" y="203"/>
                      <a:pt x="29" y="203"/>
                    </a:cubicBezTo>
                    <a:cubicBezTo>
                      <a:pt x="30" y="205"/>
                      <a:pt x="31" y="204"/>
                      <a:pt x="32" y="205"/>
                    </a:cubicBezTo>
                    <a:cubicBezTo>
                      <a:pt x="30" y="207"/>
                      <a:pt x="27" y="208"/>
                      <a:pt x="24" y="209"/>
                    </a:cubicBezTo>
                    <a:cubicBezTo>
                      <a:pt x="28" y="210"/>
                      <a:pt x="31" y="208"/>
                      <a:pt x="34" y="207"/>
                    </a:cubicBezTo>
                    <a:cubicBezTo>
                      <a:pt x="35" y="207"/>
                      <a:pt x="36" y="207"/>
                      <a:pt x="37" y="207"/>
                    </a:cubicBezTo>
                    <a:cubicBezTo>
                      <a:pt x="35" y="209"/>
                      <a:pt x="33" y="209"/>
                      <a:pt x="31" y="209"/>
                    </a:cubicBezTo>
                    <a:cubicBezTo>
                      <a:pt x="33" y="210"/>
                      <a:pt x="34" y="210"/>
                      <a:pt x="36" y="210"/>
                    </a:cubicBezTo>
                    <a:cubicBezTo>
                      <a:pt x="28" y="234"/>
                      <a:pt x="17" y="257"/>
                      <a:pt x="8" y="280"/>
                    </a:cubicBezTo>
                    <a:cubicBezTo>
                      <a:pt x="2" y="298"/>
                      <a:pt x="0" y="316"/>
                      <a:pt x="3" y="334"/>
                    </a:cubicBezTo>
                    <a:cubicBezTo>
                      <a:pt x="4" y="343"/>
                      <a:pt x="4" y="350"/>
                      <a:pt x="3" y="354"/>
                    </a:cubicBezTo>
                    <a:close/>
                    <a:moveTo>
                      <a:pt x="32" y="299"/>
                    </a:moveTo>
                    <a:cubicBezTo>
                      <a:pt x="32" y="299"/>
                      <a:pt x="33" y="295"/>
                      <a:pt x="34" y="292"/>
                    </a:cubicBezTo>
                    <a:cubicBezTo>
                      <a:pt x="35" y="290"/>
                      <a:pt x="40" y="275"/>
                      <a:pt x="40" y="275"/>
                    </a:cubicBezTo>
                    <a:cubicBezTo>
                      <a:pt x="41" y="275"/>
                      <a:pt x="42" y="276"/>
                      <a:pt x="42" y="276"/>
                    </a:cubicBezTo>
                    <a:cubicBezTo>
                      <a:pt x="42" y="276"/>
                      <a:pt x="40" y="281"/>
                      <a:pt x="37" y="287"/>
                    </a:cubicBezTo>
                    <a:cubicBezTo>
                      <a:pt x="35" y="294"/>
                      <a:pt x="32" y="299"/>
                      <a:pt x="32" y="2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745395" y="4850628"/>
              <a:ext cx="630819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下载、解压、启动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进入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bin</a:t>
              </a: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文件夹：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logstash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 -f </a:t>
              </a: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logstash.conf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CN" altLang="zh-CN" sz="2400" kern="100" dirty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4"/>
          <p:cNvGrpSpPr/>
          <p:nvPr/>
        </p:nvGrpSpPr>
        <p:grpSpPr>
          <a:xfrm>
            <a:off x="2743200" y="1951538"/>
            <a:ext cx="8515546" cy="2030429"/>
            <a:chOff x="2190895" y="1951538"/>
            <a:chExt cx="8953552" cy="2030429"/>
          </a:xfrm>
        </p:grpSpPr>
        <p:sp>
          <p:nvSpPr>
            <p:cNvPr id="11" name="圆角矩形 10"/>
            <p:cNvSpPr/>
            <p:nvPr/>
          </p:nvSpPr>
          <p:spPr>
            <a:xfrm>
              <a:off x="2190895" y="1951538"/>
              <a:ext cx="8953552" cy="17476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190895" y="1972176"/>
              <a:ext cx="1802686" cy="17624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199301" y="2412307"/>
              <a:ext cx="630819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下载、解压、启动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进入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bin</a:t>
              </a: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文件夹：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logstash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-f </a:t>
              </a: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logstash.conf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CN" altLang="zh-CN" sz="2400" kern="100" dirty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2782726" y="2110687"/>
              <a:ext cx="516489" cy="1493926"/>
            </a:xfrm>
            <a:custGeom>
              <a:avLst/>
              <a:gdLst>
                <a:gd name="T0" fmla="*/ 236 w 315"/>
                <a:gd name="T1" fmla="*/ 339 h 1061"/>
                <a:gd name="T2" fmla="*/ 285 w 315"/>
                <a:gd name="T3" fmla="*/ 288 h 1061"/>
                <a:gd name="T4" fmla="*/ 261 w 315"/>
                <a:gd name="T5" fmla="*/ 261 h 1061"/>
                <a:gd name="T6" fmla="*/ 220 w 315"/>
                <a:gd name="T7" fmla="*/ 205 h 1061"/>
                <a:gd name="T8" fmla="*/ 183 w 315"/>
                <a:gd name="T9" fmla="*/ 141 h 1061"/>
                <a:gd name="T10" fmla="*/ 174 w 315"/>
                <a:gd name="T11" fmla="*/ 106 h 1061"/>
                <a:gd name="T12" fmla="*/ 175 w 315"/>
                <a:gd name="T13" fmla="*/ 73 h 1061"/>
                <a:gd name="T14" fmla="*/ 135 w 315"/>
                <a:gd name="T15" fmla="*/ 0 h 1061"/>
                <a:gd name="T16" fmla="*/ 78 w 315"/>
                <a:gd name="T17" fmla="*/ 38 h 1061"/>
                <a:gd name="T18" fmla="*/ 78 w 315"/>
                <a:gd name="T19" fmla="*/ 75 h 1061"/>
                <a:gd name="T20" fmla="*/ 87 w 315"/>
                <a:gd name="T21" fmla="*/ 106 h 1061"/>
                <a:gd name="T22" fmla="*/ 92 w 315"/>
                <a:gd name="T23" fmla="*/ 135 h 1061"/>
                <a:gd name="T24" fmla="*/ 83 w 315"/>
                <a:gd name="T25" fmla="*/ 145 h 1061"/>
                <a:gd name="T26" fmla="*/ 8 w 315"/>
                <a:gd name="T27" fmla="*/ 210 h 1061"/>
                <a:gd name="T28" fmla="*/ 9 w 315"/>
                <a:gd name="T29" fmla="*/ 312 h 1061"/>
                <a:gd name="T30" fmla="*/ 31 w 315"/>
                <a:gd name="T31" fmla="*/ 388 h 1061"/>
                <a:gd name="T32" fmla="*/ 30 w 315"/>
                <a:gd name="T33" fmla="*/ 421 h 1061"/>
                <a:gd name="T34" fmla="*/ 24 w 315"/>
                <a:gd name="T35" fmla="*/ 723 h 1061"/>
                <a:gd name="T36" fmla="*/ 25 w 315"/>
                <a:gd name="T37" fmla="*/ 961 h 1061"/>
                <a:gd name="T38" fmla="*/ 31 w 315"/>
                <a:gd name="T39" fmla="*/ 991 h 1061"/>
                <a:gd name="T40" fmla="*/ 93 w 315"/>
                <a:gd name="T41" fmla="*/ 1054 h 1061"/>
                <a:gd name="T42" fmla="*/ 95 w 315"/>
                <a:gd name="T43" fmla="*/ 991 h 1061"/>
                <a:gd name="T44" fmla="*/ 124 w 315"/>
                <a:gd name="T45" fmla="*/ 807 h 1061"/>
                <a:gd name="T46" fmla="*/ 140 w 315"/>
                <a:gd name="T47" fmla="*/ 686 h 1061"/>
                <a:gd name="T48" fmla="*/ 158 w 315"/>
                <a:gd name="T49" fmla="*/ 868 h 1061"/>
                <a:gd name="T50" fmla="*/ 166 w 315"/>
                <a:gd name="T51" fmla="*/ 966 h 1061"/>
                <a:gd name="T52" fmla="*/ 179 w 315"/>
                <a:gd name="T53" fmla="*/ 986 h 1061"/>
                <a:gd name="T54" fmla="*/ 210 w 315"/>
                <a:gd name="T55" fmla="*/ 989 h 1061"/>
                <a:gd name="T56" fmla="*/ 294 w 315"/>
                <a:gd name="T57" fmla="*/ 1009 h 1061"/>
                <a:gd name="T58" fmla="*/ 282 w 315"/>
                <a:gd name="T59" fmla="*/ 977 h 1061"/>
                <a:gd name="T60" fmla="*/ 253 w 315"/>
                <a:gd name="T61" fmla="*/ 954 h 1061"/>
                <a:gd name="T62" fmla="*/ 237 w 315"/>
                <a:gd name="T63" fmla="*/ 793 h 1061"/>
                <a:gd name="T64" fmla="*/ 218 w 315"/>
                <a:gd name="T65" fmla="*/ 472 h 1061"/>
                <a:gd name="T66" fmla="*/ 214 w 315"/>
                <a:gd name="T67" fmla="*/ 409 h 1061"/>
                <a:gd name="T68" fmla="*/ 207 w 315"/>
                <a:gd name="T69" fmla="*/ 386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5" h="1061">
                  <a:moveTo>
                    <a:pt x="206" y="361"/>
                  </a:moveTo>
                  <a:cubicBezTo>
                    <a:pt x="206" y="361"/>
                    <a:pt x="234" y="346"/>
                    <a:pt x="236" y="339"/>
                  </a:cubicBezTo>
                  <a:cubicBezTo>
                    <a:pt x="236" y="339"/>
                    <a:pt x="266" y="362"/>
                    <a:pt x="283" y="345"/>
                  </a:cubicBezTo>
                  <a:cubicBezTo>
                    <a:pt x="300" y="328"/>
                    <a:pt x="289" y="297"/>
                    <a:pt x="285" y="288"/>
                  </a:cubicBezTo>
                  <a:cubicBezTo>
                    <a:pt x="282" y="279"/>
                    <a:pt x="263" y="259"/>
                    <a:pt x="263" y="259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1" y="261"/>
                    <a:pt x="235" y="238"/>
                    <a:pt x="235" y="232"/>
                  </a:cubicBezTo>
                  <a:cubicBezTo>
                    <a:pt x="235" y="225"/>
                    <a:pt x="225" y="210"/>
                    <a:pt x="220" y="205"/>
                  </a:cubicBezTo>
                  <a:cubicBezTo>
                    <a:pt x="215" y="201"/>
                    <a:pt x="196" y="199"/>
                    <a:pt x="193" y="173"/>
                  </a:cubicBezTo>
                  <a:cubicBezTo>
                    <a:pt x="189" y="147"/>
                    <a:pt x="189" y="143"/>
                    <a:pt x="183" y="141"/>
                  </a:cubicBezTo>
                  <a:cubicBezTo>
                    <a:pt x="177" y="140"/>
                    <a:pt x="162" y="136"/>
                    <a:pt x="162" y="136"/>
                  </a:cubicBezTo>
                  <a:cubicBezTo>
                    <a:pt x="162" y="136"/>
                    <a:pt x="174" y="112"/>
                    <a:pt x="174" y="106"/>
                  </a:cubicBezTo>
                  <a:cubicBezTo>
                    <a:pt x="174" y="101"/>
                    <a:pt x="174" y="98"/>
                    <a:pt x="175" y="95"/>
                  </a:cubicBezTo>
                  <a:cubicBezTo>
                    <a:pt x="177" y="91"/>
                    <a:pt x="177" y="79"/>
                    <a:pt x="175" y="73"/>
                  </a:cubicBezTo>
                  <a:cubicBezTo>
                    <a:pt x="174" y="67"/>
                    <a:pt x="173" y="38"/>
                    <a:pt x="168" y="29"/>
                  </a:cubicBezTo>
                  <a:cubicBezTo>
                    <a:pt x="163" y="20"/>
                    <a:pt x="155" y="0"/>
                    <a:pt x="135" y="0"/>
                  </a:cubicBezTo>
                  <a:cubicBezTo>
                    <a:pt x="114" y="0"/>
                    <a:pt x="101" y="7"/>
                    <a:pt x="99" y="9"/>
                  </a:cubicBezTo>
                  <a:cubicBezTo>
                    <a:pt x="96" y="12"/>
                    <a:pt x="78" y="31"/>
                    <a:pt x="78" y="38"/>
                  </a:cubicBezTo>
                  <a:cubicBezTo>
                    <a:pt x="78" y="45"/>
                    <a:pt x="79" y="55"/>
                    <a:pt x="77" y="59"/>
                  </a:cubicBezTo>
                  <a:cubicBezTo>
                    <a:pt x="75" y="64"/>
                    <a:pt x="76" y="71"/>
                    <a:pt x="78" y="75"/>
                  </a:cubicBezTo>
                  <a:cubicBezTo>
                    <a:pt x="78" y="75"/>
                    <a:pt x="77" y="85"/>
                    <a:pt x="79" y="92"/>
                  </a:cubicBezTo>
                  <a:cubicBezTo>
                    <a:pt x="81" y="99"/>
                    <a:pt x="87" y="106"/>
                    <a:pt x="87" y="106"/>
                  </a:cubicBezTo>
                  <a:cubicBezTo>
                    <a:pt x="87" y="106"/>
                    <a:pt x="90" y="115"/>
                    <a:pt x="93" y="117"/>
                  </a:cubicBezTo>
                  <a:cubicBezTo>
                    <a:pt x="93" y="117"/>
                    <a:pt x="96" y="128"/>
                    <a:pt x="92" y="135"/>
                  </a:cubicBezTo>
                  <a:cubicBezTo>
                    <a:pt x="89" y="142"/>
                    <a:pt x="85" y="146"/>
                    <a:pt x="85" y="146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53" y="163"/>
                    <a:pt x="41" y="167"/>
                  </a:cubicBezTo>
                  <a:cubicBezTo>
                    <a:pt x="28" y="171"/>
                    <a:pt x="8" y="193"/>
                    <a:pt x="8" y="210"/>
                  </a:cubicBezTo>
                  <a:cubicBezTo>
                    <a:pt x="8" y="228"/>
                    <a:pt x="0" y="249"/>
                    <a:pt x="3" y="264"/>
                  </a:cubicBezTo>
                  <a:cubicBezTo>
                    <a:pt x="6" y="279"/>
                    <a:pt x="4" y="302"/>
                    <a:pt x="9" y="312"/>
                  </a:cubicBezTo>
                  <a:cubicBezTo>
                    <a:pt x="14" y="323"/>
                    <a:pt x="21" y="345"/>
                    <a:pt x="23" y="356"/>
                  </a:cubicBezTo>
                  <a:cubicBezTo>
                    <a:pt x="26" y="366"/>
                    <a:pt x="28" y="386"/>
                    <a:pt x="31" y="388"/>
                  </a:cubicBezTo>
                  <a:cubicBezTo>
                    <a:pt x="34" y="391"/>
                    <a:pt x="36" y="397"/>
                    <a:pt x="41" y="395"/>
                  </a:cubicBezTo>
                  <a:cubicBezTo>
                    <a:pt x="41" y="395"/>
                    <a:pt x="38" y="409"/>
                    <a:pt x="30" y="421"/>
                  </a:cubicBezTo>
                  <a:cubicBezTo>
                    <a:pt x="23" y="432"/>
                    <a:pt x="16" y="494"/>
                    <a:pt x="16" y="530"/>
                  </a:cubicBezTo>
                  <a:cubicBezTo>
                    <a:pt x="16" y="567"/>
                    <a:pt x="24" y="683"/>
                    <a:pt x="24" y="723"/>
                  </a:cubicBezTo>
                  <a:cubicBezTo>
                    <a:pt x="24" y="762"/>
                    <a:pt x="25" y="865"/>
                    <a:pt x="25" y="887"/>
                  </a:cubicBezTo>
                  <a:cubicBezTo>
                    <a:pt x="25" y="908"/>
                    <a:pt x="25" y="949"/>
                    <a:pt x="25" y="961"/>
                  </a:cubicBezTo>
                  <a:cubicBezTo>
                    <a:pt x="25" y="974"/>
                    <a:pt x="24" y="991"/>
                    <a:pt x="24" y="991"/>
                  </a:cubicBezTo>
                  <a:cubicBezTo>
                    <a:pt x="31" y="991"/>
                    <a:pt x="31" y="991"/>
                    <a:pt x="31" y="991"/>
                  </a:cubicBezTo>
                  <a:cubicBezTo>
                    <a:pt x="31" y="991"/>
                    <a:pt x="43" y="1004"/>
                    <a:pt x="43" y="1014"/>
                  </a:cubicBezTo>
                  <a:cubicBezTo>
                    <a:pt x="43" y="1025"/>
                    <a:pt x="67" y="1061"/>
                    <a:pt x="93" y="1054"/>
                  </a:cubicBezTo>
                  <a:cubicBezTo>
                    <a:pt x="120" y="1048"/>
                    <a:pt x="107" y="1028"/>
                    <a:pt x="103" y="1019"/>
                  </a:cubicBezTo>
                  <a:cubicBezTo>
                    <a:pt x="100" y="1010"/>
                    <a:pt x="89" y="997"/>
                    <a:pt x="95" y="991"/>
                  </a:cubicBezTo>
                  <a:cubicBezTo>
                    <a:pt x="100" y="985"/>
                    <a:pt x="108" y="979"/>
                    <a:pt x="108" y="967"/>
                  </a:cubicBezTo>
                  <a:cubicBezTo>
                    <a:pt x="108" y="955"/>
                    <a:pt x="129" y="829"/>
                    <a:pt x="124" y="807"/>
                  </a:cubicBezTo>
                  <a:cubicBezTo>
                    <a:pt x="118" y="785"/>
                    <a:pt x="127" y="734"/>
                    <a:pt x="131" y="722"/>
                  </a:cubicBezTo>
                  <a:cubicBezTo>
                    <a:pt x="135" y="710"/>
                    <a:pt x="140" y="686"/>
                    <a:pt x="140" y="686"/>
                  </a:cubicBezTo>
                  <a:cubicBezTo>
                    <a:pt x="140" y="686"/>
                    <a:pt x="147" y="736"/>
                    <a:pt x="147" y="751"/>
                  </a:cubicBezTo>
                  <a:cubicBezTo>
                    <a:pt x="147" y="766"/>
                    <a:pt x="153" y="852"/>
                    <a:pt x="158" y="868"/>
                  </a:cubicBezTo>
                  <a:cubicBezTo>
                    <a:pt x="163" y="884"/>
                    <a:pt x="174" y="929"/>
                    <a:pt x="171" y="940"/>
                  </a:cubicBezTo>
                  <a:cubicBezTo>
                    <a:pt x="168" y="952"/>
                    <a:pt x="166" y="966"/>
                    <a:pt x="166" y="966"/>
                  </a:cubicBezTo>
                  <a:cubicBezTo>
                    <a:pt x="173" y="968"/>
                    <a:pt x="173" y="968"/>
                    <a:pt x="173" y="968"/>
                  </a:cubicBezTo>
                  <a:cubicBezTo>
                    <a:pt x="173" y="968"/>
                    <a:pt x="170" y="982"/>
                    <a:pt x="179" y="986"/>
                  </a:cubicBezTo>
                  <a:cubicBezTo>
                    <a:pt x="187" y="990"/>
                    <a:pt x="206" y="995"/>
                    <a:pt x="206" y="992"/>
                  </a:cubicBezTo>
                  <a:cubicBezTo>
                    <a:pt x="206" y="989"/>
                    <a:pt x="210" y="989"/>
                    <a:pt x="210" y="989"/>
                  </a:cubicBezTo>
                  <a:cubicBezTo>
                    <a:pt x="210" y="989"/>
                    <a:pt x="232" y="994"/>
                    <a:pt x="238" y="1000"/>
                  </a:cubicBezTo>
                  <a:cubicBezTo>
                    <a:pt x="244" y="1006"/>
                    <a:pt x="280" y="1013"/>
                    <a:pt x="294" y="1009"/>
                  </a:cubicBezTo>
                  <a:cubicBezTo>
                    <a:pt x="307" y="1005"/>
                    <a:pt x="315" y="996"/>
                    <a:pt x="307" y="992"/>
                  </a:cubicBezTo>
                  <a:cubicBezTo>
                    <a:pt x="300" y="988"/>
                    <a:pt x="282" y="984"/>
                    <a:pt x="282" y="977"/>
                  </a:cubicBezTo>
                  <a:cubicBezTo>
                    <a:pt x="282" y="971"/>
                    <a:pt x="282" y="973"/>
                    <a:pt x="276" y="971"/>
                  </a:cubicBezTo>
                  <a:cubicBezTo>
                    <a:pt x="270" y="969"/>
                    <a:pt x="259" y="967"/>
                    <a:pt x="253" y="954"/>
                  </a:cubicBezTo>
                  <a:cubicBezTo>
                    <a:pt x="247" y="942"/>
                    <a:pt x="238" y="932"/>
                    <a:pt x="238" y="913"/>
                  </a:cubicBezTo>
                  <a:cubicBezTo>
                    <a:pt x="238" y="894"/>
                    <a:pt x="233" y="814"/>
                    <a:pt x="237" y="793"/>
                  </a:cubicBezTo>
                  <a:cubicBezTo>
                    <a:pt x="242" y="772"/>
                    <a:pt x="245" y="625"/>
                    <a:pt x="239" y="600"/>
                  </a:cubicBezTo>
                  <a:cubicBezTo>
                    <a:pt x="233" y="576"/>
                    <a:pt x="224" y="493"/>
                    <a:pt x="218" y="472"/>
                  </a:cubicBezTo>
                  <a:cubicBezTo>
                    <a:pt x="213" y="452"/>
                    <a:pt x="203" y="418"/>
                    <a:pt x="205" y="416"/>
                  </a:cubicBezTo>
                  <a:cubicBezTo>
                    <a:pt x="207" y="414"/>
                    <a:pt x="214" y="415"/>
                    <a:pt x="214" y="409"/>
                  </a:cubicBezTo>
                  <a:cubicBezTo>
                    <a:pt x="214" y="403"/>
                    <a:pt x="202" y="399"/>
                    <a:pt x="202" y="399"/>
                  </a:cubicBezTo>
                  <a:cubicBezTo>
                    <a:pt x="202" y="399"/>
                    <a:pt x="207" y="394"/>
                    <a:pt x="207" y="386"/>
                  </a:cubicBezTo>
                  <a:cubicBezTo>
                    <a:pt x="207" y="378"/>
                    <a:pt x="206" y="361"/>
                    <a:pt x="206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命令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1586860" y="1349838"/>
            <a:ext cx="2849215" cy="2186038"/>
            <a:chOff x="1449810" y="1337481"/>
            <a:chExt cx="3906957" cy="2186038"/>
          </a:xfrm>
        </p:grpSpPr>
        <p:grpSp>
          <p:nvGrpSpPr>
            <p:cNvPr id="8" name="组合 108"/>
            <p:cNvGrpSpPr/>
            <p:nvPr/>
          </p:nvGrpSpPr>
          <p:grpSpPr>
            <a:xfrm>
              <a:off x="1945362" y="1337481"/>
              <a:ext cx="3411405" cy="1837872"/>
              <a:chOff x="2013369" y="1430588"/>
              <a:chExt cx="3919504" cy="211160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099503" y="1430588"/>
                <a:ext cx="3755500" cy="2041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013369" y="1526577"/>
                <a:ext cx="3919504" cy="2015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logstash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–f 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logstash.conf</a:t>
                </a:r>
                <a:endParaRPr lang="en-US" altLang="zh-CN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指定配置文件地址</a:t>
                </a:r>
                <a:endParaRPr lang="en-US" altLang="zh-CN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配置文件中配置三个主属性</a:t>
                </a:r>
                <a:endParaRPr lang="en-US" altLang="zh-CN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Input</a:t>
                </a:r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filter</a:t>
                </a:r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output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8"/>
            <p:cNvGrpSpPr/>
            <p:nvPr/>
          </p:nvGrpSpPr>
          <p:grpSpPr>
            <a:xfrm>
              <a:off x="1449810" y="2133245"/>
              <a:ext cx="609562" cy="1390274"/>
              <a:chOff x="1449810" y="2133245"/>
              <a:chExt cx="609562" cy="1390274"/>
            </a:xfrm>
          </p:grpSpPr>
          <p:cxnSp>
            <p:nvCxnSpPr>
              <p:cNvPr id="49" name="肘形连接符 48"/>
              <p:cNvCxnSpPr>
                <a:stCxn id="10" idx="0"/>
                <a:endCxn id="111" idx="2"/>
              </p:cNvCxnSpPr>
              <p:nvPr/>
            </p:nvCxnSpPr>
            <p:spPr>
              <a:xfrm rot="5400000" flipH="1" flipV="1">
                <a:off x="1038587" y="2586210"/>
                <a:ext cx="1348532" cy="526086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椭圆 110"/>
              <p:cNvSpPr/>
              <p:nvPr/>
            </p:nvSpPr>
            <p:spPr>
              <a:xfrm>
                <a:off x="1975891" y="2133245"/>
                <a:ext cx="83481" cy="834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37"/>
          <p:cNvGrpSpPr/>
          <p:nvPr/>
        </p:nvGrpSpPr>
        <p:grpSpPr>
          <a:xfrm>
            <a:off x="-30826" y="3919618"/>
            <a:ext cx="3344182" cy="1434684"/>
            <a:chOff x="156264" y="4092300"/>
            <a:chExt cx="3187547" cy="1534543"/>
          </a:xfrm>
        </p:grpSpPr>
        <p:grpSp>
          <p:nvGrpSpPr>
            <p:cNvPr id="14" name="组合 119"/>
            <p:cNvGrpSpPr/>
            <p:nvPr/>
          </p:nvGrpSpPr>
          <p:grpSpPr>
            <a:xfrm flipV="1">
              <a:off x="2758577" y="4092300"/>
              <a:ext cx="585234" cy="1297291"/>
              <a:chOff x="1380542" y="2108358"/>
              <a:chExt cx="585234" cy="1297291"/>
            </a:xfrm>
          </p:grpSpPr>
          <p:cxnSp>
            <p:nvCxnSpPr>
              <p:cNvPr id="121" name="肘形连接符 120"/>
              <p:cNvCxnSpPr>
                <a:stCxn id="30" idx="5"/>
                <a:endCxn id="125" idx="1"/>
              </p:cNvCxnSpPr>
              <p:nvPr/>
            </p:nvCxnSpPr>
            <p:spPr>
              <a:xfrm rot="16200000" flipV="1">
                <a:off x="1341164" y="2781038"/>
                <a:ext cx="1034807" cy="214416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椭圆 121"/>
              <p:cNvSpPr/>
              <p:nvPr/>
            </p:nvSpPr>
            <p:spPr>
              <a:xfrm>
                <a:off x="1380542" y="2108358"/>
                <a:ext cx="106761" cy="10676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22"/>
            <p:cNvGrpSpPr/>
            <p:nvPr/>
          </p:nvGrpSpPr>
          <p:grpSpPr>
            <a:xfrm flipH="1">
              <a:off x="156264" y="4631474"/>
              <a:ext cx="3115215" cy="995369"/>
              <a:chOff x="5682569" y="1621004"/>
              <a:chExt cx="3579197" cy="1143619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5845814" y="1621004"/>
                <a:ext cx="3183133" cy="11389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682569" y="1629935"/>
                <a:ext cx="3579197" cy="1134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ogstash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 –e input{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stuin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()} output{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stuout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()}</a:t>
                </a:r>
              </a:p>
              <a:p>
                <a:pPr algn="ctr"/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也</a:t>
                </a:r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支持命令行指定配置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组合 10"/>
          <p:cNvGrpSpPr/>
          <p:nvPr/>
        </p:nvGrpSpPr>
        <p:grpSpPr>
          <a:xfrm>
            <a:off x="172995" y="1295289"/>
            <a:ext cx="9663633" cy="5290861"/>
            <a:chOff x="2919410" y="1331828"/>
            <a:chExt cx="4564540" cy="5514456"/>
          </a:xfrm>
        </p:grpSpPr>
        <p:grpSp>
          <p:nvGrpSpPr>
            <p:cNvPr id="18" name="组合 128"/>
            <p:cNvGrpSpPr/>
            <p:nvPr/>
          </p:nvGrpSpPr>
          <p:grpSpPr>
            <a:xfrm>
              <a:off x="5570045" y="2091774"/>
              <a:ext cx="1201551" cy="1579741"/>
              <a:chOff x="1768520" y="2100840"/>
              <a:chExt cx="1201551" cy="1579741"/>
            </a:xfrm>
          </p:grpSpPr>
          <p:cxnSp>
            <p:nvCxnSpPr>
              <p:cNvPr id="130" name="肘形连接符 129"/>
              <p:cNvCxnSpPr/>
              <p:nvPr/>
            </p:nvCxnSpPr>
            <p:spPr>
              <a:xfrm rot="5400000" flipH="1" flipV="1">
                <a:off x="1040146" y="2842094"/>
                <a:ext cx="1566861" cy="110113"/>
              </a:xfrm>
              <a:prstGeom prst="bentConnector3">
                <a:avLst>
                  <a:gd name="adj1" fmla="val 98812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/>
              <p:nvPr/>
            </p:nvCxnSpPr>
            <p:spPr>
              <a:xfrm rot="5400000" flipH="1" flipV="1">
                <a:off x="2131584" y="2829214"/>
                <a:ext cx="1566861" cy="110113"/>
              </a:xfrm>
              <a:prstGeom prst="bentConnector3">
                <a:avLst>
                  <a:gd name="adj1" fmla="val 98812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31"/>
            <p:cNvGrpSpPr/>
            <p:nvPr/>
          </p:nvGrpSpPr>
          <p:grpSpPr>
            <a:xfrm>
              <a:off x="2919410" y="1331828"/>
              <a:ext cx="4564540" cy="5514456"/>
              <a:chOff x="-1277903" y="1425419"/>
              <a:chExt cx="5244392" cy="6335807"/>
            </a:xfrm>
          </p:grpSpPr>
          <p:sp>
            <p:nvSpPr>
              <p:cNvPr id="133" name="等腰三角形 41"/>
              <p:cNvSpPr/>
              <p:nvPr/>
            </p:nvSpPr>
            <p:spPr>
              <a:xfrm rot="5400000" flipH="1">
                <a:off x="2166430" y="3342229"/>
                <a:ext cx="240114" cy="784948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901819" y="1440215"/>
                <a:ext cx="743259" cy="21777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915974" y="1481278"/>
                <a:ext cx="695575" cy="2100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logstash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–f /xx.log</a:t>
                </a:r>
                <a:endParaRPr lang="en-US" altLang="zh-CN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用于指定生成日志的文件路径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等腰三角形 41"/>
              <p:cNvSpPr/>
              <p:nvPr/>
            </p:nvSpPr>
            <p:spPr>
              <a:xfrm rot="5400000" flipH="1">
                <a:off x="261177" y="3061341"/>
                <a:ext cx="180923" cy="1287539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等腰三角形 41"/>
              <p:cNvSpPr/>
              <p:nvPr/>
            </p:nvSpPr>
            <p:spPr>
              <a:xfrm rot="5400000" flipH="1">
                <a:off x="-585156" y="5585400"/>
                <a:ext cx="210518" cy="159601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等腰三角形 41"/>
              <p:cNvSpPr/>
              <p:nvPr/>
            </p:nvSpPr>
            <p:spPr>
              <a:xfrm rot="5400000" flipH="1">
                <a:off x="1143717" y="6870097"/>
                <a:ext cx="166126" cy="1616131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等腰三角形 41"/>
              <p:cNvSpPr/>
              <p:nvPr/>
            </p:nvSpPr>
            <p:spPr>
              <a:xfrm rot="5400000" flipH="1">
                <a:off x="3453958" y="3327433"/>
                <a:ext cx="240114" cy="784948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3202760" y="1425419"/>
                <a:ext cx="743259" cy="21777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3203503" y="1466480"/>
                <a:ext cx="695575" cy="1769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Logstash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 –t 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config</a:t>
                </a:r>
                <a:endParaRPr lang="en-US" altLang="zh-CN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检验配置文件格式是否正确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138"/>
          <p:cNvGrpSpPr/>
          <p:nvPr/>
        </p:nvGrpSpPr>
        <p:grpSpPr>
          <a:xfrm>
            <a:off x="7055708" y="3930124"/>
            <a:ext cx="3782640" cy="2347107"/>
            <a:chOff x="1742198" y="3923059"/>
            <a:chExt cx="5758149" cy="2347107"/>
          </a:xfrm>
        </p:grpSpPr>
        <p:grpSp>
          <p:nvGrpSpPr>
            <p:cNvPr id="22" name="组合 139"/>
            <p:cNvGrpSpPr/>
            <p:nvPr/>
          </p:nvGrpSpPr>
          <p:grpSpPr>
            <a:xfrm flipV="1">
              <a:off x="1742198" y="3923059"/>
              <a:ext cx="245363" cy="1458482"/>
              <a:chOff x="364163" y="2116408"/>
              <a:chExt cx="245363" cy="1458482"/>
            </a:xfrm>
          </p:grpSpPr>
          <p:cxnSp>
            <p:nvCxnSpPr>
              <p:cNvPr id="147" name="肘形连接符 146"/>
              <p:cNvCxnSpPr>
                <a:endCxn id="148" idx="2"/>
              </p:cNvCxnSpPr>
              <p:nvPr/>
            </p:nvCxnSpPr>
            <p:spPr>
              <a:xfrm rot="5400000" flipH="1" flipV="1">
                <a:off x="-263921" y="2792837"/>
                <a:ext cx="1410137" cy="153970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椭圆 147"/>
              <p:cNvSpPr/>
              <p:nvPr/>
            </p:nvSpPr>
            <p:spPr>
              <a:xfrm rot="21403688">
                <a:off x="518057" y="2116408"/>
                <a:ext cx="91469" cy="9146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140"/>
            <p:cNvGrpSpPr/>
            <p:nvPr/>
          </p:nvGrpSpPr>
          <p:grpSpPr>
            <a:xfrm flipH="1">
              <a:off x="1830582" y="4683274"/>
              <a:ext cx="5669765" cy="1586892"/>
              <a:chOff x="823835" y="1680520"/>
              <a:chExt cx="6514232" cy="1823246"/>
            </a:xfrm>
          </p:grpSpPr>
          <p:sp>
            <p:nvSpPr>
              <p:cNvPr id="142" name="等腰三角形 41"/>
              <p:cNvSpPr/>
              <p:nvPr/>
            </p:nvSpPr>
            <p:spPr>
              <a:xfrm rot="5400000" flipH="1">
                <a:off x="6525749" y="2872527"/>
                <a:ext cx="112996" cy="114948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105542" y="1680520"/>
                <a:ext cx="2161493" cy="1714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823835" y="1759808"/>
                <a:ext cx="6514232" cy="1060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Logstash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–V</a:t>
                </a:r>
              </a:p>
              <a:p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显示版本号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5"/>
          <p:cNvGrpSpPr/>
          <p:nvPr/>
        </p:nvGrpSpPr>
        <p:grpSpPr>
          <a:xfrm>
            <a:off x="1035771" y="3527572"/>
            <a:ext cx="10241577" cy="471200"/>
            <a:chOff x="1055688" y="3515215"/>
            <a:chExt cx="10241577" cy="4712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55688" y="3752850"/>
              <a:ext cx="10241577" cy="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12"/>
            <p:cNvGrpSpPr/>
            <p:nvPr/>
          </p:nvGrpSpPr>
          <p:grpSpPr>
            <a:xfrm flipH="1">
              <a:off x="1377445" y="3523518"/>
              <a:ext cx="458664" cy="458664"/>
              <a:chOff x="3390771" y="4878914"/>
              <a:chExt cx="281522" cy="28152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390771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425549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8"/>
            <p:cNvGrpSpPr/>
            <p:nvPr/>
          </p:nvGrpSpPr>
          <p:grpSpPr>
            <a:xfrm flipH="1">
              <a:off x="3266097" y="3515767"/>
              <a:ext cx="458666" cy="458664"/>
              <a:chOff x="3088703" y="4878914"/>
              <a:chExt cx="281520" cy="28152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088703" y="4878914"/>
                <a:ext cx="281520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116884" y="4913692"/>
                <a:ext cx="211964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34"/>
            <p:cNvGrpSpPr/>
            <p:nvPr/>
          </p:nvGrpSpPr>
          <p:grpSpPr>
            <a:xfrm flipH="1">
              <a:off x="4752828" y="3515769"/>
              <a:ext cx="458664" cy="458664"/>
              <a:chOff x="3062660" y="4878914"/>
              <a:chExt cx="281521" cy="28152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062660" y="4878914"/>
                <a:ext cx="281521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96474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65"/>
            <p:cNvGrpSpPr/>
            <p:nvPr/>
          </p:nvGrpSpPr>
          <p:grpSpPr>
            <a:xfrm flipH="1">
              <a:off x="5538199" y="3527751"/>
              <a:ext cx="458663" cy="458664"/>
              <a:chOff x="3152280" y="4878914"/>
              <a:chExt cx="281524" cy="28152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152280" y="4878914"/>
                <a:ext cx="281524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179485" y="4913692"/>
                <a:ext cx="211968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75"/>
            <p:cNvGrpSpPr/>
            <p:nvPr/>
          </p:nvGrpSpPr>
          <p:grpSpPr>
            <a:xfrm flipH="1">
              <a:off x="6785989" y="3515215"/>
              <a:ext cx="2618427" cy="458664"/>
              <a:chOff x="3243938" y="4878576"/>
              <a:chExt cx="1607157" cy="28152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4569573" y="4878576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604351" y="4913354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915886" y="4878576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3950664" y="4913354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243938" y="4919749"/>
                <a:ext cx="233747" cy="233747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3284922" y="4954129"/>
                <a:ext cx="157985" cy="1579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78"/>
            <p:cNvGrpSpPr/>
            <p:nvPr/>
          </p:nvGrpSpPr>
          <p:grpSpPr>
            <a:xfrm flipH="1">
              <a:off x="10140291" y="3636041"/>
              <a:ext cx="277022" cy="249276"/>
              <a:chOff x="2979096" y="4947970"/>
              <a:chExt cx="170031" cy="15300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979096" y="4947970"/>
                <a:ext cx="170031" cy="15300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021125" y="4980990"/>
                <a:ext cx="93226" cy="8521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675102" y="3142705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-w</a:t>
            </a:r>
            <a:endParaRPr lang="zh-CN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1531606" y="39328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-f</a:t>
            </a:r>
            <a:endParaRPr lang="zh-CN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280755" y="3117334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-e</a:t>
            </a:r>
            <a:endParaRPr lang="zh-CN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5541987" y="4003751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-l</a:t>
            </a:r>
            <a:endParaRPr lang="zh-CN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6836988" y="3129689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-V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7900702" y="396935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-t</a:t>
            </a:r>
            <a:endParaRPr lang="zh-CN" altLang="en-US" sz="2400" dirty="0"/>
          </a:p>
        </p:txBody>
      </p:sp>
      <p:sp>
        <p:nvSpPr>
          <p:cNvPr id="82" name="矩形 81"/>
          <p:cNvSpPr/>
          <p:nvPr/>
        </p:nvSpPr>
        <p:spPr>
          <a:xfrm>
            <a:off x="153443" y="2750054"/>
            <a:ext cx="1531958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zh-CN" sz="2400" dirty="0" err="1" smtClean="0"/>
              <a:t>logstash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-h</a:t>
            </a:r>
            <a:endParaRPr lang="zh-CN" altLang="en-US" sz="2400" dirty="0"/>
          </a:p>
        </p:txBody>
      </p:sp>
      <p:sp>
        <p:nvSpPr>
          <p:cNvPr id="97" name="矩形 96"/>
          <p:cNvSpPr/>
          <p:nvPr/>
        </p:nvSpPr>
        <p:spPr>
          <a:xfrm>
            <a:off x="9757299" y="3947943"/>
            <a:ext cx="1022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--quiet</a:t>
            </a:r>
            <a:endParaRPr lang="zh-CN" altLang="en-US" sz="2400" dirty="0"/>
          </a:p>
        </p:txBody>
      </p:sp>
      <p:sp>
        <p:nvSpPr>
          <p:cNvPr id="83" name="矩形 82"/>
          <p:cNvSpPr/>
          <p:nvPr/>
        </p:nvSpPr>
        <p:spPr>
          <a:xfrm>
            <a:off x="8987706" y="3955783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-p</a:t>
            </a:r>
            <a:endParaRPr lang="zh-CN" altLang="en-US" sz="2400" dirty="0"/>
          </a:p>
        </p:txBody>
      </p:sp>
      <p:grpSp>
        <p:nvGrpSpPr>
          <p:cNvPr id="90" name="组合 137"/>
          <p:cNvGrpSpPr/>
          <p:nvPr/>
        </p:nvGrpSpPr>
        <p:grpSpPr>
          <a:xfrm>
            <a:off x="3008963" y="3912647"/>
            <a:ext cx="3268294" cy="2525211"/>
            <a:chOff x="1263396" y="2842461"/>
            <a:chExt cx="3115215" cy="2700973"/>
          </a:xfrm>
        </p:grpSpPr>
        <p:grpSp>
          <p:nvGrpSpPr>
            <p:cNvPr id="91" name="组合 119"/>
            <p:cNvGrpSpPr/>
            <p:nvPr/>
          </p:nvGrpSpPr>
          <p:grpSpPr>
            <a:xfrm flipV="1">
              <a:off x="2758577" y="2842461"/>
              <a:ext cx="418680" cy="2547126"/>
              <a:chOff x="1380542" y="2108362"/>
              <a:chExt cx="418680" cy="2547126"/>
            </a:xfrm>
          </p:grpSpPr>
          <p:cxnSp>
            <p:nvCxnSpPr>
              <p:cNvPr id="100" name="肘形连接符 99"/>
              <p:cNvCxnSpPr/>
              <p:nvPr/>
            </p:nvCxnSpPr>
            <p:spPr>
              <a:xfrm rot="5400000" flipH="1" flipV="1">
                <a:off x="915449" y="3771715"/>
                <a:ext cx="1762590" cy="4956"/>
              </a:xfrm>
              <a:prstGeom prst="bentConnector3">
                <a:avLst>
                  <a:gd name="adj1" fmla="val 50000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椭圆 100"/>
              <p:cNvSpPr/>
              <p:nvPr/>
            </p:nvSpPr>
            <p:spPr>
              <a:xfrm>
                <a:off x="1380542" y="2108362"/>
                <a:ext cx="106761" cy="10676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122"/>
            <p:cNvGrpSpPr/>
            <p:nvPr/>
          </p:nvGrpSpPr>
          <p:grpSpPr>
            <a:xfrm flipH="1">
              <a:off x="1263396" y="4552170"/>
              <a:ext cx="3115215" cy="991264"/>
              <a:chOff x="4410561" y="1529886"/>
              <a:chExt cx="3579197" cy="113890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573806" y="1529886"/>
                <a:ext cx="3260404" cy="113890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410561" y="1538816"/>
                <a:ext cx="3579197" cy="794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ogstash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 –w –f </a:t>
                </a:r>
                <a:r>
                  <a:rPr lang="en-US" altLang="zh-CN" kern="100" dirty="0" err="1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config</a:t>
                </a:r>
                <a:endParaRPr lang="en-US" altLang="zh-CN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指定几个过滤可用，默认是</a:t>
                </a:r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41205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配置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605" y="1816451"/>
            <a:ext cx="67462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{ </a:t>
            </a:r>
            <a:endParaRPr lang="zh-CN" altLang="zh-CN" dirty="0" smtClean="0"/>
          </a:p>
          <a:p>
            <a:r>
              <a:rPr lang="en-US" altLang="zh-CN" dirty="0" smtClean="0"/>
              <a:t>    file { </a:t>
            </a:r>
            <a:endParaRPr lang="zh-CN" altLang="zh-CN" dirty="0" smtClean="0"/>
          </a:p>
          <a:p>
            <a:r>
              <a:rPr lang="en-US" altLang="zh-CN" dirty="0" smtClean="0"/>
              <a:t>	type =&gt; "</a:t>
            </a:r>
            <a:r>
              <a:rPr lang="en-US" altLang="zh-CN" dirty="0" err="1" smtClean="0"/>
              <a:t>sidland</a:t>
            </a:r>
            <a:r>
              <a:rPr lang="en-US" altLang="zh-CN" dirty="0" smtClean="0"/>
              <a:t>" </a:t>
            </a:r>
            <a:endParaRPr lang="zh-CN" altLang="zh-CN" dirty="0" smtClean="0"/>
          </a:p>
          <a:p>
            <a:r>
              <a:rPr lang="en-US" altLang="zh-CN" dirty="0" smtClean="0"/>
              <a:t>	path =&gt; 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/logs/www.sidland.net.access.log" 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start_position</a:t>
            </a:r>
            <a:r>
              <a:rPr lang="en-US" altLang="zh-CN" dirty="0" smtClean="0"/>
              <a:t> =&gt; beginning</a:t>
            </a:r>
            <a:endParaRPr lang="zh-CN" altLang="zh-CN" dirty="0" smtClean="0"/>
          </a:p>
          <a:p>
            <a:r>
              <a:rPr lang="en-US" altLang="zh-CN" dirty="0" smtClean="0"/>
              <a:t>    } </a:t>
            </a:r>
            <a:endParaRPr lang="zh-CN" altLang="zh-CN" dirty="0" smtClean="0"/>
          </a:p>
          <a:p>
            <a:r>
              <a:rPr lang="en-US" altLang="zh-CN" dirty="0" smtClean="0"/>
              <a:t>} </a:t>
            </a:r>
            <a:endParaRPr lang="zh-CN" altLang="zh-CN" dirty="0" smtClean="0"/>
          </a:p>
          <a:p>
            <a:r>
              <a:rPr lang="en-US" altLang="zh-CN" dirty="0" smtClean="0"/>
              <a:t>output {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985" y="4627508"/>
            <a:ext cx="9818347" cy="17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99751" y="137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一：控制台输出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Logstash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配置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605" y="1816451"/>
            <a:ext cx="67462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{ </a:t>
            </a:r>
            <a:endParaRPr lang="zh-CN" altLang="zh-CN" dirty="0" smtClean="0"/>
          </a:p>
          <a:p>
            <a:r>
              <a:rPr lang="en-US" altLang="zh-CN" dirty="0" smtClean="0"/>
              <a:t>    file { </a:t>
            </a:r>
            <a:endParaRPr lang="zh-CN" altLang="zh-CN" dirty="0" smtClean="0"/>
          </a:p>
          <a:p>
            <a:r>
              <a:rPr lang="en-US" altLang="zh-CN" dirty="0" smtClean="0"/>
              <a:t>	type =&gt; "</a:t>
            </a:r>
            <a:r>
              <a:rPr lang="en-US" altLang="zh-CN" dirty="0" err="1" smtClean="0"/>
              <a:t>sidland</a:t>
            </a:r>
            <a:r>
              <a:rPr lang="en-US" altLang="zh-CN" dirty="0" smtClean="0"/>
              <a:t>" </a:t>
            </a:r>
            <a:endParaRPr lang="zh-CN" altLang="zh-CN" dirty="0" smtClean="0"/>
          </a:p>
          <a:p>
            <a:r>
              <a:rPr lang="en-US" altLang="zh-CN" dirty="0" smtClean="0"/>
              <a:t>	path =&gt; 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/logs/www.sidland.net.access.log" 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start_position</a:t>
            </a:r>
            <a:r>
              <a:rPr lang="en-US" altLang="zh-CN" dirty="0" smtClean="0"/>
              <a:t> =&gt; beginning</a:t>
            </a:r>
            <a:endParaRPr lang="zh-CN" altLang="zh-CN" dirty="0" smtClean="0"/>
          </a:p>
          <a:p>
            <a:r>
              <a:rPr lang="en-US" altLang="zh-CN" dirty="0" smtClean="0"/>
              <a:t>    } </a:t>
            </a:r>
            <a:endParaRPr lang="zh-CN" altLang="zh-CN" dirty="0" smtClean="0"/>
          </a:p>
          <a:p>
            <a:r>
              <a:rPr lang="en-US" altLang="zh-CN" dirty="0" smtClean="0"/>
              <a:t>} </a:t>
            </a:r>
            <a:endParaRPr lang="zh-CN" altLang="zh-CN" dirty="0" smtClean="0"/>
          </a:p>
          <a:p>
            <a:r>
              <a:rPr lang="en-US" altLang="zh-CN" dirty="0" smtClean="0"/>
              <a:t>output {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}}</a:t>
            </a:r>
            <a:endParaRPr lang="zh-CN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9751" y="13716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zh-CN" altLang="en-US" dirty="0" smtClean="0"/>
              <a:t>：控制台输出格式化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628" y="4054467"/>
            <a:ext cx="9058549" cy="223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720</Words>
  <Application>Microsoft Office PowerPoint</Application>
  <PresentationFormat>自定义</PresentationFormat>
  <Paragraphs>243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方正大黑简体</vt:lpstr>
      <vt:lpstr>方正正中黑简体</vt:lpstr>
      <vt:lpstr>华文琥珀</vt:lpstr>
      <vt:lpstr>Calibri</vt:lpstr>
      <vt:lpstr>方正兰亭细黑_GBK_M</vt:lpstr>
      <vt:lpstr>方正粗谭黑简体</vt:lpstr>
      <vt:lpstr>Times New Roman</vt:lpstr>
      <vt:lpstr>方正兰亭细黑_GBK</vt:lpstr>
      <vt:lpstr>方正正黑简体</vt:lpstr>
      <vt:lpstr>Calibri Light</vt:lpstr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Mcx</dc:creator>
  <cp:lastModifiedBy>Windows</cp:lastModifiedBy>
  <cp:revision>467</cp:revision>
  <dcterms:created xsi:type="dcterms:W3CDTF">2014-11-23T16:31:18Z</dcterms:created>
  <dcterms:modified xsi:type="dcterms:W3CDTF">2015-10-15T07:48:37Z</dcterms:modified>
</cp:coreProperties>
</file>