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0CA-4D7B-4DD7-8BC6-E0100440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7CD0E-C8BA-4FAC-B89B-FA59A03E0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6714-EEE9-4EF9-AECD-1F6EB386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87E5-5BB1-4DEA-98FD-FDC3BBD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04A9-4B30-4274-AB55-0D38EDC1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D44-F4AB-4AC8-B1FD-45059546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8B496-80A9-4744-ACC3-537AB8FA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D2F7-DAB6-4B0F-95D7-DDABDEB5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299-DD89-4DB0-A86A-90CD5BD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9A32-9FA0-4753-A6EC-29932FDE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E944D-808E-4DEB-9DEF-6888A54E4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69AC-BB53-4608-8F45-FF7E46E2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99EE-30CD-4C9B-BF6D-070F7E7D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8FF7-399A-40E1-88FB-EA3D265A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516-1DC1-4807-B896-79CEC39C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9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D52-AE64-41AB-9DCD-42F78B89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C75D-6EA3-41F8-A9F2-B0E95AC2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EB64-2491-4723-977B-9DC319AB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BEFA-BE23-421A-966A-94CAA07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023F-058B-40A5-B9C2-7E0C9A4C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968-B5AA-4318-B7A1-C9C162FE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0371-027C-4E3B-8BA5-AFF91AD8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4F49-E49A-4152-83ED-BEED2770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D1C9-9FBA-41F6-B7EE-A9E41EFD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AB84-B807-4695-B20A-6B50D7D7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FCD1-E689-4833-BFA6-31F3AC8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CEC3-CD89-4651-8F0B-DDBA31BC8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EE18-E880-4425-BE06-E2A05A3B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1BC9-ACD6-4ACB-816E-368C4C7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8734-72AE-4E51-B74C-C05B27A3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08C2-E940-4EBB-A6BF-94E6ABF2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E78F-DAD1-4095-9AB2-FE65D30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2235-4062-4118-9637-0C197404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8D300-A1E8-411B-9FAB-ED9FFD82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7B57-C420-46D1-B2AD-BF9AF25E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BC5F-C24D-454A-A354-402EE7AD1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63ABF-F7D2-4C76-9905-0FE14C50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BD456-8086-46FD-952A-42A6C8DF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7D7AE-FA6E-4702-9562-D837FC34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593D-0195-4977-97A6-D3084B7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9C188-16BD-46BC-A724-5C5CC916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DA34-05D8-4EF3-B97F-4547D9B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0DCB6-CC46-409F-8449-F0BE2C7C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7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7C252-11CC-49DE-9CDB-4374E7C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0507-2DA7-420F-9E8E-D46D69A7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DEF6-3EC1-4A10-9B06-B21933E4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1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5DEF-988D-4024-BC36-4349439D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C9C2-7BB7-473B-A614-51DD512A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78D0-EE33-42D9-A2FF-A69A5C0D4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5430-F818-46F3-A66B-9FC00838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5D76-33E7-4776-B5BD-6074EE37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723E6-EE01-42AA-919A-E0A4E87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520F-BDA1-49BA-AF29-2F586375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069B-3FBB-4F8D-8F76-64181D8DF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A8C8-1DD8-4F09-AE51-E637A8B7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01A3-A48D-4071-9A2E-0A1A1AC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3F311-49C5-4978-9957-9EBDAD05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2566-81FA-48BC-8D1D-C099EE00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22173-64F4-44F4-BF74-896EEAAA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179A-E3AD-45FC-8B47-8AE1A576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CF19-D142-4304-B120-4E50E772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E532-E0A8-43B0-85AB-1940CADB0BF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75F0-E3BF-4049-A956-2EA41E78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4FCE-90C8-436B-A51B-D4BFE2DB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2A3F-BFCD-444A-8958-25CC8F55B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llenge.isic-archive.com/data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skincancer.org/risk-factors/uv-radia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1E7A5-F261-4956-9577-AC979871A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067"/>
            <a:ext cx="12191999" cy="5981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11932D-9FB7-4616-9E84-135E0B15C5B0}"/>
              </a:ext>
            </a:extLst>
          </p:cNvPr>
          <p:cNvSpPr/>
          <p:nvPr/>
        </p:nvSpPr>
        <p:spPr>
          <a:xfrm>
            <a:off x="0" y="0"/>
            <a:ext cx="12192000" cy="872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SKIN CANCER DETECTION USING TRANSFER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9244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731E69-7426-4AB5-933C-B07CC62714CB}"/>
              </a:ext>
            </a:extLst>
          </p:cNvPr>
          <p:cNvSpPr/>
          <p:nvPr/>
        </p:nvSpPr>
        <p:spPr>
          <a:xfrm>
            <a:off x="0" y="0"/>
            <a:ext cx="12192000" cy="872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873F2-44FB-403C-98D3-5C283DF6DD2F}"/>
              </a:ext>
            </a:extLst>
          </p:cNvPr>
          <p:cNvSpPr txBox="1"/>
          <p:nvPr/>
        </p:nvSpPr>
        <p:spPr>
          <a:xfrm>
            <a:off x="220133" y="1210733"/>
            <a:ext cx="1158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project we will build Transfer learning based Deep Convolutional Neural Network for detecting three major types of Skin Cancers i.e.,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Basal Cell Carcinoma</a:t>
            </a:r>
          </a:p>
          <a:p>
            <a:pPr marL="342900" indent="-342900">
              <a:buAutoNum type="arabicPeriod"/>
            </a:pPr>
            <a:r>
              <a:rPr lang="en-IN" dirty="0"/>
              <a:t>Melanoma</a:t>
            </a:r>
          </a:p>
          <a:p>
            <a:pPr marL="342900" indent="-342900">
              <a:buAutoNum type="arabicPeriod"/>
            </a:pPr>
            <a:r>
              <a:rPr lang="en-IN" dirty="0"/>
              <a:t>Nevus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building the CNN model we have used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International Skin Imaging Collaboration (ISIC) 2019 Challenge dataset </a:t>
            </a:r>
            <a:r>
              <a:rPr lang="en-IN" dirty="0"/>
              <a:t>available at </a:t>
            </a:r>
            <a:r>
              <a:rPr lang="en-IN" b="1" i="1" dirty="0">
                <a:solidFill>
                  <a:srgbClr val="0070C0"/>
                </a:solidFill>
                <a:hlinkClick r:id="rId2"/>
              </a:rPr>
              <a:t>https://challenge.isic-archive.com/data/</a:t>
            </a:r>
            <a:endParaRPr lang="en-IN" b="1" i="1" dirty="0">
              <a:solidFill>
                <a:srgbClr val="0070C0"/>
              </a:solidFill>
            </a:endParaRPr>
          </a:p>
          <a:p>
            <a:endParaRPr lang="en-IN" b="1" i="1" dirty="0">
              <a:solidFill>
                <a:srgbClr val="0070C0"/>
              </a:solidFill>
            </a:endParaRPr>
          </a:p>
          <a:p>
            <a:r>
              <a:rPr lang="en-IN" dirty="0"/>
              <a:t>The distribution of images in training data for each class are as follows: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Basal Cell Carcinoma (3273)</a:t>
            </a:r>
          </a:p>
          <a:p>
            <a:pPr marL="342900" indent="-342900">
              <a:buAutoNum type="arabicPeriod"/>
            </a:pPr>
            <a:r>
              <a:rPr lang="en-IN" dirty="0"/>
              <a:t>Melanoma (4472)</a:t>
            </a:r>
          </a:p>
          <a:p>
            <a:pPr marL="342900" indent="-342900">
              <a:buAutoNum type="arabicPeriod"/>
            </a:pPr>
            <a:r>
              <a:rPr lang="en-IN" dirty="0"/>
              <a:t>Nevus (4550)</a:t>
            </a:r>
          </a:p>
          <a:p>
            <a:endParaRPr lang="en-IN" dirty="0"/>
          </a:p>
          <a:p>
            <a:endParaRPr lang="en-IN" dirty="0"/>
          </a:p>
          <a:p>
            <a:endParaRPr lang="en-IN" b="1" i="1" dirty="0">
              <a:solidFill>
                <a:srgbClr val="0070C0"/>
              </a:solidFill>
            </a:endParaRPr>
          </a:p>
          <a:p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1E2B7-E0CF-4FF5-91AE-4FA794516D7B}"/>
              </a:ext>
            </a:extLst>
          </p:cNvPr>
          <p:cNvSpPr/>
          <p:nvPr/>
        </p:nvSpPr>
        <p:spPr>
          <a:xfrm>
            <a:off x="0" y="0"/>
            <a:ext cx="12192000" cy="872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1. Basal Cell Carcinoma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47EC3-C612-4740-A433-504CEE7461CD}"/>
              </a:ext>
            </a:extLst>
          </p:cNvPr>
          <p:cNvSpPr txBox="1"/>
          <p:nvPr/>
        </p:nvSpPr>
        <p:spPr>
          <a:xfrm>
            <a:off x="220133" y="1210733"/>
            <a:ext cx="1158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Basal cells are found at the bottom of the epidermis — the outermost layer of skin.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Basal cells produce new skin cells as old ones die.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reight-text-pro"/>
              </a:rPr>
              <a:t>BCC most often occurs when DNA damage from exposure to </a:t>
            </a:r>
            <a:r>
              <a:rPr lang="en-US" b="0" i="0" u="none" strike="noStrike" dirty="0">
                <a:effectLst/>
                <a:latin typeface="freight-text-pro"/>
                <a:hlinkClick r:id="rId2"/>
              </a:rPr>
              <a:t>ultraviolet (UV) radiation</a:t>
            </a:r>
            <a:r>
              <a:rPr lang="en-US" b="0" i="0" dirty="0">
                <a:effectLst/>
                <a:latin typeface="freight-text-pro"/>
              </a:rPr>
              <a:t> from the sun or indoor tanning triggers changes in basal cells in the outermost layer of skin (epidermis), resulting in uncontrolled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reight-text-pro"/>
              </a:rPr>
              <a:t>BCCs may ooze, crust, itch or bleed. The lesions commonly arise in sun-exposed areas of the body.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reight-text-pro"/>
              </a:rPr>
              <a:t>Basal cell carcinoma is quite common. The number of reported cases in the U.S. has steadily increased.</a:t>
            </a:r>
          </a:p>
          <a:p>
            <a:pPr algn="l"/>
            <a:r>
              <a:rPr lang="en-US" b="0" i="0" dirty="0">
                <a:effectLst/>
                <a:latin typeface="freight-text-pro"/>
              </a:rPr>
              <a:t>	- An estimated </a:t>
            </a:r>
            <a:r>
              <a:rPr lang="en-US" b="1" i="0" dirty="0">
                <a:effectLst/>
                <a:latin typeface="freight-text-pro"/>
              </a:rPr>
              <a:t>3.6 million </a:t>
            </a:r>
            <a:r>
              <a:rPr lang="en-US" b="0" i="0" dirty="0">
                <a:effectLst/>
                <a:latin typeface="freight-text-pro"/>
              </a:rPr>
              <a:t>Americans are diagnosed with BCC each year.</a:t>
            </a:r>
          </a:p>
          <a:p>
            <a:pPr algn="l"/>
            <a:r>
              <a:rPr lang="en-US" b="0" i="0" dirty="0">
                <a:effectLst/>
                <a:latin typeface="freight-text-pro"/>
              </a:rPr>
              <a:t>	- More than </a:t>
            </a:r>
            <a:r>
              <a:rPr lang="en-US" b="1" i="0" dirty="0">
                <a:effectLst/>
                <a:latin typeface="freight-text-pro"/>
              </a:rPr>
              <a:t>one out of every three </a:t>
            </a:r>
            <a:r>
              <a:rPr lang="en-US" b="0" i="0" dirty="0">
                <a:effectLst/>
                <a:latin typeface="freight-text-pro"/>
              </a:rPr>
              <a:t>new cancers are skin cancers, and the vast majority are BCCs.</a:t>
            </a:r>
          </a:p>
          <a:p>
            <a:endParaRPr lang="en-IN" dirty="0"/>
          </a:p>
          <a:p>
            <a:endParaRPr lang="en-IN" dirty="0"/>
          </a:p>
          <a:p>
            <a:endParaRPr lang="en-IN" b="1" i="1" dirty="0">
              <a:solidFill>
                <a:srgbClr val="0070C0"/>
              </a:solidFill>
            </a:endParaRPr>
          </a:p>
          <a:p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AB4E8-D6CE-4C24-B64F-9B8C0AC48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3743325"/>
            <a:ext cx="28194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E5641-3E1F-48A4-A61A-C4E51C156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4" y="3743324"/>
            <a:ext cx="2819401" cy="2819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8E368-6AA3-4B80-9644-83C6F6670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79" y="3743323"/>
            <a:ext cx="2819401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1E2B7-E0CF-4FF5-91AE-4FA794516D7B}"/>
              </a:ext>
            </a:extLst>
          </p:cNvPr>
          <p:cNvSpPr/>
          <p:nvPr/>
        </p:nvSpPr>
        <p:spPr>
          <a:xfrm>
            <a:off x="0" y="0"/>
            <a:ext cx="12192000" cy="872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2. Melanoma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47EC3-C612-4740-A433-504CEE7461CD}"/>
              </a:ext>
            </a:extLst>
          </p:cNvPr>
          <p:cNvSpPr txBox="1"/>
          <p:nvPr/>
        </p:nvSpPr>
        <p:spPr>
          <a:xfrm>
            <a:off x="220133" y="1210733"/>
            <a:ext cx="1158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Melanoma,(black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tumour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 the most serious type of skin cancer, develops in the cells (melanocytes) that produce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melanin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— the pigment that gives your skin its color.</a:t>
            </a:r>
            <a:endParaRPr lang="en-IN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Melanoma occurs when the pigment-producing cells that give color to the skin become cancerous.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Symptoms might include a new, unusual growth or a change in an existing mole.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Melanomas can occur anywhere on the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Melanoma accounts for only about 1% of skin cancers but causes a large majority of skin cancer deaths.</a:t>
            </a:r>
            <a:endParaRPr lang="en-IN" dirty="0"/>
          </a:p>
          <a:p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66ED-6A85-4886-B41E-6963EF3E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3429001"/>
            <a:ext cx="3530600" cy="264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B65CF-0466-4520-B575-071CCB945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429000"/>
            <a:ext cx="3513159" cy="2634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CB51CA-D988-4071-82DF-73E45B6B6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4" y="3429000"/>
            <a:ext cx="2634869" cy="26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1E2B7-E0CF-4FF5-91AE-4FA794516D7B}"/>
              </a:ext>
            </a:extLst>
          </p:cNvPr>
          <p:cNvSpPr/>
          <p:nvPr/>
        </p:nvSpPr>
        <p:spPr>
          <a:xfrm>
            <a:off x="0" y="0"/>
            <a:ext cx="12192000" cy="872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3. Nevus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47EC3-C612-4740-A433-504CEE7461CD}"/>
              </a:ext>
            </a:extLst>
          </p:cNvPr>
          <p:cNvSpPr txBox="1"/>
          <p:nvPr/>
        </p:nvSpPr>
        <p:spPr>
          <a:xfrm>
            <a:off x="220133" y="1210733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Nevus is basically a mole on skin that is formed by a cluster of melanocytes (cells that make a substance called melanin, which gives color to skin and eyes).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most cases, a nevus is benign and doesn't require treatment. Rarely, they turn into melanoma or other skin cancers. A nevus that changes shape, grows bigger or darkens should be evaluated for removal.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94C46-BF77-4195-AF7A-B2D550CC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95650"/>
            <a:ext cx="3619500" cy="2714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FA352-B7E7-4592-8064-4AE1DC20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295650"/>
            <a:ext cx="3619500" cy="2714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A3B62-E340-4684-8751-1E0585E0F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3304387"/>
            <a:ext cx="3619500" cy="27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F8AB2DCC47F640BEF040B925137B9C" ma:contentTypeVersion="13" ma:contentTypeDescription="Create a new document." ma:contentTypeScope="" ma:versionID="173d835fef6f913b57ce7fe744925b5b">
  <xsd:schema xmlns:xsd="http://www.w3.org/2001/XMLSchema" xmlns:xs="http://www.w3.org/2001/XMLSchema" xmlns:p="http://schemas.microsoft.com/office/2006/metadata/properties" xmlns:ns3="151a9848-ab60-4e55-aa06-d460054b3080" xmlns:ns4="10ab1d2f-5292-4b62-b227-d3751715c831" targetNamespace="http://schemas.microsoft.com/office/2006/metadata/properties" ma:root="true" ma:fieldsID="82641fd1e7878765f0094f1bbc91cf94" ns3:_="" ns4:_="">
    <xsd:import namespace="151a9848-ab60-4e55-aa06-d460054b3080"/>
    <xsd:import namespace="10ab1d2f-5292-4b62-b227-d3751715c8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a9848-ab60-4e55-aa06-d460054b3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ab1d2f-5292-4b62-b227-d3751715c8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7F2B1-098D-4EA8-8D6C-A91140D432BE}">
  <ds:schemaRefs>
    <ds:schemaRef ds:uri="151a9848-ab60-4e55-aa06-d460054b3080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0ab1d2f-5292-4b62-b227-d3751715c83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C9930E-5AA7-44B6-A79A-1C5365BA4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F0FEF0-5C7A-4257-8553-D06D0E7D9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a9848-ab60-4e55-aa06-d460054b3080"/>
    <ds:schemaRef ds:uri="10ab1d2f-5292-4b62-b227-d3751715c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419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freight-text-pro</vt:lpstr>
      <vt:lpstr>Helvetica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Siddhartha, Manu</dc:creator>
  <cp:lastModifiedBy>Siddhartha, Manu</cp:lastModifiedBy>
  <cp:revision>5</cp:revision>
  <dcterms:created xsi:type="dcterms:W3CDTF">2022-06-19T05:56:51Z</dcterms:created>
  <dcterms:modified xsi:type="dcterms:W3CDTF">2022-06-20T15:40:45Z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0x0101007CF8AB2DCC47F640BEF040B925137B9C</vt:lpwstr>
  </property>
</Properties>
</file>