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1" d="100"/>
          <a:sy n="81" d="100"/>
        </p:scale>
        <p:origin x="4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40C05-D5E6-472B-9F67-1DE0CC6248C3}"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F172AD3D-6A4D-4A69-98D3-FBE987E0D467}">
      <dgm:prSet/>
      <dgm:spPr/>
      <dgm:t>
        <a:bodyPr/>
        <a:lstStyle/>
        <a:p>
          <a:r>
            <a:rPr lang="en-US"/>
            <a:t>Use</a:t>
          </a:r>
        </a:p>
      </dgm:t>
    </dgm:pt>
    <dgm:pt modelId="{E3104197-6D13-4666-AF24-45EEC9CFCD84}" type="parTrans" cxnId="{E05F93AA-D1B1-4251-8AA8-B9F97BACBBDE}">
      <dgm:prSet/>
      <dgm:spPr/>
      <dgm:t>
        <a:bodyPr/>
        <a:lstStyle/>
        <a:p>
          <a:endParaRPr lang="en-US"/>
        </a:p>
      </dgm:t>
    </dgm:pt>
    <dgm:pt modelId="{DBB96D0A-CA9B-40B9-BF03-6F6431193B95}" type="sibTrans" cxnId="{E05F93AA-D1B1-4251-8AA8-B9F97BACBBDE}">
      <dgm:prSet/>
      <dgm:spPr/>
      <dgm:t>
        <a:bodyPr/>
        <a:lstStyle/>
        <a:p>
          <a:endParaRPr lang="en-US"/>
        </a:p>
      </dgm:t>
    </dgm:pt>
    <dgm:pt modelId="{BF95D048-2704-48D5-AAE3-AE61615AB096}">
      <dgm:prSet/>
      <dgm:spPr/>
      <dgm:t>
        <a:bodyPr/>
        <a:lstStyle/>
        <a:p>
          <a:r>
            <a:rPr lang="en-US"/>
            <a:t>Use Web Scrapping to get the list of neighborhoods</a:t>
          </a:r>
        </a:p>
      </dgm:t>
    </dgm:pt>
    <dgm:pt modelId="{4B4B12BF-BFB7-4540-992E-7BE289A551CB}" type="parTrans" cxnId="{F5E157C4-7E8C-48A6-A38E-752B1BFA8011}">
      <dgm:prSet/>
      <dgm:spPr/>
      <dgm:t>
        <a:bodyPr/>
        <a:lstStyle/>
        <a:p>
          <a:endParaRPr lang="en-US"/>
        </a:p>
      </dgm:t>
    </dgm:pt>
    <dgm:pt modelId="{93CE62A6-7788-48B1-AC3F-9E3927B24DD0}" type="sibTrans" cxnId="{F5E157C4-7E8C-48A6-A38E-752B1BFA8011}">
      <dgm:prSet/>
      <dgm:spPr/>
      <dgm:t>
        <a:bodyPr/>
        <a:lstStyle/>
        <a:p>
          <a:endParaRPr lang="en-US"/>
        </a:p>
      </dgm:t>
    </dgm:pt>
    <dgm:pt modelId="{86B964A8-99F3-4F95-A404-5D6A3AC3DC9A}">
      <dgm:prSet/>
      <dgm:spPr/>
      <dgm:t>
        <a:bodyPr/>
        <a:lstStyle/>
        <a:p>
          <a:r>
            <a:rPr lang="en-US"/>
            <a:t>Use</a:t>
          </a:r>
        </a:p>
      </dgm:t>
    </dgm:pt>
    <dgm:pt modelId="{DBCCFA8F-5FDF-4CF6-89F1-3F18FBD864D2}" type="parTrans" cxnId="{254F0D80-B011-4DF1-9AD2-E7BB1B68C8F3}">
      <dgm:prSet/>
      <dgm:spPr/>
      <dgm:t>
        <a:bodyPr/>
        <a:lstStyle/>
        <a:p>
          <a:endParaRPr lang="en-US"/>
        </a:p>
      </dgm:t>
    </dgm:pt>
    <dgm:pt modelId="{F6E506E7-2415-4FAF-9870-8871A0864FA5}" type="sibTrans" cxnId="{254F0D80-B011-4DF1-9AD2-E7BB1B68C8F3}">
      <dgm:prSet/>
      <dgm:spPr/>
      <dgm:t>
        <a:bodyPr/>
        <a:lstStyle/>
        <a:p>
          <a:endParaRPr lang="en-US"/>
        </a:p>
      </dgm:t>
    </dgm:pt>
    <dgm:pt modelId="{5D99BFA8-5426-48A0-A05F-75A83DBAAAF6}">
      <dgm:prSet/>
      <dgm:spPr/>
      <dgm:t>
        <a:bodyPr/>
        <a:lstStyle/>
        <a:p>
          <a:r>
            <a:rPr lang="en-US"/>
            <a:t>Use GeoPy to get the coordinates of respective neighborhoods</a:t>
          </a:r>
        </a:p>
      </dgm:t>
    </dgm:pt>
    <dgm:pt modelId="{118CC1C6-8C6A-4539-A574-EB0CA1A2500A}" type="parTrans" cxnId="{24247590-48DB-4475-A95B-DD9EAFBB66C4}">
      <dgm:prSet/>
      <dgm:spPr/>
      <dgm:t>
        <a:bodyPr/>
        <a:lstStyle/>
        <a:p>
          <a:endParaRPr lang="en-US"/>
        </a:p>
      </dgm:t>
    </dgm:pt>
    <dgm:pt modelId="{3E8D9E0C-953D-4971-8931-385FD7869724}" type="sibTrans" cxnId="{24247590-48DB-4475-A95B-DD9EAFBB66C4}">
      <dgm:prSet/>
      <dgm:spPr/>
      <dgm:t>
        <a:bodyPr/>
        <a:lstStyle/>
        <a:p>
          <a:endParaRPr lang="en-US"/>
        </a:p>
      </dgm:t>
    </dgm:pt>
    <dgm:pt modelId="{8261F9F8-3DB9-43B0-934F-5BC56152C531}">
      <dgm:prSet/>
      <dgm:spPr/>
      <dgm:t>
        <a:bodyPr/>
        <a:lstStyle/>
        <a:p>
          <a:r>
            <a:rPr lang="en-US"/>
            <a:t>Explore</a:t>
          </a:r>
        </a:p>
      </dgm:t>
    </dgm:pt>
    <dgm:pt modelId="{9C879E72-9A9A-48B0-B8ED-652658FECC2E}" type="parTrans" cxnId="{47D92AC1-573E-4F6A-B7D8-F7DA5664A7C7}">
      <dgm:prSet/>
      <dgm:spPr/>
      <dgm:t>
        <a:bodyPr/>
        <a:lstStyle/>
        <a:p>
          <a:endParaRPr lang="en-US"/>
        </a:p>
      </dgm:t>
    </dgm:pt>
    <dgm:pt modelId="{712A2842-E404-4CF7-BD13-6B56680C7A7C}" type="sibTrans" cxnId="{47D92AC1-573E-4F6A-B7D8-F7DA5664A7C7}">
      <dgm:prSet/>
      <dgm:spPr/>
      <dgm:t>
        <a:bodyPr/>
        <a:lstStyle/>
        <a:p>
          <a:endParaRPr lang="en-US"/>
        </a:p>
      </dgm:t>
    </dgm:pt>
    <dgm:pt modelId="{4BB5F927-A5F2-4960-B381-67B921774472}">
      <dgm:prSet/>
      <dgm:spPr/>
      <dgm:t>
        <a:bodyPr/>
        <a:lstStyle/>
        <a:p>
          <a:r>
            <a:rPr lang="en-US"/>
            <a:t>Explore neighborhoods using Foursquare API</a:t>
          </a:r>
        </a:p>
      </dgm:t>
    </dgm:pt>
    <dgm:pt modelId="{DBEE612C-C615-496D-8CCC-2E4DCBCBE99B}" type="parTrans" cxnId="{B6F39B45-4FAE-4B6A-895E-A53C13385AD9}">
      <dgm:prSet/>
      <dgm:spPr/>
      <dgm:t>
        <a:bodyPr/>
        <a:lstStyle/>
        <a:p>
          <a:endParaRPr lang="en-US"/>
        </a:p>
      </dgm:t>
    </dgm:pt>
    <dgm:pt modelId="{7140974A-3AD1-4D2F-B1E6-C20919DD408A}" type="sibTrans" cxnId="{B6F39B45-4FAE-4B6A-895E-A53C13385AD9}">
      <dgm:prSet/>
      <dgm:spPr/>
      <dgm:t>
        <a:bodyPr/>
        <a:lstStyle/>
        <a:p>
          <a:endParaRPr lang="en-US"/>
        </a:p>
      </dgm:t>
    </dgm:pt>
    <dgm:pt modelId="{B4FFFD92-1D61-4549-AA54-8339BB209EBC}">
      <dgm:prSet/>
      <dgm:spPr/>
      <dgm:t>
        <a:bodyPr/>
        <a:lstStyle/>
        <a:p>
          <a:r>
            <a:rPr lang="en-US"/>
            <a:t>Analyze</a:t>
          </a:r>
        </a:p>
      </dgm:t>
    </dgm:pt>
    <dgm:pt modelId="{E110D174-B9B0-4EBE-872E-E9A7CA391327}" type="parTrans" cxnId="{9D96B6CB-F23E-4B6F-A35A-E5054483C396}">
      <dgm:prSet/>
      <dgm:spPr/>
      <dgm:t>
        <a:bodyPr/>
        <a:lstStyle/>
        <a:p>
          <a:endParaRPr lang="en-US"/>
        </a:p>
      </dgm:t>
    </dgm:pt>
    <dgm:pt modelId="{0425AF7D-687B-462D-9C3B-5167F8628989}" type="sibTrans" cxnId="{9D96B6CB-F23E-4B6F-A35A-E5054483C396}">
      <dgm:prSet/>
      <dgm:spPr/>
      <dgm:t>
        <a:bodyPr/>
        <a:lstStyle/>
        <a:p>
          <a:endParaRPr lang="en-US"/>
        </a:p>
      </dgm:t>
    </dgm:pt>
    <dgm:pt modelId="{A3A0EAC2-C324-4B16-820B-B135A5CDBF48}">
      <dgm:prSet/>
      <dgm:spPr/>
      <dgm:t>
        <a:bodyPr/>
        <a:lstStyle/>
        <a:p>
          <a:r>
            <a:rPr lang="en-US"/>
            <a:t>Analyze each neighborhood using techniques such as one hot encoding.</a:t>
          </a:r>
        </a:p>
      </dgm:t>
    </dgm:pt>
    <dgm:pt modelId="{793E9851-8EA0-4D99-8C8F-9FA73B7C7DE2}" type="parTrans" cxnId="{DB9FD749-C965-4E9D-9661-074332EFCF2F}">
      <dgm:prSet/>
      <dgm:spPr/>
      <dgm:t>
        <a:bodyPr/>
        <a:lstStyle/>
        <a:p>
          <a:endParaRPr lang="en-US"/>
        </a:p>
      </dgm:t>
    </dgm:pt>
    <dgm:pt modelId="{45293B47-5524-44AF-8C88-3661891EDD45}" type="sibTrans" cxnId="{DB9FD749-C965-4E9D-9661-074332EFCF2F}">
      <dgm:prSet/>
      <dgm:spPr/>
      <dgm:t>
        <a:bodyPr/>
        <a:lstStyle/>
        <a:p>
          <a:endParaRPr lang="en-US"/>
        </a:p>
      </dgm:t>
    </dgm:pt>
    <dgm:pt modelId="{1D559B55-AFCE-4F27-A749-DCB8CA4A1D4C}">
      <dgm:prSet/>
      <dgm:spPr/>
      <dgm:t>
        <a:bodyPr/>
        <a:lstStyle/>
        <a:p>
          <a:r>
            <a:rPr lang="en-US"/>
            <a:t>Cluster</a:t>
          </a:r>
        </a:p>
      </dgm:t>
    </dgm:pt>
    <dgm:pt modelId="{45FE897B-2D05-4294-9C28-481B5D4CBCCF}" type="parTrans" cxnId="{8ED162A0-30B0-4F38-91B1-5043000ADA46}">
      <dgm:prSet/>
      <dgm:spPr/>
      <dgm:t>
        <a:bodyPr/>
        <a:lstStyle/>
        <a:p>
          <a:endParaRPr lang="en-US"/>
        </a:p>
      </dgm:t>
    </dgm:pt>
    <dgm:pt modelId="{EC50611A-67E1-4C42-B0C7-402D7059B97F}" type="sibTrans" cxnId="{8ED162A0-30B0-4F38-91B1-5043000ADA46}">
      <dgm:prSet/>
      <dgm:spPr/>
      <dgm:t>
        <a:bodyPr/>
        <a:lstStyle/>
        <a:p>
          <a:endParaRPr lang="en-US"/>
        </a:p>
      </dgm:t>
    </dgm:pt>
    <dgm:pt modelId="{C7E11F93-5BA4-4C2B-AB72-B00CCDC4C3BF}">
      <dgm:prSet/>
      <dgm:spPr/>
      <dgm:t>
        <a:bodyPr/>
        <a:lstStyle/>
        <a:p>
          <a:r>
            <a:rPr lang="en-US"/>
            <a:t>Cluster neighborhoods by using K-means clustering methodology</a:t>
          </a:r>
        </a:p>
      </dgm:t>
    </dgm:pt>
    <dgm:pt modelId="{94AADF04-6083-46A1-898B-543209195D13}" type="parTrans" cxnId="{561E4AE0-D981-445E-BED6-BD54719ED55E}">
      <dgm:prSet/>
      <dgm:spPr/>
      <dgm:t>
        <a:bodyPr/>
        <a:lstStyle/>
        <a:p>
          <a:endParaRPr lang="en-US"/>
        </a:p>
      </dgm:t>
    </dgm:pt>
    <dgm:pt modelId="{FE983CBD-D0D7-407B-B8F8-6276281A9C2D}" type="sibTrans" cxnId="{561E4AE0-D981-445E-BED6-BD54719ED55E}">
      <dgm:prSet/>
      <dgm:spPr/>
      <dgm:t>
        <a:bodyPr/>
        <a:lstStyle/>
        <a:p>
          <a:endParaRPr lang="en-US"/>
        </a:p>
      </dgm:t>
    </dgm:pt>
    <dgm:pt modelId="{8FA983E2-E323-46E5-B560-C598D6603ED5}">
      <dgm:prSet/>
      <dgm:spPr/>
      <dgm:t>
        <a:bodyPr/>
        <a:lstStyle/>
        <a:p>
          <a:r>
            <a:rPr lang="en-US"/>
            <a:t>Remove</a:t>
          </a:r>
        </a:p>
      </dgm:t>
    </dgm:pt>
    <dgm:pt modelId="{F69A8BCF-6352-477F-AE37-BDB17E10CB2C}" type="parTrans" cxnId="{9BEC8865-7516-41BF-AFB4-97B8F79D1980}">
      <dgm:prSet/>
      <dgm:spPr/>
      <dgm:t>
        <a:bodyPr/>
        <a:lstStyle/>
        <a:p>
          <a:endParaRPr lang="en-US"/>
        </a:p>
      </dgm:t>
    </dgm:pt>
    <dgm:pt modelId="{B29884DD-64ED-4A80-84B2-D5BF221D07C4}" type="sibTrans" cxnId="{9BEC8865-7516-41BF-AFB4-97B8F79D1980}">
      <dgm:prSet/>
      <dgm:spPr/>
      <dgm:t>
        <a:bodyPr/>
        <a:lstStyle/>
        <a:p>
          <a:endParaRPr lang="en-US"/>
        </a:p>
      </dgm:t>
    </dgm:pt>
    <dgm:pt modelId="{EAAB66B9-D845-477E-93DD-ADDEB64A6E71}">
      <dgm:prSet/>
      <dgm:spPr/>
      <dgm:t>
        <a:bodyPr/>
        <a:lstStyle/>
        <a:p>
          <a:r>
            <a:rPr lang="en-US"/>
            <a:t>Remove neighborhoods that have Indian restaurants as frequently occurring venues from the cluster.</a:t>
          </a:r>
        </a:p>
      </dgm:t>
    </dgm:pt>
    <dgm:pt modelId="{70DF4C81-ADF3-4B23-8A3E-BBD962484769}" type="parTrans" cxnId="{36DF3B48-3420-4660-8783-0848578FD011}">
      <dgm:prSet/>
      <dgm:spPr/>
      <dgm:t>
        <a:bodyPr/>
        <a:lstStyle/>
        <a:p>
          <a:endParaRPr lang="en-US"/>
        </a:p>
      </dgm:t>
    </dgm:pt>
    <dgm:pt modelId="{CE06D38E-9F8F-4C46-8A38-CB8898619DA5}" type="sibTrans" cxnId="{36DF3B48-3420-4660-8783-0848578FD011}">
      <dgm:prSet/>
      <dgm:spPr/>
      <dgm:t>
        <a:bodyPr/>
        <a:lstStyle/>
        <a:p>
          <a:endParaRPr lang="en-US"/>
        </a:p>
      </dgm:t>
    </dgm:pt>
    <dgm:pt modelId="{11995BAE-0EEF-4958-9532-80843ABB05D1}">
      <dgm:prSet/>
      <dgm:spPr/>
      <dgm:t>
        <a:bodyPr/>
        <a:lstStyle/>
        <a:p>
          <a:r>
            <a:rPr lang="en-US"/>
            <a:t>Visualize</a:t>
          </a:r>
        </a:p>
      </dgm:t>
    </dgm:pt>
    <dgm:pt modelId="{C2C8B411-2061-44E6-8BCF-485969F7CD16}" type="parTrans" cxnId="{183C49D1-322A-4E71-B572-EF5820A82F50}">
      <dgm:prSet/>
      <dgm:spPr/>
      <dgm:t>
        <a:bodyPr/>
        <a:lstStyle/>
        <a:p>
          <a:endParaRPr lang="en-US"/>
        </a:p>
      </dgm:t>
    </dgm:pt>
    <dgm:pt modelId="{7434BA41-6DC3-461D-8E9C-EDDC2D32710C}" type="sibTrans" cxnId="{183C49D1-322A-4E71-B572-EF5820A82F50}">
      <dgm:prSet/>
      <dgm:spPr/>
      <dgm:t>
        <a:bodyPr/>
        <a:lstStyle/>
        <a:p>
          <a:endParaRPr lang="en-US"/>
        </a:p>
      </dgm:t>
    </dgm:pt>
    <dgm:pt modelId="{6E38C71D-D8E6-46A5-A558-1CD52CF66741}">
      <dgm:prSet/>
      <dgm:spPr/>
      <dgm:t>
        <a:bodyPr/>
        <a:lstStyle/>
        <a:p>
          <a:r>
            <a:rPr lang="en-US"/>
            <a:t>Visualize the clusters in a map using Folium.</a:t>
          </a:r>
        </a:p>
      </dgm:t>
    </dgm:pt>
    <dgm:pt modelId="{BF7242C2-7479-4EE0-A80E-252532889608}" type="parTrans" cxnId="{D4C262A4-3D32-4D1F-97AC-2F982C2B6D34}">
      <dgm:prSet/>
      <dgm:spPr/>
      <dgm:t>
        <a:bodyPr/>
        <a:lstStyle/>
        <a:p>
          <a:endParaRPr lang="en-US"/>
        </a:p>
      </dgm:t>
    </dgm:pt>
    <dgm:pt modelId="{24B4F082-CF42-4DB2-8A26-3D15BD545D31}" type="sibTrans" cxnId="{D4C262A4-3D32-4D1F-97AC-2F982C2B6D34}">
      <dgm:prSet/>
      <dgm:spPr/>
      <dgm:t>
        <a:bodyPr/>
        <a:lstStyle/>
        <a:p>
          <a:endParaRPr lang="en-US"/>
        </a:p>
      </dgm:t>
    </dgm:pt>
    <dgm:pt modelId="{2620AD24-35C7-492C-B6B9-3F579E1CDBA3}" type="pres">
      <dgm:prSet presAssocID="{17A40C05-D5E6-472B-9F67-1DE0CC6248C3}" presName="Name0" presStyleCnt="0">
        <dgm:presLayoutVars>
          <dgm:dir/>
          <dgm:animLvl val="lvl"/>
          <dgm:resizeHandles val="exact"/>
        </dgm:presLayoutVars>
      </dgm:prSet>
      <dgm:spPr/>
    </dgm:pt>
    <dgm:pt modelId="{9032D418-C15C-4681-AE3D-4AFF59131B47}" type="pres">
      <dgm:prSet presAssocID="{11995BAE-0EEF-4958-9532-80843ABB05D1}" presName="boxAndChildren" presStyleCnt="0"/>
      <dgm:spPr/>
    </dgm:pt>
    <dgm:pt modelId="{B3567A87-74D3-4DF0-BDF0-F49C8D56298D}" type="pres">
      <dgm:prSet presAssocID="{11995BAE-0EEF-4958-9532-80843ABB05D1}" presName="parentTextBox" presStyleLbl="alignNode1" presStyleIdx="0" presStyleCnt="7"/>
      <dgm:spPr/>
    </dgm:pt>
    <dgm:pt modelId="{1FE07D68-58BF-4097-8440-97A37734A850}" type="pres">
      <dgm:prSet presAssocID="{11995BAE-0EEF-4958-9532-80843ABB05D1}" presName="descendantBox" presStyleLbl="bgAccFollowNode1" presStyleIdx="0" presStyleCnt="7"/>
      <dgm:spPr/>
    </dgm:pt>
    <dgm:pt modelId="{36C98157-AC00-498E-95F7-3D4332F8DB18}" type="pres">
      <dgm:prSet presAssocID="{B29884DD-64ED-4A80-84B2-D5BF221D07C4}" presName="sp" presStyleCnt="0"/>
      <dgm:spPr/>
    </dgm:pt>
    <dgm:pt modelId="{B0734368-2CBC-4400-8DCD-DAE4448E5E84}" type="pres">
      <dgm:prSet presAssocID="{8FA983E2-E323-46E5-B560-C598D6603ED5}" presName="arrowAndChildren" presStyleCnt="0"/>
      <dgm:spPr/>
    </dgm:pt>
    <dgm:pt modelId="{49545DF4-265D-4330-9B12-D7F632175ADA}" type="pres">
      <dgm:prSet presAssocID="{8FA983E2-E323-46E5-B560-C598D6603ED5}" presName="parentTextArrow" presStyleLbl="node1" presStyleIdx="0" presStyleCnt="0"/>
      <dgm:spPr/>
    </dgm:pt>
    <dgm:pt modelId="{EEAD9092-2584-41D6-BCBF-D995D178972B}" type="pres">
      <dgm:prSet presAssocID="{8FA983E2-E323-46E5-B560-C598D6603ED5}" presName="arrow" presStyleLbl="alignNode1" presStyleIdx="1" presStyleCnt="7"/>
      <dgm:spPr/>
    </dgm:pt>
    <dgm:pt modelId="{512CBCD1-3DE0-4B06-BE96-41065E186717}" type="pres">
      <dgm:prSet presAssocID="{8FA983E2-E323-46E5-B560-C598D6603ED5}" presName="descendantArrow" presStyleLbl="bgAccFollowNode1" presStyleIdx="1" presStyleCnt="7"/>
      <dgm:spPr/>
    </dgm:pt>
    <dgm:pt modelId="{D6470ACC-EC9A-4C43-B313-564A639D6FEA}" type="pres">
      <dgm:prSet presAssocID="{EC50611A-67E1-4C42-B0C7-402D7059B97F}" presName="sp" presStyleCnt="0"/>
      <dgm:spPr/>
    </dgm:pt>
    <dgm:pt modelId="{50FA602A-4DCF-4FAD-969A-3645B006F0A5}" type="pres">
      <dgm:prSet presAssocID="{1D559B55-AFCE-4F27-A749-DCB8CA4A1D4C}" presName="arrowAndChildren" presStyleCnt="0"/>
      <dgm:spPr/>
    </dgm:pt>
    <dgm:pt modelId="{517BCF59-7AA2-4BC6-A2AA-EE2E5BE9D989}" type="pres">
      <dgm:prSet presAssocID="{1D559B55-AFCE-4F27-A749-DCB8CA4A1D4C}" presName="parentTextArrow" presStyleLbl="node1" presStyleIdx="0" presStyleCnt="0"/>
      <dgm:spPr/>
    </dgm:pt>
    <dgm:pt modelId="{3AEBECFF-C53A-43D2-805A-FBA73EC8BF0E}" type="pres">
      <dgm:prSet presAssocID="{1D559B55-AFCE-4F27-A749-DCB8CA4A1D4C}" presName="arrow" presStyleLbl="alignNode1" presStyleIdx="2" presStyleCnt="7"/>
      <dgm:spPr/>
    </dgm:pt>
    <dgm:pt modelId="{AA237230-A333-4220-BA1C-AE8B52E23AA0}" type="pres">
      <dgm:prSet presAssocID="{1D559B55-AFCE-4F27-A749-DCB8CA4A1D4C}" presName="descendantArrow" presStyleLbl="bgAccFollowNode1" presStyleIdx="2" presStyleCnt="7"/>
      <dgm:spPr/>
    </dgm:pt>
    <dgm:pt modelId="{A2E0594D-2D9B-4DD6-9392-EB534F836DDD}" type="pres">
      <dgm:prSet presAssocID="{0425AF7D-687B-462D-9C3B-5167F8628989}" presName="sp" presStyleCnt="0"/>
      <dgm:spPr/>
    </dgm:pt>
    <dgm:pt modelId="{7B2D38AA-9AC1-49E2-B467-51DD77E3E1E7}" type="pres">
      <dgm:prSet presAssocID="{B4FFFD92-1D61-4549-AA54-8339BB209EBC}" presName="arrowAndChildren" presStyleCnt="0"/>
      <dgm:spPr/>
    </dgm:pt>
    <dgm:pt modelId="{D4340030-AEEB-4AD3-93EC-450157A49366}" type="pres">
      <dgm:prSet presAssocID="{B4FFFD92-1D61-4549-AA54-8339BB209EBC}" presName="parentTextArrow" presStyleLbl="node1" presStyleIdx="0" presStyleCnt="0"/>
      <dgm:spPr/>
    </dgm:pt>
    <dgm:pt modelId="{16554B5D-2578-48C0-AD6A-59B3B0C3D497}" type="pres">
      <dgm:prSet presAssocID="{B4FFFD92-1D61-4549-AA54-8339BB209EBC}" presName="arrow" presStyleLbl="alignNode1" presStyleIdx="3" presStyleCnt="7"/>
      <dgm:spPr/>
    </dgm:pt>
    <dgm:pt modelId="{6A4313A5-79F3-4714-AB0A-E97CEC7D7CA5}" type="pres">
      <dgm:prSet presAssocID="{B4FFFD92-1D61-4549-AA54-8339BB209EBC}" presName="descendantArrow" presStyleLbl="bgAccFollowNode1" presStyleIdx="3" presStyleCnt="7"/>
      <dgm:spPr/>
    </dgm:pt>
    <dgm:pt modelId="{E1601276-3D97-44C3-8907-E0E9F3226F18}" type="pres">
      <dgm:prSet presAssocID="{712A2842-E404-4CF7-BD13-6B56680C7A7C}" presName="sp" presStyleCnt="0"/>
      <dgm:spPr/>
    </dgm:pt>
    <dgm:pt modelId="{776B0C81-2827-44AC-B73B-6BB498A45895}" type="pres">
      <dgm:prSet presAssocID="{8261F9F8-3DB9-43B0-934F-5BC56152C531}" presName="arrowAndChildren" presStyleCnt="0"/>
      <dgm:spPr/>
    </dgm:pt>
    <dgm:pt modelId="{FC2CA593-1F84-42A7-AFD1-E0B0CBC2A00B}" type="pres">
      <dgm:prSet presAssocID="{8261F9F8-3DB9-43B0-934F-5BC56152C531}" presName="parentTextArrow" presStyleLbl="node1" presStyleIdx="0" presStyleCnt="0"/>
      <dgm:spPr/>
    </dgm:pt>
    <dgm:pt modelId="{A2D58162-9AE2-4001-8730-A5E751C24A03}" type="pres">
      <dgm:prSet presAssocID="{8261F9F8-3DB9-43B0-934F-5BC56152C531}" presName="arrow" presStyleLbl="alignNode1" presStyleIdx="4" presStyleCnt="7"/>
      <dgm:spPr/>
    </dgm:pt>
    <dgm:pt modelId="{69C6EBBF-F765-4FB1-9709-4659BFC31D74}" type="pres">
      <dgm:prSet presAssocID="{8261F9F8-3DB9-43B0-934F-5BC56152C531}" presName="descendantArrow" presStyleLbl="bgAccFollowNode1" presStyleIdx="4" presStyleCnt="7"/>
      <dgm:spPr/>
    </dgm:pt>
    <dgm:pt modelId="{DA4F6FAA-8ADF-4A2E-996C-15B5E76B6C8A}" type="pres">
      <dgm:prSet presAssocID="{F6E506E7-2415-4FAF-9870-8871A0864FA5}" presName="sp" presStyleCnt="0"/>
      <dgm:spPr/>
    </dgm:pt>
    <dgm:pt modelId="{EA314A82-C633-4A19-9687-7ABCE5F26F86}" type="pres">
      <dgm:prSet presAssocID="{86B964A8-99F3-4F95-A404-5D6A3AC3DC9A}" presName="arrowAndChildren" presStyleCnt="0"/>
      <dgm:spPr/>
    </dgm:pt>
    <dgm:pt modelId="{8755DA82-4F4F-4E74-91B1-22D76014E4DC}" type="pres">
      <dgm:prSet presAssocID="{86B964A8-99F3-4F95-A404-5D6A3AC3DC9A}" presName="parentTextArrow" presStyleLbl="node1" presStyleIdx="0" presStyleCnt="0"/>
      <dgm:spPr/>
    </dgm:pt>
    <dgm:pt modelId="{87A76D0A-F463-4B8D-9411-D0222CFF8A0F}" type="pres">
      <dgm:prSet presAssocID="{86B964A8-99F3-4F95-A404-5D6A3AC3DC9A}" presName="arrow" presStyleLbl="alignNode1" presStyleIdx="5" presStyleCnt="7"/>
      <dgm:spPr/>
    </dgm:pt>
    <dgm:pt modelId="{8AC9243D-A4C2-4B0B-BE65-B3CF05166BD2}" type="pres">
      <dgm:prSet presAssocID="{86B964A8-99F3-4F95-A404-5D6A3AC3DC9A}" presName="descendantArrow" presStyleLbl="bgAccFollowNode1" presStyleIdx="5" presStyleCnt="7"/>
      <dgm:spPr/>
    </dgm:pt>
    <dgm:pt modelId="{F52B2204-1A76-4506-AEBF-1C8268B1A95F}" type="pres">
      <dgm:prSet presAssocID="{DBB96D0A-CA9B-40B9-BF03-6F6431193B95}" presName="sp" presStyleCnt="0"/>
      <dgm:spPr/>
    </dgm:pt>
    <dgm:pt modelId="{14779597-6077-4F4B-88D8-C6B521B165DB}" type="pres">
      <dgm:prSet presAssocID="{F172AD3D-6A4D-4A69-98D3-FBE987E0D467}" presName="arrowAndChildren" presStyleCnt="0"/>
      <dgm:spPr/>
    </dgm:pt>
    <dgm:pt modelId="{08CB5FA3-16B1-4296-A5AB-4F00A094662E}" type="pres">
      <dgm:prSet presAssocID="{F172AD3D-6A4D-4A69-98D3-FBE987E0D467}" presName="parentTextArrow" presStyleLbl="node1" presStyleIdx="0" presStyleCnt="0"/>
      <dgm:spPr/>
    </dgm:pt>
    <dgm:pt modelId="{E767FC05-109A-4740-B9C2-F4A97BBB8521}" type="pres">
      <dgm:prSet presAssocID="{F172AD3D-6A4D-4A69-98D3-FBE987E0D467}" presName="arrow" presStyleLbl="alignNode1" presStyleIdx="6" presStyleCnt="7"/>
      <dgm:spPr/>
    </dgm:pt>
    <dgm:pt modelId="{73FC3711-2C33-4FC1-9C99-62B475EDBBD5}" type="pres">
      <dgm:prSet presAssocID="{F172AD3D-6A4D-4A69-98D3-FBE987E0D467}" presName="descendantArrow" presStyleLbl="bgAccFollowNode1" presStyleIdx="6" presStyleCnt="7"/>
      <dgm:spPr/>
    </dgm:pt>
  </dgm:ptLst>
  <dgm:cxnLst>
    <dgm:cxn modelId="{889AA407-66C0-496A-A559-A25636FFD428}" type="presOf" srcId="{86B964A8-99F3-4F95-A404-5D6A3AC3DC9A}" destId="{8755DA82-4F4F-4E74-91B1-22D76014E4DC}" srcOrd="0" destOrd="0" presId="urn:microsoft.com/office/officeart/2016/7/layout/VerticalDownArrowProcess"/>
    <dgm:cxn modelId="{23476E15-8978-4019-9F52-F1DC5AD52328}" type="presOf" srcId="{EAAB66B9-D845-477E-93DD-ADDEB64A6E71}" destId="{512CBCD1-3DE0-4B06-BE96-41065E186717}" srcOrd="0" destOrd="0" presId="urn:microsoft.com/office/officeart/2016/7/layout/VerticalDownArrowProcess"/>
    <dgm:cxn modelId="{3A78B016-EF50-42FE-B933-B24C73464592}" type="presOf" srcId="{B4FFFD92-1D61-4549-AA54-8339BB209EBC}" destId="{D4340030-AEEB-4AD3-93EC-450157A49366}" srcOrd="0" destOrd="0" presId="urn:microsoft.com/office/officeart/2016/7/layout/VerticalDownArrowProcess"/>
    <dgm:cxn modelId="{89F0B825-9004-4129-A9A5-B5B7C4545F2D}" type="presOf" srcId="{F172AD3D-6A4D-4A69-98D3-FBE987E0D467}" destId="{08CB5FA3-16B1-4296-A5AB-4F00A094662E}" srcOrd="0" destOrd="0" presId="urn:microsoft.com/office/officeart/2016/7/layout/VerticalDownArrowProcess"/>
    <dgm:cxn modelId="{830B893B-87B1-4F3E-91E3-55921936F7B8}" type="presOf" srcId="{B4FFFD92-1D61-4549-AA54-8339BB209EBC}" destId="{16554B5D-2578-48C0-AD6A-59B3B0C3D497}" srcOrd="1" destOrd="0" presId="urn:microsoft.com/office/officeart/2016/7/layout/VerticalDownArrowProcess"/>
    <dgm:cxn modelId="{AD2BF23D-13D0-4281-942F-C7275284A17C}" type="presOf" srcId="{A3A0EAC2-C324-4B16-820B-B135A5CDBF48}" destId="{6A4313A5-79F3-4714-AB0A-E97CEC7D7CA5}" srcOrd="0" destOrd="0" presId="urn:microsoft.com/office/officeart/2016/7/layout/VerticalDownArrowProcess"/>
    <dgm:cxn modelId="{FD5B5364-12DB-4AEF-9B67-CF9DC5462767}" type="presOf" srcId="{4BB5F927-A5F2-4960-B381-67B921774472}" destId="{69C6EBBF-F765-4FB1-9709-4659BFC31D74}" srcOrd="0" destOrd="0" presId="urn:microsoft.com/office/officeart/2016/7/layout/VerticalDownArrowProcess"/>
    <dgm:cxn modelId="{9BEC8865-7516-41BF-AFB4-97B8F79D1980}" srcId="{17A40C05-D5E6-472B-9F67-1DE0CC6248C3}" destId="{8FA983E2-E323-46E5-B560-C598D6603ED5}" srcOrd="5" destOrd="0" parTransId="{F69A8BCF-6352-477F-AE37-BDB17E10CB2C}" sibTransId="{B29884DD-64ED-4A80-84B2-D5BF221D07C4}"/>
    <dgm:cxn modelId="{B6F39B45-4FAE-4B6A-895E-A53C13385AD9}" srcId="{8261F9F8-3DB9-43B0-934F-5BC56152C531}" destId="{4BB5F927-A5F2-4960-B381-67B921774472}" srcOrd="0" destOrd="0" parTransId="{DBEE612C-C615-496D-8CCC-2E4DCBCBE99B}" sibTransId="{7140974A-3AD1-4D2F-B1E6-C20919DD408A}"/>
    <dgm:cxn modelId="{36DF3B48-3420-4660-8783-0848578FD011}" srcId="{8FA983E2-E323-46E5-B560-C598D6603ED5}" destId="{EAAB66B9-D845-477E-93DD-ADDEB64A6E71}" srcOrd="0" destOrd="0" parTransId="{70DF4C81-ADF3-4B23-8A3E-BBD962484769}" sibTransId="{CE06D38E-9F8F-4C46-8A38-CB8898619DA5}"/>
    <dgm:cxn modelId="{51E1E148-90D0-426E-88FB-0ED8DCD09338}" type="presOf" srcId="{8FA983E2-E323-46E5-B560-C598D6603ED5}" destId="{49545DF4-265D-4330-9B12-D7F632175ADA}" srcOrd="0" destOrd="0" presId="urn:microsoft.com/office/officeart/2016/7/layout/VerticalDownArrowProcess"/>
    <dgm:cxn modelId="{DB9FD749-C965-4E9D-9661-074332EFCF2F}" srcId="{B4FFFD92-1D61-4549-AA54-8339BB209EBC}" destId="{A3A0EAC2-C324-4B16-820B-B135A5CDBF48}" srcOrd="0" destOrd="0" parTransId="{793E9851-8EA0-4D99-8C8F-9FA73B7C7DE2}" sibTransId="{45293B47-5524-44AF-8C88-3661891EDD45}"/>
    <dgm:cxn modelId="{D807996F-5207-4117-8742-E44B5B68C13F}" type="presOf" srcId="{BF95D048-2704-48D5-AAE3-AE61615AB096}" destId="{73FC3711-2C33-4FC1-9C99-62B475EDBBD5}" srcOrd="0" destOrd="0" presId="urn:microsoft.com/office/officeart/2016/7/layout/VerticalDownArrowProcess"/>
    <dgm:cxn modelId="{1E3ADD71-FCEC-4EB2-A1D1-FC65F8F02F05}" type="presOf" srcId="{17A40C05-D5E6-472B-9F67-1DE0CC6248C3}" destId="{2620AD24-35C7-492C-B6B9-3F579E1CDBA3}" srcOrd="0" destOrd="0" presId="urn:microsoft.com/office/officeart/2016/7/layout/VerticalDownArrowProcess"/>
    <dgm:cxn modelId="{254F0D80-B011-4DF1-9AD2-E7BB1B68C8F3}" srcId="{17A40C05-D5E6-472B-9F67-1DE0CC6248C3}" destId="{86B964A8-99F3-4F95-A404-5D6A3AC3DC9A}" srcOrd="1" destOrd="0" parTransId="{DBCCFA8F-5FDF-4CF6-89F1-3F18FBD864D2}" sibTransId="{F6E506E7-2415-4FAF-9870-8871A0864FA5}"/>
    <dgm:cxn modelId="{11A37282-31E2-46CB-8EAB-97F05B1589C1}" type="presOf" srcId="{C7E11F93-5BA4-4C2B-AB72-B00CCDC4C3BF}" destId="{AA237230-A333-4220-BA1C-AE8B52E23AA0}" srcOrd="0" destOrd="0" presId="urn:microsoft.com/office/officeart/2016/7/layout/VerticalDownArrowProcess"/>
    <dgm:cxn modelId="{24247590-48DB-4475-A95B-DD9EAFBB66C4}" srcId="{86B964A8-99F3-4F95-A404-5D6A3AC3DC9A}" destId="{5D99BFA8-5426-48A0-A05F-75A83DBAAAF6}" srcOrd="0" destOrd="0" parTransId="{118CC1C6-8C6A-4539-A574-EB0CA1A2500A}" sibTransId="{3E8D9E0C-953D-4971-8931-385FD7869724}"/>
    <dgm:cxn modelId="{8ED162A0-30B0-4F38-91B1-5043000ADA46}" srcId="{17A40C05-D5E6-472B-9F67-1DE0CC6248C3}" destId="{1D559B55-AFCE-4F27-A749-DCB8CA4A1D4C}" srcOrd="4" destOrd="0" parTransId="{45FE897B-2D05-4294-9C28-481B5D4CBCCF}" sibTransId="{EC50611A-67E1-4C42-B0C7-402D7059B97F}"/>
    <dgm:cxn modelId="{D4C262A4-3D32-4D1F-97AC-2F982C2B6D34}" srcId="{11995BAE-0EEF-4958-9532-80843ABB05D1}" destId="{6E38C71D-D8E6-46A5-A558-1CD52CF66741}" srcOrd="0" destOrd="0" parTransId="{BF7242C2-7479-4EE0-A80E-252532889608}" sibTransId="{24B4F082-CF42-4DB2-8A26-3D15BD545D31}"/>
    <dgm:cxn modelId="{E05F93AA-D1B1-4251-8AA8-B9F97BACBBDE}" srcId="{17A40C05-D5E6-472B-9F67-1DE0CC6248C3}" destId="{F172AD3D-6A4D-4A69-98D3-FBE987E0D467}" srcOrd="0" destOrd="0" parTransId="{E3104197-6D13-4666-AF24-45EEC9CFCD84}" sibTransId="{DBB96D0A-CA9B-40B9-BF03-6F6431193B95}"/>
    <dgm:cxn modelId="{A57B47AB-8493-426C-9194-A3B56902B2FE}" type="presOf" srcId="{8261F9F8-3DB9-43B0-934F-5BC56152C531}" destId="{A2D58162-9AE2-4001-8730-A5E751C24A03}" srcOrd="1" destOrd="0" presId="urn:microsoft.com/office/officeart/2016/7/layout/VerticalDownArrowProcess"/>
    <dgm:cxn modelId="{5F4810AC-E479-4EE0-9E45-692F5BFBB9E7}" type="presOf" srcId="{1D559B55-AFCE-4F27-A749-DCB8CA4A1D4C}" destId="{3AEBECFF-C53A-43D2-805A-FBA73EC8BF0E}" srcOrd="1" destOrd="0" presId="urn:microsoft.com/office/officeart/2016/7/layout/VerticalDownArrowProcess"/>
    <dgm:cxn modelId="{FB7C92AC-192F-4555-ADF5-4D128793D147}" type="presOf" srcId="{86B964A8-99F3-4F95-A404-5D6A3AC3DC9A}" destId="{87A76D0A-F463-4B8D-9411-D0222CFF8A0F}" srcOrd="1" destOrd="0" presId="urn:microsoft.com/office/officeart/2016/7/layout/VerticalDownArrowProcess"/>
    <dgm:cxn modelId="{7D6302AF-F48C-48CB-AA7A-98605AFC3BA3}" type="presOf" srcId="{11995BAE-0EEF-4958-9532-80843ABB05D1}" destId="{B3567A87-74D3-4DF0-BDF0-F49C8D56298D}" srcOrd="0" destOrd="0" presId="urn:microsoft.com/office/officeart/2016/7/layout/VerticalDownArrowProcess"/>
    <dgm:cxn modelId="{6A1A07BE-9A37-4C71-A310-D6A1DD4E5866}" type="presOf" srcId="{6E38C71D-D8E6-46A5-A558-1CD52CF66741}" destId="{1FE07D68-58BF-4097-8440-97A37734A850}" srcOrd="0" destOrd="0" presId="urn:microsoft.com/office/officeart/2016/7/layout/VerticalDownArrowProcess"/>
    <dgm:cxn modelId="{47D92AC1-573E-4F6A-B7D8-F7DA5664A7C7}" srcId="{17A40C05-D5E6-472B-9F67-1DE0CC6248C3}" destId="{8261F9F8-3DB9-43B0-934F-5BC56152C531}" srcOrd="2" destOrd="0" parTransId="{9C879E72-9A9A-48B0-B8ED-652658FECC2E}" sibTransId="{712A2842-E404-4CF7-BD13-6B56680C7A7C}"/>
    <dgm:cxn modelId="{F5E157C4-7E8C-48A6-A38E-752B1BFA8011}" srcId="{F172AD3D-6A4D-4A69-98D3-FBE987E0D467}" destId="{BF95D048-2704-48D5-AAE3-AE61615AB096}" srcOrd="0" destOrd="0" parTransId="{4B4B12BF-BFB7-4540-992E-7BE289A551CB}" sibTransId="{93CE62A6-7788-48B1-AC3F-9E3927B24DD0}"/>
    <dgm:cxn modelId="{9D96B6CB-F23E-4B6F-A35A-E5054483C396}" srcId="{17A40C05-D5E6-472B-9F67-1DE0CC6248C3}" destId="{B4FFFD92-1D61-4549-AA54-8339BB209EBC}" srcOrd="3" destOrd="0" parTransId="{E110D174-B9B0-4EBE-872E-E9A7CA391327}" sibTransId="{0425AF7D-687B-462D-9C3B-5167F8628989}"/>
    <dgm:cxn modelId="{183C49D1-322A-4E71-B572-EF5820A82F50}" srcId="{17A40C05-D5E6-472B-9F67-1DE0CC6248C3}" destId="{11995BAE-0EEF-4958-9532-80843ABB05D1}" srcOrd="6" destOrd="0" parTransId="{C2C8B411-2061-44E6-8BCF-485969F7CD16}" sibTransId="{7434BA41-6DC3-461D-8E9C-EDDC2D32710C}"/>
    <dgm:cxn modelId="{8D0D3DD4-6F78-4C98-89F4-BA1159F3A0E8}" type="presOf" srcId="{8FA983E2-E323-46E5-B560-C598D6603ED5}" destId="{EEAD9092-2584-41D6-BCBF-D995D178972B}" srcOrd="1" destOrd="0" presId="urn:microsoft.com/office/officeart/2016/7/layout/VerticalDownArrowProcess"/>
    <dgm:cxn modelId="{6E7864D4-DA8A-4FD7-AD5E-80426A5D2375}" type="presOf" srcId="{1D559B55-AFCE-4F27-A749-DCB8CA4A1D4C}" destId="{517BCF59-7AA2-4BC6-A2AA-EE2E5BE9D989}" srcOrd="0" destOrd="0" presId="urn:microsoft.com/office/officeart/2016/7/layout/VerticalDownArrowProcess"/>
    <dgm:cxn modelId="{561E4AE0-D981-445E-BED6-BD54719ED55E}" srcId="{1D559B55-AFCE-4F27-A749-DCB8CA4A1D4C}" destId="{C7E11F93-5BA4-4C2B-AB72-B00CCDC4C3BF}" srcOrd="0" destOrd="0" parTransId="{94AADF04-6083-46A1-898B-543209195D13}" sibTransId="{FE983CBD-D0D7-407B-B8F8-6276281A9C2D}"/>
    <dgm:cxn modelId="{73C590E5-4E44-4A56-8068-36360558CB3F}" type="presOf" srcId="{8261F9F8-3DB9-43B0-934F-5BC56152C531}" destId="{FC2CA593-1F84-42A7-AFD1-E0B0CBC2A00B}" srcOrd="0" destOrd="0" presId="urn:microsoft.com/office/officeart/2016/7/layout/VerticalDownArrowProcess"/>
    <dgm:cxn modelId="{C14C48EE-689E-4F3A-A71B-3142059C0382}" type="presOf" srcId="{F172AD3D-6A4D-4A69-98D3-FBE987E0D467}" destId="{E767FC05-109A-4740-B9C2-F4A97BBB8521}" srcOrd="1" destOrd="0" presId="urn:microsoft.com/office/officeart/2016/7/layout/VerticalDownArrowProcess"/>
    <dgm:cxn modelId="{1D75AEF5-55DD-45F1-8FC9-9ADA9FA0211B}" type="presOf" srcId="{5D99BFA8-5426-48A0-A05F-75A83DBAAAF6}" destId="{8AC9243D-A4C2-4B0B-BE65-B3CF05166BD2}" srcOrd="0" destOrd="0" presId="urn:microsoft.com/office/officeart/2016/7/layout/VerticalDownArrowProcess"/>
    <dgm:cxn modelId="{09D1AADA-3EEE-413D-AA8C-575932DC30A9}" type="presParOf" srcId="{2620AD24-35C7-492C-B6B9-3F579E1CDBA3}" destId="{9032D418-C15C-4681-AE3D-4AFF59131B47}" srcOrd="0" destOrd="0" presId="urn:microsoft.com/office/officeart/2016/7/layout/VerticalDownArrowProcess"/>
    <dgm:cxn modelId="{1A3C092B-49B4-43EF-B531-34720F70053A}" type="presParOf" srcId="{9032D418-C15C-4681-AE3D-4AFF59131B47}" destId="{B3567A87-74D3-4DF0-BDF0-F49C8D56298D}" srcOrd="0" destOrd="0" presId="urn:microsoft.com/office/officeart/2016/7/layout/VerticalDownArrowProcess"/>
    <dgm:cxn modelId="{E3928287-DADD-4E3F-BC15-D3BC7E69E88C}" type="presParOf" srcId="{9032D418-C15C-4681-AE3D-4AFF59131B47}" destId="{1FE07D68-58BF-4097-8440-97A37734A850}" srcOrd="1" destOrd="0" presId="urn:microsoft.com/office/officeart/2016/7/layout/VerticalDownArrowProcess"/>
    <dgm:cxn modelId="{2468200A-60C7-4FF8-9FBB-43E6DFB0D8BB}" type="presParOf" srcId="{2620AD24-35C7-492C-B6B9-3F579E1CDBA3}" destId="{36C98157-AC00-498E-95F7-3D4332F8DB18}" srcOrd="1" destOrd="0" presId="urn:microsoft.com/office/officeart/2016/7/layout/VerticalDownArrowProcess"/>
    <dgm:cxn modelId="{0A8F5695-77B4-488A-BEEA-103FA14F2C4D}" type="presParOf" srcId="{2620AD24-35C7-492C-B6B9-3F579E1CDBA3}" destId="{B0734368-2CBC-4400-8DCD-DAE4448E5E84}" srcOrd="2" destOrd="0" presId="urn:microsoft.com/office/officeart/2016/7/layout/VerticalDownArrowProcess"/>
    <dgm:cxn modelId="{07F6A813-AA49-492C-A1D6-963EC2215041}" type="presParOf" srcId="{B0734368-2CBC-4400-8DCD-DAE4448E5E84}" destId="{49545DF4-265D-4330-9B12-D7F632175ADA}" srcOrd="0" destOrd="0" presId="urn:microsoft.com/office/officeart/2016/7/layout/VerticalDownArrowProcess"/>
    <dgm:cxn modelId="{E8D93640-AB63-4201-857D-BEBC9327810D}" type="presParOf" srcId="{B0734368-2CBC-4400-8DCD-DAE4448E5E84}" destId="{EEAD9092-2584-41D6-BCBF-D995D178972B}" srcOrd="1" destOrd="0" presId="urn:microsoft.com/office/officeart/2016/7/layout/VerticalDownArrowProcess"/>
    <dgm:cxn modelId="{9D993FCD-8854-4586-95D0-2B5305E0DD6F}" type="presParOf" srcId="{B0734368-2CBC-4400-8DCD-DAE4448E5E84}" destId="{512CBCD1-3DE0-4B06-BE96-41065E186717}" srcOrd="2" destOrd="0" presId="urn:microsoft.com/office/officeart/2016/7/layout/VerticalDownArrowProcess"/>
    <dgm:cxn modelId="{7CA14E9E-F430-47D5-B2CD-74037DBB242F}" type="presParOf" srcId="{2620AD24-35C7-492C-B6B9-3F579E1CDBA3}" destId="{D6470ACC-EC9A-4C43-B313-564A639D6FEA}" srcOrd="3" destOrd="0" presId="urn:microsoft.com/office/officeart/2016/7/layout/VerticalDownArrowProcess"/>
    <dgm:cxn modelId="{F7D6F6EF-2DE8-460A-87C4-C9FE104243B5}" type="presParOf" srcId="{2620AD24-35C7-492C-B6B9-3F579E1CDBA3}" destId="{50FA602A-4DCF-4FAD-969A-3645B006F0A5}" srcOrd="4" destOrd="0" presId="urn:microsoft.com/office/officeart/2016/7/layout/VerticalDownArrowProcess"/>
    <dgm:cxn modelId="{FBCC01F8-3234-4A00-8C38-CD7D323EE874}" type="presParOf" srcId="{50FA602A-4DCF-4FAD-969A-3645B006F0A5}" destId="{517BCF59-7AA2-4BC6-A2AA-EE2E5BE9D989}" srcOrd="0" destOrd="0" presId="urn:microsoft.com/office/officeart/2016/7/layout/VerticalDownArrowProcess"/>
    <dgm:cxn modelId="{D40E8374-4369-4596-B71D-E57E0E44EE30}" type="presParOf" srcId="{50FA602A-4DCF-4FAD-969A-3645B006F0A5}" destId="{3AEBECFF-C53A-43D2-805A-FBA73EC8BF0E}" srcOrd="1" destOrd="0" presId="urn:microsoft.com/office/officeart/2016/7/layout/VerticalDownArrowProcess"/>
    <dgm:cxn modelId="{F224F55F-7471-4C8F-B905-853E052384F9}" type="presParOf" srcId="{50FA602A-4DCF-4FAD-969A-3645B006F0A5}" destId="{AA237230-A333-4220-BA1C-AE8B52E23AA0}" srcOrd="2" destOrd="0" presId="urn:microsoft.com/office/officeart/2016/7/layout/VerticalDownArrowProcess"/>
    <dgm:cxn modelId="{10B77513-D017-4A85-A243-5DE7969D71B5}" type="presParOf" srcId="{2620AD24-35C7-492C-B6B9-3F579E1CDBA3}" destId="{A2E0594D-2D9B-4DD6-9392-EB534F836DDD}" srcOrd="5" destOrd="0" presId="urn:microsoft.com/office/officeart/2016/7/layout/VerticalDownArrowProcess"/>
    <dgm:cxn modelId="{21BD7ED3-32FE-4C62-A61C-4EF30BBE7857}" type="presParOf" srcId="{2620AD24-35C7-492C-B6B9-3F579E1CDBA3}" destId="{7B2D38AA-9AC1-49E2-B467-51DD77E3E1E7}" srcOrd="6" destOrd="0" presId="urn:microsoft.com/office/officeart/2016/7/layout/VerticalDownArrowProcess"/>
    <dgm:cxn modelId="{2B5E5B4A-5431-4E0A-9F7A-1014090918EB}" type="presParOf" srcId="{7B2D38AA-9AC1-49E2-B467-51DD77E3E1E7}" destId="{D4340030-AEEB-4AD3-93EC-450157A49366}" srcOrd="0" destOrd="0" presId="urn:microsoft.com/office/officeart/2016/7/layout/VerticalDownArrowProcess"/>
    <dgm:cxn modelId="{F00D52E2-31ED-4C0B-95A5-42B4F6314A2D}" type="presParOf" srcId="{7B2D38AA-9AC1-49E2-B467-51DD77E3E1E7}" destId="{16554B5D-2578-48C0-AD6A-59B3B0C3D497}" srcOrd="1" destOrd="0" presId="urn:microsoft.com/office/officeart/2016/7/layout/VerticalDownArrowProcess"/>
    <dgm:cxn modelId="{5E32226B-CD0C-4312-87BD-284BB7D8992B}" type="presParOf" srcId="{7B2D38AA-9AC1-49E2-B467-51DD77E3E1E7}" destId="{6A4313A5-79F3-4714-AB0A-E97CEC7D7CA5}" srcOrd="2" destOrd="0" presId="urn:microsoft.com/office/officeart/2016/7/layout/VerticalDownArrowProcess"/>
    <dgm:cxn modelId="{DBC3E3C0-18C1-45B5-93DB-0AF4C8434596}" type="presParOf" srcId="{2620AD24-35C7-492C-B6B9-3F579E1CDBA3}" destId="{E1601276-3D97-44C3-8907-E0E9F3226F18}" srcOrd="7" destOrd="0" presId="urn:microsoft.com/office/officeart/2016/7/layout/VerticalDownArrowProcess"/>
    <dgm:cxn modelId="{A8221B01-DE59-4E09-BC18-AE96A1D4B02B}" type="presParOf" srcId="{2620AD24-35C7-492C-B6B9-3F579E1CDBA3}" destId="{776B0C81-2827-44AC-B73B-6BB498A45895}" srcOrd="8" destOrd="0" presId="urn:microsoft.com/office/officeart/2016/7/layout/VerticalDownArrowProcess"/>
    <dgm:cxn modelId="{3FBDCB71-B85D-4E25-A7AE-37ADC81426D6}" type="presParOf" srcId="{776B0C81-2827-44AC-B73B-6BB498A45895}" destId="{FC2CA593-1F84-42A7-AFD1-E0B0CBC2A00B}" srcOrd="0" destOrd="0" presId="urn:microsoft.com/office/officeart/2016/7/layout/VerticalDownArrowProcess"/>
    <dgm:cxn modelId="{8603EF66-1CC7-4972-94C7-1356703CFD2B}" type="presParOf" srcId="{776B0C81-2827-44AC-B73B-6BB498A45895}" destId="{A2D58162-9AE2-4001-8730-A5E751C24A03}" srcOrd="1" destOrd="0" presId="urn:microsoft.com/office/officeart/2016/7/layout/VerticalDownArrowProcess"/>
    <dgm:cxn modelId="{2DAEA5DC-9AC3-4BE1-9F5E-980DDF070105}" type="presParOf" srcId="{776B0C81-2827-44AC-B73B-6BB498A45895}" destId="{69C6EBBF-F765-4FB1-9709-4659BFC31D74}" srcOrd="2" destOrd="0" presId="urn:microsoft.com/office/officeart/2016/7/layout/VerticalDownArrowProcess"/>
    <dgm:cxn modelId="{BA541BC6-9E37-40E8-8E9D-EB44F8AC4B36}" type="presParOf" srcId="{2620AD24-35C7-492C-B6B9-3F579E1CDBA3}" destId="{DA4F6FAA-8ADF-4A2E-996C-15B5E76B6C8A}" srcOrd="9" destOrd="0" presId="urn:microsoft.com/office/officeart/2016/7/layout/VerticalDownArrowProcess"/>
    <dgm:cxn modelId="{80DB3140-99D4-40BB-89FC-CCB436633601}" type="presParOf" srcId="{2620AD24-35C7-492C-B6B9-3F579E1CDBA3}" destId="{EA314A82-C633-4A19-9687-7ABCE5F26F86}" srcOrd="10" destOrd="0" presId="urn:microsoft.com/office/officeart/2016/7/layout/VerticalDownArrowProcess"/>
    <dgm:cxn modelId="{4541E63B-F37A-4285-905D-BF80F8252AF7}" type="presParOf" srcId="{EA314A82-C633-4A19-9687-7ABCE5F26F86}" destId="{8755DA82-4F4F-4E74-91B1-22D76014E4DC}" srcOrd="0" destOrd="0" presId="urn:microsoft.com/office/officeart/2016/7/layout/VerticalDownArrowProcess"/>
    <dgm:cxn modelId="{E1D462D9-0E63-455D-9A37-90FD59CD4086}" type="presParOf" srcId="{EA314A82-C633-4A19-9687-7ABCE5F26F86}" destId="{87A76D0A-F463-4B8D-9411-D0222CFF8A0F}" srcOrd="1" destOrd="0" presId="urn:microsoft.com/office/officeart/2016/7/layout/VerticalDownArrowProcess"/>
    <dgm:cxn modelId="{E1657E4F-D696-4102-B9EB-A142FDB33122}" type="presParOf" srcId="{EA314A82-C633-4A19-9687-7ABCE5F26F86}" destId="{8AC9243D-A4C2-4B0B-BE65-B3CF05166BD2}" srcOrd="2" destOrd="0" presId="urn:microsoft.com/office/officeart/2016/7/layout/VerticalDownArrowProcess"/>
    <dgm:cxn modelId="{17FE4AE9-C5A7-4173-90EF-DE68B2D80E01}" type="presParOf" srcId="{2620AD24-35C7-492C-B6B9-3F579E1CDBA3}" destId="{F52B2204-1A76-4506-AEBF-1C8268B1A95F}" srcOrd="11" destOrd="0" presId="urn:microsoft.com/office/officeart/2016/7/layout/VerticalDownArrowProcess"/>
    <dgm:cxn modelId="{8319DE2E-15C3-4342-BBF5-2FA9AFDD4983}" type="presParOf" srcId="{2620AD24-35C7-492C-B6B9-3F579E1CDBA3}" destId="{14779597-6077-4F4B-88D8-C6B521B165DB}" srcOrd="12" destOrd="0" presId="urn:microsoft.com/office/officeart/2016/7/layout/VerticalDownArrowProcess"/>
    <dgm:cxn modelId="{B883DA3C-2DC6-425B-9533-A20DFEAC0D2E}" type="presParOf" srcId="{14779597-6077-4F4B-88D8-C6B521B165DB}" destId="{08CB5FA3-16B1-4296-A5AB-4F00A094662E}" srcOrd="0" destOrd="0" presId="urn:microsoft.com/office/officeart/2016/7/layout/VerticalDownArrowProcess"/>
    <dgm:cxn modelId="{348D2892-BD2F-48BF-A93E-87C387B1C815}" type="presParOf" srcId="{14779597-6077-4F4B-88D8-C6B521B165DB}" destId="{E767FC05-109A-4740-B9C2-F4A97BBB8521}" srcOrd="1" destOrd="0" presId="urn:microsoft.com/office/officeart/2016/7/layout/VerticalDownArrowProcess"/>
    <dgm:cxn modelId="{D8AFCE89-101B-4CD5-A5E4-CCDB93C70F71}" type="presParOf" srcId="{14779597-6077-4F4B-88D8-C6B521B165DB}" destId="{73FC3711-2C33-4FC1-9C99-62B475EDBBD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67A87-74D3-4DF0-BDF0-F49C8D56298D}">
      <dsp:nvSpPr>
        <dsp:cNvPr id="0" name=""/>
        <dsp:cNvSpPr/>
      </dsp:nvSpPr>
      <dsp:spPr>
        <a:xfrm>
          <a:off x="0" y="4714639"/>
          <a:ext cx="1476545" cy="5159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Visualize</a:t>
          </a:r>
        </a:p>
      </dsp:txBody>
      <dsp:txXfrm>
        <a:off x="0" y="4714639"/>
        <a:ext cx="1476545" cy="515920"/>
      </dsp:txXfrm>
    </dsp:sp>
    <dsp:sp modelId="{1FE07D68-58BF-4097-8440-97A37734A850}">
      <dsp:nvSpPr>
        <dsp:cNvPr id="0" name=""/>
        <dsp:cNvSpPr/>
      </dsp:nvSpPr>
      <dsp:spPr>
        <a:xfrm>
          <a:off x="1476545" y="4714639"/>
          <a:ext cx="4429635" cy="515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Visualize the clusters in a map using Folium.</a:t>
          </a:r>
        </a:p>
      </dsp:txBody>
      <dsp:txXfrm>
        <a:off x="1476545" y="4714639"/>
        <a:ext cx="4429635" cy="515920"/>
      </dsp:txXfrm>
    </dsp:sp>
    <dsp:sp modelId="{EEAD9092-2584-41D6-BCBF-D995D178972B}">
      <dsp:nvSpPr>
        <dsp:cNvPr id="0" name=""/>
        <dsp:cNvSpPr/>
      </dsp:nvSpPr>
      <dsp:spPr>
        <a:xfrm rot="10800000">
          <a:off x="0" y="3928892"/>
          <a:ext cx="1476545" cy="793485"/>
        </a:xfrm>
        <a:prstGeom prst="upArrowCallout">
          <a:avLst>
            <a:gd name="adj1" fmla="val 5000"/>
            <a:gd name="adj2" fmla="val 10000"/>
            <a:gd name="adj3" fmla="val 15000"/>
            <a:gd name="adj4" fmla="val 64977"/>
          </a:avLst>
        </a:prstGeom>
        <a:solidFill>
          <a:schemeClr val="accent2">
            <a:hueOff val="-253213"/>
            <a:satOff val="-2370"/>
            <a:lumOff val="-686"/>
            <a:alphaOff val="0"/>
          </a:schemeClr>
        </a:solidFill>
        <a:ln w="12700" cap="flat" cmpd="sng" algn="ctr">
          <a:solidFill>
            <a:schemeClr val="accent2">
              <a:hueOff val="-253213"/>
              <a:satOff val="-2370"/>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Remove</a:t>
          </a:r>
        </a:p>
      </dsp:txBody>
      <dsp:txXfrm rot="-10800000">
        <a:off x="0" y="3928892"/>
        <a:ext cx="1476545" cy="515765"/>
      </dsp:txXfrm>
    </dsp:sp>
    <dsp:sp modelId="{512CBCD1-3DE0-4B06-BE96-41065E186717}">
      <dsp:nvSpPr>
        <dsp:cNvPr id="0" name=""/>
        <dsp:cNvSpPr/>
      </dsp:nvSpPr>
      <dsp:spPr>
        <a:xfrm>
          <a:off x="1476545" y="3928892"/>
          <a:ext cx="4429635" cy="515765"/>
        </a:xfrm>
        <a:prstGeom prst="rect">
          <a:avLst/>
        </a:prstGeom>
        <a:solidFill>
          <a:schemeClr val="accent2">
            <a:tint val="40000"/>
            <a:alpha val="90000"/>
            <a:hueOff val="-296579"/>
            <a:satOff val="-2084"/>
            <a:lumOff val="-207"/>
            <a:alphaOff val="0"/>
          </a:schemeClr>
        </a:solidFill>
        <a:ln w="12700" cap="flat" cmpd="sng" algn="ctr">
          <a:solidFill>
            <a:schemeClr val="accent2">
              <a:tint val="40000"/>
              <a:alpha val="90000"/>
              <a:hueOff val="-296579"/>
              <a:satOff val="-2084"/>
              <a:lumOff val="-2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Remove neighborhoods that have Indian restaurants as frequently occurring venues from the cluster.</a:t>
          </a:r>
        </a:p>
      </dsp:txBody>
      <dsp:txXfrm>
        <a:off x="1476545" y="3928892"/>
        <a:ext cx="4429635" cy="515765"/>
      </dsp:txXfrm>
    </dsp:sp>
    <dsp:sp modelId="{3AEBECFF-C53A-43D2-805A-FBA73EC8BF0E}">
      <dsp:nvSpPr>
        <dsp:cNvPr id="0" name=""/>
        <dsp:cNvSpPr/>
      </dsp:nvSpPr>
      <dsp:spPr>
        <a:xfrm rot="10800000">
          <a:off x="0" y="3143145"/>
          <a:ext cx="1476545" cy="793485"/>
        </a:xfrm>
        <a:prstGeom prst="upArrowCallout">
          <a:avLst>
            <a:gd name="adj1" fmla="val 5000"/>
            <a:gd name="adj2" fmla="val 10000"/>
            <a:gd name="adj3" fmla="val 15000"/>
            <a:gd name="adj4" fmla="val 64977"/>
          </a:avLst>
        </a:prstGeom>
        <a:solidFill>
          <a:schemeClr val="accent2">
            <a:hueOff val="-506426"/>
            <a:satOff val="-4740"/>
            <a:lumOff val="-1372"/>
            <a:alphaOff val="0"/>
          </a:schemeClr>
        </a:solidFill>
        <a:ln w="12700" cap="flat" cmpd="sng" algn="ctr">
          <a:solidFill>
            <a:schemeClr val="accent2">
              <a:hueOff val="-506426"/>
              <a:satOff val="-4740"/>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Cluster</a:t>
          </a:r>
        </a:p>
      </dsp:txBody>
      <dsp:txXfrm rot="-10800000">
        <a:off x="0" y="3143145"/>
        <a:ext cx="1476545" cy="515765"/>
      </dsp:txXfrm>
    </dsp:sp>
    <dsp:sp modelId="{AA237230-A333-4220-BA1C-AE8B52E23AA0}">
      <dsp:nvSpPr>
        <dsp:cNvPr id="0" name=""/>
        <dsp:cNvSpPr/>
      </dsp:nvSpPr>
      <dsp:spPr>
        <a:xfrm>
          <a:off x="1476545" y="3143145"/>
          <a:ext cx="4429635" cy="515765"/>
        </a:xfrm>
        <a:prstGeom prst="rect">
          <a:avLst/>
        </a:prstGeom>
        <a:solidFill>
          <a:schemeClr val="accent2">
            <a:tint val="40000"/>
            <a:alpha val="90000"/>
            <a:hueOff val="-593158"/>
            <a:satOff val="-4168"/>
            <a:lumOff val="-414"/>
            <a:alphaOff val="0"/>
          </a:schemeClr>
        </a:solidFill>
        <a:ln w="12700" cap="flat" cmpd="sng" algn="ctr">
          <a:solidFill>
            <a:schemeClr val="accent2">
              <a:tint val="40000"/>
              <a:alpha val="90000"/>
              <a:hueOff val="-593158"/>
              <a:satOff val="-4168"/>
              <a:lumOff val="-4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Cluster neighborhoods by using K-means clustering methodology</a:t>
          </a:r>
        </a:p>
      </dsp:txBody>
      <dsp:txXfrm>
        <a:off x="1476545" y="3143145"/>
        <a:ext cx="4429635" cy="515765"/>
      </dsp:txXfrm>
    </dsp:sp>
    <dsp:sp modelId="{16554B5D-2578-48C0-AD6A-59B3B0C3D497}">
      <dsp:nvSpPr>
        <dsp:cNvPr id="0" name=""/>
        <dsp:cNvSpPr/>
      </dsp:nvSpPr>
      <dsp:spPr>
        <a:xfrm rot="10800000">
          <a:off x="0" y="2357398"/>
          <a:ext cx="1476545" cy="793485"/>
        </a:xfrm>
        <a:prstGeom prst="upArrowCallout">
          <a:avLst>
            <a:gd name="adj1" fmla="val 5000"/>
            <a:gd name="adj2" fmla="val 10000"/>
            <a:gd name="adj3" fmla="val 15000"/>
            <a:gd name="adj4" fmla="val 64977"/>
          </a:avLst>
        </a:prstGeom>
        <a:solidFill>
          <a:schemeClr val="accent2">
            <a:hueOff val="-759639"/>
            <a:satOff val="-7109"/>
            <a:lumOff val="-2059"/>
            <a:alphaOff val="0"/>
          </a:schemeClr>
        </a:solidFill>
        <a:ln w="12700" cap="flat" cmpd="sng" algn="ctr">
          <a:solidFill>
            <a:schemeClr val="accent2">
              <a:hueOff val="-759639"/>
              <a:satOff val="-7109"/>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Analyze</a:t>
          </a:r>
        </a:p>
      </dsp:txBody>
      <dsp:txXfrm rot="-10800000">
        <a:off x="0" y="2357398"/>
        <a:ext cx="1476545" cy="515765"/>
      </dsp:txXfrm>
    </dsp:sp>
    <dsp:sp modelId="{6A4313A5-79F3-4714-AB0A-E97CEC7D7CA5}">
      <dsp:nvSpPr>
        <dsp:cNvPr id="0" name=""/>
        <dsp:cNvSpPr/>
      </dsp:nvSpPr>
      <dsp:spPr>
        <a:xfrm>
          <a:off x="1476545" y="2357398"/>
          <a:ext cx="4429635" cy="515765"/>
        </a:xfrm>
        <a:prstGeom prst="rect">
          <a:avLst/>
        </a:prstGeom>
        <a:solidFill>
          <a:schemeClr val="accent2">
            <a:tint val="40000"/>
            <a:alpha val="90000"/>
            <a:hueOff val="-889737"/>
            <a:satOff val="-6252"/>
            <a:lumOff val="-622"/>
            <a:alphaOff val="0"/>
          </a:schemeClr>
        </a:solidFill>
        <a:ln w="12700" cap="flat" cmpd="sng" algn="ctr">
          <a:solidFill>
            <a:schemeClr val="accent2">
              <a:tint val="40000"/>
              <a:alpha val="90000"/>
              <a:hueOff val="-889737"/>
              <a:satOff val="-6252"/>
              <a:lumOff val="-6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Analyze each neighborhood using techniques such as one hot encoding.</a:t>
          </a:r>
        </a:p>
      </dsp:txBody>
      <dsp:txXfrm>
        <a:off x="1476545" y="2357398"/>
        <a:ext cx="4429635" cy="515765"/>
      </dsp:txXfrm>
    </dsp:sp>
    <dsp:sp modelId="{A2D58162-9AE2-4001-8730-A5E751C24A03}">
      <dsp:nvSpPr>
        <dsp:cNvPr id="0" name=""/>
        <dsp:cNvSpPr/>
      </dsp:nvSpPr>
      <dsp:spPr>
        <a:xfrm rot="10800000">
          <a:off x="0" y="1571651"/>
          <a:ext cx="1476545" cy="793485"/>
        </a:xfrm>
        <a:prstGeom prst="upArrowCallout">
          <a:avLst>
            <a:gd name="adj1" fmla="val 5000"/>
            <a:gd name="adj2" fmla="val 10000"/>
            <a:gd name="adj3" fmla="val 15000"/>
            <a:gd name="adj4" fmla="val 64977"/>
          </a:avLst>
        </a:prstGeom>
        <a:solidFill>
          <a:schemeClr val="accent2">
            <a:hueOff val="-1012852"/>
            <a:satOff val="-9479"/>
            <a:lumOff val="-2745"/>
            <a:alphaOff val="0"/>
          </a:schemeClr>
        </a:solidFill>
        <a:ln w="12700" cap="flat" cmpd="sng" algn="ctr">
          <a:solidFill>
            <a:schemeClr val="accent2">
              <a:hueOff val="-1012852"/>
              <a:satOff val="-9479"/>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Explore</a:t>
          </a:r>
        </a:p>
      </dsp:txBody>
      <dsp:txXfrm rot="-10800000">
        <a:off x="0" y="1571651"/>
        <a:ext cx="1476545" cy="515765"/>
      </dsp:txXfrm>
    </dsp:sp>
    <dsp:sp modelId="{69C6EBBF-F765-4FB1-9709-4659BFC31D74}">
      <dsp:nvSpPr>
        <dsp:cNvPr id="0" name=""/>
        <dsp:cNvSpPr/>
      </dsp:nvSpPr>
      <dsp:spPr>
        <a:xfrm>
          <a:off x="1476545" y="1571651"/>
          <a:ext cx="4429635" cy="515765"/>
        </a:xfrm>
        <a:prstGeom prst="rect">
          <a:avLst/>
        </a:prstGeom>
        <a:solidFill>
          <a:schemeClr val="accent2">
            <a:tint val="40000"/>
            <a:alpha val="90000"/>
            <a:hueOff val="-1186317"/>
            <a:satOff val="-8337"/>
            <a:lumOff val="-829"/>
            <a:alphaOff val="0"/>
          </a:schemeClr>
        </a:solidFill>
        <a:ln w="12700" cap="flat" cmpd="sng" algn="ctr">
          <a:solidFill>
            <a:schemeClr val="accent2">
              <a:tint val="40000"/>
              <a:alpha val="90000"/>
              <a:hueOff val="-1186317"/>
              <a:satOff val="-8337"/>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Explore neighborhoods using Foursquare API</a:t>
          </a:r>
        </a:p>
      </dsp:txBody>
      <dsp:txXfrm>
        <a:off x="1476545" y="1571651"/>
        <a:ext cx="4429635" cy="515765"/>
      </dsp:txXfrm>
    </dsp:sp>
    <dsp:sp modelId="{87A76D0A-F463-4B8D-9411-D0222CFF8A0F}">
      <dsp:nvSpPr>
        <dsp:cNvPr id="0" name=""/>
        <dsp:cNvSpPr/>
      </dsp:nvSpPr>
      <dsp:spPr>
        <a:xfrm rot="10800000">
          <a:off x="0" y="785905"/>
          <a:ext cx="1476545" cy="793485"/>
        </a:xfrm>
        <a:prstGeom prst="upArrowCallout">
          <a:avLst>
            <a:gd name="adj1" fmla="val 5000"/>
            <a:gd name="adj2" fmla="val 10000"/>
            <a:gd name="adj3" fmla="val 15000"/>
            <a:gd name="adj4" fmla="val 64977"/>
          </a:avLst>
        </a:prstGeom>
        <a:solidFill>
          <a:schemeClr val="accent2">
            <a:hueOff val="-1266065"/>
            <a:satOff val="-11849"/>
            <a:lumOff val="-3431"/>
            <a:alphaOff val="0"/>
          </a:schemeClr>
        </a:solidFill>
        <a:ln w="12700" cap="flat" cmpd="sng" algn="ctr">
          <a:solidFill>
            <a:schemeClr val="accent2">
              <a:hueOff val="-1266065"/>
              <a:satOff val="-11849"/>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rot="-10800000">
        <a:off x="0" y="785905"/>
        <a:ext cx="1476545" cy="515765"/>
      </dsp:txXfrm>
    </dsp:sp>
    <dsp:sp modelId="{8AC9243D-A4C2-4B0B-BE65-B3CF05166BD2}">
      <dsp:nvSpPr>
        <dsp:cNvPr id="0" name=""/>
        <dsp:cNvSpPr/>
      </dsp:nvSpPr>
      <dsp:spPr>
        <a:xfrm>
          <a:off x="1476545" y="785905"/>
          <a:ext cx="4429635" cy="515765"/>
        </a:xfrm>
        <a:prstGeom prst="rect">
          <a:avLst/>
        </a:prstGeom>
        <a:solidFill>
          <a:schemeClr val="accent2">
            <a:tint val="40000"/>
            <a:alpha val="90000"/>
            <a:hueOff val="-1482896"/>
            <a:satOff val="-10421"/>
            <a:lumOff val="-1036"/>
            <a:alphaOff val="0"/>
          </a:schemeClr>
        </a:solidFill>
        <a:ln w="12700" cap="flat" cmpd="sng" algn="ctr">
          <a:solidFill>
            <a:schemeClr val="accent2">
              <a:tint val="40000"/>
              <a:alpha val="90000"/>
              <a:hueOff val="-1482896"/>
              <a:satOff val="-10421"/>
              <a:lumOff val="-10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Use GeoPy to get the coordinates of respective neighborhoods</a:t>
          </a:r>
        </a:p>
      </dsp:txBody>
      <dsp:txXfrm>
        <a:off x="1476545" y="785905"/>
        <a:ext cx="4429635" cy="515765"/>
      </dsp:txXfrm>
    </dsp:sp>
    <dsp:sp modelId="{E767FC05-109A-4740-B9C2-F4A97BBB8521}">
      <dsp:nvSpPr>
        <dsp:cNvPr id="0" name=""/>
        <dsp:cNvSpPr/>
      </dsp:nvSpPr>
      <dsp:spPr>
        <a:xfrm rot="10800000">
          <a:off x="0" y="158"/>
          <a:ext cx="1476545" cy="793485"/>
        </a:xfrm>
        <a:prstGeom prst="upArrowCallout">
          <a:avLst>
            <a:gd name="adj1" fmla="val 5000"/>
            <a:gd name="adj2" fmla="val 10000"/>
            <a:gd name="adj3" fmla="val 15000"/>
            <a:gd name="adj4" fmla="val 64977"/>
          </a:avLst>
        </a:prstGeom>
        <a:solidFill>
          <a:schemeClr val="accent2">
            <a:hueOff val="-1519278"/>
            <a:satOff val="-14219"/>
            <a:lumOff val="-4117"/>
            <a:alphaOff val="0"/>
          </a:schemeClr>
        </a:solidFill>
        <a:ln w="12700" cap="flat" cmpd="sng" algn="ctr">
          <a:solidFill>
            <a:schemeClr val="accent2">
              <a:hueOff val="-1519278"/>
              <a:satOff val="-14219"/>
              <a:lumOff val="-41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12" tIns="128016" rIns="105012" bIns="128016"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rot="-10800000">
        <a:off x="0" y="158"/>
        <a:ext cx="1476545" cy="515765"/>
      </dsp:txXfrm>
    </dsp:sp>
    <dsp:sp modelId="{73FC3711-2C33-4FC1-9C99-62B475EDBBD5}">
      <dsp:nvSpPr>
        <dsp:cNvPr id="0" name=""/>
        <dsp:cNvSpPr/>
      </dsp:nvSpPr>
      <dsp:spPr>
        <a:xfrm>
          <a:off x="1476545" y="158"/>
          <a:ext cx="4429635" cy="515765"/>
        </a:xfrm>
        <a:prstGeom prst="rect">
          <a:avLst/>
        </a:prstGeom>
        <a:solidFill>
          <a:schemeClr val="accent2">
            <a:tint val="40000"/>
            <a:alpha val="90000"/>
            <a:hueOff val="-1779475"/>
            <a:satOff val="-12505"/>
            <a:lumOff val="-1243"/>
            <a:alphaOff val="0"/>
          </a:schemeClr>
        </a:solidFill>
        <a:ln w="12700" cap="flat" cmpd="sng" algn="ctr">
          <a:solidFill>
            <a:schemeClr val="accent2">
              <a:tint val="40000"/>
              <a:alpha val="90000"/>
              <a:hueOff val="-1779475"/>
              <a:satOff val="-12505"/>
              <a:lumOff val="-12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854" tIns="139700" rIns="89854" bIns="139700" numCol="1" spcCol="1270" anchor="ctr" anchorCtr="0">
          <a:noAutofit/>
        </a:bodyPr>
        <a:lstStyle/>
        <a:p>
          <a:pPr marL="0" lvl="0" indent="0" algn="l" defTabSz="488950">
            <a:lnSpc>
              <a:spcPct val="90000"/>
            </a:lnSpc>
            <a:spcBef>
              <a:spcPct val="0"/>
            </a:spcBef>
            <a:spcAft>
              <a:spcPct val="35000"/>
            </a:spcAft>
            <a:buNone/>
          </a:pPr>
          <a:r>
            <a:rPr lang="en-US" sz="1100" kern="1200"/>
            <a:t>Use Web Scrapping to get the list of neighborhoods</a:t>
          </a:r>
        </a:p>
      </dsp:txBody>
      <dsp:txXfrm>
        <a:off x="1476545" y="158"/>
        <a:ext cx="4429635" cy="51576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8978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910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3909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1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195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92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547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262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809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7/23/2021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0623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049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7/23/2021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098182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mmons.wikimedia.org/wiki/Category:Neighborhoods_in_Washington,_D.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4">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57" name="Rectangle 46">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58" name="Rectangle 4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3" descr="Electronic circuit board">
            <a:extLst>
              <a:ext uri="{FF2B5EF4-FFF2-40B4-BE49-F238E27FC236}">
                <a16:creationId xmlns:a16="http://schemas.microsoft.com/office/drawing/2014/main" id="{37719290-4FDA-44F6-B4F0-D5410915B2BC}"/>
              </a:ext>
            </a:extLst>
          </p:cNvPr>
          <p:cNvPicPr>
            <a:picLocks noChangeAspect="1"/>
          </p:cNvPicPr>
          <p:nvPr/>
        </p:nvPicPr>
        <p:blipFill rotWithShape="1">
          <a:blip r:embed="rId2"/>
          <a:srcRect t="15730"/>
          <a:stretch/>
        </p:blipFill>
        <p:spPr>
          <a:xfrm>
            <a:off x="20" y="-1"/>
            <a:ext cx="12191980" cy="6857999"/>
          </a:xfrm>
          <a:prstGeom prst="rect">
            <a:avLst/>
          </a:prstGeom>
        </p:spPr>
      </p:pic>
      <p:sp>
        <p:nvSpPr>
          <p:cNvPr id="60" name="Rectangle 5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E81EE-28D3-4AB3-88CD-08B92F2C2794}"/>
              </a:ext>
            </a:extLst>
          </p:cNvPr>
          <p:cNvSpPr>
            <a:spLocks noGrp="1"/>
          </p:cNvSpPr>
          <p:nvPr>
            <p:ph type="ctrTitle"/>
          </p:nvPr>
        </p:nvSpPr>
        <p:spPr>
          <a:xfrm>
            <a:off x="6846137" y="727626"/>
            <a:ext cx="4602152" cy="1718225"/>
          </a:xfrm>
        </p:spPr>
        <p:txBody>
          <a:bodyPr vert="horz" lIns="91440" tIns="45720" rIns="91440" bIns="45720" rtlCol="0" anchor="ctr">
            <a:normAutofit/>
          </a:bodyPr>
          <a:lstStyle/>
          <a:p>
            <a:pPr algn="l">
              <a:lnSpc>
                <a:spcPct val="90000"/>
              </a:lnSpc>
            </a:pPr>
            <a:r>
              <a:rPr lang="en-US" sz="3700" cap="none" spc="0" dirty="0"/>
              <a:t>IBM Applied Data Science </a:t>
            </a:r>
            <a:br>
              <a:rPr lang="en-US" sz="3700" cap="none" spc="0" dirty="0"/>
            </a:br>
            <a:r>
              <a:rPr lang="en-US" sz="3700" cap="none" spc="0" dirty="0"/>
              <a:t>Capstone Project</a:t>
            </a:r>
          </a:p>
        </p:txBody>
      </p:sp>
      <p:sp>
        <p:nvSpPr>
          <p:cNvPr id="3" name="Subtitle 2">
            <a:extLst>
              <a:ext uri="{FF2B5EF4-FFF2-40B4-BE49-F238E27FC236}">
                <a16:creationId xmlns:a16="http://schemas.microsoft.com/office/drawing/2014/main" id="{A377526B-3DA1-4FF4-9AB0-06804CE24728}"/>
              </a:ext>
            </a:extLst>
          </p:cNvPr>
          <p:cNvSpPr>
            <a:spLocks noGrp="1"/>
          </p:cNvSpPr>
          <p:nvPr>
            <p:ph type="subTitle" idx="1"/>
          </p:nvPr>
        </p:nvSpPr>
        <p:spPr>
          <a:xfrm>
            <a:off x="6846137" y="2538920"/>
            <a:ext cx="4602152" cy="3480066"/>
          </a:xfrm>
        </p:spPr>
        <p:txBody>
          <a:bodyPr vert="horz" lIns="91440" tIns="45720" rIns="91440" bIns="45720" rtlCol="0">
            <a:normAutofit fontScale="85000" lnSpcReduction="20000"/>
          </a:bodyPr>
          <a:lstStyle/>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r>
              <a:rPr lang="en-US" dirty="0">
                <a:solidFill>
                  <a:schemeClr val="tx1"/>
                </a:solidFill>
              </a:rPr>
              <a:t>OPENING AN INDIAN RESTAURANT IN WASHINGTON D.C.</a:t>
            </a:r>
          </a:p>
          <a:p>
            <a:pPr indent="-182880" algn="l">
              <a:spcAft>
                <a:spcPts val="600"/>
              </a:spcAft>
              <a:buFont typeface="Garamond" pitchFamily="18" charset="0"/>
              <a:buChar char="◦"/>
            </a:pPr>
            <a:endParaRPr lang="en-US" dirty="0">
              <a:solidFill>
                <a:schemeClr val="tx1"/>
              </a:solidFill>
            </a:endParaRPr>
          </a:p>
          <a:p>
            <a:pPr indent="-182880" algn="l">
              <a:spcAft>
                <a:spcPts val="600"/>
              </a:spcAft>
              <a:buFont typeface="Garamond" pitchFamily="18" charset="0"/>
              <a:buChar char="◦"/>
            </a:pPr>
            <a:endParaRPr lang="en-US" dirty="0">
              <a:solidFill>
                <a:schemeClr val="tx1"/>
              </a:solidFill>
            </a:endParaRPr>
          </a:p>
          <a:p>
            <a:pPr indent="-182880" algn="l">
              <a:spcAft>
                <a:spcPts val="600"/>
              </a:spcAft>
              <a:buFont typeface="Garamond" pitchFamily="18" charset="0"/>
              <a:buChar char="◦"/>
            </a:pPr>
            <a:endParaRPr lang="en-US" dirty="0">
              <a:solidFill>
                <a:schemeClr val="tx1"/>
              </a:solidFill>
            </a:endParaRPr>
          </a:p>
          <a:p>
            <a:pPr algn="l">
              <a:spcAft>
                <a:spcPts val="600"/>
              </a:spcAft>
            </a:pPr>
            <a:endParaRPr lang="en-US" dirty="0">
              <a:solidFill>
                <a:schemeClr val="tx1"/>
              </a:solidFill>
            </a:endParaRPr>
          </a:p>
          <a:p>
            <a:pPr algn="l">
              <a:spcAft>
                <a:spcPts val="600"/>
              </a:spcAft>
            </a:pPr>
            <a:endParaRPr lang="en-US" dirty="0">
              <a:solidFill>
                <a:schemeClr val="tx1"/>
              </a:solidFill>
            </a:endParaRPr>
          </a:p>
          <a:p>
            <a:pPr>
              <a:spcAft>
                <a:spcPts val="600"/>
              </a:spcAft>
            </a:pPr>
            <a:r>
              <a:rPr lang="en-US" dirty="0">
                <a:solidFill>
                  <a:schemeClr val="tx1"/>
                </a:solidFill>
              </a:rPr>
              <a:t>By</a:t>
            </a:r>
          </a:p>
          <a:p>
            <a:pPr>
              <a:spcAft>
                <a:spcPts val="600"/>
              </a:spcAft>
            </a:pPr>
            <a:r>
              <a:rPr lang="en-US" dirty="0" err="1">
                <a:solidFill>
                  <a:schemeClr val="tx1"/>
                </a:solidFill>
              </a:rPr>
              <a:t>Sidhant</a:t>
            </a:r>
            <a:r>
              <a:rPr lang="en-US" dirty="0">
                <a:solidFill>
                  <a:schemeClr val="tx1"/>
                </a:solidFill>
              </a:rPr>
              <a:t> Mishra</a:t>
            </a:r>
          </a:p>
          <a:p>
            <a:pPr>
              <a:spcAft>
                <a:spcPts val="600"/>
              </a:spcAft>
            </a:pPr>
            <a:r>
              <a:rPr lang="en-US" dirty="0">
                <a:solidFill>
                  <a:schemeClr val="tx1"/>
                </a:solidFill>
              </a:rPr>
              <a:t>07/23/2021</a:t>
            </a:r>
          </a:p>
        </p:txBody>
      </p:sp>
    </p:spTree>
    <p:extLst>
      <p:ext uri="{BB962C8B-B14F-4D97-AF65-F5344CB8AC3E}">
        <p14:creationId xmlns:p14="http://schemas.microsoft.com/office/powerpoint/2010/main" val="107735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8" name="Rectangle 27">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D1D4B95-0FBF-4C14-AC76-93FC853B5F55}"/>
              </a:ext>
            </a:extLst>
          </p:cNvPr>
          <p:cNvSpPr>
            <a:spLocks noGrp="1"/>
          </p:cNvSpPr>
          <p:nvPr>
            <p:ph type="title"/>
          </p:nvPr>
        </p:nvSpPr>
        <p:spPr>
          <a:xfrm>
            <a:off x="1175512" y="870132"/>
            <a:ext cx="9792208" cy="1527078"/>
          </a:xfrm>
        </p:spPr>
        <p:txBody>
          <a:bodyPr>
            <a:normAutofit/>
          </a:bodyPr>
          <a:lstStyle/>
          <a:p>
            <a:r>
              <a:rPr lang="en-US" dirty="0"/>
              <a:t>Business Problem</a:t>
            </a:r>
          </a:p>
        </p:txBody>
      </p:sp>
      <p:sp>
        <p:nvSpPr>
          <p:cNvPr id="3" name="Content Placeholder 2">
            <a:extLst>
              <a:ext uri="{FF2B5EF4-FFF2-40B4-BE49-F238E27FC236}">
                <a16:creationId xmlns:a16="http://schemas.microsoft.com/office/drawing/2014/main" id="{1F69649E-083D-4853-A84A-F2F0EEDD2B17}"/>
              </a:ext>
            </a:extLst>
          </p:cNvPr>
          <p:cNvSpPr>
            <a:spLocks noGrp="1"/>
          </p:cNvSpPr>
          <p:nvPr>
            <p:ph idx="1"/>
          </p:nvPr>
        </p:nvSpPr>
        <p:spPr>
          <a:xfrm>
            <a:off x="1175512" y="2557849"/>
            <a:ext cx="9792208" cy="3407862"/>
          </a:xfrm>
        </p:spPr>
        <p:txBody>
          <a:bodyPr>
            <a:normAutofit/>
          </a:bodyPr>
          <a:lstStyle/>
          <a:p>
            <a:pPr>
              <a:lnSpc>
                <a:spcPct val="90000"/>
              </a:lnSpc>
            </a:pPr>
            <a:r>
              <a:rPr lang="en-US" sz="1600" dirty="0"/>
              <a:t>A client having little to no experience in the restaurant and hospitality business seeks to open a restaurant specializing in Indian cuisine in Washington D.C. area. Being from the DC area himself, he kind of understands the demand which Indian food has and certainly believes that given the right strategic location, he could make it a successful one.</a:t>
            </a:r>
          </a:p>
          <a:p>
            <a:pPr>
              <a:lnSpc>
                <a:spcPct val="90000"/>
              </a:lnSpc>
            </a:pPr>
            <a:endParaRPr lang="en-US" sz="1600" dirty="0"/>
          </a:p>
          <a:p>
            <a:pPr>
              <a:lnSpc>
                <a:spcPct val="90000"/>
              </a:lnSpc>
            </a:pPr>
            <a:r>
              <a:rPr lang="en-US" sz="1600" dirty="0"/>
              <a:t>Taking into account the price level at which the restaurant will operate, the intent is to find an optimal location in the DC neighborhood, where there is significant demand for other cuisines, and which already has a good footfall that can be capitalized.</a:t>
            </a:r>
          </a:p>
          <a:p>
            <a:pPr marL="0" indent="0">
              <a:lnSpc>
                <a:spcPct val="90000"/>
              </a:lnSpc>
              <a:buNone/>
            </a:pPr>
            <a:endParaRPr lang="en-US" sz="1600" dirty="0"/>
          </a:p>
        </p:txBody>
      </p:sp>
    </p:spTree>
    <p:extLst>
      <p:ext uri="{BB962C8B-B14F-4D97-AF65-F5344CB8AC3E}">
        <p14:creationId xmlns:p14="http://schemas.microsoft.com/office/powerpoint/2010/main" val="23984911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81ED88B-BA78-481E-96A9-B52A69D1BC00}"/>
              </a:ext>
            </a:extLst>
          </p:cNvPr>
          <p:cNvSpPr>
            <a:spLocks noGrp="1"/>
          </p:cNvSpPr>
          <p:nvPr>
            <p:ph type="title"/>
          </p:nvPr>
        </p:nvSpPr>
        <p:spPr>
          <a:xfrm>
            <a:off x="1175512" y="870132"/>
            <a:ext cx="9792208" cy="1527078"/>
          </a:xfrm>
        </p:spPr>
        <p:txBody>
          <a:bodyPr>
            <a:normAutofit/>
          </a:bodyPr>
          <a:lstStyle/>
          <a:p>
            <a:r>
              <a:rPr lang="en-US" dirty="0"/>
              <a:t>Data Sources</a:t>
            </a:r>
          </a:p>
        </p:txBody>
      </p:sp>
      <p:sp>
        <p:nvSpPr>
          <p:cNvPr id="3" name="Content Placeholder 2">
            <a:extLst>
              <a:ext uri="{FF2B5EF4-FFF2-40B4-BE49-F238E27FC236}">
                <a16:creationId xmlns:a16="http://schemas.microsoft.com/office/drawing/2014/main" id="{6F58986C-CABA-4EDC-8DCE-BEE18BCA6C4D}"/>
              </a:ext>
            </a:extLst>
          </p:cNvPr>
          <p:cNvSpPr>
            <a:spLocks noGrp="1"/>
          </p:cNvSpPr>
          <p:nvPr>
            <p:ph idx="1"/>
          </p:nvPr>
        </p:nvSpPr>
        <p:spPr>
          <a:xfrm>
            <a:off x="1175512" y="2505096"/>
            <a:ext cx="9792208" cy="3407862"/>
          </a:xfrm>
        </p:spPr>
        <p:txBody>
          <a:bodyPr>
            <a:normAutofit/>
          </a:bodyPr>
          <a:lstStyle/>
          <a:p>
            <a:pPr marL="0" indent="0">
              <a:buNone/>
            </a:pPr>
            <a:r>
              <a:rPr lang="en-US" dirty="0"/>
              <a:t>To perform this analysis, the following set of data would be required</a:t>
            </a:r>
          </a:p>
          <a:p>
            <a:pPr marL="0" indent="0">
              <a:buNone/>
            </a:pPr>
            <a:endParaRPr lang="en-US" dirty="0"/>
          </a:p>
          <a:p>
            <a:r>
              <a:rPr lang="en-US" dirty="0"/>
              <a:t>List of Washington D.C. neighborhoods - The list of neighborhoods can be scraped from </a:t>
            </a:r>
            <a:r>
              <a:rPr lang="en-US" dirty="0">
                <a:hlinkClick r:id="rId2"/>
              </a:rPr>
              <a:t>here</a:t>
            </a:r>
            <a:endParaRPr lang="en-US" dirty="0"/>
          </a:p>
          <a:p>
            <a:r>
              <a:rPr lang="en-US" dirty="0"/>
              <a:t>Geo coordinates of all the neighborhoods - Geographical coordinates for each neighborhood can be    obtained using the geocoder tool in the notebook. </a:t>
            </a:r>
          </a:p>
          <a:p>
            <a:r>
              <a:rPr lang="en-US" dirty="0"/>
              <a:t>Top venues in each of the neighborhoods - Data pertaining to top venues would be retrieved using Foursquare API</a:t>
            </a:r>
          </a:p>
          <a:p>
            <a:pPr marL="0" indent="0">
              <a:buNone/>
            </a:pPr>
            <a:endParaRPr lang="en-US" dirty="0"/>
          </a:p>
          <a:p>
            <a:endParaRPr lang="en-US" dirty="0"/>
          </a:p>
        </p:txBody>
      </p:sp>
    </p:spTree>
    <p:extLst>
      <p:ext uri="{BB962C8B-B14F-4D97-AF65-F5344CB8AC3E}">
        <p14:creationId xmlns:p14="http://schemas.microsoft.com/office/powerpoint/2010/main" val="284616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1" name="Rectangle 3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A9B718A-4E15-4A63-AF25-135B2DF08C70}"/>
              </a:ext>
            </a:extLst>
          </p:cNvPr>
          <p:cNvSpPr>
            <a:spLocks noGrp="1"/>
          </p:cNvSpPr>
          <p:nvPr>
            <p:ph type="title"/>
          </p:nvPr>
        </p:nvSpPr>
        <p:spPr>
          <a:xfrm>
            <a:off x="1175512" y="870132"/>
            <a:ext cx="9792208" cy="1527078"/>
          </a:xfrm>
        </p:spPr>
        <p:txBody>
          <a:bodyPr>
            <a:normAutofit/>
          </a:bodyPr>
          <a:lstStyle/>
          <a:p>
            <a:r>
              <a:rPr lang="en-US"/>
              <a:t>Business Logic</a:t>
            </a:r>
          </a:p>
        </p:txBody>
      </p:sp>
      <p:sp>
        <p:nvSpPr>
          <p:cNvPr id="3" name="Content Placeholder 2">
            <a:extLst>
              <a:ext uri="{FF2B5EF4-FFF2-40B4-BE49-F238E27FC236}">
                <a16:creationId xmlns:a16="http://schemas.microsoft.com/office/drawing/2014/main" id="{3C998C15-6CFE-4B66-973F-CA08D01ECA97}"/>
              </a:ext>
            </a:extLst>
          </p:cNvPr>
          <p:cNvSpPr>
            <a:spLocks noGrp="1"/>
          </p:cNvSpPr>
          <p:nvPr>
            <p:ph idx="1"/>
          </p:nvPr>
        </p:nvSpPr>
        <p:spPr>
          <a:xfrm>
            <a:off x="1175512" y="2557849"/>
            <a:ext cx="9792208" cy="3407862"/>
          </a:xfrm>
        </p:spPr>
        <p:txBody>
          <a:bodyPr>
            <a:normAutofit/>
          </a:bodyPr>
          <a:lstStyle/>
          <a:p>
            <a:pPr marL="0" indent="0">
              <a:lnSpc>
                <a:spcPct val="90000"/>
              </a:lnSpc>
              <a:buNone/>
            </a:pPr>
            <a:r>
              <a:rPr lang="en-US" dirty="0"/>
              <a:t>Since we are looking for the most optimal neighborhoods as our probable locations for the restaurant, it is important that we place some parameters on the basis of which we are going to assess neighborhoods/clusters.  </a:t>
            </a:r>
          </a:p>
          <a:p>
            <a:pPr>
              <a:lnSpc>
                <a:spcPct val="90000"/>
              </a:lnSpc>
            </a:pPr>
            <a:endParaRPr lang="en-US" dirty="0"/>
          </a:p>
          <a:p>
            <a:pPr>
              <a:lnSpc>
                <a:spcPct val="90000"/>
              </a:lnSpc>
              <a:buFont typeface="Arial" panose="020B0604020202020204" pitchFamily="34" charset="0"/>
              <a:buChar char="•"/>
            </a:pPr>
            <a:r>
              <a:rPr lang="en-US" dirty="0"/>
              <a:t>Using the Foursquare API’s explore function we would be able to return the neighborhoods that have frequently occurring Indian restaurants. The higher the frequency, the more the competition. The assumption of our analysis is that the barrier of entry to establish a new restaurant in a competitive market is high as existing Indian restaurants may have the competitive advantage of brand loyalty. Therefore, we would not be exploring such neighborhoods for this particular analysis.</a:t>
            </a:r>
          </a:p>
          <a:p>
            <a:pPr>
              <a:lnSpc>
                <a:spcPct val="90000"/>
              </a:lnSpc>
              <a:buFont typeface="Arial" panose="020B0604020202020204" pitchFamily="34" charset="0"/>
              <a:buChar char="•"/>
            </a:pPr>
            <a:r>
              <a:rPr lang="en-US" dirty="0"/>
              <a:t>We would be prioritizing neighborhoods that already have presence of cafes, restaurants specializing in other cuisines, bars, coffee shops etc. Such neighborhoods would already have a guaranteed footfall and we can easily capitalize on it.</a:t>
            </a:r>
          </a:p>
          <a:p>
            <a:pPr>
              <a:lnSpc>
                <a:spcPct val="90000"/>
              </a:lnSpc>
            </a:pPr>
            <a:endParaRPr lang="en-US" dirty="0"/>
          </a:p>
        </p:txBody>
      </p:sp>
    </p:spTree>
    <p:extLst>
      <p:ext uri="{BB962C8B-B14F-4D97-AF65-F5344CB8AC3E}">
        <p14:creationId xmlns:p14="http://schemas.microsoft.com/office/powerpoint/2010/main" val="26929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EDEEFDC-1B23-4B10-BB3E-9E66BDC3BE14}"/>
              </a:ext>
            </a:extLst>
          </p:cNvPr>
          <p:cNvSpPr>
            <a:spLocks noGrp="1"/>
          </p:cNvSpPr>
          <p:nvPr>
            <p:ph type="title"/>
          </p:nvPr>
        </p:nvSpPr>
        <p:spPr>
          <a:xfrm>
            <a:off x="573409" y="559477"/>
            <a:ext cx="3765200" cy="5709931"/>
          </a:xfrm>
        </p:spPr>
        <p:txBody>
          <a:bodyPr>
            <a:normAutofit/>
          </a:bodyPr>
          <a:lstStyle/>
          <a:p>
            <a:pPr algn="ctr"/>
            <a:r>
              <a:rPr lang="en-US"/>
              <a:t>Methodology</a:t>
            </a:r>
          </a:p>
        </p:txBody>
      </p:sp>
      <p:sp>
        <p:nvSpPr>
          <p:cNvPr id="17"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3A37C309-38EB-4329-A246-130218EE621A}"/>
              </a:ext>
            </a:extLst>
          </p:cNvPr>
          <p:cNvGraphicFramePr>
            <a:graphicFrameLocks noGrp="1"/>
          </p:cNvGraphicFramePr>
          <p:nvPr>
            <p:ph idx="1"/>
            <p:extLst>
              <p:ext uri="{D42A27DB-BD31-4B8C-83A1-F6EECF244321}">
                <p14:modId xmlns:p14="http://schemas.microsoft.com/office/powerpoint/2010/main" val="358060200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2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93D693C7-C273-4381-B4DB-E9F2CEDEAC21}"/>
              </a:ext>
            </a:extLst>
          </p:cNvPr>
          <p:cNvPicPr/>
          <p:nvPr/>
        </p:nvPicPr>
        <p:blipFill rotWithShape="1">
          <a:blip r:embed="rId2"/>
          <a:srcRect l="17453" r="19592" b="-2"/>
          <a:stretch/>
        </p:blipFill>
        <p:spPr>
          <a:xfrm>
            <a:off x="424928" y="419292"/>
            <a:ext cx="5522976" cy="6053328"/>
          </a:xfrm>
          <a:prstGeom prst="rect">
            <a:avLst/>
          </a:prstGeom>
        </p:spPr>
      </p:pic>
      <p:sp>
        <p:nvSpPr>
          <p:cNvPr id="2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71C81-72B9-48DE-B257-C4F881AA35B7}"/>
              </a:ext>
            </a:extLst>
          </p:cNvPr>
          <p:cNvSpPr>
            <a:spLocks noGrp="1"/>
          </p:cNvSpPr>
          <p:nvPr>
            <p:ph type="title"/>
          </p:nvPr>
        </p:nvSpPr>
        <p:spPr>
          <a:xfrm>
            <a:off x="6544480" y="-5110"/>
            <a:ext cx="4602152" cy="1718225"/>
          </a:xfrm>
        </p:spPr>
        <p:txBody>
          <a:bodyPr vert="horz" lIns="91440" tIns="45720" rIns="91440" bIns="45720" rtlCol="0" anchor="ctr">
            <a:normAutofit/>
          </a:bodyPr>
          <a:lstStyle/>
          <a:p>
            <a:pPr>
              <a:lnSpc>
                <a:spcPct val="90000"/>
              </a:lnSpc>
            </a:pPr>
            <a:r>
              <a:rPr lang="en-US" sz="4800" dirty="0">
                <a:solidFill>
                  <a:schemeClr val="tx1">
                    <a:lumMod val="85000"/>
                    <a:lumOff val="15000"/>
                  </a:schemeClr>
                </a:solidFill>
              </a:rPr>
              <a:t>Results</a:t>
            </a:r>
          </a:p>
        </p:txBody>
      </p:sp>
      <p:sp>
        <p:nvSpPr>
          <p:cNvPr id="3" name="Content Placeholder 2">
            <a:extLst>
              <a:ext uri="{FF2B5EF4-FFF2-40B4-BE49-F238E27FC236}">
                <a16:creationId xmlns:a16="http://schemas.microsoft.com/office/drawing/2014/main" id="{032B6F94-C91A-453B-86D9-B5804CE9562A}"/>
              </a:ext>
            </a:extLst>
          </p:cNvPr>
          <p:cNvSpPr>
            <a:spLocks noGrp="1"/>
          </p:cNvSpPr>
          <p:nvPr>
            <p:ph type="body" sz="half" idx="2"/>
          </p:nvPr>
        </p:nvSpPr>
        <p:spPr>
          <a:xfrm>
            <a:off x="6601418" y="1354151"/>
            <a:ext cx="4602152" cy="5118469"/>
          </a:xfrm>
        </p:spPr>
        <p:txBody>
          <a:bodyPr vert="horz" lIns="91440" tIns="45720" rIns="91440" bIns="45720" rtlCol="0">
            <a:normAutofit lnSpcReduction="10000"/>
          </a:bodyPr>
          <a:lstStyle/>
          <a:p>
            <a:pPr>
              <a:lnSpc>
                <a:spcPct val="90000"/>
              </a:lnSpc>
            </a:pPr>
            <a:r>
              <a:rPr lang="en-US" b="1" dirty="0"/>
              <a:t>Understanding the clusters</a:t>
            </a:r>
          </a:p>
          <a:p>
            <a:pPr>
              <a:lnSpc>
                <a:spcPct val="90000"/>
              </a:lnSpc>
            </a:pPr>
            <a:endParaRPr lang="en-US" sz="1400" dirty="0"/>
          </a:p>
          <a:p>
            <a:pPr>
              <a:lnSpc>
                <a:spcPct val="90000"/>
              </a:lnSpc>
            </a:pPr>
            <a:r>
              <a:rPr lang="en-US" sz="1400" dirty="0"/>
              <a:t>Cluster 1 ( Marked in Red)</a:t>
            </a:r>
          </a:p>
          <a:p>
            <a:pPr>
              <a:lnSpc>
                <a:spcPct val="90000"/>
              </a:lnSpc>
            </a:pPr>
            <a:r>
              <a:rPr lang="en-US" sz="1400" dirty="0"/>
              <a:t>Our first cluster contains cafes, coffee shops, restaurants  of different cuisines, pubs etc. This is the most dominant cluster and contains most of the neighborhoods of Washington D.C.  and would be ideal to open a restaurant.</a:t>
            </a:r>
          </a:p>
          <a:p>
            <a:pPr>
              <a:lnSpc>
                <a:spcPct val="90000"/>
              </a:lnSpc>
            </a:pPr>
            <a:endParaRPr lang="en-US" sz="1400" dirty="0"/>
          </a:p>
          <a:p>
            <a:pPr>
              <a:lnSpc>
                <a:spcPct val="90000"/>
              </a:lnSpc>
            </a:pPr>
            <a:r>
              <a:rPr lang="en-US" sz="1400" dirty="0"/>
              <a:t>Cluster 2 ( Marked in Yellow)</a:t>
            </a:r>
          </a:p>
          <a:p>
            <a:pPr>
              <a:lnSpc>
                <a:spcPct val="90000"/>
              </a:lnSpc>
            </a:pPr>
            <a:r>
              <a:rPr lang="en-US" sz="1400" dirty="0"/>
              <a:t>This cluster has just one neighborhood that has mostly museums and exhibition centers and hence wouldn’t be ideal for a restaurant business.</a:t>
            </a:r>
          </a:p>
          <a:p>
            <a:pPr>
              <a:lnSpc>
                <a:spcPct val="90000"/>
              </a:lnSpc>
            </a:pPr>
            <a:endParaRPr lang="en-US" sz="1400" dirty="0"/>
          </a:p>
          <a:p>
            <a:pPr>
              <a:lnSpc>
                <a:spcPct val="90000"/>
              </a:lnSpc>
            </a:pPr>
            <a:r>
              <a:rPr lang="en-US" sz="1400" dirty="0"/>
              <a:t>Cluster 3 ( Marked in Blue)</a:t>
            </a:r>
          </a:p>
          <a:p>
            <a:pPr>
              <a:lnSpc>
                <a:spcPct val="90000"/>
              </a:lnSpc>
            </a:pPr>
            <a:r>
              <a:rPr lang="en-US" sz="1400" dirty="0"/>
              <a:t>This cluster has just one neighborhood that has houses and exhibition centers and appears to be a residential area, hence wouldn’t be ideal for a restaurant business.</a:t>
            </a:r>
          </a:p>
          <a:p>
            <a:pPr>
              <a:lnSpc>
                <a:spcPct val="90000"/>
              </a:lnSpc>
            </a:pPr>
            <a:endParaRPr lang="en-US" sz="1400" dirty="0"/>
          </a:p>
          <a:p>
            <a:pPr>
              <a:lnSpc>
                <a:spcPct val="90000"/>
              </a:lnSpc>
            </a:pPr>
            <a:r>
              <a:rPr lang="en-US" sz="1400" dirty="0"/>
              <a:t>Cluster 4 (Marked in Purple)</a:t>
            </a:r>
          </a:p>
          <a:p>
            <a:pPr>
              <a:lnSpc>
                <a:spcPct val="90000"/>
              </a:lnSpc>
            </a:pPr>
            <a:r>
              <a:rPr lang="en-US" sz="1400" dirty="0"/>
              <a:t>This cluster has just one neighborhood that has art exhibition centers and event spaces, hence wouldn’t be ideal for a restaurant business.</a:t>
            </a:r>
          </a:p>
          <a:p>
            <a:pPr>
              <a:lnSpc>
                <a:spcPct val="90000"/>
              </a:lnSpc>
            </a:pPr>
            <a:endParaRPr lang="en-US" sz="1400" dirty="0"/>
          </a:p>
          <a:p>
            <a:pPr>
              <a:lnSpc>
                <a:spcPct val="90000"/>
              </a:lnSpc>
            </a:pPr>
            <a:endParaRPr lang="en-US" sz="1400" dirty="0"/>
          </a:p>
        </p:txBody>
      </p:sp>
    </p:spTree>
    <p:extLst>
      <p:ext uri="{BB962C8B-B14F-4D97-AF65-F5344CB8AC3E}">
        <p14:creationId xmlns:p14="http://schemas.microsoft.com/office/powerpoint/2010/main" val="119568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16827-DF3D-4827-924F-0BA710E3DB5E}"/>
              </a:ext>
            </a:extLst>
          </p:cNvPr>
          <p:cNvSpPr>
            <a:spLocks noGrp="1"/>
          </p:cNvSpPr>
          <p:nvPr>
            <p:ph type="title"/>
          </p:nvPr>
        </p:nvSpPr>
        <p:spPr>
          <a:xfrm>
            <a:off x="6579450" y="727627"/>
            <a:ext cx="4957553" cy="1645920"/>
          </a:xfrm>
        </p:spPr>
        <p:txBody>
          <a:bodyPr>
            <a:normAutofit/>
          </a:bodyPr>
          <a:lstStyle/>
          <a:p>
            <a:r>
              <a:rPr lang="en-US" dirty="0"/>
              <a:t>Discussion</a:t>
            </a:r>
          </a:p>
        </p:txBody>
      </p:sp>
      <p:sp>
        <p:nvSpPr>
          <p:cNvPr id="19" name="Rectangle 1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8" name="Picture 7" descr="White bulbs with a yellow one standing out">
            <a:extLst>
              <a:ext uri="{FF2B5EF4-FFF2-40B4-BE49-F238E27FC236}">
                <a16:creationId xmlns:a16="http://schemas.microsoft.com/office/drawing/2014/main" id="{D05C5887-74D1-429E-AABE-930A2B672B18}"/>
              </a:ext>
            </a:extLst>
          </p:cNvPr>
          <p:cNvPicPr>
            <a:picLocks noChangeAspect="1"/>
          </p:cNvPicPr>
          <p:nvPr/>
        </p:nvPicPr>
        <p:blipFill rotWithShape="1">
          <a:blip r:embed="rId2"/>
          <a:srcRect b="15730"/>
          <a:stretch/>
        </p:blipFill>
        <p:spPr>
          <a:xfrm>
            <a:off x="1205256" y="2196517"/>
            <a:ext cx="4414438" cy="2483130"/>
          </a:xfrm>
          <a:prstGeom prst="rect">
            <a:avLst/>
          </a:prstGeom>
        </p:spPr>
      </p:pic>
      <p:sp>
        <p:nvSpPr>
          <p:cNvPr id="6" name="Content Placeholder 5">
            <a:extLst>
              <a:ext uri="{FF2B5EF4-FFF2-40B4-BE49-F238E27FC236}">
                <a16:creationId xmlns:a16="http://schemas.microsoft.com/office/drawing/2014/main" id="{7535C6D8-C807-46B6-8D69-B8CD2C912416}"/>
              </a:ext>
            </a:extLst>
          </p:cNvPr>
          <p:cNvSpPr>
            <a:spLocks noGrp="1"/>
          </p:cNvSpPr>
          <p:nvPr>
            <p:ph idx="1"/>
          </p:nvPr>
        </p:nvSpPr>
        <p:spPr>
          <a:xfrm>
            <a:off x="6579450" y="2538919"/>
            <a:ext cx="4957554" cy="3496120"/>
          </a:xfrm>
        </p:spPr>
        <p:txBody>
          <a:bodyPr>
            <a:normAutofit/>
          </a:bodyPr>
          <a:lstStyle/>
          <a:p>
            <a:pPr marL="0" indent="0">
              <a:buNone/>
            </a:pPr>
            <a:r>
              <a:rPr lang="en-US" dirty="0"/>
              <a:t>By analyzing each of the clusters, it is evident that cluster 1 appears to be the promising one for the new restaurant to be opened. By looking at the venue category type, it’s clear that the cluster contains all the commercial neighborhoods that are busy areas where people come for work, tourism etc. Hence considering the heavy footfall and presence of other businesses, the neighborhoods in this cluster appear to be the best ones for the restaurant to be opened. </a:t>
            </a:r>
          </a:p>
        </p:txBody>
      </p:sp>
    </p:spTree>
    <p:extLst>
      <p:ext uri="{BB962C8B-B14F-4D97-AF65-F5344CB8AC3E}">
        <p14:creationId xmlns:p14="http://schemas.microsoft.com/office/powerpoint/2010/main" val="372744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2C44087-BB05-48DB-8157-F1739FA94B58}"/>
              </a:ext>
            </a:extLst>
          </p:cNvPr>
          <p:cNvSpPr>
            <a:spLocks noGrp="1"/>
          </p:cNvSpPr>
          <p:nvPr>
            <p:ph type="title"/>
          </p:nvPr>
        </p:nvSpPr>
        <p:spPr>
          <a:xfrm>
            <a:off x="1175512" y="870132"/>
            <a:ext cx="9792208" cy="152707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19C5101-39E6-433E-B4E4-1A695248E70D}"/>
              </a:ext>
            </a:extLst>
          </p:cNvPr>
          <p:cNvSpPr>
            <a:spLocks noGrp="1"/>
          </p:cNvSpPr>
          <p:nvPr>
            <p:ph idx="1"/>
          </p:nvPr>
        </p:nvSpPr>
        <p:spPr>
          <a:xfrm>
            <a:off x="1175512" y="2557849"/>
            <a:ext cx="9792208" cy="3407862"/>
          </a:xfrm>
        </p:spPr>
        <p:txBody>
          <a:bodyPr>
            <a:normAutofit/>
          </a:bodyPr>
          <a:lstStyle/>
          <a:p>
            <a:r>
              <a:rPr lang="en-US" dirty="0"/>
              <a:t>In this project, we have gone through the process of identifying the business problem, specifying the data required, extracting and preparing the data, analyzing and clustering the data into 4 different clusters using various machine learning techniques based on the venue category types and finally visualizing them using Folium map. </a:t>
            </a:r>
          </a:p>
          <a:p>
            <a:endParaRPr lang="en-US" dirty="0"/>
          </a:p>
          <a:p>
            <a:r>
              <a:rPr lang="en-US" dirty="0"/>
              <a:t>We were able to provide recommendations to our client on the ideal neighborhoods for opening an Indian restaurant. The findings of this project would help potential restaurateurs to capitalize on opportunities present in high potential locations while avoiding competition at the same time.</a:t>
            </a:r>
          </a:p>
        </p:txBody>
      </p:sp>
    </p:spTree>
    <p:extLst>
      <p:ext uri="{BB962C8B-B14F-4D97-AF65-F5344CB8AC3E}">
        <p14:creationId xmlns:p14="http://schemas.microsoft.com/office/powerpoint/2010/main" val="194003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9134EBE5-36CA-4A68-88BA-BCA48FD7A8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4859" y="645106"/>
            <a:ext cx="3229275" cy="3229275"/>
          </a:xfrm>
          <a:prstGeom prst="rect">
            <a:avLst/>
          </a:prstGeom>
        </p:spPr>
      </p:pic>
      <p:sp>
        <p:nvSpPr>
          <p:cNvPr id="17" name="Rectangle 16">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4" name="Title 3">
            <a:extLst>
              <a:ext uri="{FF2B5EF4-FFF2-40B4-BE49-F238E27FC236}">
                <a16:creationId xmlns:a16="http://schemas.microsoft.com/office/drawing/2014/main" id="{0AD32ED5-5C8F-4762-9B64-1DE0F9AA3943}"/>
              </a:ext>
            </a:extLst>
          </p:cNvPr>
          <p:cNvSpPr>
            <a:spLocks noGrp="1"/>
          </p:cNvSpPr>
          <p:nvPr>
            <p:ph type="ctrTitle"/>
          </p:nvPr>
        </p:nvSpPr>
        <p:spPr>
          <a:xfrm>
            <a:off x="925032" y="4519486"/>
            <a:ext cx="10366743" cy="1054907"/>
          </a:xfrm>
        </p:spPr>
        <p:txBody>
          <a:bodyPr>
            <a:normAutofit/>
          </a:bodyPr>
          <a:lstStyle/>
          <a:p>
            <a:r>
              <a:rPr lang="en-US" sz="4800">
                <a:solidFill>
                  <a:schemeClr val="bg1"/>
                </a:solidFill>
              </a:rPr>
              <a:t>Thank you</a:t>
            </a:r>
          </a:p>
        </p:txBody>
      </p:sp>
    </p:spTree>
    <p:extLst>
      <p:ext uri="{BB962C8B-B14F-4D97-AF65-F5344CB8AC3E}">
        <p14:creationId xmlns:p14="http://schemas.microsoft.com/office/powerpoint/2010/main" val="33979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41"/>
      </a:dk2>
      <a:lt2>
        <a:srgbClr val="E8E6E2"/>
      </a:lt2>
      <a:accent1>
        <a:srgbClr val="8FA1CD"/>
      </a:accent1>
      <a:accent2>
        <a:srgbClr val="77ABC2"/>
      </a:accent2>
      <a:accent3>
        <a:srgbClr val="78ACA6"/>
      </a:accent3>
      <a:accent4>
        <a:srgbClr val="6DB18D"/>
      </a:accent4>
      <a:accent5>
        <a:srgbClr val="77B07A"/>
      </a:accent5>
      <a:accent6>
        <a:srgbClr val="83AE6B"/>
      </a:accent6>
      <a:hlink>
        <a:srgbClr val="918158"/>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Gill Sans MT</vt:lpstr>
      <vt:lpstr>SavonVTI</vt:lpstr>
      <vt:lpstr>IBM Applied Data Science  Capstone Project</vt:lpstr>
      <vt:lpstr>Business Problem</vt:lpstr>
      <vt:lpstr>Data Sources</vt:lpstr>
      <vt:lpstr>Business Logic</vt:lpstr>
      <vt:lpstr>Methodology</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dc:title>
  <dc:creator>Sandip Ghatak</dc:creator>
  <cp:lastModifiedBy>Sandip Ghatak</cp:lastModifiedBy>
  <cp:revision>2</cp:revision>
  <dcterms:created xsi:type="dcterms:W3CDTF">2021-07-20T21:42:02Z</dcterms:created>
  <dcterms:modified xsi:type="dcterms:W3CDTF">2021-07-24T02:53:28Z</dcterms:modified>
</cp:coreProperties>
</file>