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272" r:id="rId7"/>
    <p:sldId id="273" r:id="rId8"/>
    <p:sldId id="264" r:id="rId9"/>
    <p:sldId id="265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44"/>
    <a:srgbClr val="CC79A7"/>
    <a:srgbClr val="F68A37"/>
    <a:srgbClr val="388DCD"/>
    <a:srgbClr val="CED0A1"/>
    <a:srgbClr val="D6C7CD"/>
    <a:srgbClr val="5D8478"/>
    <a:srgbClr val="B7BABD"/>
    <a:srgbClr val="AE9C8D"/>
    <a:srgbClr val="C5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2C35D-03ED-4906-AC93-DB6A46791C24}" v="12" dt="2019-04-18T05:50:46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harth Sen" userId="fbfd256593def65a" providerId="LiveId" clId="{81F2C35D-03ED-4906-AC93-DB6A46791C24}"/>
    <pc:docChg chg="undo custSel addSld modSld">
      <pc:chgData name="Sidharth Sen" userId="fbfd256593def65a" providerId="LiveId" clId="{81F2C35D-03ED-4906-AC93-DB6A46791C24}" dt="2019-04-18T05:51:35.371" v="181" actId="113"/>
      <pc:docMkLst>
        <pc:docMk/>
      </pc:docMkLst>
      <pc:sldChg chg="addSp delSp modSp add">
        <pc:chgData name="Sidharth Sen" userId="fbfd256593def65a" providerId="LiveId" clId="{81F2C35D-03ED-4906-AC93-DB6A46791C24}" dt="2019-04-18T05:44:47.737" v="98" actId="14734"/>
        <pc:sldMkLst>
          <pc:docMk/>
          <pc:sldMk cId="2758778959" sldId="272"/>
        </pc:sldMkLst>
        <pc:spChg chg="mod">
          <ac:chgData name="Sidharth Sen" userId="fbfd256593def65a" providerId="LiveId" clId="{81F2C35D-03ED-4906-AC93-DB6A46791C24}" dt="2019-04-18T05:37:33.235" v="40" actId="14100"/>
          <ac:spMkLst>
            <pc:docMk/>
            <pc:sldMk cId="2758778959" sldId="272"/>
            <ac:spMk id="2" creationId="{EDF36C00-738F-48A5-9ABD-5DF3E6D52944}"/>
          </ac:spMkLst>
        </pc:spChg>
        <pc:spChg chg="del">
          <ac:chgData name="Sidharth Sen" userId="fbfd256593def65a" providerId="LiveId" clId="{81F2C35D-03ED-4906-AC93-DB6A46791C24}" dt="2019-04-18T05:40:42.514" v="41"/>
          <ac:spMkLst>
            <pc:docMk/>
            <pc:sldMk cId="2758778959" sldId="272"/>
            <ac:spMk id="3" creationId="{67B17BDE-670F-4631-989E-FDFBEFD2CB07}"/>
          </ac:spMkLst>
        </pc:spChg>
        <pc:graphicFrameChg chg="add mod modGraphic">
          <ac:chgData name="Sidharth Sen" userId="fbfd256593def65a" providerId="LiveId" clId="{81F2C35D-03ED-4906-AC93-DB6A46791C24}" dt="2019-04-18T05:44:47.737" v="98" actId="14734"/>
          <ac:graphicFrameMkLst>
            <pc:docMk/>
            <pc:sldMk cId="2758778959" sldId="272"/>
            <ac:graphicFrameMk id="4" creationId="{90D2BC74-DBE0-4941-AE77-89C40B6B20F3}"/>
          </ac:graphicFrameMkLst>
        </pc:graphicFrameChg>
      </pc:sldChg>
      <pc:sldChg chg="addSp delSp modSp add">
        <pc:chgData name="Sidharth Sen" userId="fbfd256593def65a" providerId="LiveId" clId="{81F2C35D-03ED-4906-AC93-DB6A46791C24}" dt="2019-04-18T05:51:35.371" v="181" actId="113"/>
        <pc:sldMkLst>
          <pc:docMk/>
          <pc:sldMk cId="1962600715" sldId="273"/>
        </pc:sldMkLst>
        <pc:spChg chg="mod">
          <ac:chgData name="Sidharth Sen" userId="fbfd256593def65a" providerId="LiveId" clId="{81F2C35D-03ED-4906-AC93-DB6A46791C24}" dt="2019-04-18T05:50:23.047" v="135" actId="1035"/>
          <ac:spMkLst>
            <pc:docMk/>
            <pc:sldMk cId="1962600715" sldId="273"/>
            <ac:spMk id="2" creationId="{004757DB-AD53-4686-B359-9ED5A5D14243}"/>
          </ac:spMkLst>
        </pc:spChg>
        <pc:spChg chg="del">
          <ac:chgData name="Sidharth Sen" userId="fbfd256593def65a" providerId="LiveId" clId="{81F2C35D-03ED-4906-AC93-DB6A46791C24}" dt="2019-04-18T05:48:56.665" v="103"/>
          <ac:spMkLst>
            <pc:docMk/>
            <pc:sldMk cId="1962600715" sldId="273"/>
            <ac:spMk id="3" creationId="{773B3E61-9113-46AA-9230-60F64926F7A3}"/>
          </ac:spMkLst>
        </pc:spChg>
        <pc:graphicFrameChg chg="add mod modGraphic">
          <ac:chgData name="Sidharth Sen" userId="fbfd256593def65a" providerId="LiveId" clId="{81F2C35D-03ED-4906-AC93-DB6A46791C24}" dt="2019-04-18T05:51:35.371" v="181" actId="113"/>
          <ac:graphicFrameMkLst>
            <pc:docMk/>
            <pc:sldMk cId="1962600715" sldId="273"/>
            <ac:graphicFrameMk id="4" creationId="{277C41DF-A072-4156-8F21-DFC4C36928F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657EC-D244-4450-84AC-1407F194AB32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BD2D6-0700-4C2E-AE10-E37DC5C2D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FC5C-A19D-4087-8C08-5D3954A7D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4E0ED-A8FC-462D-9188-60462415C5A4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F5D2-7023-4465-9151-8BEF4733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Multiomics discriminant analysis of maize nodal root samples – lab FR697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 50</a:t>
            </a:r>
          </a:p>
        </p:txBody>
      </p:sp>
    </p:spTree>
    <p:extLst>
      <p:ext uri="{BB962C8B-B14F-4D97-AF65-F5344CB8AC3E}">
        <p14:creationId xmlns:p14="http://schemas.microsoft.com/office/powerpoint/2010/main" val="3825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788" y="234498"/>
            <a:ext cx="2967445" cy="906326"/>
          </a:xfrm>
        </p:spPr>
        <p:txBody>
          <a:bodyPr/>
          <a:lstStyle/>
          <a:p>
            <a:r>
              <a:rPr lang="en-US" dirty="0"/>
              <a:t>Circle plot</a:t>
            </a:r>
          </a:p>
        </p:txBody>
      </p:sp>
      <p:pic>
        <p:nvPicPr>
          <p:cNvPr id="5" name="Picture 6" descr="Image result for correlation quadrant plot">
            <a:extLst>
              <a:ext uri="{FF2B5EF4-FFF2-40B4-BE49-F238E27FC236}">
                <a16:creationId xmlns:a16="http://schemas.microsoft.com/office/drawing/2014/main" xmlns="" id="{12165B2A-5C9A-4AFF-A7CF-40691630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70" y="1140824"/>
            <a:ext cx="3905250" cy="15333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4.bp.blogspot.com/-L5wowT69pgc/TgQ-jG135_I/AAAAAAAAAC0/0CGJ-_nyyVI/s320/graph.gif">
            <a:extLst>
              <a:ext uri="{FF2B5EF4-FFF2-40B4-BE49-F238E27FC236}">
                <a16:creationId xmlns:a16="http://schemas.microsoft.com/office/drawing/2014/main" xmlns="" id="{9FF4C792-D5D5-4BF9-9C70-43BF910E8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08" y="1140823"/>
            <a:ext cx="1608720" cy="15333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290" y="440443"/>
            <a:ext cx="6273228" cy="6089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722075" y="3214471"/>
            <a:ext cx="538344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Command - </a:t>
            </a:r>
          </a:p>
          <a:p>
            <a:r>
              <a:rPr lang="en-US" i="1" dirty="0" err="1"/>
              <a:t>plotVar</a:t>
            </a:r>
            <a:r>
              <a:rPr lang="en-US" i="1" dirty="0"/>
              <a:t>(sgccda.res, </a:t>
            </a:r>
            <a:r>
              <a:rPr lang="en-US" i="1" dirty="0" err="1"/>
              <a:t>var.names</a:t>
            </a:r>
            <a:r>
              <a:rPr lang="en-US" i="1" dirty="0"/>
              <a:t> = FALSE, style = 'graphics', legend = TRUE, </a:t>
            </a:r>
            <a:r>
              <a:rPr lang="en-US" i="1" dirty="0" err="1"/>
              <a:t>pch</a:t>
            </a:r>
            <a:r>
              <a:rPr lang="en-US" i="1" dirty="0"/>
              <a:t> = c(16, 17), </a:t>
            </a:r>
            <a:r>
              <a:rPr lang="en-US" i="1" dirty="0" err="1"/>
              <a:t>cex</a:t>
            </a:r>
            <a:r>
              <a:rPr lang="en-US" i="1" dirty="0"/>
              <a:t> = c(3,1), col = c('</a:t>
            </a:r>
            <a:r>
              <a:rPr lang="en-US" i="1" dirty="0" err="1"/>
              <a:t>darkgreen</a:t>
            </a:r>
            <a:r>
              <a:rPr lang="en-US" i="1" dirty="0"/>
              <a:t>', 'brown1'))</a:t>
            </a:r>
          </a:p>
        </p:txBody>
      </p:sp>
    </p:spTree>
    <p:extLst>
      <p:ext uri="{BB962C8B-B14F-4D97-AF65-F5344CB8AC3E}">
        <p14:creationId xmlns:p14="http://schemas.microsoft.com/office/powerpoint/2010/main" val="196076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551"/>
            <a:ext cx="10515600" cy="7336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Network Map – relationships between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E9DA9B-BF15-4AF3-8A2A-975EEB73AF0C}"/>
              </a:ext>
            </a:extLst>
          </p:cNvPr>
          <p:cNvSpPr txBox="1"/>
          <p:nvPr/>
        </p:nvSpPr>
        <p:spPr>
          <a:xfrm>
            <a:off x="1896263" y="1972070"/>
            <a:ext cx="199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Component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5633A1-30DB-4379-AC7D-526C9D3EAF75}"/>
              </a:ext>
            </a:extLst>
          </p:cNvPr>
          <p:cNvSpPr txBox="1"/>
          <p:nvPr/>
        </p:nvSpPr>
        <p:spPr>
          <a:xfrm>
            <a:off x="7917050" y="2039119"/>
            <a:ext cx="193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Component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6262" y="701392"/>
            <a:ext cx="7585489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Commands -</a:t>
            </a:r>
          </a:p>
          <a:p>
            <a:r>
              <a:rPr lang="en-US" sz="1400" i="1" dirty="0" err="1"/>
              <a:t>my.network</a:t>
            </a:r>
            <a:r>
              <a:rPr lang="en-US" sz="1400" i="1" dirty="0"/>
              <a:t> = network(sgccda.res, blocks = c(1,2),</a:t>
            </a:r>
            <a:r>
              <a:rPr lang="en-US" sz="1400" i="1" dirty="0" err="1"/>
              <a:t>color.node</a:t>
            </a:r>
            <a:r>
              <a:rPr lang="en-US" sz="1400" i="1" dirty="0"/>
              <a:t> = c('</a:t>
            </a:r>
            <a:r>
              <a:rPr lang="en-US" sz="1400" i="1" dirty="0" err="1"/>
              <a:t>darkorchid</a:t>
            </a:r>
            <a:r>
              <a:rPr lang="en-US" sz="1400" i="1" dirty="0"/>
              <a:t>', 'brown1'), cutoff = 0.7, '</a:t>
            </a:r>
            <a:r>
              <a:rPr lang="en-US" sz="1400" i="1" dirty="0" err="1"/>
              <a:t>lightgreen</a:t>
            </a:r>
            <a:r>
              <a:rPr lang="en-US" sz="1400" i="1" dirty="0"/>
              <a:t>' save = 'jpeg', </a:t>
            </a:r>
            <a:r>
              <a:rPr lang="en-US" sz="1400" i="1" dirty="0" err="1"/>
              <a:t>name.save</a:t>
            </a:r>
            <a:r>
              <a:rPr lang="en-US" sz="1400" i="1" dirty="0"/>
              <a:t> = '</a:t>
            </a:r>
            <a:r>
              <a:rPr lang="en-US" sz="1400" i="1" dirty="0" err="1"/>
              <a:t>network_de_gene_maize_subtype</a:t>
            </a:r>
            <a:r>
              <a:rPr lang="en-US" sz="1400" i="1" dirty="0"/>
              <a:t>')</a:t>
            </a:r>
          </a:p>
          <a:p>
            <a:r>
              <a:rPr lang="en-US" sz="1400" i="1" dirty="0"/>
              <a:t>library(</a:t>
            </a:r>
            <a:r>
              <a:rPr lang="en-US" sz="1400" i="1" dirty="0" err="1"/>
              <a:t>igraph</a:t>
            </a:r>
            <a:r>
              <a:rPr lang="en-US" sz="1400" i="1" dirty="0"/>
              <a:t>)</a:t>
            </a:r>
          </a:p>
          <a:p>
            <a:r>
              <a:rPr lang="en-US" sz="1400" i="1" dirty="0" err="1"/>
              <a:t>my.network</a:t>
            </a:r>
            <a:r>
              <a:rPr lang="en-US" sz="1400" i="1" dirty="0"/>
              <a:t> = network(sgccda.res, blocks = c(1,2), </a:t>
            </a:r>
            <a:r>
              <a:rPr lang="en-US" sz="1400" i="1" dirty="0" err="1"/>
              <a:t>color.node</a:t>
            </a:r>
            <a:r>
              <a:rPr lang="en-US" sz="1400" i="1" dirty="0"/>
              <a:t> = c('</a:t>
            </a:r>
            <a:r>
              <a:rPr lang="en-US" sz="1400" i="1" dirty="0" err="1"/>
              <a:t>darkorchid</a:t>
            </a:r>
            <a:r>
              <a:rPr lang="en-US" sz="1400" i="1" dirty="0"/>
              <a:t>', 'brown1'), cutoff = 0.7)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7798"/>
            <a:ext cx="4386920" cy="401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38" y="2697798"/>
            <a:ext cx="5433712" cy="4016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12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9D990-CEF9-4C5E-A6E8-EF07B43B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02"/>
            <a:ext cx="10515600" cy="673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Contribution of elements to a component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C09535-6D97-427C-8EB2-5B167C490096}"/>
              </a:ext>
            </a:extLst>
          </p:cNvPr>
          <p:cNvSpPr txBox="1"/>
          <p:nvPr/>
        </p:nvSpPr>
        <p:spPr>
          <a:xfrm>
            <a:off x="2165401" y="1448751"/>
            <a:ext cx="199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Component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FE437C1-5471-412B-8E04-ACB313086D90}"/>
              </a:ext>
            </a:extLst>
          </p:cNvPr>
          <p:cNvSpPr txBox="1"/>
          <p:nvPr/>
        </p:nvSpPr>
        <p:spPr>
          <a:xfrm>
            <a:off x="8214751" y="1448748"/>
            <a:ext cx="193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Component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9" y="2315147"/>
            <a:ext cx="5855740" cy="4351338"/>
          </a:xfrm>
          <a:ln>
            <a:solidFill>
              <a:schemeClr val="tx1"/>
            </a:solidFill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2BF3D52-6892-4A2D-97E4-2472F75966E3}"/>
              </a:ext>
            </a:extLst>
          </p:cNvPr>
          <p:cNvGrpSpPr/>
          <p:nvPr/>
        </p:nvGrpSpPr>
        <p:grpSpPr>
          <a:xfrm>
            <a:off x="5077480" y="4313008"/>
            <a:ext cx="873125" cy="738664"/>
            <a:chOff x="2257425" y="3930650"/>
            <a:chExt cx="873125" cy="73866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AD3508A-6AA0-4B0F-B477-160183F7493F}"/>
                </a:ext>
              </a:extLst>
            </p:cNvPr>
            <p:cNvSpPr txBox="1"/>
            <p:nvPr/>
          </p:nvSpPr>
          <p:spPr>
            <a:xfrm>
              <a:off x="2257425" y="3930650"/>
              <a:ext cx="8731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WD_C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WW_C region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7F8F3F0E-4371-4F94-B40E-1847E1CD55C3}"/>
                </a:ext>
              </a:extLst>
            </p:cNvPr>
            <p:cNvSpPr/>
            <p:nvPr/>
          </p:nvSpPr>
          <p:spPr>
            <a:xfrm>
              <a:off x="2292350" y="4017433"/>
              <a:ext cx="148167" cy="52917"/>
            </a:xfrm>
            <a:prstGeom prst="rect">
              <a:avLst/>
            </a:prstGeom>
            <a:solidFill>
              <a:srgbClr val="848D93"/>
            </a:solidFill>
            <a:ln>
              <a:solidFill>
                <a:srgbClr val="848D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D83FDA44-2FC8-4760-AC80-70D210A3B6BF}"/>
                </a:ext>
              </a:extLst>
            </p:cNvPr>
            <p:cNvSpPr/>
            <p:nvPr/>
          </p:nvSpPr>
          <p:spPr>
            <a:xfrm>
              <a:off x="2292350" y="4122174"/>
              <a:ext cx="148167" cy="52917"/>
            </a:xfrm>
            <a:prstGeom prst="rect">
              <a:avLst/>
            </a:prstGeom>
            <a:solidFill>
              <a:srgbClr val="AE9C8D"/>
            </a:solidFill>
            <a:ln>
              <a:solidFill>
                <a:srgbClr val="AE9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7377EEA2-09D9-4103-A420-1E9A25534550}"/>
                </a:ext>
              </a:extLst>
            </p:cNvPr>
            <p:cNvSpPr/>
            <p:nvPr/>
          </p:nvSpPr>
          <p:spPr>
            <a:xfrm>
              <a:off x="2292350" y="4226915"/>
              <a:ext cx="148167" cy="52917"/>
            </a:xfrm>
            <a:prstGeom prst="rect">
              <a:avLst/>
            </a:prstGeom>
            <a:solidFill>
              <a:srgbClr val="BDC0C3"/>
            </a:solidFill>
            <a:ln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B726ED3D-8B58-4434-8194-BCA1EC43F321}"/>
                </a:ext>
              </a:extLst>
            </p:cNvPr>
            <p:cNvSpPr/>
            <p:nvPr/>
          </p:nvSpPr>
          <p:spPr>
            <a:xfrm>
              <a:off x="2292349" y="4333158"/>
              <a:ext cx="148167" cy="52917"/>
            </a:xfrm>
            <a:prstGeom prst="rect">
              <a:avLst/>
            </a:prstGeom>
            <a:solidFill>
              <a:srgbClr val="6D918A"/>
            </a:solidFill>
            <a:ln>
              <a:solidFill>
                <a:srgbClr val="6D9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D3E9D6CD-18F3-49D0-A465-4120088BE7E1}"/>
                </a:ext>
              </a:extLst>
            </p:cNvPr>
            <p:cNvSpPr/>
            <p:nvPr/>
          </p:nvSpPr>
          <p:spPr>
            <a:xfrm>
              <a:off x="2292349" y="4437899"/>
              <a:ext cx="148167" cy="52917"/>
            </a:xfrm>
            <a:prstGeom prst="rect">
              <a:avLst/>
            </a:prstGeom>
            <a:solidFill>
              <a:srgbClr val="C5B2BA"/>
            </a:solidFill>
            <a:ln>
              <a:solidFill>
                <a:srgbClr val="C5B2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9F65953-6FD0-4DDC-AF48-CF839044B28C}"/>
                </a:ext>
              </a:extLst>
            </p:cNvPr>
            <p:cNvSpPr/>
            <p:nvPr/>
          </p:nvSpPr>
          <p:spPr>
            <a:xfrm>
              <a:off x="2292349" y="4542640"/>
              <a:ext cx="148167" cy="52917"/>
            </a:xfrm>
            <a:prstGeom prst="rect">
              <a:avLst/>
            </a:prstGeom>
            <a:solidFill>
              <a:srgbClr val="D0D4A7"/>
            </a:solidFill>
            <a:ln>
              <a:solidFill>
                <a:srgbClr val="D0D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D2BF3D52-6892-4A2D-97E4-2472F75966E3}"/>
              </a:ext>
            </a:extLst>
          </p:cNvPr>
          <p:cNvGrpSpPr/>
          <p:nvPr/>
        </p:nvGrpSpPr>
        <p:grpSpPr>
          <a:xfrm>
            <a:off x="2277802" y="4313008"/>
            <a:ext cx="873125" cy="738664"/>
            <a:chOff x="2257425" y="3930650"/>
            <a:chExt cx="873125" cy="73866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AD3508A-6AA0-4B0F-B477-160183F7493F}"/>
                </a:ext>
              </a:extLst>
            </p:cNvPr>
            <p:cNvSpPr txBox="1"/>
            <p:nvPr/>
          </p:nvSpPr>
          <p:spPr>
            <a:xfrm>
              <a:off x="2257425" y="3930650"/>
              <a:ext cx="8731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WD_C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WW_C region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7F8F3F0E-4371-4F94-B40E-1847E1CD55C3}"/>
                </a:ext>
              </a:extLst>
            </p:cNvPr>
            <p:cNvSpPr/>
            <p:nvPr/>
          </p:nvSpPr>
          <p:spPr>
            <a:xfrm>
              <a:off x="2292350" y="4017433"/>
              <a:ext cx="148167" cy="52917"/>
            </a:xfrm>
            <a:prstGeom prst="rect">
              <a:avLst/>
            </a:prstGeom>
            <a:solidFill>
              <a:srgbClr val="848D93"/>
            </a:solidFill>
            <a:ln>
              <a:solidFill>
                <a:srgbClr val="848D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D83FDA44-2FC8-4760-AC80-70D210A3B6BF}"/>
                </a:ext>
              </a:extLst>
            </p:cNvPr>
            <p:cNvSpPr/>
            <p:nvPr/>
          </p:nvSpPr>
          <p:spPr>
            <a:xfrm>
              <a:off x="2292350" y="4122174"/>
              <a:ext cx="148167" cy="52917"/>
            </a:xfrm>
            <a:prstGeom prst="rect">
              <a:avLst/>
            </a:prstGeom>
            <a:solidFill>
              <a:srgbClr val="AE9C8D"/>
            </a:solidFill>
            <a:ln>
              <a:solidFill>
                <a:srgbClr val="AE9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7377EEA2-09D9-4103-A420-1E9A25534550}"/>
                </a:ext>
              </a:extLst>
            </p:cNvPr>
            <p:cNvSpPr/>
            <p:nvPr/>
          </p:nvSpPr>
          <p:spPr>
            <a:xfrm>
              <a:off x="2292350" y="4226915"/>
              <a:ext cx="148167" cy="52917"/>
            </a:xfrm>
            <a:prstGeom prst="rect">
              <a:avLst/>
            </a:prstGeom>
            <a:solidFill>
              <a:srgbClr val="BDC0C3"/>
            </a:solidFill>
            <a:ln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B726ED3D-8B58-4434-8194-BCA1EC43F321}"/>
                </a:ext>
              </a:extLst>
            </p:cNvPr>
            <p:cNvSpPr/>
            <p:nvPr/>
          </p:nvSpPr>
          <p:spPr>
            <a:xfrm>
              <a:off x="2292349" y="4333158"/>
              <a:ext cx="148167" cy="52917"/>
            </a:xfrm>
            <a:prstGeom prst="rect">
              <a:avLst/>
            </a:prstGeom>
            <a:solidFill>
              <a:srgbClr val="6D918A"/>
            </a:solidFill>
            <a:ln>
              <a:solidFill>
                <a:srgbClr val="6D9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D3E9D6CD-18F3-49D0-A465-4120088BE7E1}"/>
                </a:ext>
              </a:extLst>
            </p:cNvPr>
            <p:cNvSpPr/>
            <p:nvPr/>
          </p:nvSpPr>
          <p:spPr>
            <a:xfrm>
              <a:off x="2292349" y="4437899"/>
              <a:ext cx="148167" cy="52917"/>
            </a:xfrm>
            <a:prstGeom prst="rect">
              <a:avLst/>
            </a:prstGeom>
            <a:solidFill>
              <a:srgbClr val="C5B2BA"/>
            </a:solidFill>
            <a:ln>
              <a:solidFill>
                <a:srgbClr val="C5B2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89F65953-6FD0-4DDC-AF48-CF839044B28C}"/>
                </a:ext>
              </a:extLst>
            </p:cNvPr>
            <p:cNvSpPr/>
            <p:nvPr/>
          </p:nvSpPr>
          <p:spPr>
            <a:xfrm>
              <a:off x="2292349" y="4542640"/>
              <a:ext cx="148167" cy="52917"/>
            </a:xfrm>
            <a:prstGeom prst="rect">
              <a:avLst/>
            </a:prstGeom>
            <a:solidFill>
              <a:srgbClr val="D0D4A7"/>
            </a:solidFill>
            <a:ln>
              <a:solidFill>
                <a:srgbClr val="D0D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99" y="2312921"/>
            <a:ext cx="6022184" cy="435356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D2BF3D52-6892-4A2D-97E4-2472F75966E3}"/>
              </a:ext>
            </a:extLst>
          </p:cNvPr>
          <p:cNvGrpSpPr/>
          <p:nvPr/>
        </p:nvGrpSpPr>
        <p:grpSpPr>
          <a:xfrm>
            <a:off x="8214751" y="4266399"/>
            <a:ext cx="873125" cy="738664"/>
            <a:chOff x="2257425" y="3930650"/>
            <a:chExt cx="873125" cy="73866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BAD3508A-6AA0-4B0F-B477-160183F7493F}"/>
                </a:ext>
              </a:extLst>
            </p:cNvPr>
            <p:cNvSpPr txBox="1"/>
            <p:nvPr/>
          </p:nvSpPr>
          <p:spPr>
            <a:xfrm>
              <a:off x="2257425" y="3930650"/>
              <a:ext cx="8731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WD_C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WW_C region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7F8F3F0E-4371-4F94-B40E-1847E1CD55C3}"/>
                </a:ext>
              </a:extLst>
            </p:cNvPr>
            <p:cNvSpPr/>
            <p:nvPr/>
          </p:nvSpPr>
          <p:spPr>
            <a:xfrm>
              <a:off x="2292350" y="4017433"/>
              <a:ext cx="148167" cy="52917"/>
            </a:xfrm>
            <a:prstGeom prst="rect">
              <a:avLst/>
            </a:prstGeom>
            <a:solidFill>
              <a:srgbClr val="C5CBCF"/>
            </a:solidFill>
            <a:ln>
              <a:solidFill>
                <a:srgbClr val="C5C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D83FDA44-2FC8-4760-AC80-70D210A3B6BF}"/>
                </a:ext>
              </a:extLst>
            </p:cNvPr>
            <p:cNvSpPr/>
            <p:nvPr/>
          </p:nvSpPr>
          <p:spPr>
            <a:xfrm>
              <a:off x="2292350" y="4122174"/>
              <a:ext cx="148167" cy="52917"/>
            </a:xfrm>
            <a:prstGeom prst="rect">
              <a:avLst/>
            </a:prstGeom>
            <a:solidFill>
              <a:srgbClr val="AE9C8D"/>
            </a:solidFill>
            <a:ln>
              <a:solidFill>
                <a:srgbClr val="AE9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7377EEA2-09D9-4103-A420-1E9A25534550}"/>
                </a:ext>
              </a:extLst>
            </p:cNvPr>
            <p:cNvSpPr/>
            <p:nvPr/>
          </p:nvSpPr>
          <p:spPr>
            <a:xfrm>
              <a:off x="2292350" y="4226915"/>
              <a:ext cx="148167" cy="52917"/>
            </a:xfrm>
            <a:prstGeom prst="rect">
              <a:avLst/>
            </a:prstGeom>
            <a:solidFill>
              <a:srgbClr val="B7BABD"/>
            </a:solidFill>
            <a:ln>
              <a:solidFill>
                <a:srgbClr val="B7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B726ED3D-8B58-4434-8194-BCA1EC43F321}"/>
                </a:ext>
              </a:extLst>
            </p:cNvPr>
            <p:cNvSpPr/>
            <p:nvPr/>
          </p:nvSpPr>
          <p:spPr>
            <a:xfrm>
              <a:off x="2292349" y="4333158"/>
              <a:ext cx="148167" cy="52917"/>
            </a:xfrm>
            <a:prstGeom prst="rect">
              <a:avLst/>
            </a:prstGeom>
            <a:solidFill>
              <a:srgbClr val="5D8478"/>
            </a:solidFill>
            <a:ln>
              <a:solidFill>
                <a:srgbClr val="5D8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D3E9D6CD-18F3-49D0-A465-4120088BE7E1}"/>
                </a:ext>
              </a:extLst>
            </p:cNvPr>
            <p:cNvSpPr/>
            <p:nvPr/>
          </p:nvSpPr>
          <p:spPr>
            <a:xfrm>
              <a:off x="2292349" y="4437899"/>
              <a:ext cx="148167" cy="52917"/>
            </a:xfrm>
            <a:prstGeom prst="rect">
              <a:avLst/>
            </a:prstGeom>
            <a:solidFill>
              <a:srgbClr val="D6C7CD"/>
            </a:solidFill>
            <a:ln>
              <a:solidFill>
                <a:srgbClr val="D6C7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89F65953-6FD0-4DDC-AF48-CF839044B28C}"/>
                </a:ext>
              </a:extLst>
            </p:cNvPr>
            <p:cNvSpPr/>
            <p:nvPr/>
          </p:nvSpPr>
          <p:spPr>
            <a:xfrm>
              <a:off x="2292349" y="4542640"/>
              <a:ext cx="148167" cy="52917"/>
            </a:xfrm>
            <a:prstGeom prst="rect">
              <a:avLst/>
            </a:prstGeom>
            <a:solidFill>
              <a:srgbClr val="CED0A1"/>
            </a:solidFill>
            <a:ln>
              <a:solidFill>
                <a:srgbClr val="CED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D2BF3D52-6892-4A2D-97E4-2472F75966E3}"/>
              </a:ext>
            </a:extLst>
          </p:cNvPr>
          <p:cNvGrpSpPr/>
          <p:nvPr/>
        </p:nvGrpSpPr>
        <p:grpSpPr>
          <a:xfrm>
            <a:off x="11162812" y="4266399"/>
            <a:ext cx="873125" cy="738664"/>
            <a:chOff x="2257425" y="3930650"/>
            <a:chExt cx="873125" cy="73866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AD3508A-6AA0-4B0F-B477-160183F7493F}"/>
                </a:ext>
              </a:extLst>
            </p:cNvPr>
            <p:cNvSpPr txBox="1"/>
            <p:nvPr/>
          </p:nvSpPr>
          <p:spPr>
            <a:xfrm>
              <a:off x="2257425" y="3930650"/>
              <a:ext cx="87312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WD_C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WW_C region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7F8F3F0E-4371-4F94-B40E-1847E1CD55C3}"/>
                </a:ext>
              </a:extLst>
            </p:cNvPr>
            <p:cNvSpPr/>
            <p:nvPr/>
          </p:nvSpPr>
          <p:spPr>
            <a:xfrm>
              <a:off x="2292350" y="4017433"/>
              <a:ext cx="148167" cy="52917"/>
            </a:xfrm>
            <a:prstGeom prst="rect">
              <a:avLst/>
            </a:prstGeom>
            <a:solidFill>
              <a:srgbClr val="C5CBCF"/>
            </a:solidFill>
            <a:ln>
              <a:solidFill>
                <a:srgbClr val="C5C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D83FDA44-2FC8-4760-AC80-70D210A3B6BF}"/>
                </a:ext>
              </a:extLst>
            </p:cNvPr>
            <p:cNvSpPr/>
            <p:nvPr/>
          </p:nvSpPr>
          <p:spPr>
            <a:xfrm>
              <a:off x="2292350" y="4122174"/>
              <a:ext cx="148167" cy="52917"/>
            </a:xfrm>
            <a:prstGeom prst="rect">
              <a:avLst/>
            </a:prstGeom>
            <a:solidFill>
              <a:srgbClr val="AE9C8D"/>
            </a:solidFill>
            <a:ln>
              <a:solidFill>
                <a:srgbClr val="AE9C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7377EEA2-09D9-4103-A420-1E9A25534550}"/>
                </a:ext>
              </a:extLst>
            </p:cNvPr>
            <p:cNvSpPr/>
            <p:nvPr/>
          </p:nvSpPr>
          <p:spPr>
            <a:xfrm>
              <a:off x="2292350" y="4226915"/>
              <a:ext cx="148167" cy="52917"/>
            </a:xfrm>
            <a:prstGeom prst="rect">
              <a:avLst/>
            </a:prstGeom>
            <a:solidFill>
              <a:srgbClr val="B7BABD"/>
            </a:solidFill>
            <a:ln>
              <a:solidFill>
                <a:srgbClr val="B7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726ED3D-8B58-4434-8194-BCA1EC43F321}"/>
                </a:ext>
              </a:extLst>
            </p:cNvPr>
            <p:cNvSpPr/>
            <p:nvPr/>
          </p:nvSpPr>
          <p:spPr>
            <a:xfrm>
              <a:off x="2292349" y="4333158"/>
              <a:ext cx="148167" cy="52917"/>
            </a:xfrm>
            <a:prstGeom prst="rect">
              <a:avLst/>
            </a:prstGeom>
            <a:solidFill>
              <a:srgbClr val="5D8478"/>
            </a:solidFill>
            <a:ln>
              <a:solidFill>
                <a:srgbClr val="5D8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D3E9D6CD-18F3-49D0-A465-4120088BE7E1}"/>
                </a:ext>
              </a:extLst>
            </p:cNvPr>
            <p:cNvSpPr/>
            <p:nvPr/>
          </p:nvSpPr>
          <p:spPr>
            <a:xfrm>
              <a:off x="2292349" y="4437899"/>
              <a:ext cx="148167" cy="52917"/>
            </a:xfrm>
            <a:prstGeom prst="rect">
              <a:avLst/>
            </a:prstGeom>
            <a:solidFill>
              <a:srgbClr val="D6C7CD"/>
            </a:solidFill>
            <a:ln>
              <a:solidFill>
                <a:srgbClr val="D6C7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89F65953-6FD0-4DDC-AF48-CF839044B28C}"/>
                </a:ext>
              </a:extLst>
            </p:cNvPr>
            <p:cNvSpPr/>
            <p:nvPr/>
          </p:nvSpPr>
          <p:spPr>
            <a:xfrm>
              <a:off x="2292349" y="4542640"/>
              <a:ext cx="148167" cy="52917"/>
            </a:xfrm>
            <a:prstGeom prst="rect">
              <a:avLst/>
            </a:prstGeom>
            <a:solidFill>
              <a:srgbClr val="CED0A1"/>
            </a:solidFill>
            <a:ln>
              <a:solidFill>
                <a:srgbClr val="CED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367481" y="894810"/>
            <a:ext cx="97953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/>
              <a:t>Command </a:t>
            </a:r>
            <a:r>
              <a:rPr lang="en-US" i="1" dirty="0"/>
              <a:t>- </a:t>
            </a:r>
            <a:r>
              <a:rPr lang="en-US" i="1" dirty="0" err="1"/>
              <a:t>plotLoadings</a:t>
            </a:r>
            <a:r>
              <a:rPr lang="en-US" i="1" dirty="0"/>
              <a:t>(sgccda.res, comp = 2, </a:t>
            </a:r>
            <a:r>
              <a:rPr lang="en-US" i="1" dirty="0" err="1"/>
              <a:t>contrib</a:t>
            </a:r>
            <a:r>
              <a:rPr lang="en-US" i="1" dirty="0"/>
              <a:t> = 'max', method = '</a:t>
            </a:r>
            <a:r>
              <a:rPr lang="en-US" i="1" dirty="0" err="1"/>
              <a:t>median',size.name</a:t>
            </a:r>
            <a:r>
              <a:rPr lang="en-US" i="1" dirty="0"/>
              <a:t> = 1.00)</a:t>
            </a:r>
          </a:p>
        </p:txBody>
      </p:sp>
    </p:spTree>
    <p:extLst>
      <p:ext uri="{BB962C8B-B14F-4D97-AF65-F5344CB8AC3E}">
        <p14:creationId xmlns:p14="http://schemas.microsoft.com/office/powerpoint/2010/main" val="427619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07" y="16476"/>
            <a:ext cx="3804510" cy="675114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BAC110-438D-4588-88B6-D17189ADE369}"/>
              </a:ext>
            </a:extLst>
          </p:cNvPr>
          <p:cNvSpPr txBox="1"/>
          <p:nvPr/>
        </p:nvSpPr>
        <p:spPr>
          <a:xfrm>
            <a:off x="255989" y="4060107"/>
            <a:ext cx="951472" cy="4308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Tryptophan – component 1</a:t>
            </a:r>
          </a:p>
        </p:txBody>
      </p:sp>
      <p:sp>
        <p:nvSpPr>
          <p:cNvPr id="6" name="Arrow: Bent-Up 21">
            <a:extLst>
              <a:ext uri="{FF2B5EF4-FFF2-40B4-BE49-F238E27FC236}">
                <a16:creationId xmlns:a16="http://schemas.microsoft.com/office/drawing/2014/main" xmlns="" id="{6D4B743E-F760-4A41-B4DD-CDF8E8131960}"/>
              </a:ext>
            </a:extLst>
          </p:cNvPr>
          <p:cNvSpPr/>
          <p:nvPr/>
        </p:nvSpPr>
        <p:spPr>
          <a:xfrm rot="5400000">
            <a:off x="181936" y="5121856"/>
            <a:ext cx="2051050" cy="789326"/>
          </a:xfrm>
          <a:prstGeom prst="bentUpArrow">
            <a:avLst>
              <a:gd name="adj1" fmla="val 4861"/>
              <a:gd name="adj2" fmla="val 6250"/>
              <a:gd name="adj3" fmla="val 25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D9B0AE-8E3B-4A5E-8D28-16F2D35C5251}"/>
              </a:ext>
            </a:extLst>
          </p:cNvPr>
          <p:cNvSpPr/>
          <p:nvPr/>
        </p:nvSpPr>
        <p:spPr>
          <a:xfrm flipH="1">
            <a:off x="1207460" y="2865120"/>
            <a:ext cx="4065579" cy="24384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EE55FB6B-3FB9-4C2E-B75E-0DD23698BB33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>
            <a:off x="5273039" y="4084320"/>
            <a:ext cx="507691" cy="949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592DB9-40D4-4BBB-8D7F-94A58BDE8D5D}"/>
              </a:ext>
            </a:extLst>
          </p:cNvPr>
          <p:cNvSpPr txBox="1"/>
          <p:nvPr/>
        </p:nvSpPr>
        <p:spPr>
          <a:xfrm>
            <a:off x="5780730" y="4009963"/>
            <a:ext cx="1296116" cy="3385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component1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234286-5689-4E0C-A0DD-9AF5C7D521EC}"/>
              </a:ext>
            </a:extLst>
          </p:cNvPr>
          <p:cNvSpPr/>
          <p:nvPr/>
        </p:nvSpPr>
        <p:spPr>
          <a:xfrm flipH="1">
            <a:off x="1207460" y="5311002"/>
            <a:ext cx="4065579" cy="112027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BAC31F-38BE-47AD-AC1D-0DC70A9311E4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5273039" y="5836785"/>
            <a:ext cx="503400" cy="3435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CE0717D-E057-4AFD-8E2D-BADEBC28BCE6}"/>
              </a:ext>
            </a:extLst>
          </p:cNvPr>
          <p:cNvSpPr txBox="1"/>
          <p:nvPr/>
        </p:nvSpPr>
        <p:spPr>
          <a:xfrm>
            <a:off x="5776439" y="5584844"/>
            <a:ext cx="1467568" cy="58477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negative side – component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5DA5E88-1D3E-40F6-BB5C-CC6BBDAEFB34}"/>
              </a:ext>
            </a:extLst>
          </p:cNvPr>
          <p:cNvSpPr/>
          <p:nvPr/>
        </p:nvSpPr>
        <p:spPr>
          <a:xfrm flipH="1">
            <a:off x="1207458" y="1478280"/>
            <a:ext cx="4065580" cy="1371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1AD8466-8932-4A08-B830-C8E1186B1048}"/>
              </a:ext>
            </a:extLst>
          </p:cNvPr>
          <p:cNvSpPr txBox="1"/>
          <p:nvPr/>
        </p:nvSpPr>
        <p:spPr>
          <a:xfrm>
            <a:off x="5732838" y="2012572"/>
            <a:ext cx="1391899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Positive side – component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53638849-0163-460B-A001-83039985C0B2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>
            <a:off x="5273038" y="2164149"/>
            <a:ext cx="459800" cy="140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008620" y="365125"/>
            <a:ext cx="3776980" cy="4616178"/>
          </a:xfrm>
        </p:spPr>
        <p:txBody>
          <a:bodyPr>
            <a:normAutofit/>
          </a:bodyPr>
          <a:lstStyle/>
          <a:p>
            <a:r>
              <a:rPr lang="en-US" dirty="0"/>
              <a:t>Clustered image map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Represents the multi-omics molecular signature expression for each sample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08620" y="4318767"/>
            <a:ext cx="365780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Command </a:t>
            </a:r>
            <a:r>
              <a:rPr lang="en-US" i="1" dirty="0"/>
              <a:t>- </a:t>
            </a:r>
          </a:p>
          <a:p>
            <a:r>
              <a:rPr lang="en-US" i="1" dirty="0" err="1"/>
              <a:t>cimDiablo</a:t>
            </a:r>
            <a:r>
              <a:rPr lang="en-US" i="1" dirty="0"/>
              <a:t>(</a:t>
            </a:r>
            <a:r>
              <a:rPr lang="en-US" i="1" dirty="0" err="1"/>
              <a:t>sgccda.res,margin</a:t>
            </a:r>
            <a:r>
              <a:rPr lang="en-US" i="1" dirty="0"/>
              <a:t>=c(10,4),legend = FALSE)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73038" y="579865"/>
            <a:ext cx="1027402" cy="738664"/>
            <a:chOff x="5273038" y="579865"/>
            <a:chExt cx="1027402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AD3508A-6AA0-4B0F-B477-160183F7493F}"/>
                </a:ext>
              </a:extLst>
            </p:cNvPr>
            <p:cNvSpPr txBox="1"/>
            <p:nvPr/>
          </p:nvSpPr>
          <p:spPr>
            <a:xfrm>
              <a:off x="5273038" y="579865"/>
              <a:ext cx="1027402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WD_C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WW_A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WW_B region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/>
                <a:t>WW_C region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F8F3F0E-4371-4F94-B40E-1847E1CD55C3}"/>
                </a:ext>
              </a:extLst>
            </p:cNvPr>
            <p:cNvSpPr/>
            <p:nvPr/>
          </p:nvSpPr>
          <p:spPr>
            <a:xfrm>
              <a:off x="5307963" y="666648"/>
              <a:ext cx="148167" cy="52917"/>
            </a:xfrm>
            <a:prstGeom prst="rect">
              <a:avLst/>
            </a:prstGeom>
            <a:solidFill>
              <a:srgbClr val="388DCD"/>
            </a:solidFill>
            <a:ln>
              <a:solidFill>
                <a:srgbClr val="388D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D83FDA44-2FC8-4760-AC80-70D210A3B6BF}"/>
                </a:ext>
              </a:extLst>
            </p:cNvPr>
            <p:cNvSpPr/>
            <p:nvPr/>
          </p:nvSpPr>
          <p:spPr>
            <a:xfrm>
              <a:off x="5307963" y="771389"/>
              <a:ext cx="148167" cy="52917"/>
            </a:xfrm>
            <a:prstGeom prst="rect">
              <a:avLst/>
            </a:prstGeom>
            <a:solidFill>
              <a:srgbClr val="F68A37"/>
            </a:solidFill>
            <a:ln>
              <a:solidFill>
                <a:srgbClr val="F68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377EEA2-09D9-4103-A420-1E9A25534550}"/>
                </a:ext>
              </a:extLst>
            </p:cNvPr>
            <p:cNvSpPr/>
            <p:nvPr/>
          </p:nvSpPr>
          <p:spPr>
            <a:xfrm>
              <a:off x="5307963" y="876130"/>
              <a:ext cx="148167" cy="52917"/>
            </a:xfrm>
            <a:prstGeom prst="rect">
              <a:avLst/>
            </a:prstGeom>
            <a:solidFill>
              <a:srgbClr val="BDC0C3"/>
            </a:solidFill>
            <a:ln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726ED3D-8B58-4434-8194-BCA1EC43F321}"/>
                </a:ext>
              </a:extLst>
            </p:cNvPr>
            <p:cNvSpPr/>
            <p:nvPr/>
          </p:nvSpPr>
          <p:spPr>
            <a:xfrm>
              <a:off x="5307962" y="982373"/>
              <a:ext cx="148167" cy="52917"/>
            </a:xfrm>
            <a:prstGeom prst="rect">
              <a:avLst/>
            </a:prstGeom>
            <a:solidFill>
              <a:srgbClr val="6D918A"/>
            </a:solidFill>
            <a:ln>
              <a:solidFill>
                <a:srgbClr val="6D9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D3E9D6CD-18F3-49D0-A465-4120088BE7E1}"/>
                </a:ext>
              </a:extLst>
            </p:cNvPr>
            <p:cNvSpPr/>
            <p:nvPr/>
          </p:nvSpPr>
          <p:spPr>
            <a:xfrm>
              <a:off x="5307962" y="1087114"/>
              <a:ext cx="148167" cy="52917"/>
            </a:xfrm>
            <a:prstGeom prst="rect">
              <a:avLst/>
            </a:prstGeom>
            <a:solidFill>
              <a:srgbClr val="CC79A7"/>
            </a:solidFill>
            <a:ln>
              <a:solidFill>
                <a:srgbClr val="CC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89F65953-6FD0-4DDC-AF48-CF839044B28C}"/>
                </a:ext>
              </a:extLst>
            </p:cNvPr>
            <p:cNvSpPr/>
            <p:nvPr/>
          </p:nvSpPr>
          <p:spPr>
            <a:xfrm>
              <a:off x="5307962" y="1191855"/>
              <a:ext cx="148167" cy="52917"/>
            </a:xfrm>
            <a:prstGeom prst="rect">
              <a:avLst/>
            </a:prstGeom>
            <a:solidFill>
              <a:srgbClr val="EFE544"/>
            </a:solidFill>
            <a:ln>
              <a:solidFill>
                <a:srgbClr val="EFE5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28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18 samples for both datasets(3 replicates from each region and stress level)</a:t>
            </a:r>
          </a:p>
          <a:p>
            <a:r>
              <a:rPr lang="en-US" dirty="0"/>
              <a:t>All samples were aligned to b73 maize reference genome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Rna-seq</a:t>
            </a:r>
            <a:r>
              <a:rPr lang="en-US" dirty="0"/>
              <a:t> – filtered down to genes differentially expressed in 3 comparisons – </a:t>
            </a:r>
            <a:r>
              <a:rPr lang="en-US" dirty="0" err="1"/>
              <a:t>Wwa_vs_Ssa</a:t>
            </a:r>
            <a:r>
              <a:rPr lang="en-US" dirty="0"/>
              <a:t>, </a:t>
            </a:r>
            <a:r>
              <a:rPr lang="en-US" dirty="0" err="1"/>
              <a:t>WWb_vs_SSb</a:t>
            </a:r>
            <a:r>
              <a:rPr lang="en-US" dirty="0"/>
              <a:t> &amp; </a:t>
            </a:r>
            <a:r>
              <a:rPr lang="en-US" dirty="0" err="1"/>
              <a:t>WWc_vs_SSc</a:t>
            </a:r>
            <a:endParaRPr lang="en-US" dirty="0"/>
          </a:p>
          <a:p>
            <a:r>
              <a:rPr lang="en-US" dirty="0"/>
              <a:t>3836 genes (duplicates removed)</a:t>
            </a:r>
          </a:p>
          <a:p>
            <a:endParaRPr lang="en-US" dirty="0"/>
          </a:p>
          <a:p>
            <a:r>
              <a:rPr lang="en-US" dirty="0"/>
              <a:t>Metabolites – all metabolites expressed in all replicates</a:t>
            </a:r>
          </a:p>
          <a:p>
            <a:r>
              <a:rPr lang="en-US" dirty="0"/>
              <a:t>569 metabolites</a:t>
            </a:r>
          </a:p>
        </p:txBody>
      </p:sp>
    </p:spTree>
    <p:extLst>
      <p:ext uri="{BB962C8B-B14F-4D97-AF65-F5344CB8AC3E}">
        <p14:creationId xmlns:p14="http://schemas.microsoft.com/office/powerpoint/2010/main" val="140074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Pca</a:t>
            </a:r>
            <a:r>
              <a:rPr lang="en-US" dirty="0"/>
              <a:t> plot for initial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8" y="2304824"/>
            <a:ext cx="5892302" cy="4476380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2" y="2304823"/>
            <a:ext cx="5926667" cy="4476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72046" y="1868343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– using DE genes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0899" y="1909533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metabolite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108" y="1241295"/>
            <a:ext cx="1172280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i="1" dirty="0"/>
              <a:t>Command - </a:t>
            </a:r>
            <a:r>
              <a:rPr lang="en-US" sz="1400" b="1" i="1" dirty="0" err="1"/>
              <a:t>autoplot</a:t>
            </a:r>
            <a:r>
              <a:rPr lang="en-US" sz="1400" b="1" i="1" dirty="0"/>
              <a:t>(</a:t>
            </a:r>
            <a:r>
              <a:rPr lang="en-US" sz="1400" b="1" i="1" dirty="0" err="1"/>
              <a:t>prcomp</a:t>
            </a:r>
            <a:r>
              <a:rPr lang="en-US" sz="1400" b="1" i="1" dirty="0"/>
              <a:t>(</a:t>
            </a:r>
            <a:r>
              <a:rPr lang="en-US" sz="1400" b="1" i="1" dirty="0" err="1"/>
              <a:t>mRNA_drought_info</a:t>
            </a:r>
            <a:r>
              <a:rPr lang="en-US" sz="1400" b="1" i="1" dirty="0"/>
              <a:t>[1:3836]), data = </a:t>
            </a:r>
            <a:r>
              <a:rPr lang="en-US" sz="1400" b="1" i="1" dirty="0" err="1"/>
              <a:t>mRNA_drought_info,colour</a:t>
            </a:r>
            <a:r>
              <a:rPr lang="en-US" sz="1400" b="1" i="1" dirty="0"/>
              <a:t> = "</a:t>
            </a:r>
            <a:r>
              <a:rPr lang="en-US" sz="1400" b="1" i="1" dirty="0" err="1"/>
              <a:t>Sample_Type</a:t>
            </a:r>
            <a:r>
              <a:rPr lang="en-US" sz="1400" b="1" i="1" dirty="0"/>
              <a:t>", label = FALSE, </a:t>
            </a:r>
            <a:r>
              <a:rPr lang="en-US" sz="1400" b="1" i="1" dirty="0" err="1"/>
              <a:t>label.size</a:t>
            </a:r>
            <a:r>
              <a:rPr lang="en-US" sz="1400" b="1" i="1" dirty="0"/>
              <a:t> = 1,frame = TRUE)</a:t>
            </a:r>
          </a:p>
        </p:txBody>
      </p:sp>
    </p:spTree>
    <p:extLst>
      <p:ext uri="{BB962C8B-B14F-4D97-AF65-F5344CB8AC3E}">
        <p14:creationId xmlns:p14="http://schemas.microsoft.com/office/powerpoint/2010/main" val="424375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US" dirty="0"/>
              <a:t>Cross validation error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4536" y="569695"/>
            <a:ext cx="36205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Centroids error rate selected for lowest error rate.</a:t>
            </a:r>
          </a:p>
          <a:p>
            <a:endParaRPr lang="en-US" dirty="0"/>
          </a:p>
          <a:p>
            <a:r>
              <a:rPr lang="en-US" sz="2400" b="1" dirty="0"/>
              <a:t>Balanced error rate selected</a:t>
            </a:r>
            <a:r>
              <a:rPr lang="en-US" dirty="0"/>
              <a:t> – recommended when omics datasets having unequal number of elements – Error rate is not </a:t>
            </a:r>
            <a:r>
              <a:rPr lang="en-US" dirty="0" err="1"/>
              <a:t>baised</a:t>
            </a:r>
            <a:r>
              <a:rPr lang="en-US" dirty="0"/>
              <a:t> towards majority class/dataset</a:t>
            </a:r>
          </a:p>
          <a:p>
            <a:endParaRPr lang="en-US" dirty="0"/>
          </a:p>
          <a:p>
            <a:r>
              <a:rPr lang="en-US" dirty="0"/>
              <a:t>First 2 components significant, as error rate stabilizes from 3 comp.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76" y="1438446"/>
            <a:ext cx="6015008" cy="4772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553399" y="5841998"/>
            <a:ext cx="28866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i="1" dirty="0"/>
              <a:t>Command - </a:t>
            </a:r>
            <a:r>
              <a:rPr lang="en-US" b="1" i="1" dirty="0"/>
              <a:t>plot(</a:t>
            </a:r>
            <a:r>
              <a:rPr lang="en-US" b="1" i="1" dirty="0" err="1"/>
              <a:t>perf.diablo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81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89" y="10193"/>
            <a:ext cx="11853892" cy="722973"/>
          </a:xfrm>
        </p:spPr>
        <p:txBody>
          <a:bodyPr>
            <a:normAutofit/>
          </a:bodyPr>
          <a:lstStyle/>
          <a:p>
            <a:r>
              <a:rPr lang="en-US" sz="4000" dirty="0"/>
              <a:t>Results – genes and metabolites from each component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053055"/>
              </p:ext>
            </p:extLst>
          </p:nvPr>
        </p:nvGraphicFramePr>
        <p:xfrm>
          <a:off x="115685" y="642558"/>
          <a:ext cx="3632531" cy="6180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7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0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rna-comp1 (50)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Zm00001d014756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Zm00001d033421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Zm00001d027760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Zm00001d052749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Zm00001d030303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Zm00001d003213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Zm00001d051995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Zm00001d002025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Zm00001d010450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Zm00001d042302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Zm00001d031943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Zm00001d021365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Zm00001d053998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Zm00001d012581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Zm00001d043164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Zm00001d048299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Zm00001d023901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Zm00001d049190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Zm00001d030230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Zm00001d020052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Zm00001d052918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Zm00001d022226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Zm00001d045649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Zm00001d048366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Zm00001d027939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Zm00001d041957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Zm00001d038467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Zm00001d018624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Zm00001d015560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Zm00001d047081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Zm00001d033365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Zm00001d017871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Zm00001d039989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Zm00001d016082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Zm00001d000168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Zm00001d030698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Zm00001d010656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Zm00001d038087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8064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Zm00001d039471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Zm00001d023801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rna-comp2 (5)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Zm00001d011642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Zm00001d038149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Zm00001d035612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Zm00001d018531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Zm00001d018415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Zm00001d000237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Zm00001d048086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Zm00001d025342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Zm00001d051420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Zm00001d039498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Zm00001d021453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Zm00001d033339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Zm00001d002546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Zm00001d032876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35" marR="4735" marT="4735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Zm00001d002287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12089"/>
              </p:ext>
            </p:extLst>
          </p:nvPr>
        </p:nvGraphicFramePr>
        <p:xfrm>
          <a:off x="6038336" y="642558"/>
          <a:ext cx="5493355" cy="6095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6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0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7021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metabolites-comp1 (5)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N.stearoyl.sphinganine..d18.0.18.0..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N.formylphenylalanine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X2.oxoarginine.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ceramide..d18.1.20.0..d16.1.22.0..d20.1.18.0..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malonate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betaine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inosine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X1.2.dilinoleoyl.digalactosylglycerol..18.2.18.2..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citrulline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tryptophan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X6.oxopiperidine.2.carboxylate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nicotinate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X1.2.dipalmitoyl.GPG..16.0.16.0.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stigmastadienone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fructose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myo.inositol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X1.palmitoyl.2.linolenoyl.GPA..16.0.18.3..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metabolites-comp2 (50)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campesterol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glycerophosphoinositol.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X2.3.dihydroxyisovalerate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X5.methylcytidine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pipecolate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X3.methylhistidine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saccharopine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X1.linoleoyl.2.linolenoyl.GPA..18.2.18.3..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stigmasterol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proline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leucylglutamine.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X5.6.dihydrouridine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allantoic.acid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ergothioneine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galactinol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cysteinylglycine.disulfide</a:t>
                      </a:r>
                      <a:r>
                        <a:rPr lang="en-US" sz="900" u="none" strike="noStrike" dirty="0">
                          <a:effectLst/>
                        </a:rPr>
                        <a:t>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valylleucine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pseudouridine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alanylleucine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adenosine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uridine.2..3..cyclic.monophosphate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X1.2.dilinoleoyl.GPA..18.2.18.2..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lysine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X3.hydroxy.3.methylglutarate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cytidine.2..3..cyclic.monophosphate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indole.3.carboxylate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glutarate..C5.DC.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abscisate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trimethylamine.N.oxide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X4.hydroxy.nonenal.glutathione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histidinol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glycerophosphoglycerol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X2.3.dihydroxy.3.methylvalerate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adenosine.2..3..cyclic.monophosphate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phytosphingosine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20059"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hypotaurine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phosphate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threonylphenylalanine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79" marR="6079" marT="607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6313" y="1812324"/>
            <a:ext cx="1831363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Component 1</a:t>
            </a:r>
          </a:p>
          <a:p>
            <a:r>
              <a:rPr lang="en-US" dirty="0"/>
              <a:t>RNA – 50</a:t>
            </a:r>
          </a:p>
          <a:p>
            <a:r>
              <a:rPr lang="en-US" dirty="0"/>
              <a:t>Metabolites – 5</a:t>
            </a:r>
          </a:p>
          <a:p>
            <a:endParaRPr lang="en-US" dirty="0"/>
          </a:p>
          <a:p>
            <a:r>
              <a:rPr lang="en-US" b="1" dirty="0"/>
              <a:t>Component 2</a:t>
            </a:r>
          </a:p>
          <a:p>
            <a:r>
              <a:rPr lang="en-US" dirty="0"/>
              <a:t>RNA – 5</a:t>
            </a:r>
          </a:p>
          <a:p>
            <a:r>
              <a:rPr lang="en-US" dirty="0"/>
              <a:t>Metabolites –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4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36C00-738F-48A5-9ABD-5DF3E6D5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Component 1 element annotations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0D2BC74-DBE0-4941-AE77-89C40B6B2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13311"/>
              </p:ext>
            </p:extLst>
          </p:nvPr>
        </p:nvGraphicFramePr>
        <p:xfrm>
          <a:off x="336550" y="1330391"/>
          <a:ext cx="11715420" cy="5352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962">
                  <a:extLst>
                    <a:ext uri="{9D8B030D-6E8A-4147-A177-3AD203B41FA5}">
                      <a16:colId xmlns:a16="http://schemas.microsoft.com/office/drawing/2014/main" xmlns="" val="2870665660"/>
                    </a:ext>
                  </a:extLst>
                </a:gridCol>
                <a:gridCol w="2612426">
                  <a:extLst>
                    <a:ext uri="{9D8B030D-6E8A-4147-A177-3AD203B41FA5}">
                      <a16:colId xmlns:a16="http://schemas.microsoft.com/office/drawing/2014/main" xmlns="" val="94290753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xmlns="" val="1333380199"/>
                    </a:ext>
                  </a:extLst>
                </a:gridCol>
                <a:gridCol w="2349740">
                  <a:extLst>
                    <a:ext uri="{9D8B030D-6E8A-4147-A177-3AD203B41FA5}">
                      <a16:colId xmlns:a16="http://schemas.microsoft.com/office/drawing/2014/main" xmlns="" val="2903129762"/>
                    </a:ext>
                  </a:extLst>
                </a:gridCol>
                <a:gridCol w="2201690">
                  <a:extLst>
                    <a:ext uri="{9D8B030D-6E8A-4147-A177-3AD203B41FA5}">
                      <a16:colId xmlns:a16="http://schemas.microsoft.com/office/drawing/2014/main" xmlns="" val="3951167060"/>
                    </a:ext>
                  </a:extLst>
                </a:gridCol>
                <a:gridCol w="2620790">
                  <a:extLst>
                    <a:ext uri="{9D8B030D-6E8A-4147-A177-3AD203B41FA5}">
                      <a16:colId xmlns:a16="http://schemas.microsoft.com/office/drawing/2014/main" xmlns="" val="3428616351"/>
                    </a:ext>
                  </a:extLst>
                </a:gridCol>
              </a:tblGrid>
              <a:tr h="1234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rna-comp1 (50)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Zm00001d033421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Deoxyuridine 5'-triphosphate nucleotidohydrolase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Zm00001d027760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Histone H2A 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944095421"/>
                  </a:ext>
                </a:extLst>
              </a:tr>
              <a:tr h="665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Zm00001d014756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cell cycle is regulated by cyclins, a type of protein that binds and activates cyclin dependent kinases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Zm00001d030303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THAUMATIN-LIKE PROTEIN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Zm00001d003213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4145919182"/>
                  </a:ext>
                </a:extLst>
              </a:tr>
              <a:tr h="18407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Zm00001d052749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nucleosome/chromatin assembly factor 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Zm00001d002025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AP2-like ethylene-responsive transcription factor AIL5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Zm00001d010450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GDSL esterase/lipase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1337491333"/>
                  </a:ext>
                </a:extLst>
              </a:tr>
              <a:tr h="12348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Zm00001d051995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proliferating cell nuclear antigen2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Zm00001d031943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kinesin-related protein4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Zm00001d021365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DNA primases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503953035"/>
                  </a:ext>
                </a:extLst>
              </a:tr>
              <a:tr h="12348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Zm00001d042302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DEK domain-containing chromatin associated protein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Zm00001d012581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Serine/threonine-protein kinase WNK (With No Lysine)-related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Zm00001d043164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Cyclin-B1-4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1899133132"/>
                  </a:ext>
                </a:extLst>
              </a:tr>
              <a:tr h="30526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Zm00001d053998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Putative wee1-like protein kinase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Zm00001d023901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Histone H2A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Zm00001d049190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DNA replication licensing factor MCM2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3920208931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Zm00001d048299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Zm00001d020052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GDP-mannose transporter GONST4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Zm00001d052918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Ubiquitin-protein ligase/ zinc ion binding protein 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2857642367"/>
                  </a:ext>
                </a:extLst>
              </a:tr>
              <a:tr h="18407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Zm00001d030230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Kinesin-like protein KIN-5D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Zm00001d045649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Ribonucleoside-diphosphate reductase small chain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Zm00001d048366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Expressed protein;  protein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3260039195"/>
                  </a:ext>
                </a:extLst>
              </a:tr>
              <a:tr h="42645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Zm00001d022226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Origin recognition complex subunit 6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Zm00001d041957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Fizzy-related protein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>
                          <a:effectLst/>
                        </a:rPr>
                        <a:t>Zm00001d038467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DNA replication licensing factor MCM3 homolog 2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4108075980"/>
                  </a:ext>
                </a:extLst>
              </a:tr>
              <a:tr h="24467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Zm00001d027939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B3 domain-containing protein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Zm00001d015560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PLATZ transcription factor family protein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Zm00001d047081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GATA transcription factor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3756052468"/>
                  </a:ext>
                </a:extLst>
              </a:tr>
              <a:tr h="665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Zm00001d018624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kinesin-related protein11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Zm00001d017871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Protein S-acyltransferase 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Zm00001d039989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860153063"/>
                  </a:ext>
                </a:extLst>
              </a:tr>
              <a:tr h="30526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Zm00001d033365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Putative cyclin-A3-1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Zm00001d000168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cell division cycle201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Zm00001d030698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Expressed protein; Os12g0569100 protein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1524881923"/>
                  </a:ext>
                </a:extLst>
              </a:tr>
              <a:tr h="6656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Zm00001d016082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High mobility group B protein 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Zm00001d038087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dwarf &amp; irregular leaf1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extLst>
                  <a:ext uri="{0D108BD9-81ED-4DB2-BD59-A6C34878D82A}">
                    <a16:rowId xmlns:a16="http://schemas.microsoft.com/office/drawing/2014/main" xmlns="" val="1072233451"/>
                  </a:ext>
                </a:extLst>
              </a:tr>
              <a:tr h="17857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Zm00001d010656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Cyclin1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Zm00001d023801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DNA polymerase alpha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metabolites-comp1 (5)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7159451"/>
                  </a:ext>
                </a:extLst>
              </a:tr>
              <a:tr h="24467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Zm00001d039471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IQ-domain 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Zm00001d038149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??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N.stearoyl.sphinganine..d18.0.18.0..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waxy lipid molecules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1310950"/>
                  </a:ext>
                </a:extLst>
              </a:tr>
              <a:tr h="42645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Zm00001d011642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Phosphoethanolamine N-methyltransferase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Zm00001d018415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Proliferating cell nuclear antigen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ceramide..d18.1.20.0..d16.1.22.0..d20.1.18.0..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waxy lipid molecules(this and previous are connected)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0640241"/>
                  </a:ext>
                </a:extLst>
              </a:tr>
              <a:tr h="48705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Zm00001d018531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Replication protein A 32 kDa subunit 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Zm00001d025342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Serine/threonine-protein kinase KIPK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inosine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involved in the homeostasis of endogenous nucleosides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391386"/>
                  </a:ext>
                </a:extLst>
              </a:tr>
              <a:tr h="18407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Zm00001d048086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Replication protein A 70 kDa DNA-binding subunit 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Zm00001d021453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Regulator of Vps4 activity in the MVB pathway protein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tryptophan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essential amino acid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1793002"/>
                  </a:ext>
                </a:extLst>
              </a:tr>
              <a:tr h="24467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Zm00001d039498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aurora b kinase1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u="none" strike="noStrike" dirty="0">
                          <a:effectLst/>
                        </a:rPr>
                        <a:t>Zm00001d032876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Expansin-A11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X1.2.dipalmitoyl.GPG..16.0.16.0.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phospholipid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95" marR="2295" marT="229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675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7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757DB-AD53-4686-B359-9ED5A5D1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809625"/>
          </a:xfrm>
        </p:spPr>
        <p:txBody>
          <a:bodyPr/>
          <a:lstStyle/>
          <a:p>
            <a:r>
              <a:rPr lang="en-US" dirty="0"/>
              <a:t>Component 2 element annotations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77C41DF-A072-4156-8F21-DFC4C3692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797753"/>
              </p:ext>
            </p:extLst>
          </p:nvPr>
        </p:nvGraphicFramePr>
        <p:xfrm>
          <a:off x="107950" y="888289"/>
          <a:ext cx="11976101" cy="5906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685">
                  <a:extLst>
                    <a:ext uri="{9D8B030D-6E8A-4147-A177-3AD203B41FA5}">
                      <a16:colId xmlns:a16="http://schemas.microsoft.com/office/drawing/2014/main" xmlns="" val="339083066"/>
                    </a:ext>
                  </a:extLst>
                </a:gridCol>
                <a:gridCol w="1862790">
                  <a:extLst>
                    <a:ext uri="{9D8B030D-6E8A-4147-A177-3AD203B41FA5}">
                      <a16:colId xmlns:a16="http://schemas.microsoft.com/office/drawing/2014/main" xmlns="" val="3215004234"/>
                    </a:ext>
                  </a:extLst>
                </a:gridCol>
                <a:gridCol w="1894831">
                  <a:extLst>
                    <a:ext uri="{9D8B030D-6E8A-4147-A177-3AD203B41FA5}">
                      <a16:colId xmlns:a16="http://schemas.microsoft.com/office/drawing/2014/main" xmlns="" val="4158866474"/>
                    </a:ext>
                  </a:extLst>
                </a:gridCol>
                <a:gridCol w="2442052">
                  <a:extLst>
                    <a:ext uri="{9D8B030D-6E8A-4147-A177-3AD203B41FA5}">
                      <a16:colId xmlns:a16="http://schemas.microsoft.com/office/drawing/2014/main" xmlns="" val="4043932808"/>
                    </a:ext>
                  </a:extLst>
                </a:gridCol>
                <a:gridCol w="1659791">
                  <a:extLst>
                    <a:ext uri="{9D8B030D-6E8A-4147-A177-3AD203B41FA5}">
                      <a16:colId xmlns:a16="http://schemas.microsoft.com/office/drawing/2014/main" xmlns="" val="2380727650"/>
                    </a:ext>
                  </a:extLst>
                </a:gridCol>
                <a:gridCol w="2697952">
                  <a:extLst>
                    <a:ext uri="{9D8B030D-6E8A-4147-A177-3AD203B41FA5}">
                      <a16:colId xmlns:a16="http://schemas.microsoft.com/office/drawing/2014/main" xmlns="" val="1793919689"/>
                    </a:ext>
                  </a:extLst>
                </a:gridCol>
              </a:tblGrid>
              <a:tr h="19364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rna-comp2 (5)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N.formylphenylalanine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??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X2.oxoarginine.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 guanidino compound metabolite of arginine catabolism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2489455"/>
                  </a:ext>
                </a:extLst>
              </a:tr>
              <a:tr h="3886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Zm00001d035612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Putative inositol polyphosphate phosphatase (</a:t>
                      </a:r>
                      <a:r>
                        <a:rPr lang="en-US" sz="900" u="none" strike="noStrike" dirty="0" err="1">
                          <a:effectLst/>
                        </a:rPr>
                        <a:t>Synaptogenin</a:t>
                      </a:r>
                      <a:r>
                        <a:rPr lang="en-US" sz="900" u="none" strike="noStrike" dirty="0">
                          <a:effectLst/>
                        </a:rPr>
                        <a:t>-like) family protein 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malonate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daidzein conjugates interconversion, genistein conjugates interconversion, medicarpin conjugates interconversion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betaine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 as an osmoprotectant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111852"/>
                  </a:ext>
                </a:extLst>
              </a:tr>
              <a:tr h="2599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Zm00001d000237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cis-zeatin O-glucosyltransferase1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X1.2.dilinoleoyl.digalactosylglycerol..18.2.18.2..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??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citrulline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Arginine biosynthesis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154967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Zm00001d051420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dehydrin3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X6.oxopiperidine.2.carboxylate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??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nicotinate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 carboxylic derivative of pyridine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3263126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Zm00001d033339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Serine/threonine-protein kinase SRK2E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stigmastadienone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??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fructose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sugar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301184"/>
                  </a:ext>
                </a:extLst>
              </a:tr>
              <a:tr h="3886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Zm00001d002287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LRR receptor-like serine/threonine-protein kinase FLS2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myo.inositol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Metabolism of lipids, Galactose metabolism, Ascorbate and </a:t>
                      </a:r>
                      <a:r>
                        <a:rPr lang="en-US" sz="900" u="none" strike="noStrike" dirty="0" err="1">
                          <a:effectLst/>
                        </a:rPr>
                        <a:t>aldarate</a:t>
                      </a:r>
                      <a:r>
                        <a:rPr lang="en-US" sz="900" u="none" strike="noStrike" dirty="0">
                          <a:effectLst/>
                        </a:rPr>
                        <a:t> metabolism, Streptomycin biosynthesis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X1.palmitoyl.2.linolenoyl.GPA..16.0.18.3..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??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9661264"/>
                  </a:ext>
                </a:extLst>
              </a:tr>
              <a:tr h="2804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metabolites-comp2 (50)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campesterol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Steroid biosynthesis, Brassinosteroid biosynthesis,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glycerophosphoinositol.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pubchem: 167572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1229290"/>
                  </a:ext>
                </a:extLst>
              </a:tr>
              <a:tr h="36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X2.3.dihydroxyisovalerate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intermediate in Valine, leucine and isoleucine biosynthesis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X5.methylcytidine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??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pipecolate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Pipecolic acid is a metabolite of lysine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580314"/>
                  </a:ext>
                </a:extLst>
              </a:tr>
              <a:tr h="2599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X3.methylhistidine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Histidine metabolism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saccharopine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Lysine biosynthesis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b="1" u="none" strike="noStrike">
                          <a:effectLst/>
                        </a:rPr>
                        <a:t>X1.linoleoyl.2.linolenoyl.GPA..18.2.18.3..</a:t>
                      </a:r>
                      <a:endParaRPr lang="it-IT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??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7796556"/>
                  </a:ext>
                </a:extLst>
              </a:tr>
              <a:tr h="3886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stigmasterol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Steroid biosynthesis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proline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Arginine and proline metabolism, Novobiocin biosynthesis, Aminoacyl-tRNA biosynthesis, ABC transporters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leucylglutamine</a:t>
                      </a:r>
                      <a:r>
                        <a:rPr lang="en-US" sz="900" b="1" u="none" strike="noStrike" dirty="0">
                          <a:effectLst/>
                        </a:rPr>
                        <a:t>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Leucyl-Glutamine is a dipeptide composed of leucine and glutamine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365613"/>
                  </a:ext>
                </a:extLst>
              </a:tr>
              <a:tr h="3886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X5.6.dihydrouridine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Dihydrouridine is found only in tRNA molecules. An inhibitor of nucleotide metabolism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allantoic.acid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Purine metabolism, Metabolic pathways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ergothioneine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Ergothioneine is a naturally occurring metabolite of histidine that has antioxidant properties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22927"/>
                  </a:ext>
                </a:extLst>
              </a:tr>
              <a:tr h="2599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galactinol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Galactose metabolism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cysteinylglycine.disulfide</a:t>
                      </a:r>
                      <a:r>
                        <a:rPr lang="en-US" sz="900" b="1" u="none" strike="noStrike" dirty="0">
                          <a:effectLst/>
                        </a:rPr>
                        <a:t>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L-Cysteinylglycine disulfide is one of the hydrolysis products of glutathione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valylleucine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Valyl-Leucine is a dipeptide composed of valine and leucine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154580"/>
                  </a:ext>
                </a:extLst>
              </a:tr>
              <a:tr h="2599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pseudouridine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Pyrimidine metabolism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alanylleucine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Alanyl-Leucine is a dipeptide composed of alanine and leucine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adenosine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 nucleoside that is composed of adenine and d-ribose. Adenosine itself is a neurotransmitter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660075"/>
                  </a:ext>
                </a:extLst>
              </a:tr>
              <a:tr h="366285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u="none" strike="noStrike" dirty="0">
                          <a:effectLst/>
                        </a:rPr>
                        <a:t>uridine.2..3..cyclic.monophosphate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Pyrimidine metabolism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X1.2.dilinoleoyl.GPA..18.2.18.2..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???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lysine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essential amino acids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9051474"/>
                  </a:ext>
                </a:extLst>
              </a:tr>
              <a:tr h="36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X3.hydroxy.3.methylglutarate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Nadph</a:t>
                      </a:r>
                      <a:r>
                        <a:rPr lang="en-US" sz="900" u="none" strike="noStrike" dirty="0">
                          <a:effectLst/>
                        </a:rPr>
                        <a:t> binding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u="none" strike="noStrike" dirty="0">
                          <a:effectLst/>
                        </a:rPr>
                        <a:t>cytidine.2..3..cyclic.monophosphate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naturally occurring metabolite of histidine that has antioxidant properties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indole.3.carboxylate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monocarboxylic acid anion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8237619"/>
                  </a:ext>
                </a:extLst>
              </a:tr>
              <a:tr h="25999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glutarate..C5.DC.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Fatty acid degradation, Lysine degradation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abscisate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Abscisic acid (ABA) is an isoprenoid plant hormone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trimethylamine.N.oxide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oxidation product of trimethylamine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160479"/>
                  </a:ext>
                </a:extLst>
              </a:tr>
              <a:tr h="36628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X4.hydroxy.nonenal.glutathione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??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histidinol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penultimate step in the pathway of histidine biosynthesis.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glycerophosphoglycerol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??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5544248"/>
                  </a:ext>
                </a:extLst>
              </a:tr>
              <a:tr h="3208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X2.3.dihydroxy.3.methylvalerate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??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u="none" strike="noStrike" dirty="0">
                          <a:effectLst/>
                        </a:rPr>
                        <a:t>adenosine.2..3..cyclic.monophosphate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 of the purine metabolism pathway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phytosphingosine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??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9598425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hypotaurine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Taurine and </a:t>
                      </a:r>
                      <a:r>
                        <a:rPr lang="en-US" sz="900" u="none" strike="noStrike" dirty="0" err="1">
                          <a:effectLst/>
                        </a:rPr>
                        <a:t>hypotaurine</a:t>
                      </a:r>
                      <a:r>
                        <a:rPr lang="en-US" sz="900" u="none" strike="noStrike" dirty="0">
                          <a:effectLst/>
                        </a:rPr>
                        <a:t> metabolism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phosphate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salt of phosphoric acid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threonylphenylalanine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 dipeptide composed of threonine and phenylalanine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30" marR="2830" marT="283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298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0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Correlation plots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4892" y="1746077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5532" y="1775054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2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63" y="2160865"/>
            <a:ext cx="491680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859" y="2160865"/>
            <a:ext cx="4775091" cy="4363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128937" y="791543"/>
            <a:ext cx="593412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Command - </a:t>
            </a:r>
            <a:r>
              <a:rPr lang="en-US" i="1" dirty="0" err="1"/>
              <a:t>plotDiablo</a:t>
            </a:r>
            <a:r>
              <a:rPr lang="en-US" i="1" dirty="0"/>
              <a:t>(sgccda.res, </a:t>
            </a:r>
            <a:r>
              <a:rPr lang="en-US" i="1" dirty="0" err="1"/>
              <a:t>ncomp</a:t>
            </a:r>
            <a:r>
              <a:rPr lang="en-US" i="1" dirty="0"/>
              <a:t> = 1,legend.ncol = 2)</a:t>
            </a:r>
          </a:p>
        </p:txBody>
      </p:sp>
    </p:spTree>
    <p:extLst>
      <p:ext uri="{BB962C8B-B14F-4D97-AF65-F5344CB8AC3E}">
        <p14:creationId xmlns:p14="http://schemas.microsoft.com/office/powerpoint/2010/main" val="53492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3405" y="149271"/>
            <a:ext cx="3280955" cy="2933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Scatter plots for sample (experimental units)representation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5" y="215175"/>
            <a:ext cx="8472647" cy="64409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54529" y="3082834"/>
            <a:ext cx="31279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Command - </a:t>
            </a:r>
          </a:p>
          <a:p>
            <a:r>
              <a:rPr lang="en-US" i="1" dirty="0" err="1"/>
              <a:t>plotIndiv</a:t>
            </a:r>
            <a:r>
              <a:rPr lang="en-US" i="1" dirty="0"/>
              <a:t>(sgccda.res, </a:t>
            </a:r>
            <a:r>
              <a:rPr lang="en-US" i="1" dirty="0" err="1"/>
              <a:t>ind.names</a:t>
            </a:r>
            <a:r>
              <a:rPr lang="en-US" i="1" dirty="0"/>
              <a:t> = FALSE, legend = TRUE, title = 'DIABLO')</a:t>
            </a:r>
          </a:p>
        </p:txBody>
      </p:sp>
    </p:spTree>
    <p:extLst>
      <p:ext uri="{BB962C8B-B14F-4D97-AF65-F5344CB8AC3E}">
        <p14:creationId xmlns:p14="http://schemas.microsoft.com/office/powerpoint/2010/main" val="208625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1261</Words>
  <Application>Microsoft Office PowerPoint</Application>
  <PresentationFormat>Widescreen</PresentationFormat>
  <Paragraphs>533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Multiomics discriminant analysis of maize nodal root samples – lab FR697</vt:lpstr>
      <vt:lpstr>Data info</vt:lpstr>
      <vt:lpstr>Pca plot for initial data</vt:lpstr>
      <vt:lpstr>Cross validation error rate</vt:lpstr>
      <vt:lpstr>Results – genes and metabolites from each component</vt:lpstr>
      <vt:lpstr>Component 1 element annotations</vt:lpstr>
      <vt:lpstr>Component 2 element annotations</vt:lpstr>
      <vt:lpstr>Correlation plots </vt:lpstr>
      <vt:lpstr>Scatter plots for sample (experimental units)representation</vt:lpstr>
      <vt:lpstr>Circle plot</vt:lpstr>
      <vt:lpstr>Network Map – relationships between elements</vt:lpstr>
      <vt:lpstr>Contribution of elements to a component</vt:lpstr>
      <vt:lpstr>Clustered image map  Represents the multi-omics molecular signature expression for each sample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Multiomics discriminant analysis of maize nodal root samples – lab FR697</dc:title>
  <dc:creator>Sen, Sidharth (MU-Student)</dc:creator>
  <cp:lastModifiedBy>Sen, Sidharth (MU-Student)</cp:lastModifiedBy>
  <cp:revision>21</cp:revision>
  <dcterms:created xsi:type="dcterms:W3CDTF">2019-04-16T21:37:38Z</dcterms:created>
  <dcterms:modified xsi:type="dcterms:W3CDTF">2019-04-23T20:08:32Z</dcterms:modified>
</cp:coreProperties>
</file>