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32918400" cx="43891200"/>
  <p:notesSz cx="6858000" cy="9144000"/>
  <p:embeddedFontLst>
    <p:embeddedFont>
      <p:font typeface="Corsiva"/>
      <p:regular r:id="rId6"/>
      <p:bold r:id="rId7"/>
      <p:italic r:id="rId8"/>
      <p:boldItalic r:id="rId9"/>
    </p:embeddedFont>
    <p:embeddedFont>
      <p:font typeface="Oi"/>
      <p:regular r:id="rId10"/>
    </p:embeddedFont>
    <p:embeddedFont>
      <p:font typeface="Quintessential"/>
      <p:regular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Quintessential-regular.fntdata"/><Relationship Id="rId10" Type="http://schemas.openxmlformats.org/officeDocument/2006/relationships/font" Target="fonts/Oi-regular.fntdata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Corsiva-boldItalic.fntdata"/><Relationship Id="rId5" Type="http://schemas.openxmlformats.org/officeDocument/2006/relationships/slide" Target="slides/slide1.xml"/><Relationship Id="rId6" Type="http://schemas.openxmlformats.org/officeDocument/2006/relationships/font" Target="fonts/Corsiva-regular.fntdata"/><Relationship Id="rId7" Type="http://schemas.openxmlformats.org/officeDocument/2006/relationships/font" Target="fonts/Corsiva-bold.fntdata"/><Relationship Id="rId8" Type="http://schemas.openxmlformats.org/officeDocument/2006/relationships/font" Target="fonts/Corsiva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free-power-point-templates.com/presentation-poster-templates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You can add your presentation notes here. This presentation template for research posters is fully editable so text, graphics and content can be updated to fit your own research needs.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1"/>
                </a:solidFill>
              </a:rPr>
              <a:t>Download more </a:t>
            </a:r>
            <a:r>
              <a:rPr lang="en" u="sng">
                <a:solidFill>
                  <a:schemeClr val="hlink"/>
                </a:solidFill>
                <a:hlinkClick r:id="rId2"/>
              </a:rPr>
              <a:t>poster presentation templates</a:t>
            </a:r>
            <a:r>
              <a:rPr lang="en">
                <a:solidFill>
                  <a:schemeClr val="dk1"/>
                </a:solidFill>
              </a:rPr>
              <a:t> from FPPT.com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free-power-point-templates.com/" TargetMode="External"/><Relationship Id="rId3" Type="http://schemas.openxmlformats.org/officeDocument/2006/relationships/image" Target="../media/image1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496200" y="4765280"/>
            <a:ext cx="40899001" cy="131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87600" lIns="487600" spcFirstLastPara="1" rIns="487600" wrap="square" tIns="4876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496160" y="18138400"/>
            <a:ext cx="40899001" cy="50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7600" lIns="487600" spcFirstLastPara="1" rIns="487600" wrap="square" tIns="4876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40667797" y="29844588"/>
            <a:ext cx="2633700" cy="25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7600" lIns="487600" spcFirstLastPara="1" rIns="487600" wrap="square" tIns="4876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496160" y="7079200"/>
            <a:ext cx="40899001" cy="1256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7600" lIns="487600" spcFirstLastPara="1" rIns="487600" wrap="square" tIns="4876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496160" y="20174241"/>
            <a:ext cx="40899001" cy="83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7600" lIns="487600" spcFirstLastPara="1" rIns="487600" wrap="square" tIns="487600">
            <a:noAutofit/>
          </a:bodyPr>
          <a:lstStyle>
            <a:lvl1pPr indent="-838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Char char="●"/>
              <a:defRPr/>
            </a:lvl1pPr>
            <a:lvl2pPr indent="-704850" lvl="1" marL="914400" algn="ctr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2pPr>
            <a:lvl3pPr indent="-704850" lvl="2" marL="1371600" algn="ctr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7500"/>
              <a:buChar char="■"/>
              <a:defRPr/>
            </a:lvl3pPr>
            <a:lvl4pPr indent="-704850" lvl="3" marL="1828800" algn="ctr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7500"/>
              <a:buChar char="●"/>
              <a:defRPr/>
            </a:lvl4pPr>
            <a:lvl5pPr indent="-704850" lvl="4" marL="2286000" algn="ctr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5pPr>
            <a:lvl6pPr indent="-704850" lvl="5" marL="2743200" algn="ctr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7500"/>
              <a:buChar char="■"/>
              <a:defRPr/>
            </a:lvl6pPr>
            <a:lvl7pPr indent="-704850" lvl="6" marL="3200400" algn="ctr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7500"/>
              <a:buChar char="●"/>
              <a:defRPr/>
            </a:lvl7pPr>
            <a:lvl8pPr indent="-704850" lvl="7" marL="3657600" algn="ctr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8pPr>
            <a:lvl9pPr indent="-704850" lvl="8" marL="4114800" algn="ctr">
              <a:lnSpc>
                <a:spcPct val="115000"/>
              </a:lnSpc>
              <a:spcBef>
                <a:spcPts val="8500"/>
              </a:spcBef>
              <a:spcAft>
                <a:spcPts val="8500"/>
              </a:spcAft>
              <a:buSzPts val="75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40667797" y="29844588"/>
            <a:ext cx="2633700" cy="25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7600" lIns="487600" spcFirstLastPara="1" rIns="487600" wrap="square" tIns="4876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40667797" y="29844588"/>
            <a:ext cx="2633700" cy="25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7600" lIns="487600" spcFirstLastPara="1" rIns="487600" wrap="square" tIns="4876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logo.png" id="50" name="Google Shape;50;p1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7999" y="1143000"/>
            <a:ext cx="7177000" cy="23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496160" y="13765441"/>
            <a:ext cx="40899001" cy="53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7600" lIns="487600" spcFirstLastPara="1" rIns="487600" wrap="square" tIns="4876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40667797" y="29844588"/>
            <a:ext cx="2633700" cy="25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7600" lIns="487600" spcFirstLastPara="1" rIns="487600" wrap="square" tIns="4876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496160" y="2848160"/>
            <a:ext cx="40899001" cy="3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87600" lIns="487600" spcFirstLastPara="1" rIns="487600" wrap="square" tIns="487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496160" y="7375840"/>
            <a:ext cx="40899001" cy="21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7600" lIns="487600" spcFirstLastPara="1" rIns="487600" wrap="square" tIns="487600">
            <a:noAutofit/>
          </a:bodyPr>
          <a:lstStyle>
            <a:lvl1pPr indent="-838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Char char="●"/>
              <a:defRPr/>
            </a:lvl1pPr>
            <a:lvl2pPr indent="-704850" lvl="1" marL="91440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2pPr>
            <a:lvl3pPr indent="-704850" lvl="2" marL="137160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7500"/>
              <a:buChar char="■"/>
              <a:defRPr/>
            </a:lvl3pPr>
            <a:lvl4pPr indent="-704850" lvl="3" marL="182880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7500"/>
              <a:buChar char="●"/>
              <a:defRPr/>
            </a:lvl4pPr>
            <a:lvl5pPr indent="-704850" lvl="4" marL="228600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5pPr>
            <a:lvl6pPr indent="-704850" lvl="5" marL="274320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7500"/>
              <a:buChar char="■"/>
              <a:defRPr/>
            </a:lvl6pPr>
            <a:lvl7pPr indent="-704850" lvl="6" marL="320040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7500"/>
              <a:buChar char="●"/>
              <a:defRPr/>
            </a:lvl7pPr>
            <a:lvl8pPr indent="-704850" lvl="7" marL="365760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8pPr>
            <a:lvl9pPr indent="-704850" lvl="8" marL="4114800" algn="l">
              <a:lnSpc>
                <a:spcPct val="115000"/>
              </a:lnSpc>
              <a:spcBef>
                <a:spcPts val="8500"/>
              </a:spcBef>
              <a:spcAft>
                <a:spcPts val="8500"/>
              </a:spcAft>
              <a:buSzPts val="75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40667797" y="29844588"/>
            <a:ext cx="2633700" cy="25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7600" lIns="487600" spcFirstLastPara="1" rIns="487600" wrap="square" tIns="4876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496160" y="2848160"/>
            <a:ext cx="40899001" cy="3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87600" lIns="487600" spcFirstLastPara="1" rIns="487600" wrap="square" tIns="487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496160" y="7375840"/>
            <a:ext cx="19199399" cy="21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7600" lIns="487600" spcFirstLastPara="1" rIns="487600" wrap="square" tIns="487600">
            <a:noAutofit/>
          </a:bodyPr>
          <a:lstStyle>
            <a:lvl1pPr indent="-704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0"/>
              <a:buChar char="●"/>
              <a:defRPr sz="7500"/>
            </a:lvl1pPr>
            <a:lvl2pPr indent="-635000" lvl="1" marL="91440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2pPr>
            <a:lvl3pPr indent="-635000" lvl="2" marL="137160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6400"/>
              <a:buChar char="■"/>
              <a:defRPr sz="6400"/>
            </a:lvl3pPr>
            <a:lvl4pPr indent="-635000" lvl="3" marL="182880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6400"/>
              <a:buChar char="●"/>
              <a:defRPr sz="6400"/>
            </a:lvl4pPr>
            <a:lvl5pPr indent="-635000" lvl="4" marL="228600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5pPr>
            <a:lvl6pPr indent="-635000" lvl="5" marL="274320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6400"/>
              <a:buChar char="■"/>
              <a:defRPr sz="6400"/>
            </a:lvl6pPr>
            <a:lvl7pPr indent="-635000" lvl="6" marL="320040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6400"/>
              <a:buChar char="●"/>
              <a:defRPr sz="6400"/>
            </a:lvl7pPr>
            <a:lvl8pPr indent="-635000" lvl="7" marL="365760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8pPr>
            <a:lvl9pPr indent="-635000" lvl="8" marL="4114800" algn="l">
              <a:lnSpc>
                <a:spcPct val="115000"/>
              </a:lnSpc>
              <a:spcBef>
                <a:spcPts val="8500"/>
              </a:spcBef>
              <a:spcAft>
                <a:spcPts val="8500"/>
              </a:spcAft>
              <a:buSzPts val="6400"/>
              <a:buChar char="■"/>
              <a:defRPr sz="64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23195520" y="7375840"/>
            <a:ext cx="19199399" cy="21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7600" lIns="487600" spcFirstLastPara="1" rIns="487600" wrap="square" tIns="487600">
            <a:noAutofit/>
          </a:bodyPr>
          <a:lstStyle>
            <a:lvl1pPr indent="-704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0"/>
              <a:buChar char="●"/>
              <a:defRPr sz="7500"/>
            </a:lvl1pPr>
            <a:lvl2pPr indent="-635000" lvl="1" marL="91440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2pPr>
            <a:lvl3pPr indent="-635000" lvl="2" marL="137160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6400"/>
              <a:buChar char="■"/>
              <a:defRPr sz="6400"/>
            </a:lvl3pPr>
            <a:lvl4pPr indent="-635000" lvl="3" marL="182880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6400"/>
              <a:buChar char="●"/>
              <a:defRPr sz="6400"/>
            </a:lvl4pPr>
            <a:lvl5pPr indent="-635000" lvl="4" marL="228600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5pPr>
            <a:lvl6pPr indent="-635000" lvl="5" marL="274320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6400"/>
              <a:buChar char="■"/>
              <a:defRPr sz="6400"/>
            </a:lvl6pPr>
            <a:lvl7pPr indent="-635000" lvl="6" marL="320040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6400"/>
              <a:buChar char="●"/>
              <a:defRPr sz="6400"/>
            </a:lvl7pPr>
            <a:lvl8pPr indent="-635000" lvl="7" marL="365760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8pPr>
            <a:lvl9pPr indent="-635000" lvl="8" marL="4114800" algn="l">
              <a:lnSpc>
                <a:spcPct val="115000"/>
              </a:lnSpc>
              <a:spcBef>
                <a:spcPts val="8500"/>
              </a:spcBef>
              <a:spcAft>
                <a:spcPts val="8500"/>
              </a:spcAft>
              <a:buSzPts val="6400"/>
              <a:buChar char="■"/>
              <a:defRPr sz="64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40667797" y="29844588"/>
            <a:ext cx="2633700" cy="25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7600" lIns="487600" spcFirstLastPara="1" rIns="487600" wrap="square" tIns="4876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496160" y="2848160"/>
            <a:ext cx="40899001" cy="3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87600" lIns="487600" spcFirstLastPara="1" rIns="487600" wrap="square" tIns="487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40667797" y="29844588"/>
            <a:ext cx="2633700" cy="25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7600" lIns="487600" spcFirstLastPara="1" rIns="487600" wrap="square" tIns="4876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496160" y="3555840"/>
            <a:ext cx="13478401" cy="483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87600" lIns="487600" spcFirstLastPara="1" rIns="487600" wrap="square" tIns="487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496160" y="8893440"/>
            <a:ext cx="13478401" cy="203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7600" lIns="487600" spcFirstLastPara="1" rIns="487600" wrap="square" tIns="487600">
            <a:noAutofit/>
          </a:bodyPr>
          <a:lstStyle>
            <a:lvl1pPr indent="-635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1pPr>
            <a:lvl2pPr indent="-635000" lvl="1" marL="91440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2pPr>
            <a:lvl3pPr indent="-635000" lvl="2" marL="137160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6400"/>
              <a:buChar char="■"/>
              <a:defRPr sz="6400"/>
            </a:lvl3pPr>
            <a:lvl4pPr indent="-635000" lvl="3" marL="182880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6400"/>
              <a:buChar char="●"/>
              <a:defRPr sz="6400"/>
            </a:lvl4pPr>
            <a:lvl5pPr indent="-635000" lvl="4" marL="228600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5pPr>
            <a:lvl6pPr indent="-635000" lvl="5" marL="274320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6400"/>
              <a:buChar char="■"/>
              <a:defRPr sz="6400"/>
            </a:lvl6pPr>
            <a:lvl7pPr indent="-635000" lvl="6" marL="320040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6400"/>
              <a:buChar char="●"/>
              <a:defRPr sz="6400"/>
            </a:lvl7pPr>
            <a:lvl8pPr indent="-635000" lvl="7" marL="365760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8pPr>
            <a:lvl9pPr indent="-635000" lvl="8" marL="4114800" algn="l">
              <a:lnSpc>
                <a:spcPct val="115000"/>
              </a:lnSpc>
              <a:spcBef>
                <a:spcPts val="8500"/>
              </a:spcBef>
              <a:spcAft>
                <a:spcPts val="8500"/>
              </a:spcAft>
              <a:buSzPts val="6400"/>
              <a:buChar char="■"/>
              <a:defRPr sz="64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40667797" y="29844588"/>
            <a:ext cx="2633700" cy="25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7600" lIns="487600" spcFirstLastPara="1" rIns="487600" wrap="square" tIns="4876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2353200" y="2880960"/>
            <a:ext cx="30565501" cy="26181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87600" lIns="487600" spcFirstLastPara="1" rIns="487600" wrap="square" tIns="487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40667797" y="29844588"/>
            <a:ext cx="2633700" cy="25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7600" lIns="487600" spcFirstLastPara="1" rIns="487600" wrap="square" tIns="4876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21945600" y="-800"/>
            <a:ext cx="21945600" cy="3291840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87600" lIns="487600" spcFirstLastPara="1" rIns="487600" wrap="square" tIns="487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1274400" y="7892320"/>
            <a:ext cx="19416900" cy="948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87600" lIns="487600" spcFirstLastPara="1" rIns="487600" wrap="square" tIns="4876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1274400" y="17939680"/>
            <a:ext cx="19416900" cy="79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7600" lIns="487600" spcFirstLastPara="1" rIns="487600" wrap="square" tIns="4876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23709600" y="4634080"/>
            <a:ext cx="18417601" cy="23648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87600" lIns="487600" spcFirstLastPara="1" rIns="487600" wrap="square" tIns="487600">
            <a:noAutofit/>
          </a:bodyPr>
          <a:lstStyle>
            <a:lvl1pPr indent="-838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Char char="●"/>
              <a:defRPr/>
            </a:lvl1pPr>
            <a:lvl2pPr indent="-704850" lvl="1" marL="91440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2pPr>
            <a:lvl3pPr indent="-704850" lvl="2" marL="137160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7500"/>
              <a:buChar char="■"/>
              <a:defRPr/>
            </a:lvl3pPr>
            <a:lvl4pPr indent="-704850" lvl="3" marL="182880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7500"/>
              <a:buChar char="●"/>
              <a:defRPr/>
            </a:lvl4pPr>
            <a:lvl5pPr indent="-704850" lvl="4" marL="228600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5pPr>
            <a:lvl6pPr indent="-704850" lvl="5" marL="274320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7500"/>
              <a:buChar char="■"/>
              <a:defRPr/>
            </a:lvl6pPr>
            <a:lvl7pPr indent="-704850" lvl="6" marL="320040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7500"/>
              <a:buChar char="●"/>
              <a:defRPr/>
            </a:lvl7pPr>
            <a:lvl8pPr indent="-704850" lvl="7" marL="365760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8pPr>
            <a:lvl9pPr indent="-704850" lvl="8" marL="4114800" algn="l">
              <a:lnSpc>
                <a:spcPct val="115000"/>
              </a:lnSpc>
              <a:spcBef>
                <a:spcPts val="8500"/>
              </a:spcBef>
              <a:spcAft>
                <a:spcPts val="8500"/>
              </a:spcAft>
              <a:buSzPts val="75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40667797" y="29844588"/>
            <a:ext cx="2633700" cy="25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7600" lIns="487600" spcFirstLastPara="1" rIns="487600" wrap="square" tIns="4876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1496160" y="27075681"/>
            <a:ext cx="28794299" cy="38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7600" lIns="487600" spcFirstLastPara="1" rIns="487600" wrap="square" tIns="4876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40667797" y="29844588"/>
            <a:ext cx="2633700" cy="25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7600" lIns="487600" spcFirstLastPara="1" rIns="487600" wrap="square" tIns="4876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496160" y="2848160"/>
            <a:ext cx="40899001" cy="3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87600" lIns="487600" spcFirstLastPara="1" rIns="487600" wrap="square" tIns="4876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Font typeface="Arial"/>
              <a:buNone/>
              <a:defRPr b="0" i="0" sz="14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Font typeface="Arial"/>
              <a:buNone/>
              <a:defRPr b="0" i="0" sz="14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Font typeface="Arial"/>
              <a:buNone/>
              <a:defRPr b="0" i="0" sz="14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Font typeface="Arial"/>
              <a:buNone/>
              <a:defRPr b="0" i="0" sz="14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Font typeface="Arial"/>
              <a:buNone/>
              <a:defRPr b="0" i="0" sz="14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Font typeface="Arial"/>
              <a:buNone/>
              <a:defRPr b="0" i="0" sz="14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Font typeface="Arial"/>
              <a:buNone/>
              <a:defRPr b="0" i="0" sz="14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Font typeface="Arial"/>
              <a:buNone/>
              <a:defRPr b="0" i="0" sz="14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Font typeface="Arial"/>
              <a:buNone/>
              <a:defRPr b="0" i="0" sz="14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496160" y="7375840"/>
            <a:ext cx="40899001" cy="21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7600" lIns="487600" spcFirstLastPara="1" rIns="487600" wrap="square" tIns="487600">
            <a:noAutofit/>
          </a:bodyPr>
          <a:lstStyle>
            <a:lvl1pPr indent="-838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Arial"/>
              <a:buChar char="●"/>
              <a:defRPr b="0" i="0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04850" lvl="1" marL="914400" marR="0" rtl="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Arial"/>
              <a:buChar char="○"/>
              <a:defRPr b="0" i="0" sz="7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04850" lvl="2" marL="1371600" marR="0" rtl="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Arial"/>
              <a:buChar char="■"/>
              <a:defRPr b="0" i="0" sz="7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04850" lvl="3" marL="1828800" marR="0" rtl="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Arial"/>
              <a:buChar char="●"/>
              <a:defRPr b="0" i="0" sz="7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704850" lvl="4" marL="2286000" marR="0" rtl="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Arial"/>
              <a:buChar char="○"/>
              <a:defRPr b="0" i="0" sz="7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04850" lvl="5" marL="2743200" marR="0" rtl="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Arial"/>
              <a:buChar char="■"/>
              <a:defRPr b="0" i="0" sz="7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704850" lvl="6" marL="3200400" marR="0" rtl="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Arial"/>
              <a:buChar char="●"/>
              <a:defRPr b="0" i="0" sz="7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704850" lvl="7" marL="3657600" marR="0" rtl="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Arial"/>
              <a:buChar char="○"/>
              <a:defRPr b="0" i="0" sz="7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04850" lvl="8" marL="4114800" marR="0" rtl="0" algn="l">
              <a:lnSpc>
                <a:spcPct val="115000"/>
              </a:lnSpc>
              <a:spcBef>
                <a:spcPts val="8500"/>
              </a:spcBef>
              <a:spcAft>
                <a:spcPts val="8500"/>
              </a:spcAft>
              <a:buClr>
                <a:schemeClr val="dk2"/>
              </a:buClr>
              <a:buSzPts val="7500"/>
              <a:buFont typeface="Arial"/>
              <a:buChar char="■"/>
              <a:defRPr b="0" i="0" sz="7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0667797" y="29844588"/>
            <a:ext cx="2633700" cy="25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7600" lIns="487600" spcFirstLastPara="1" rIns="487600" wrap="square" tIns="4876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jpg"/><Relationship Id="rId10" Type="http://schemas.openxmlformats.org/officeDocument/2006/relationships/image" Target="../media/image6.png"/><Relationship Id="rId13" Type="http://schemas.openxmlformats.org/officeDocument/2006/relationships/image" Target="../media/image2.jpg"/><Relationship Id="rId12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9" Type="http://schemas.openxmlformats.org/officeDocument/2006/relationships/image" Target="../media/image11.png"/><Relationship Id="rId15" Type="http://schemas.openxmlformats.org/officeDocument/2006/relationships/image" Target="../media/image5.jpg"/><Relationship Id="rId14" Type="http://schemas.openxmlformats.org/officeDocument/2006/relationships/image" Target="../media/image12.jpg"/><Relationship Id="rId17" Type="http://schemas.openxmlformats.org/officeDocument/2006/relationships/image" Target="../media/image14.png"/><Relationship Id="rId16" Type="http://schemas.openxmlformats.org/officeDocument/2006/relationships/image" Target="../media/image7.jp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8" Type="http://schemas.openxmlformats.org/officeDocument/2006/relationships/image" Target="../media/image17.jpg"/><Relationship Id="rId7" Type="http://schemas.openxmlformats.org/officeDocument/2006/relationships/image" Target="../media/image1.png"/><Relationship Id="rId8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15032125" y="6416286"/>
            <a:ext cx="13879500" cy="2554861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940503" y="5950193"/>
            <a:ext cx="13879500" cy="2562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29120050" y="6416286"/>
            <a:ext cx="13879500" cy="2554861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0287110" y="4624038"/>
            <a:ext cx="29208301" cy="20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rPr>
              <a:t>AR Application for Architects &amp; Interior designers</a:t>
            </a:r>
            <a:endParaRPr b="0" i="0" sz="9600" u="none" cap="none" strike="noStrike">
              <a:solidFill>
                <a:srgbClr val="FFFFFF"/>
              </a:solidFill>
              <a:latin typeface="Corsiva"/>
              <a:ea typeface="Corsiva"/>
              <a:cs typeface="Corsiva"/>
              <a:sym typeface="Corsi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t/>
            </a:r>
            <a:endParaRPr b="0" i="0" sz="96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24903933" y="3308400"/>
            <a:ext cx="121314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D0E0E3"/>
              </a:solidFill>
              <a:latin typeface="Oi"/>
              <a:ea typeface="Oi"/>
              <a:cs typeface="Oi"/>
              <a:sym typeface="O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D0E0E3"/>
              </a:solidFill>
              <a:latin typeface="Oi"/>
              <a:ea typeface="Oi"/>
              <a:cs typeface="Oi"/>
              <a:sym typeface="O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D0E0E3"/>
              </a:solidFill>
              <a:latin typeface="Oi"/>
              <a:ea typeface="Oi"/>
              <a:cs typeface="Oi"/>
              <a:sym typeface="O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Arial"/>
              <a:buNone/>
            </a:pPr>
            <a:r>
              <a:t/>
            </a:r>
            <a:endParaRPr b="0" i="0" sz="85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t/>
            </a:r>
            <a:endParaRPr b="0" i="0" sz="96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Arial"/>
              <a:buNone/>
            </a:pPr>
            <a:r>
              <a:t/>
            </a:r>
            <a:endParaRPr b="0" i="0" sz="85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t/>
            </a:r>
            <a:endParaRPr b="0" i="0" sz="96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2039474" y="6496100"/>
            <a:ext cx="11623800" cy="14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7200" u="none" cap="none" strike="noStrike">
                <a:solidFill>
                  <a:srgbClr val="666666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Team Members:</a:t>
            </a:r>
            <a:endParaRPr b="1" i="0" sz="7200" u="none" cap="none" strike="noStrike">
              <a:solidFill>
                <a:srgbClr val="666666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t/>
            </a:r>
            <a:endParaRPr b="0" i="0" sz="72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896450" y="31573800"/>
            <a:ext cx="13879500" cy="39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15030284" y="31573800"/>
            <a:ext cx="13879500" cy="39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29120053" y="31573800"/>
            <a:ext cx="13879500" cy="39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2039470" y="17433900"/>
            <a:ext cx="10285800" cy="9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7200" u="none" cap="none" strike="noStrike">
                <a:solidFill>
                  <a:srgbClr val="666666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Objective:</a:t>
            </a:r>
            <a:endParaRPr b="1" i="0" sz="7200" u="none" cap="none" strike="noStrike">
              <a:solidFill>
                <a:srgbClr val="666666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t/>
            </a:r>
            <a:endParaRPr b="0" i="0" sz="72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2066100" y="8805525"/>
            <a:ext cx="10285800" cy="40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rgbClr val="4472C4"/>
              </a:buClr>
              <a:buSzPts val="1260"/>
              <a:buFont typeface="Noto Sans Symbols"/>
              <a:buNone/>
            </a:pPr>
            <a:r>
              <a:rPr b="1" lang="en" sz="45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Rithesh Shanmughan (1NT17CS151)</a:t>
            </a:r>
            <a:endParaRPr sz="4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45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Rahul Khatri                 (1NT17CS142)</a:t>
            </a:r>
            <a:endParaRPr sz="4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45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Sai Siddhanth A          (1NT17CS158)</a:t>
            </a:r>
            <a:endParaRPr b="1" sz="45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45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Utsav Mondal              (1NT17CS21</a:t>
            </a:r>
            <a:r>
              <a:rPr b="1" lang="en" sz="18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7)</a:t>
            </a:r>
            <a:endParaRPr b="1" sz="18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t/>
            </a:r>
            <a:endParaRPr sz="5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1713753" y="26342300"/>
            <a:ext cx="10285800" cy="40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Oi"/>
              <a:ea typeface="Oi"/>
              <a:cs typeface="Oi"/>
              <a:sym typeface="Oi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16173275" y="6530838"/>
            <a:ext cx="8084400" cy="14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n" sz="7200" u="none" cap="none" strike="noStrike">
                <a:solidFill>
                  <a:srgbClr val="666666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Introduction:</a:t>
            </a:r>
            <a:endParaRPr b="1" i="0" sz="7200" u="none" cap="none" strike="noStrike">
              <a:solidFill>
                <a:srgbClr val="666666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t/>
            </a:r>
            <a:endParaRPr b="0" i="0" sz="72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16495575" y="8407875"/>
            <a:ext cx="9682500" cy="28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Although the idea to use AR for architecture, engineering and construction dates back to the early 1996’s  and AR has actually matured from a pure research field into certain practical industrial applications, until now it has not been implemented as a real product in architecture and design. In contrast, architecture and design communities apparently have the knowledge of the operations/tasks that AR could potentially enhance as well as the motivation to bring in this new technology for improving the current practices</a:t>
            </a:r>
            <a:endParaRPr b="0" i="0" sz="3800" u="none" cap="none" strike="noStrike">
              <a:solidFill>
                <a:srgbClr val="434343"/>
              </a:solidFill>
              <a:latin typeface="Oi"/>
              <a:ea typeface="Oi"/>
              <a:cs typeface="Oi"/>
              <a:sym typeface="Oi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2039475" y="13730348"/>
            <a:ext cx="11681250" cy="11984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7200" u="none" cap="none" strike="noStrike">
                <a:solidFill>
                  <a:srgbClr val="666666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Under the guidance of: </a:t>
            </a:r>
            <a:endParaRPr b="1" i="0" sz="7200" u="none" cap="none" strike="noStrike">
              <a:solidFill>
                <a:srgbClr val="666666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t/>
            </a:r>
            <a:endParaRPr b="0" i="0" sz="72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15843650" y="15671088"/>
            <a:ext cx="10285800" cy="14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7200" u="none" cap="none" strike="noStrike">
                <a:solidFill>
                  <a:srgbClr val="666666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Methodology:</a:t>
            </a:r>
            <a:endParaRPr b="1" i="0" sz="7200" u="none" cap="none" strike="noStrike">
              <a:solidFill>
                <a:srgbClr val="666666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t/>
            </a:r>
            <a:endParaRPr b="0" i="0" sz="72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16173275" y="19526550"/>
            <a:ext cx="10285800" cy="112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Oi"/>
              <a:ea typeface="Oi"/>
              <a:cs typeface="Oi"/>
              <a:sym typeface="Oi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30280438" y="6550088"/>
            <a:ext cx="8084400" cy="14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7200" u="none" cap="none" strike="noStrike">
                <a:solidFill>
                  <a:srgbClr val="666666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Result:</a:t>
            </a:r>
            <a:endParaRPr b="1" i="0" sz="7200" u="none" cap="none" strike="noStrike">
              <a:solidFill>
                <a:srgbClr val="666666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t/>
            </a:r>
            <a:endParaRPr b="0" i="0" sz="72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30280438" y="7772598"/>
            <a:ext cx="10285800" cy="55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Oi"/>
              <a:ea typeface="Oi"/>
              <a:cs typeface="Oi"/>
              <a:sym typeface="Oi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29660531" y="15783573"/>
            <a:ext cx="9682500" cy="14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7200" u="none" cap="none" strike="noStrike">
                <a:solidFill>
                  <a:srgbClr val="666666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Conclusion &amp; Future Scope:</a:t>
            </a:r>
            <a:endParaRPr b="1" i="0" sz="7200" u="none" cap="none" strike="noStrike">
              <a:solidFill>
                <a:srgbClr val="666666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30280438" y="17134827"/>
            <a:ext cx="10285800" cy="9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Oi"/>
              <a:ea typeface="Oi"/>
              <a:cs typeface="Oi"/>
              <a:sym typeface="Oi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30280438" y="26134288"/>
            <a:ext cx="8084400" cy="14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7200" u="none" cap="none" strike="noStrike">
                <a:solidFill>
                  <a:srgbClr val="666666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References: </a:t>
            </a:r>
            <a:endParaRPr b="1" i="0" sz="7200" u="none" cap="none" strike="noStrike">
              <a:solidFill>
                <a:srgbClr val="666666"/>
              </a:solidFill>
              <a:latin typeface="Quintessential"/>
              <a:ea typeface="Quintessential"/>
              <a:cs typeface="Quintessential"/>
              <a:sym typeface="Quintessential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30280450" y="27263400"/>
            <a:ext cx="9552900" cy="18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349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</a:pPr>
            <a:r>
              <a:rPr lang="en" sz="2800">
                <a:solidFill>
                  <a:schemeClr val="dk2"/>
                </a:solidFill>
              </a:rPr>
              <a:t>Virtual Reality Practice in Architecture Design; Ping Su, Shuo Wang</a:t>
            </a:r>
            <a:endParaRPr sz="2800">
              <a:solidFill>
                <a:schemeClr val="dk2"/>
              </a:solidFill>
            </a:endParaRPr>
          </a:p>
          <a:p>
            <a:pPr indent="-2349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</a:pPr>
            <a:r>
              <a:rPr lang="en" sz="2800">
                <a:solidFill>
                  <a:schemeClr val="dk2"/>
                </a:solidFill>
              </a:rPr>
              <a:t>AR Interior Designer: Automatic Furniture Arrangement using Spatial and Functional Relationships; Jeff K.T. Tang , Wan-Man, Lau -Kit Chan, Kwok-Ho </a:t>
            </a:r>
            <a:endParaRPr sz="2800">
              <a:solidFill>
                <a:schemeClr val="dk2"/>
              </a:solidFill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800">
                <a:solidFill>
                  <a:schemeClr val="dk2"/>
                </a:solidFill>
              </a:rPr>
              <a:t>Approach to The Interior Design using Augmented Reality Technology ;Jiang Hu</a:t>
            </a:r>
            <a:r>
              <a:rPr lang="en" sz="1800">
                <a:solidFill>
                  <a:schemeClr val="dk2"/>
                </a:solidFill>
              </a:rPr>
              <a:t>i</a:t>
            </a:r>
            <a:endParaRPr sz="2400">
              <a:solidFill>
                <a:srgbClr val="434343"/>
              </a:solidFill>
              <a:latin typeface="Oi"/>
              <a:ea typeface="Oi"/>
              <a:cs typeface="Oi"/>
              <a:sym typeface="Oi"/>
            </a:endParaRPr>
          </a:p>
        </p:txBody>
      </p:sp>
      <p:pic>
        <p:nvPicPr>
          <p:cNvPr id="78" name="Google Shape;7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48986"/>
            <a:ext cx="43891198" cy="42636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3"/>
          <p:cNvSpPr txBox="1"/>
          <p:nvPr/>
        </p:nvSpPr>
        <p:spPr>
          <a:xfrm>
            <a:off x="1713750" y="15138175"/>
            <a:ext cx="111393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4472C4"/>
              </a:buClr>
              <a:buSzPts val="1260"/>
              <a:buFont typeface="Noto Sans Symbols"/>
              <a:buNone/>
            </a:pPr>
            <a:r>
              <a:rPr b="1" lang="en" sz="77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       Mrs. Nirmala J S</a:t>
            </a:r>
            <a:endParaRPr sz="7300"/>
          </a:p>
        </p:txBody>
      </p:sp>
      <p:sp>
        <p:nvSpPr>
          <p:cNvPr id="80" name="Google Shape;80;p13"/>
          <p:cNvSpPr txBox="1"/>
          <p:nvPr/>
        </p:nvSpPr>
        <p:spPr>
          <a:xfrm>
            <a:off x="17334777" y="17835225"/>
            <a:ext cx="9552900" cy="18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Integration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24395528" y="26375070"/>
            <a:ext cx="24918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" name="Google Shape;8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343000" y="19526538"/>
            <a:ext cx="12414452" cy="834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789562" y="20466925"/>
            <a:ext cx="761455" cy="896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040361" y="22048503"/>
            <a:ext cx="1011361" cy="896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190395" y="23970860"/>
            <a:ext cx="761455" cy="896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216003" y="25213194"/>
            <a:ext cx="1011361" cy="896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1257739" y="25987492"/>
            <a:ext cx="685267" cy="806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22286010" y="26109251"/>
            <a:ext cx="761454" cy="89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395528" y="23970858"/>
            <a:ext cx="1011361" cy="896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9926826" y="19137056"/>
            <a:ext cx="761452" cy="869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1257750" y="21362984"/>
            <a:ext cx="761452" cy="869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4726352" y="20429722"/>
            <a:ext cx="761453" cy="896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6126105" y="22256900"/>
            <a:ext cx="761452" cy="869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7392825" y="8558375"/>
            <a:ext cx="4348901" cy="700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1591850" y="8224296"/>
            <a:ext cx="4348901" cy="733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2663136" y="18503346"/>
            <a:ext cx="4729686" cy="354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6139113" y="22374623"/>
            <a:ext cx="5156061" cy="34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107025" y="19030275"/>
            <a:ext cx="6862200" cy="354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940499" y="22916474"/>
            <a:ext cx="6398975" cy="639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3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6801100" y="23248641"/>
            <a:ext cx="6862200" cy="34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3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30799044" y="22360919"/>
            <a:ext cx="4348869" cy="289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