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755F02-15B5-4547-84D6-86240759399B}">
  <a:tblStyle styleId="{EB755F02-15B5-4547-84D6-86240759399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96216C3-0C3E-40BC-8D6B-D9B838F86437}" styleName="Table_1">
    <a:wholeTbl>
      <a:tcTxStyle b="off" i="off">
        <a:font>
          <a:latin typeface="Calibri"/>
          <a:ea typeface="Calibri"/>
          <a:cs typeface="Calibri"/>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CECE7"/>
          </a:solidFill>
        </a:fill>
      </a:tcStyle>
    </a:wholeTbl>
    <a:band1H>
      <a:tcTxStyle b="off" i="off"/>
      <a:tcStyle>
        <a:fill>
          <a:solidFill>
            <a:srgbClr val="F8D6CC"/>
          </a:solidFill>
        </a:fill>
      </a:tcStyle>
    </a:band1H>
    <a:band2H>
      <a:tcTxStyle b="off" i="off"/>
    </a:band2H>
    <a:band1V>
      <a:tcTxStyle b="off" i="off"/>
      <a:tcStyle>
        <a:fill>
          <a:solidFill>
            <a:srgbClr val="F8D6CC"/>
          </a:solidFill>
        </a:fill>
      </a:tcStyle>
    </a:band1V>
    <a:band2V>
      <a:tcTxStyle b="off" i="off"/>
    </a:band2V>
    <a:lastCol>
      <a:tcTxStyle b="on" i="off"/>
    </a:lastCol>
    <a:firstCol>
      <a:tcTxStyle b="on" i="off"/>
    </a:firstCol>
    <a:lastRow>
      <a:tcTxStyle b="on" i="off"/>
      <a:tcStyle>
        <a:tcBdr>
          <a:top>
            <a:ln cap="flat" cmpd="sng" w="25400">
              <a:solidFill>
                <a:schemeClr val="accent2"/>
              </a:solidFill>
              <a:prstDash val="solid"/>
              <a:round/>
              <a:headEnd len="sm" w="sm" type="none"/>
              <a:tailEnd len="sm" w="sm" type="none"/>
            </a:ln>
          </a:top>
        </a:tcBdr>
        <a:fill>
          <a:solidFill>
            <a:srgbClr val="FCECE7"/>
          </a:solidFill>
        </a:fill>
      </a:tcStyle>
    </a:lastRow>
    <a:seCell>
      <a:tcTxStyle b="off" i="off"/>
    </a:seCell>
    <a:swCell>
      <a:tcTxStyle b="off" i="off"/>
    </a:swCell>
    <a:firstRow>
      <a:tcTxStyle b="on" i="off"/>
      <a:tcStyle>
        <a:fill>
          <a:solidFill>
            <a:srgbClr val="FCECE7"/>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c9f2b4a8a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c9f2b4a8a_1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dc9f2b4a8a_1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c9f2b4a8a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c9f2b4a8a_1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dc9f2b4a8a_1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c9f2b4a8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c9f2b4a8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dc9f2b4a8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c9f2b4a8a_1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c9f2b4a8a_1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dc9f2b4a8a_1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 name="Google Shape;30;p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 name="Google Shape;31;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2.png"/><Relationship Id="rId7"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jpg"/><Relationship Id="rId4"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jpg"/><Relationship Id="rId4" Type="http://schemas.openxmlformats.org/officeDocument/2006/relationships/image" Target="../media/image2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rive.google.com/file/d/1IuaeNCaumjPMnry-uhcNNLSbe9_FAKRb/view" TargetMode="Externa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rive.google.com/file/d/1goHKFVE0_zR1diQ63_FRX76E-uaR_YVp/view" TargetMode="External"/><Relationship Id="rId4" Type="http://schemas.openxmlformats.org/officeDocument/2006/relationships/image" Target="../media/image21.jpg"/><Relationship Id="rId5" Type="http://schemas.openxmlformats.org/officeDocument/2006/relationships/hyperlink" Target="http://drive.google.com/file/d/1Q17LWvkKKA9D_U7QsAUgJTJb2MiF0JsO/view" TargetMode="External"/><Relationship Id="rId6"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drive.google.com/file/d/1IwGwNe2U2cU3Gtpil43OJnKYMpv9Z-i4/view" TargetMode="Externa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subTitle"/>
          </p:nvPr>
        </p:nvSpPr>
        <p:spPr>
          <a:xfrm>
            <a:off x="1600199" y="2362200"/>
            <a:ext cx="6810375" cy="1219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t/>
            </a:r>
            <a:endParaRPr/>
          </a:p>
          <a:p>
            <a:pPr indent="0" lvl="0" marL="0" rtl="0" algn="ctr">
              <a:lnSpc>
                <a:spcPct val="90000"/>
              </a:lnSpc>
              <a:spcBef>
                <a:spcPts val="750"/>
              </a:spcBef>
              <a:spcAft>
                <a:spcPts val="0"/>
              </a:spcAft>
              <a:buClr>
                <a:schemeClr val="dk1"/>
              </a:buClr>
              <a:buSzPts val="2000"/>
              <a:buNone/>
            </a:pPr>
            <a:r>
              <a:rPr lang="en-IN" sz="2000"/>
              <a:t>AR Application for Architects and Interior Designers </a:t>
            </a:r>
            <a:endParaRPr/>
          </a:p>
          <a:p>
            <a:pPr indent="0" lvl="0" marL="0" rtl="0" algn="ctr">
              <a:lnSpc>
                <a:spcPct val="90000"/>
              </a:lnSpc>
              <a:spcBef>
                <a:spcPts val="750"/>
              </a:spcBef>
              <a:spcAft>
                <a:spcPts val="0"/>
              </a:spcAft>
              <a:buClr>
                <a:schemeClr val="dk1"/>
              </a:buClr>
              <a:buSzPts val="2000"/>
              <a:buNone/>
            </a:pPr>
            <a:r>
              <a:rPr lang="en-IN" sz="2000"/>
              <a:t>Group No. 017</a:t>
            </a:r>
            <a:endParaRPr/>
          </a:p>
          <a:p>
            <a:pPr indent="0" lvl="0" marL="0" rtl="0" algn="ctr">
              <a:lnSpc>
                <a:spcPct val="90000"/>
              </a:lnSpc>
              <a:spcBef>
                <a:spcPts val="750"/>
              </a:spcBef>
              <a:spcAft>
                <a:spcPts val="0"/>
              </a:spcAft>
              <a:buClr>
                <a:schemeClr val="dk1"/>
              </a:buClr>
              <a:buSzPts val="1800"/>
              <a:buNone/>
            </a:pPr>
            <a:r>
              <a:t/>
            </a:r>
            <a:endParaRPr/>
          </a:p>
          <a:p>
            <a:pPr indent="0" lvl="0" marL="0" rtl="0" algn="ctr">
              <a:lnSpc>
                <a:spcPct val="90000"/>
              </a:lnSpc>
              <a:spcBef>
                <a:spcPts val="750"/>
              </a:spcBef>
              <a:spcAft>
                <a:spcPts val="0"/>
              </a:spcAft>
              <a:buClr>
                <a:schemeClr val="dk1"/>
              </a:buClr>
              <a:buSzPts val="1800"/>
              <a:buNone/>
            </a:pPr>
            <a:r>
              <a:t/>
            </a:r>
            <a:endParaRPr/>
          </a:p>
        </p:txBody>
      </p:sp>
      <p:graphicFrame>
        <p:nvGraphicFramePr>
          <p:cNvPr id="90" name="Google Shape;90;p13"/>
          <p:cNvGraphicFramePr/>
          <p:nvPr/>
        </p:nvGraphicFramePr>
        <p:xfrm>
          <a:off x="762000" y="533400"/>
          <a:ext cx="3000000" cy="3000000"/>
        </p:xfrm>
        <a:graphic>
          <a:graphicData uri="http://schemas.openxmlformats.org/drawingml/2006/table">
            <a:tbl>
              <a:tblPr>
                <a:noFill/>
                <a:tableStyleId>{EB755F02-15B5-4547-84D6-86240759399B}</a:tableStyleId>
              </a:tblPr>
              <a:tblGrid>
                <a:gridCol w="1075600"/>
                <a:gridCol w="5669625"/>
                <a:gridCol w="950975"/>
              </a:tblGrid>
              <a:tr h="934350">
                <a:tc>
                  <a:txBody>
                    <a:bodyPr/>
                    <a:lstStyle/>
                    <a:p>
                      <a:pPr indent="0" lvl="0" marL="0" marR="0" rtl="0" algn="l">
                        <a:lnSpc>
                          <a:spcPct val="150000"/>
                        </a:lnSpc>
                        <a:spcBef>
                          <a:spcPts val="0"/>
                        </a:spcBef>
                        <a:spcAft>
                          <a:spcPts val="0"/>
                        </a:spcAft>
                        <a:buClr>
                          <a:srgbClr val="000000"/>
                        </a:buClr>
                        <a:buSzPts val="1200"/>
                        <a:buFont typeface="Arial"/>
                        <a:buNone/>
                      </a:pPr>
                      <a:br>
                        <a:rPr lang="en-IN" sz="1200" u="none" cap="none" strike="noStrike">
                          <a:latin typeface="Times New Roman"/>
                          <a:ea typeface="Times New Roman"/>
                          <a:cs typeface="Times New Roman"/>
                          <a:sym typeface="Times New Roman"/>
                        </a:rPr>
                      </a:br>
                      <a:endParaRPr sz="1200" u="none" cap="none" strike="noStrike">
                        <a:latin typeface="Cambria"/>
                        <a:ea typeface="Cambria"/>
                        <a:cs typeface="Cambria"/>
                        <a:sym typeface="Cambria"/>
                      </a:endParaRPr>
                    </a:p>
                  </a:txBody>
                  <a:tcPr marT="0" marB="0" marR="65800" marL="6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b="1" lang="en-IN" sz="1800" u="none" cap="none" strike="noStrike">
                          <a:latin typeface="Cambria"/>
                          <a:ea typeface="Cambria"/>
                          <a:cs typeface="Cambria"/>
                          <a:sym typeface="Cambria"/>
                        </a:rPr>
                        <a:t>Nitte  Meenakshi Institute of Technology</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700"/>
                        <a:buFont typeface="Arial"/>
                        <a:buNone/>
                      </a:pPr>
                      <a:r>
                        <a:rPr lang="en-IN" sz="700" u="none" cap="none" strike="noStrike">
                          <a:latin typeface="Cambria"/>
                          <a:ea typeface="Cambria"/>
                          <a:cs typeface="Cambria"/>
                          <a:sym typeface="Cambria"/>
                        </a:rPr>
                        <a:t>(AN AUTONOMOUS INSTITUTION AFFILIATED TO VISVESVARAYA TECHNOLOGICAL UNIVERSITY, BELGAUM)</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800"/>
                        <a:buFont typeface="Arial"/>
                        <a:buNone/>
                      </a:pPr>
                      <a:r>
                        <a:rPr lang="en-IN" sz="800" u="none" cap="none" strike="noStrike">
                          <a:latin typeface="Cambria"/>
                          <a:ea typeface="Cambria"/>
                          <a:cs typeface="Cambria"/>
                          <a:sym typeface="Cambria"/>
                        </a:rPr>
                        <a:t>PB No. 6429, Yelahanka, Bangalore 560-064, Karnataka</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800"/>
                        <a:buFont typeface="Arial"/>
                        <a:buNone/>
                      </a:pPr>
                      <a:r>
                        <a:rPr lang="en-IN" sz="800" u="none" cap="none" strike="noStrike">
                          <a:latin typeface="Cambria"/>
                          <a:ea typeface="Cambria"/>
                          <a:cs typeface="Cambria"/>
                          <a:sym typeface="Cambria"/>
                        </a:rPr>
                        <a:t>Telephone: 080- 22167800, 22167860, Fax: 080 - 22167805</a:t>
                      </a:r>
                      <a:endParaRPr sz="1100" u="none" cap="none" strike="noStrike">
                        <a:latin typeface="Calibri"/>
                        <a:ea typeface="Calibri"/>
                        <a:cs typeface="Calibri"/>
                        <a:sym typeface="Calibri"/>
                      </a:endParaRPr>
                    </a:p>
                  </a:txBody>
                  <a:tcPr marT="0" marB="0" marR="65800" marL="6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t/>
                      </a:r>
                      <a:endParaRPr sz="1200" u="none" cap="none" strike="noStrike">
                        <a:latin typeface="Cambria"/>
                        <a:ea typeface="Cambria"/>
                        <a:cs typeface="Cambria"/>
                        <a:sym typeface="Cambria"/>
                      </a:endParaRPr>
                    </a:p>
                  </a:txBody>
                  <a:tcPr marT="0" marB="0" marR="65800" marL="6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3450">
                <a:tc gridSpan="3">
                  <a:txBody>
                    <a:bodyPr/>
                    <a:lstStyle/>
                    <a:p>
                      <a:pPr indent="0" lvl="0" marL="0" marR="0" rtl="0" algn="ctr">
                        <a:lnSpc>
                          <a:spcPct val="115000"/>
                        </a:lnSpc>
                        <a:spcBef>
                          <a:spcPts val="0"/>
                        </a:spcBef>
                        <a:spcAft>
                          <a:spcPts val="0"/>
                        </a:spcAft>
                        <a:buClr>
                          <a:srgbClr val="000000"/>
                        </a:buClr>
                        <a:buSzPts val="1700"/>
                        <a:buFont typeface="Arial"/>
                        <a:buNone/>
                      </a:pPr>
                      <a:r>
                        <a:rPr b="1" lang="en-IN" sz="1700" u="none" cap="none" strike="noStrike">
                          <a:latin typeface="Cambria"/>
                          <a:ea typeface="Cambria"/>
                          <a:cs typeface="Cambria"/>
                          <a:sym typeface="Cambria"/>
                        </a:rPr>
                        <a:t>Department of Computer Science and Engineering</a:t>
                      </a:r>
                      <a:endParaRPr sz="1100" u="none" cap="none" strike="noStrike">
                        <a:latin typeface="Calibri"/>
                        <a:ea typeface="Calibri"/>
                        <a:cs typeface="Calibri"/>
                        <a:sym typeface="Calibri"/>
                      </a:endParaRPr>
                    </a:p>
                  </a:txBody>
                  <a:tcPr marT="0" marB="0" marR="65800" marL="6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bl>
          </a:graphicData>
        </a:graphic>
      </p:graphicFrame>
      <p:grpSp>
        <p:nvGrpSpPr>
          <p:cNvPr id="91" name="Google Shape;91;p13"/>
          <p:cNvGrpSpPr/>
          <p:nvPr/>
        </p:nvGrpSpPr>
        <p:grpSpPr>
          <a:xfrm>
            <a:off x="1143000" y="609600"/>
            <a:ext cx="7267575" cy="771525"/>
            <a:chOff x="1143000" y="609600"/>
            <a:chExt cx="7267575" cy="771525"/>
          </a:xfrm>
        </p:grpSpPr>
        <p:pic>
          <p:nvPicPr>
            <p:cNvPr descr="nitteimg-footer" id="92" name="Google Shape;92;p13"/>
            <p:cNvPicPr preferRelativeResize="0"/>
            <p:nvPr/>
          </p:nvPicPr>
          <p:blipFill rotWithShape="1">
            <a:blip r:embed="rId3">
              <a:alphaModFix/>
            </a:blip>
            <a:srcRect b="0" l="0" r="0" t="0"/>
            <a:stretch/>
          </p:blipFill>
          <p:spPr>
            <a:xfrm>
              <a:off x="1143000" y="609600"/>
              <a:ext cx="723900" cy="390525"/>
            </a:xfrm>
            <a:prstGeom prst="rect">
              <a:avLst/>
            </a:prstGeom>
            <a:noFill/>
            <a:ln>
              <a:noFill/>
            </a:ln>
          </p:spPr>
        </p:pic>
        <p:pic>
          <p:nvPicPr>
            <p:cNvPr descr="nmit" id="93" name="Google Shape;93;p13"/>
            <p:cNvPicPr preferRelativeResize="0"/>
            <p:nvPr/>
          </p:nvPicPr>
          <p:blipFill rotWithShape="1">
            <a:blip r:embed="rId4">
              <a:alphaModFix/>
            </a:blip>
            <a:srcRect b="0" l="0" r="0" t="0"/>
            <a:stretch/>
          </p:blipFill>
          <p:spPr>
            <a:xfrm>
              <a:off x="7772400" y="609600"/>
              <a:ext cx="638175" cy="771525"/>
            </a:xfrm>
            <a:prstGeom prst="rect">
              <a:avLst/>
            </a:prstGeom>
            <a:noFill/>
            <a:ln>
              <a:noFill/>
            </a:ln>
          </p:spPr>
        </p:pic>
      </p:grpSp>
      <p:sp>
        <p:nvSpPr>
          <p:cNvPr id="94" name="Google Shape;94;p13"/>
          <p:cNvSpPr txBox="1"/>
          <p:nvPr/>
        </p:nvSpPr>
        <p:spPr>
          <a:xfrm>
            <a:off x="1866061" y="3697793"/>
            <a:ext cx="4153737" cy="16764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chemeClr val="accent1"/>
              </a:buClr>
              <a:buSzPct val="70000"/>
              <a:buFont typeface="Noto Sans Symbols"/>
              <a:buNone/>
            </a:pPr>
            <a:r>
              <a:rPr b="1" i="0" lang="en-IN" sz="1800" u="sng" cap="none" strike="noStrike">
                <a:solidFill>
                  <a:schemeClr val="dk2"/>
                </a:solidFill>
                <a:latin typeface="Calibri"/>
                <a:ea typeface="Calibri"/>
                <a:cs typeface="Calibri"/>
                <a:sym typeface="Calibri"/>
              </a:rPr>
              <a:t>Presentation By: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chemeClr val="accent1"/>
              </a:buClr>
              <a:buSzPct val="70000"/>
              <a:buFont typeface="Noto Sans Symbols"/>
              <a:buNone/>
            </a:pPr>
            <a:r>
              <a:rPr b="1" i="0" lang="en-IN" sz="1800" u="none" cap="none" strike="noStrike">
                <a:solidFill>
                  <a:schemeClr val="dk2"/>
                </a:solidFill>
                <a:latin typeface="Calibri"/>
                <a:ea typeface="Calibri"/>
                <a:cs typeface="Calibri"/>
                <a:sym typeface="Calibri"/>
              </a:rPr>
              <a:t>Ritehsh Shanmughan (1NT17CS151)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ct val="100000"/>
              <a:buFont typeface="Arial"/>
              <a:buNone/>
            </a:pPr>
            <a:r>
              <a:rPr b="1" i="0" lang="en-IN" sz="1800" u="none" cap="none" strike="noStrike">
                <a:solidFill>
                  <a:schemeClr val="dk2"/>
                </a:solidFill>
                <a:latin typeface="Calibri"/>
                <a:ea typeface="Calibri"/>
                <a:cs typeface="Calibri"/>
                <a:sym typeface="Calibri"/>
              </a:rPr>
              <a:t>Rahul Khatri                 (1NT17CS142)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ct val="100000"/>
              <a:buFont typeface="Arial"/>
              <a:buNone/>
            </a:pPr>
            <a:r>
              <a:rPr b="1" i="0" lang="en-IN" sz="1800" u="none" cap="none" strike="noStrike">
                <a:solidFill>
                  <a:schemeClr val="dk2"/>
                </a:solidFill>
                <a:latin typeface="Calibri"/>
                <a:ea typeface="Calibri"/>
                <a:cs typeface="Calibri"/>
                <a:sym typeface="Calibri"/>
              </a:rPr>
              <a:t>Sai Siddhanth A          (1NT17CS158)</a:t>
            </a:r>
            <a:endParaRPr b="1" i="0" sz="1800" u="none" cap="none" strike="noStrike">
              <a:solidFill>
                <a:schemeClr val="dk2"/>
              </a:solidFill>
              <a:latin typeface="Calibri"/>
              <a:ea typeface="Calibri"/>
              <a:cs typeface="Calibri"/>
              <a:sym typeface="Calibri"/>
            </a:endParaRPr>
          </a:p>
          <a:p>
            <a:pPr indent="0" lvl="0" marL="0" marR="0" rtl="0" algn="ctr">
              <a:lnSpc>
                <a:spcPct val="100000"/>
              </a:lnSpc>
              <a:spcBef>
                <a:spcPts val="600"/>
              </a:spcBef>
              <a:spcAft>
                <a:spcPts val="0"/>
              </a:spcAft>
              <a:buClr>
                <a:srgbClr val="000000"/>
              </a:buClr>
              <a:buSzPct val="100000"/>
              <a:buFont typeface="Arial"/>
              <a:buNone/>
            </a:pPr>
            <a:r>
              <a:rPr b="1" i="0" lang="en-IN" sz="1800" u="none" cap="none" strike="noStrike">
                <a:solidFill>
                  <a:schemeClr val="dk2"/>
                </a:solidFill>
                <a:latin typeface="Calibri"/>
                <a:ea typeface="Calibri"/>
                <a:cs typeface="Calibri"/>
                <a:sym typeface="Calibri"/>
              </a:rPr>
              <a:t>Utsav Mondal              (1NT17CS217)</a:t>
            </a:r>
            <a:endParaRPr b="1" i="0" sz="1800" u="none" cap="none" strike="noStrike">
              <a:solidFill>
                <a:schemeClr val="dk2"/>
              </a:solidFill>
              <a:latin typeface="Calibri"/>
              <a:ea typeface="Calibri"/>
              <a:cs typeface="Calibri"/>
              <a:sym typeface="Calibri"/>
            </a:endParaRPr>
          </a:p>
          <a:p>
            <a:pPr indent="0" lvl="0" marL="0" marR="0" rtl="0" algn="l">
              <a:lnSpc>
                <a:spcPct val="100000"/>
              </a:lnSpc>
              <a:spcBef>
                <a:spcPts val="600"/>
              </a:spcBef>
              <a:spcAft>
                <a:spcPts val="0"/>
              </a:spcAft>
              <a:buClr>
                <a:schemeClr val="accent1"/>
              </a:buClr>
              <a:buSzPct val="70000"/>
              <a:buFont typeface="Noto Sans Symbols"/>
              <a:buNone/>
            </a:pPr>
            <a:r>
              <a:t/>
            </a:r>
            <a:endParaRPr b="1" i="0" sz="1800" u="none" cap="none" strike="noStrike">
              <a:solidFill>
                <a:schemeClr val="dk2"/>
              </a:solidFill>
              <a:latin typeface="Calibri"/>
              <a:ea typeface="Calibri"/>
              <a:cs typeface="Calibri"/>
              <a:sym typeface="Calibri"/>
            </a:endParaRPr>
          </a:p>
        </p:txBody>
      </p:sp>
      <p:sp>
        <p:nvSpPr>
          <p:cNvPr id="95" name="Google Shape;95;p13"/>
          <p:cNvSpPr txBox="1"/>
          <p:nvPr/>
        </p:nvSpPr>
        <p:spPr>
          <a:xfrm>
            <a:off x="5181600" y="5029200"/>
            <a:ext cx="3657600" cy="12192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260"/>
              <a:buFont typeface="Noto Sans Symbols"/>
              <a:buNone/>
            </a:pPr>
            <a:r>
              <a:rPr b="1" i="0" lang="en-IN" sz="1800" u="sng" cap="none" strike="noStrike">
                <a:solidFill>
                  <a:schemeClr val="dk2"/>
                </a:solidFill>
                <a:latin typeface="Calibri"/>
                <a:ea typeface="Calibri"/>
                <a:cs typeface="Calibri"/>
                <a:sym typeface="Calibri"/>
              </a:rPr>
              <a:t>Guided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accent1"/>
              </a:buClr>
              <a:buSzPts val="1260"/>
              <a:buFont typeface="Noto Sans Symbols"/>
              <a:buNone/>
            </a:pPr>
            <a:r>
              <a:rPr b="1" i="0" lang="en-IN" sz="1800" u="none" cap="none" strike="noStrike">
                <a:solidFill>
                  <a:schemeClr val="dk2"/>
                </a:solidFill>
                <a:latin typeface="Calibri"/>
                <a:ea typeface="Calibri"/>
                <a:cs typeface="Calibri"/>
                <a:sym typeface="Calibri"/>
              </a:rPr>
              <a:t>Name of the Guide: Mrs. Nirmala J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accent1"/>
              </a:buClr>
              <a:buSzPts val="1260"/>
              <a:buFont typeface="Noto Sans Symbols"/>
              <a:buNone/>
            </a:pPr>
            <a:r>
              <a:rPr b="1" i="0" lang="en-IN" sz="1800" u="none" cap="none" strike="noStrike">
                <a:solidFill>
                  <a:schemeClr val="dk2"/>
                </a:solidFill>
                <a:latin typeface="Calibri"/>
                <a:ea typeface="Calibri"/>
                <a:cs typeface="Calibri"/>
                <a:sym typeface="Calibri"/>
              </a:rPr>
              <a:t>Designation: Assistant Professor</a:t>
            </a:r>
            <a:endParaRPr b="1" i="0" sz="1800" u="none" cap="none" strike="noStrike">
              <a:solidFill>
                <a:schemeClr val="dk2"/>
              </a:solidFill>
              <a:latin typeface="Calibri"/>
              <a:ea typeface="Calibri"/>
              <a:cs typeface="Calibri"/>
              <a:sym typeface="Calibri"/>
            </a:endParaRPr>
          </a:p>
          <a:p>
            <a:pPr indent="0" lvl="0" marL="0" marR="0" rtl="0" algn="l">
              <a:lnSpc>
                <a:spcPct val="100000"/>
              </a:lnSpc>
              <a:spcBef>
                <a:spcPts val="600"/>
              </a:spcBef>
              <a:spcAft>
                <a:spcPts val="0"/>
              </a:spcAft>
              <a:buClr>
                <a:schemeClr val="accent1"/>
              </a:buClr>
              <a:buSzPts val="1260"/>
              <a:buFont typeface="Noto Sans Symbols"/>
              <a:buNone/>
            </a:pPr>
            <a:r>
              <a:t/>
            </a:r>
            <a:endParaRPr b="1" i="0" sz="1800" u="none" cap="none" strike="noStrike">
              <a:solidFill>
                <a:schemeClr val="dk2"/>
              </a:solidFill>
              <a:latin typeface="Calibri"/>
              <a:ea typeface="Calibri"/>
              <a:cs typeface="Calibri"/>
              <a:sym typeface="Calibri"/>
            </a:endParaRPr>
          </a:p>
        </p:txBody>
      </p:sp>
      <p:sp>
        <p:nvSpPr>
          <p:cNvPr id="96" name="Google Shape;96;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97" name="Google Shape;97;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609600" y="152400"/>
            <a:ext cx="7886700" cy="8540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IN"/>
              <a:t>                 </a:t>
            </a:r>
            <a:r>
              <a:rPr lang="en-IN" sz="4000"/>
              <a:t>Literature Review</a:t>
            </a:r>
            <a:endParaRPr/>
          </a:p>
        </p:txBody>
      </p:sp>
      <p:graphicFrame>
        <p:nvGraphicFramePr>
          <p:cNvPr id="175" name="Google Shape;175;p22"/>
          <p:cNvGraphicFramePr/>
          <p:nvPr/>
        </p:nvGraphicFramePr>
        <p:xfrm>
          <a:off x="762000" y="1447800"/>
          <a:ext cx="3000000" cy="3000000"/>
        </p:xfrm>
        <a:graphic>
          <a:graphicData uri="http://schemas.openxmlformats.org/drawingml/2006/table">
            <a:tbl>
              <a:tblPr bandRow="1" firstRow="1">
                <a:noFill/>
                <a:tableStyleId>{396216C3-0C3E-40BC-8D6B-D9B838F86437}</a:tableStyleId>
              </a:tblPr>
              <a:tblGrid>
                <a:gridCol w="1178025"/>
                <a:gridCol w="2710750"/>
                <a:gridCol w="2166350"/>
                <a:gridCol w="1793475"/>
              </a:tblGrid>
              <a:tr h="816800">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t>    Year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t>         Title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t>Author Name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t>Inference</a:t>
                      </a:r>
                      <a:endParaRPr sz="1400" u="none" cap="none" strike="noStrike"/>
                    </a:p>
                  </a:txBody>
                  <a:tcPr marT="45725" marB="45725" marR="91450" marL="91450"/>
                </a:tc>
              </a:tr>
              <a:tr h="781525">
                <a:tc>
                  <a:txBody>
                    <a:bodyPr/>
                    <a:lstStyle/>
                    <a:p>
                      <a:pPr indent="0" lvl="0" marL="0" marR="0" rtl="0" algn="l">
                        <a:lnSpc>
                          <a:spcPct val="100000"/>
                        </a:lnSpc>
                        <a:spcBef>
                          <a:spcPts val="0"/>
                        </a:spcBef>
                        <a:spcAft>
                          <a:spcPts val="0"/>
                        </a:spcAft>
                        <a:buClr>
                          <a:srgbClr val="000000"/>
                        </a:buClr>
                        <a:buSzPts val="2100"/>
                        <a:buFont typeface="Arial"/>
                        <a:buNone/>
                      </a:pPr>
                      <a:r>
                        <a:rPr lang="en-IN" sz="2100" u="none" cap="none" strike="noStrike"/>
                        <a:t>2014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100"/>
                        <a:buFont typeface="Calibri"/>
                        <a:buNone/>
                      </a:pPr>
                      <a:r>
                        <a:rPr b="0" i="0" lang="en-IN" sz="2100" u="none" cap="none" strike="noStrike">
                          <a:latin typeface="Calibri"/>
                          <a:ea typeface="Calibri"/>
                          <a:cs typeface="Calibri"/>
                          <a:sym typeface="Calibri"/>
                        </a:rPr>
                        <a:t>AR Interior Designer: Automatic Furniture Arrangement using Spatial and Functional Relationships </a:t>
                      </a:r>
                      <a:endParaRPr sz="135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100"/>
                        <a:buFont typeface="Calibri"/>
                        <a:buNone/>
                      </a:pPr>
                      <a:r>
                        <a:rPr b="0" i="0" lang="en-IN" sz="2100" u="none" cap="none" strike="noStrike">
                          <a:latin typeface="Calibri"/>
                          <a:ea typeface="Calibri"/>
                          <a:cs typeface="Calibri"/>
                          <a:sym typeface="Calibri"/>
                        </a:rPr>
                        <a:t>Jeff K.T. Tang  </a:t>
                      </a:r>
                      <a:endParaRPr sz="2100" u="none" cap="none" strike="noStrike"/>
                    </a:p>
                    <a:p>
                      <a:pPr indent="0" lvl="0" marL="0" marR="0" rtl="0" algn="l">
                        <a:lnSpc>
                          <a:spcPct val="100000"/>
                        </a:lnSpc>
                        <a:spcBef>
                          <a:spcPts val="0"/>
                        </a:spcBef>
                        <a:spcAft>
                          <a:spcPts val="0"/>
                        </a:spcAft>
                        <a:buClr>
                          <a:schemeClr val="dk1"/>
                        </a:buClr>
                        <a:buSzPts val="2100"/>
                        <a:buFont typeface="Calibri"/>
                        <a:buNone/>
                      </a:pPr>
                      <a:r>
                        <a:rPr b="0" i="0" lang="en-IN" sz="2100" u="none" cap="none" strike="noStrike">
                          <a:latin typeface="Calibri"/>
                          <a:ea typeface="Calibri"/>
                          <a:cs typeface="Calibri"/>
                          <a:sym typeface="Calibri"/>
                        </a:rPr>
                        <a:t> Wan-Man</a:t>
                      </a:r>
                      <a:endParaRPr sz="1400" u="none" cap="none" strike="noStrike"/>
                    </a:p>
                    <a:p>
                      <a:pPr indent="0" lvl="0" marL="0" marR="0" rtl="0" algn="l">
                        <a:lnSpc>
                          <a:spcPct val="100000"/>
                        </a:lnSpc>
                        <a:spcBef>
                          <a:spcPts val="0"/>
                        </a:spcBef>
                        <a:spcAft>
                          <a:spcPts val="0"/>
                        </a:spcAft>
                        <a:buClr>
                          <a:schemeClr val="dk1"/>
                        </a:buClr>
                        <a:buSzPts val="2100"/>
                        <a:buFont typeface="Calibri"/>
                        <a:buNone/>
                      </a:pPr>
                      <a:r>
                        <a:rPr b="0" i="0" lang="en-IN" sz="2100" u="none" cap="none" strike="noStrike">
                          <a:latin typeface="Calibri"/>
                          <a:ea typeface="Calibri"/>
                          <a:cs typeface="Calibri"/>
                          <a:sym typeface="Calibri"/>
                        </a:rPr>
                        <a:t> Lau -Kit Chan   Kwok-Ho </a:t>
                      </a:r>
                      <a:endParaRPr sz="2100" u="none" cap="none" strike="noStrike"/>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pPr>
                      <a:r>
                        <a:rPr lang="en-IN" sz="1600" u="none" cap="none" strike="noStrike"/>
                        <a:t>Use of Virtual 3D furniture</a:t>
                      </a:r>
                      <a:endParaRPr sz="1400" u="none" cap="none" strike="noStrike"/>
                    </a:p>
                    <a:p>
                      <a:pPr indent="-285750" lvl="0" marL="285750" marR="0" rtl="0" algn="l">
                        <a:lnSpc>
                          <a:spcPct val="100000"/>
                        </a:lnSpc>
                        <a:spcBef>
                          <a:spcPts val="0"/>
                        </a:spcBef>
                        <a:spcAft>
                          <a:spcPts val="0"/>
                        </a:spcAft>
                        <a:buClr>
                          <a:schemeClr val="dk1"/>
                        </a:buClr>
                        <a:buSzPts val="1600"/>
                        <a:buFont typeface="Arial"/>
                        <a:buChar char="•"/>
                      </a:pPr>
                      <a:r>
                        <a:rPr lang="en-IN" sz="1600" u="none" cap="none" strike="noStrike"/>
                        <a:t>Using the in-depth camera in real time as an input</a:t>
                      </a:r>
                      <a:endParaRPr sz="1400" u="none" cap="none" strike="noStrike"/>
                    </a:p>
                    <a:p>
                      <a:pPr indent="-285750" lvl="0" marL="285750" marR="0" rtl="0" algn="l">
                        <a:lnSpc>
                          <a:spcPct val="100000"/>
                        </a:lnSpc>
                        <a:spcBef>
                          <a:spcPts val="0"/>
                        </a:spcBef>
                        <a:spcAft>
                          <a:spcPts val="0"/>
                        </a:spcAft>
                        <a:buClr>
                          <a:schemeClr val="dk1"/>
                        </a:buClr>
                        <a:buSzPts val="1600"/>
                        <a:buFont typeface="Arial"/>
                        <a:buChar char="•"/>
                      </a:pPr>
                      <a:r>
                        <a:rPr b="0" i="0" lang="en-IN" sz="1600" u="none" cap="none" strike="noStrike">
                          <a:latin typeface="Calibri"/>
                          <a:ea typeface="Calibri"/>
                          <a:cs typeface="Calibri"/>
                          <a:sym typeface="Calibri"/>
                        </a:rPr>
                        <a:t>Estimation and optimisation of the available space in a room</a:t>
                      </a:r>
                      <a:endParaRPr sz="1600" u="none" cap="none" strike="noStrike"/>
                    </a:p>
                    <a:p>
                      <a:pPr indent="-285750" lvl="0" marL="285750" marR="0" rtl="0" algn="l">
                        <a:lnSpc>
                          <a:spcPct val="100000"/>
                        </a:lnSpc>
                        <a:spcBef>
                          <a:spcPts val="0"/>
                        </a:spcBef>
                        <a:spcAft>
                          <a:spcPts val="0"/>
                        </a:spcAft>
                        <a:buClr>
                          <a:schemeClr val="dk1"/>
                        </a:buClr>
                        <a:buSzPts val="1600"/>
                        <a:buFont typeface="Arial"/>
                        <a:buChar char="•"/>
                      </a:pPr>
                      <a:r>
                        <a:rPr b="0" i="0" lang="en-IN" sz="1600" u="none" cap="none" strike="noStrike"/>
                        <a:t>The friendly User Interface</a:t>
                      </a:r>
                      <a:endParaRPr b="0" i="0" sz="1600" u="none" cap="none" strike="noStrike">
                        <a:latin typeface="Calibri"/>
                        <a:ea typeface="Calibri"/>
                        <a:cs typeface="Calibri"/>
                        <a:sym typeface="Calibri"/>
                      </a:endParaRPr>
                    </a:p>
                    <a:p>
                      <a:pPr indent="-200025" lvl="0" marL="285750" marR="0" rtl="0" algn="l">
                        <a:lnSpc>
                          <a:spcPct val="100000"/>
                        </a:lnSpc>
                        <a:spcBef>
                          <a:spcPts val="0"/>
                        </a:spcBef>
                        <a:spcAft>
                          <a:spcPts val="0"/>
                        </a:spcAft>
                        <a:buClr>
                          <a:schemeClr val="dk1"/>
                        </a:buClr>
                        <a:buSzPts val="1350"/>
                        <a:buFont typeface="Arial"/>
                        <a:buNone/>
                      </a:pPr>
                      <a:r>
                        <a:t/>
                      </a:r>
                      <a:endParaRPr sz="1350" u="none" cap="none" strike="noStrike"/>
                    </a:p>
                  </a:txBody>
                  <a:tcPr marT="45725" marB="45725" marR="91450" marL="91450"/>
                </a:tc>
              </a:tr>
              <a:tr h="781525">
                <a:tc>
                  <a:txBody>
                    <a:bodyPr/>
                    <a:lstStyle/>
                    <a:p>
                      <a:pPr indent="0" lvl="0" marL="0" marR="0" rtl="0" algn="l">
                        <a:lnSpc>
                          <a:spcPct val="100000"/>
                        </a:lnSpc>
                        <a:spcBef>
                          <a:spcPts val="0"/>
                        </a:spcBef>
                        <a:spcAft>
                          <a:spcPts val="0"/>
                        </a:spcAft>
                        <a:buClr>
                          <a:srgbClr val="000000"/>
                        </a:buClr>
                        <a:buSzPts val="1350"/>
                        <a:buFont typeface="Arial"/>
                        <a:buNone/>
                      </a:pPr>
                      <a:r>
                        <a:t/>
                      </a:r>
                      <a:endParaRPr sz="13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t/>
                      </a:r>
                      <a:endParaRPr sz="13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t/>
                      </a:r>
                      <a:endParaRPr sz="13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t/>
                      </a:r>
                      <a:endParaRPr sz="1350" u="none" cap="none" strike="noStrike"/>
                    </a:p>
                  </a:txBody>
                  <a:tcPr marT="45725" marB="45725" marR="91450" marL="91450"/>
                </a:tc>
              </a:tr>
            </a:tbl>
          </a:graphicData>
        </a:graphic>
      </p:graphicFrame>
      <p:sp>
        <p:nvSpPr>
          <p:cNvPr id="176" name="Google Shape;176;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177" name="Google Shape;177;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609600" y="152400"/>
            <a:ext cx="7886700" cy="8540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IN"/>
              <a:t>                 </a:t>
            </a:r>
            <a:r>
              <a:rPr lang="en-IN" sz="4000"/>
              <a:t>Literature Review</a:t>
            </a:r>
            <a:endParaRPr/>
          </a:p>
        </p:txBody>
      </p:sp>
      <p:graphicFrame>
        <p:nvGraphicFramePr>
          <p:cNvPr id="183" name="Google Shape;183;p23"/>
          <p:cNvGraphicFramePr/>
          <p:nvPr/>
        </p:nvGraphicFramePr>
        <p:xfrm>
          <a:off x="762000" y="1447800"/>
          <a:ext cx="3000000" cy="3000000"/>
        </p:xfrm>
        <a:graphic>
          <a:graphicData uri="http://schemas.openxmlformats.org/drawingml/2006/table">
            <a:tbl>
              <a:tblPr bandRow="1" firstRow="1">
                <a:noFill/>
                <a:tableStyleId>{396216C3-0C3E-40BC-8D6B-D9B838F86437}</a:tableStyleId>
              </a:tblPr>
              <a:tblGrid>
                <a:gridCol w="912025"/>
                <a:gridCol w="2381400"/>
                <a:gridCol w="2267400"/>
                <a:gridCol w="2287775"/>
              </a:tblGrid>
              <a:tr h="816800">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t>Year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t>         Title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t>Author Name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t>Inference</a:t>
                      </a:r>
                      <a:endParaRPr sz="1400" u="none" cap="none" strike="noStrike"/>
                    </a:p>
                  </a:txBody>
                  <a:tcPr marT="45725" marB="45725" marR="91450" marL="91450"/>
                </a:tc>
              </a:tr>
              <a:tr h="2064725">
                <a:tc>
                  <a:txBody>
                    <a:bodyPr/>
                    <a:lstStyle/>
                    <a:p>
                      <a:pPr indent="0" lvl="0" marL="0" marR="0" rtl="0" algn="l">
                        <a:lnSpc>
                          <a:spcPct val="100000"/>
                        </a:lnSpc>
                        <a:spcBef>
                          <a:spcPts val="0"/>
                        </a:spcBef>
                        <a:spcAft>
                          <a:spcPts val="0"/>
                        </a:spcAft>
                        <a:buClr>
                          <a:srgbClr val="000000"/>
                        </a:buClr>
                        <a:buSzPts val="2100"/>
                        <a:buFont typeface="Arial"/>
                        <a:buNone/>
                      </a:pPr>
                      <a:r>
                        <a:rPr lang="en-IN" sz="2100" u="none" cap="none" strike="noStrike"/>
                        <a:t>2015</a:t>
                      </a:r>
                      <a:endParaRPr sz="135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100"/>
                        <a:buFont typeface="Calibri"/>
                        <a:buNone/>
                      </a:pPr>
                      <a:r>
                        <a:rPr b="0" i="0" lang="en-IN" sz="2100" u="none" cap="none" strike="noStrike">
                          <a:latin typeface="Calibri"/>
                          <a:ea typeface="Calibri"/>
                          <a:cs typeface="Calibri"/>
                          <a:sym typeface="Calibri"/>
                        </a:rPr>
                        <a:t>Approach to The Interior Design using Augmented Reality Technology </a:t>
                      </a:r>
                      <a:endParaRPr sz="21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100"/>
                        <a:buFont typeface="Calibri"/>
                        <a:buNone/>
                      </a:pPr>
                      <a:r>
                        <a:rPr b="0" i="0" lang="en-IN" sz="2100" u="none" cap="none" strike="noStrike">
                          <a:latin typeface="Calibri"/>
                          <a:ea typeface="Calibri"/>
                          <a:cs typeface="Calibri"/>
                          <a:sym typeface="Calibri"/>
                        </a:rPr>
                        <a:t>Jiang Hui</a:t>
                      </a:r>
                      <a:endParaRPr sz="2100" u="none" cap="none" strike="noStrike"/>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pPr>
                      <a:r>
                        <a:rPr lang="en-IN" sz="1600" u="none" cap="none" strike="noStrike"/>
                        <a:t>Uses marker based AR</a:t>
                      </a:r>
                      <a:endParaRPr sz="1400" u="none" cap="none" strike="noStrike"/>
                    </a:p>
                    <a:p>
                      <a:pPr indent="-285750" lvl="0" marL="285750" marR="0" rtl="0" algn="l">
                        <a:lnSpc>
                          <a:spcPct val="100000"/>
                        </a:lnSpc>
                        <a:spcBef>
                          <a:spcPts val="0"/>
                        </a:spcBef>
                        <a:spcAft>
                          <a:spcPts val="0"/>
                        </a:spcAft>
                        <a:buClr>
                          <a:schemeClr val="dk1"/>
                        </a:buClr>
                        <a:buSzPts val="1600"/>
                        <a:buFont typeface="Arial"/>
                        <a:buChar char="•"/>
                      </a:pPr>
                      <a:r>
                        <a:rPr lang="en-IN" sz="1600" u="none" cap="none" strike="noStrike"/>
                        <a:t>Uses Hard-Soft decorative in-built models to design a room</a:t>
                      </a:r>
                      <a:endParaRPr sz="1400" u="none" cap="none" strike="noStrike"/>
                    </a:p>
                    <a:p>
                      <a:pPr indent="-285750" lvl="0" marL="285750" marR="0" rtl="0" algn="l">
                        <a:lnSpc>
                          <a:spcPct val="100000"/>
                        </a:lnSpc>
                        <a:spcBef>
                          <a:spcPts val="0"/>
                        </a:spcBef>
                        <a:spcAft>
                          <a:spcPts val="0"/>
                        </a:spcAft>
                        <a:buClr>
                          <a:schemeClr val="dk1"/>
                        </a:buClr>
                        <a:buSzPts val="1600"/>
                        <a:buFont typeface="Arial"/>
                        <a:buChar char="•"/>
                      </a:pPr>
                      <a:r>
                        <a:rPr b="0" i="0" lang="en-IN" sz="1600" u="none" cap="none" strike="noStrike">
                          <a:latin typeface="Calibri"/>
                          <a:ea typeface="Calibri"/>
                          <a:cs typeface="Calibri"/>
                          <a:sym typeface="Calibri"/>
                        </a:rPr>
                        <a:t>Use of ARID system in the conceptual development design stage and AR3D for custom model</a:t>
                      </a:r>
                      <a:endParaRPr sz="1600" u="none" cap="none" strike="noStrike"/>
                    </a:p>
                  </a:txBody>
                  <a:tcPr marT="45725" marB="45725" marR="91450" marL="91450"/>
                </a:tc>
              </a:tr>
              <a:tr h="781525">
                <a:tc>
                  <a:txBody>
                    <a:bodyPr/>
                    <a:lstStyle/>
                    <a:p>
                      <a:pPr indent="0" lvl="0" marL="0" marR="0" rtl="0" algn="l">
                        <a:lnSpc>
                          <a:spcPct val="100000"/>
                        </a:lnSpc>
                        <a:spcBef>
                          <a:spcPts val="0"/>
                        </a:spcBef>
                        <a:spcAft>
                          <a:spcPts val="0"/>
                        </a:spcAft>
                        <a:buClr>
                          <a:srgbClr val="000000"/>
                        </a:buClr>
                        <a:buSzPts val="2100"/>
                        <a:buFont typeface="Arial"/>
                        <a:buNone/>
                      </a:pPr>
                      <a:r>
                        <a:rPr lang="en-IN" sz="2100" u="none" cap="none" strike="noStrike"/>
                        <a:t>2016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100"/>
                        <a:buFont typeface="Calibri"/>
                        <a:buNone/>
                      </a:pPr>
                      <a:r>
                        <a:rPr b="0" i="0" lang="en-IN" sz="2100" u="none" cap="none" strike="noStrike">
                          <a:latin typeface="Calibri"/>
                          <a:ea typeface="Calibri"/>
                          <a:cs typeface="Calibri"/>
                          <a:sym typeface="Calibri"/>
                        </a:rPr>
                        <a:t>Interior Design using Augmented Reality Environment</a:t>
                      </a:r>
                      <a:endParaRPr sz="21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IN" sz="1800" u="none" cap="none" strike="noStrike">
                          <a:latin typeface="Calibri"/>
                          <a:ea typeface="Calibri"/>
                          <a:cs typeface="Calibri"/>
                          <a:sym typeface="Calibri"/>
                        </a:rPr>
                        <a:t>Kalyani Pampattiwar, Akshay Adiyodi , Manasvini Agrahara , Pankaj Gamnani1 </a:t>
                      </a:r>
                      <a:endParaRPr sz="1800" u="none" cap="none" strike="noStrike"/>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pPr>
                      <a:r>
                        <a:rPr lang="en-IN" sz="1600" u="none" cap="none" strike="noStrike"/>
                        <a:t>Enhanced Marker Based AR</a:t>
                      </a:r>
                      <a:endParaRPr sz="1400" u="none" cap="none" strike="noStrike"/>
                    </a:p>
                    <a:p>
                      <a:pPr indent="-285750" lvl="0" marL="285750" marR="0" rtl="0" algn="l">
                        <a:lnSpc>
                          <a:spcPct val="100000"/>
                        </a:lnSpc>
                        <a:spcBef>
                          <a:spcPts val="0"/>
                        </a:spcBef>
                        <a:spcAft>
                          <a:spcPts val="0"/>
                        </a:spcAft>
                        <a:buClr>
                          <a:schemeClr val="dk1"/>
                        </a:buClr>
                        <a:buSzPts val="1600"/>
                        <a:buFont typeface="Arial"/>
                        <a:buChar char="•"/>
                      </a:pPr>
                      <a:r>
                        <a:rPr lang="en-IN" sz="1600" u="none" cap="none" strike="noStrike"/>
                        <a:t>Easy user interactivity</a:t>
                      </a:r>
                      <a:endParaRPr sz="1400" u="none" cap="none" strike="noStrike"/>
                    </a:p>
                    <a:p>
                      <a:pPr indent="-285750" lvl="0" marL="285750" marR="0" rtl="0" algn="l">
                        <a:lnSpc>
                          <a:spcPct val="100000"/>
                        </a:lnSpc>
                        <a:spcBef>
                          <a:spcPts val="0"/>
                        </a:spcBef>
                        <a:spcAft>
                          <a:spcPts val="0"/>
                        </a:spcAft>
                        <a:buClr>
                          <a:schemeClr val="dk1"/>
                        </a:buClr>
                        <a:buSzPts val="1600"/>
                        <a:buFont typeface="Arial"/>
                        <a:buChar char="•"/>
                      </a:pPr>
                      <a:r>
                        <a:rPr lang="en-IN" sz="1600" u="none" cap="none" strike="noStrike"/>
                        <a:t>Rendering real world objects in AR</a:t>
                      </a:r>
                      <a:endParaRPr sz="1400" u="none" cap="none" strike="noStrike"/>
                    </a:p>
                  </a:txBody>
                  <a:tcPr marT="45725" marB="45725" marR="91450" marL="91450"/>
                </a:tc>
              </a:tr>
            </a:tbl>
          </a:graphicData>
        </a:graphic>
      </p:graphicFrame>
      <p:sp>
        <p:nvSpPr>
          <p:cNvPr id="184" name="Google Shape;184;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185" name="Google Shape;185;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609600" y="152400"/>
            <a:ext cx="7886700" cy="8540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IN"/>
              <a:t>                 </a:t>
            </a:r>
            <a:r>
              <a:rPr lang="en-IN" sz="4000"/>
              <a:t>Literature Review</a:t>
            </a:r>
            <a:endParaRPr/>
          </a:p>
        </p:txBody>
      </p:sp>
      <p:graphicFrame>
        <p:nvGraphicFramePr>
          <p:cNvPr id="191" name="Google Shape;191;p24"/>
          <p:cNvGraphicFramePr/>
          <p:nvPr/>
        </p:nvGraphicFramePr>
        <p:xfrm>
          <a:off x="762000" y="1447800"/>
          <a:ext cx="3000000" cy="3000000"/>
        </p:xfrm>
        <a:graphic>
          <a:graphicData uri="http://schemas.openxmlformats.org/drawingml/2006/table">
            <a:tbl>
              <a:tblPr bandRow="1" firstRow="1">
                <a:noFill/>
                <a:tableStyleId>{396216C3-0C3E-40BC-8D6B-D9B838F86437}</a:tableStyleId>
              </a:tblPr>
              <a:tblGrid>
                <a:gridCol w="2238225"/>
                <a:gridCol w="2238225"/>
                <a:gridCol w="1578650"/>
                <a:gridCol w="1798725"/>
              </a:tblGrid>
              <a:tr h="816800">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t>    Year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t>         Title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t>Author Name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t>Inference</a:t>
                      </a:r>
                      <a:endParaRPr sz="1400" u="none" cap="none" strike="noStrike"/>
                    </a:p>
                  </a:txBody>
                  <a:tcPr marT="45725" marB="45725" marR="91450" marL="91450"/>
                </a:tc>
              </a:tr>
              <a:tr h="781525">
                <a:tc>
                  <a:txBody>
                    <a:bodyPr/>
                    <a:lstStyle/>
                    <a:p>
                      <a:pPr indent="0" lvl="0" marL="0" marR="0" rtl="0" algn="l">
                        <a:lnSpc>
                          <a:spcPct val="100000"/>
                        </a:lnSpc>
                        <a:spcBef>
                          <a:spcPts val="0"/>
                        </a:spcBef>
                        <a:spcAft>
                          <a:spcPts val="0"/>
                        </a:spcAft>
                        <a:buClr>
                          <a:srgbClr val="000000"/>
                        </a:buClr>
                        <a:buSzPts val="2100"/>
                        <a:buFont typeface="Arial"/>
                        <a:buNone/>
                      </a:pPr>
                      <a:r>
                        <a:rPr lang="en-IN" sz="2100" u="none" cap="none" strike="noStrike"/>
                        <a:t>2018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100"/>
                        <a:buFont typeface="Calibri"/>
                        <a:buNone/>
                      </a:pPr>
                      <a:r>
                        <a:rPr b="0" i="0" lang="en-IN" sz="2100" u="none" cap="none" strike="noStrike">
                          <a:latin typeface="Calibri"/>
                          <a:ea typeface="Calibri"/>
                          <a:cs typeface="Calibri"/>
                          <a:sym typeface="Calibri"/>
                        </a:rPr>
                        <a:t>Augmented Reality Application for Architects and interior designers: Interno A cost effective solution</a:t>
                      </a:r>
                      <a:endParaRPr b="0" i="0" sz="21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IN" sz="1800" u="none" cap="none" strike="noStrike">
                          <a:latin typeface="Calibri"/>
                          <a:ea typeface="Calibri"/>
                          <a:cs typeface="Calibri"/>
                          <a:sym typeface="Calibri"/>
                        </a:rPr>
                        <a:t>Augmented Reality Application for Architects and interior designers: Interno A cost effective solutionSidraNasir , Mohammad Noman Zahid,</a:t>
                      </a:r>
                      <a:endParaRPr sz="1800" u="none" cap="none" strike="noStrike"/>
                    </a:p>
                    <a:p>
                      <a:pPr indent="0" lvl="0" marL="0" marR="0" rtl="0" algn="l">
                        <a:lnSpc>
                          <a:spcPct val="100000"/>
                        </a:lnSpc>
                        <a:spcBef>
                          <a:spcPts val="0"/>
                        </a:spcBef>
                        <a:spcAft>
                          <a:spcPts val="0"/>
                        </a:spcAft>
                        <a:buClr>
                          <a:schemeClr val="dk1"/>
                        </a:buClr>
                        <a:buSzPts val="1800"/>
                        <a:buFont typeface="Calibri"/>
                        <a:buNone/>
                      </a:pPr>
                      <a:r>
                        <a:rPr b="0" i="0" lang="en-IN" sz="1800" u="none" cap="none" strike="noStrike">
                          <a:latin typeface="Calibri"/>
                          <a:ea typeface="Calibri"/>
                          <a:cs typeface="Calibri"/>
                          <a:sym typeface="Calibri"/>
                        </a:rPr>
                        <a:t>Talha Ahmed Khan , Kushsairy Kadir, Sheroz Khan</a:t>
                      </a:r>
                      <a:endParaRPr sz="1800" u="none" cap="none" strike="noStrike"/>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pPr>
                      <a:r>
                        <a:rPr lang="en-IN" sz="1600" u="none" cap="none" strike="noStrike"/>
                        <a:t>Uses AR for previewing </a:t>
                      </a:r>
                      <a:endParaRPr sz="1400" u="none" cap="none" strike="noStrike"/>
                    </a:p>
                    <a:p>
                      <a:pPr indent="-285750" lvl="0" marL="285750" marR="0" rtl="0" algn="l">
                        <a:lnSpc>
                          <a:spcPct val="100000"/>
                        </a:lnSpc>
                        <a:spcBef>
                          <a:spcPts val="0"/>
                        </a:spcBef>
                        <a:spcAft>
                          <a:spcPts val="0"/>
                        </a:spcAft>
                        <a:buClr>
                          <a:schemeClr val="dk1"/>
                        </a:buClr>
                        <a:buSzPts val="1600"/>
                        <a:buFont typeface="Arial"/>
                        <a:buChar char="•"/>
                      </a:pPr>
                      <a:r>
                        <a:rPr lang="en-IN" sz="1600" u="none" cap="none" strike="noStrike"/>
                        <a:t>User interactivity</a:t>
                      </a:r>
                      <a:endParaRPr sz="1400" u="none" cap="none" strike="noStrike"/>
                    </a:p>
                    <a:p>
                      <a:pPr indent="-285750" lvl="0" marL="285750" marR="0" rtl="0" algn="l">
                        <a:lnSpc>
                          <a:spcPct val="100000"/>
                        </a:lnSpc>
                        <a:spcBef>
                          <a:spcPts val="0"/>
                        </a:spcBef>
                        <a:spcAft>
                          <a:spcPts val="0"/>
                        </a:spcAft>
                        <a:buClr>
                          <a:schemeClr val="dk1"/>
                        </a:buClr>
                        <a:buSzPts val="1600"/>
                        <a:buFont typeface="Arial"/>
                        <a:buChar char="•"/>
                      </a:pPr>
                      <a:r>
                        <a:rPr lang="en-IN" sz="1600" u="none" cap="none" strike="noStrike"/>
                        <a:t>Uses AR trackers</a:t>
                      </a:r>
                      <a:endParaRPr sz="1400" u="none" cap="none" strike="noStrike"/>
                    </a:p>
                    <a:p>
                      <a:pPr indent="-285750" lvl="0" marL="285750" marR="0" rtl="0" algn="l">
                        <a:lnSpc>
                          <a:spcPct val="100000"/>
                        </a:lnSpc>
                        <a:spcBef>
                          <a:spcPts val="0"/>
                        </a:spcBef>
                        <a:spcAft>
                          <a:spcPts val="0"/>
                        </a:spcAft>
                        <a:buClr>
                          <a:schemeClr val="dk1"/>
                        </a:buClr>
                        <a:buSzPts val="1600"/>
                        <a:buFont typeface="Arial"/>
                        <a:buChar char="•"/>
                      </a:pPr>
                      <a:r>
                        <a:rPr lang="en-IN" sz="1600" u="none" cap="none" strike="noStrike"/>
                        <a:t>Virtualising the real world in 2D</a:t>
                      </a:r>
                      <a:endParaRPr sz="1400" u="none" cap="none" strike="noStrike"/>
                    </a:p>
                    <a:p>
                      <a:pPr indent="-200025" lvl="0" marL="285750" marR="0" rtl="0" algn="l">
                        <a:lnSpc>
                          <a:spcPct val="100000"/>
                        </a:lnSpc>
                        <a:spcBef>
                          <a:spcPts val="0"/>
                        </a:spcBef>
                        <a:spcAft>
                          <a:spcPts val="0"/>
                        </a:spcAft>
                        <a:buClr>
                          <a:schemeClr val="dk1"/>
                        </a:buClr>
                        <a:buSzPts val="1350"/>
                        <a:buFont typeface="Arial"/>
                        <a:buNone/>
                      </a:pPr>
                      <a:r>
                        <a:t/>
                      </a:r>
                      <a:endParaRPr sz="1350" u="none" cap="none" strike="noStrike"/>
                    </a:p>
                  </a:txBody>
                  <a:tcPr marT="45725" marB="45725" marR="91450" marL="91450"/>
                </a:tc>
              </a:tr>
            </a:tbl>
          </a:graphicData>
        </a:graphic>
      </p:graphicFrame>
      <p:sp>
        <p:nvSpPr>
          <p:cNvPr id="192" name="Google Shape;192;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193" name="Google Shape;193;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3300"/>
              <a:buFont typeface="Calibri"/>
              <a:buNone/>
            </a:pPr>
            <a:r>
              <a:rPr lang="en-IN"/>
              <a:t>                   System Requirements</a:t>
            </a:r>
            <a:endParaRPr/>
          </a:p>
        </p:txBody>
      </p:sp>
      <p:sp>
        <p:nvSpPr>
          <p:cNvPr id="199" name="Google Shape;199;p25"/>
          <p:cNvSpPr txBox="1"/>
          <p:nvPr>
            <p:ph idx="1" type="body"/>
          </p:nvPr>
        </p:nvSpPr>
        <p:spPr>
          <a:xfrm>
            <a:off x="628650" y="1825625"/>
            <a:ext cx="7886700" cy="3889375"/>
          </a:xfrm>
          <a:prstGeom prst="rect">
            <a:avLst/>
          </a:prstGeom>
          <a:noFill/>
          <a:ln>
            <a:noFill/>
          </a:ln>
        </p:spPr>
        <p:txBody>
          <a:bodyPr anchorCtr="0" anchor="t" bIns="45700" lIns="91425" spcFirstLastPara="1" rIns="91425" wrap="square" tIns="45700">
            <a:normAutofit/>
          </a:bodyPr>
          <a:lstStyle/>
          <a:p>
            <a:pPr indent="-19050" lvl="0" marL="171450" rtl="0" algn="l">
              <a:lnSpc>
                <a:spcPct val="90000"/>
              </a:lnSpc>
              <a:spcBef>
                <a:spcPts val="750"/>
              </a:spcBef>
              <a:spcAft>
                <a:spcPts val="0"/>
              </a:spcAft>
              <a:buClr>
                <a:schemeClr val="dk1"/>
              </a:buClr>
              <a:buSzPts val="2400"/>
              <a:buNone/>
            </a:pPr>
            <a:r>
              <a:rPr lang="en-IN" sz="2400"/>
              <a:t>Hardware: PC capable of supporting high level graphic,Mobile device supports Vuforia and ArCore.</a:t>
            </a:r>
            <a:endParaRPr sz="2400"/>
          </a:p>
          <a:p>
            <a:pPr indent="-19050" lvl="0" marL="171450" rtl="0" algn="l">
              <a:lnSpc>
                <a:spcPct val="90000"/>
              </a:lnSpc>
              <a:spcBef>
                <a:spcPts val="750"/>
              </a:spcBef>
              <a:spcAft>
                <a:spcPts val="0"/>
              </a:spcAft>
              <a:buClr>
                <a:schemeClr val="dk1"/>
              </a:buClr>
              <a:buSzPts val="2400"/>
              <a:buNone/>
            </a:pPr>
            <a:r>
              <a:t/>
            </a:r>
            <a:endParaRPr sz="2400"/>
          </a:p>
          <a:p>
            <a:pPr indent="-19050" lvl="0" marL="171450" rtl="0" algn="l">
              <a:lnSpc>
                <a:spcPct val="90000"/>
              </a:lnSpc>
              <a:spcBef>
                <a:spcPts val="750"/>
              </a:spcBef>
              <a:spcAft>
                <a:spcPts val="0"/>
              </a:spcAft>
              <a:buClr>
                <a:schemeClr val="dk1"/>
              </a:buClr>
              <a:buSzPts val="2400"/>
              <a:buNone/>
            </a:pPr>
            <a:r>
              <a:rPr lang="en-IN" sz="2400"/>
              <a:t>Software: Unity 3D, Vuforia, ArCore, Android Studio</a:t>
            </a:r>
            <a:endParaRPr sz="2400"/>
          </a:p>
        </p:txBody>
      </p:sp>
      <p:sp>
        <p:nvSpPr>
          <p:cNvPr id="200" name="Google Shape;200;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201" name="Google Shape;201;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IN"/>
              <a:t>      Incorporation of changes in phase 2</a:t>
            </a:r>
            <a:endParaRPr/>
          </a:p>
        </p:txBody>
      </p:sp>
      <p:sp>
        <p:nvSpPr>
          <p:cNvPr id="208" name="Google Shape;208;p26"/>
          <p:cNvSpPr txBox="1"/>
          <p:nvPr>
            <p:ph idx="1" type="body"/>
          </p:nvPr>
        </p:nvSpPr>
        <p:spPr>
          <a:xfrm>
            <a:off x="510650" y="1446475"/>
            <a:ext cx="7886700" cy="4701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750"/>
              </a:spcBef>
              <a:spcAft>
                <a:spcPts val="0"/>
              </a:spcAft>
              <a:buNone/>
            </a:pPr>
            <a:r>
              <a:rPr lang="en-IN"/>
              <a:t>Change in Methodology </a:t>
            </a:r>
            <a:endParaRPr/>
          </a:p>
          <a:p>
            <a:pPr indent="0" lvl="0" marL="457200" rtl="0" algn="l">
              <a:lnSpc>
                <a:spcPct val="90000"/>
              </a:lnSpc>
              <a:spcBef>
                <a:spcPts val="750"/>
              </a:spcBef>
              <a:spcAft>
                <a:spcPts val="0"/>
              </a:spcAft>
              <a:buSzPts val="1800"/>
              <a:buNone/>
            </a:pPr>
            <a:r>
              <a:rPr lang="en-IN"/>
              <a:t>rather than implementing the functionalities sequentially we    decided to identify the basic modules and implementation</a:t>
            </a:r>
            <a:endParaRPr/>
          </a:p>
          <a:p>
            <a:pPr indent="0" lvl="0" marL="0" rtl="0" algn="l">
              <a:lnSpc>
                <a:spcPct val="90000"/>
              </a:lnSpc>
              <a:spcBef>
                <a:spcPts val="750"/>
              </a:spcBef>
              <a:spcAft>
                <a:spcPts val="0"/>
              </a:spcAft>
              <a:buSzPts val="1800"/>
              <a:buNone/>
            </a:pPr>
            <a:r>
              <a:rPr lang="en-IN"/>
              <a:t>Vuforia was replaced by AR foundation, ARCore &amp; ArKit</a:t>
            </a:r>
            <a:endParaRPr/>
          </a:p>
          <a:p>
            <a:pPr indent="0" lvl="0" marL="0" rtl="0" algn="l">
              <a:lnSpc>
                <a:spcPct val="90000"/>
              </a:lnSpc>
              <a:spcBef>
                <a:spcPts val="750"/>
              </a:spcBef>
              <a:spcAft>
                <a:spcPts val="0"/>
              </a:spcAft>
              <a:buSzPts val="1800"/>
              <a:buNone/>
            </a:pPr>
            <a:r>
              <a:rPr lang="en-IN"/>
              <a:t>Gesture </a:t>
            </a:r>
            <a:r>
              <a:rPr lang="en-IN"/>
              <a:t>Recognition was replaced by Voice command .</a:t>
            </a:r>
            <a:r>
              <a:rPr lang="en-IN"/>
              <a:t> </a:t>
            </a:r>
            <a:endParaRPr/>
          </a:p>
          <a:p>
            <a:pPr indent="0" lvl="0" marL="0" rtl="0" algn="l">
              <a:lnSpc>
                <a:spcPct val="90000"/>
              </a:lnSpc>
              <a:spcBef>
                <a:spcPts val="750"/>
              </a:spcBef>
              <a:spcAft>
                <a:spcPts val="0"/>
              </a:spcAft>
              <a:buSzPts val="1800"/>
              <a:buNone/>
            </a:pPr>
            <a:r>
              <a:t/>
            </a:r>
            <a:endParaRPr/>
          </a:p>
          <a:p>
            <a:pPr indent="0" lvl="0" marL="0" rtl="0" algn="l">
              <a:lnSpc>
                <a:spcPct val="90000"/>
              </a:lnSpc>
              <a:spcBef>
                <a:spcPts val="750"/>
              </a:spcBef>
              <a:spcAft>
                <a:spcPts val="0"/>
              </a:spcAft>
              <a:buSzPts val="1800"/>
              <a:buNone/>
            </a:pPr>
            <a:r>
              <a:rPr lang="en-IN"/>
              <a:t>      </a:t>
            </a:r>
            <a:endParaRPr/>
          </a:p>
        </p:txBody>
      </p:sp>
      <p:sp>
        <p:nvSpPr>
          <p:cNvPr id="209" name="Google Shape;209;p2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609600" y="0"/>
            <a:ext cx="7886700" cy="7778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IN"/>
              <a:t>                                   Design</a:t>
            </a:r>
            <a:endParaRPr/>
          </a:p>
        </p:txBody>
      </p:sp>
      <p:sp>
        <p:nvSpPr>
          <p:cNvPr id="215" name="Google Shape;215;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216" name="Google Shape;216;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pic>
        <p:nvPicPr>
          <p:cNvPr descr="Diagram&#10;&#10;Description automatically generated" id="217" name="Google Shape;217;p27"/>
          <p:cNvPicPr preferRelativeResize="0"/>
          <p:nvPr>
            <p:ph idx="1" type="body"/>
          </p:nvPr>
        </p:nvPicPr>
        <p:blipFill rotWithShape="1">
          <a:blip r:embed="rId3">
            <a:alphaModFix/>
          </a:blip>
          <a:srcRect b="0" l="0" r="0" t="0"/>
          <a:stretch/>
        </p:blipFill>
        <p:spPr>
          <a:xfrm>
            <a:off x="638601" y="1143000"/>
            <a:ext cx="7971999" cy="525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Implementation</a:t>
            </a:r>
            <a:endParaRPr/>
          </a:p>
        </p:txBody>
      </p:sp>
      <p:sp>
        <p:nvSpPr>
          <p:cNvPr id="224" name="Google Shape;224;p28"/>
          <p:cNvSpPr txBox="1"/>
          <p:nvPr>
            <p:ph idx="1" type="body"/>
          </p:nvPr>
        </p:nvSpPr>
        <p:spPr>
          <a:xfrm>
            <a:off x="628650" y="1749425"/>
            <a:ext cx="7886700" cy="43512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IN"/>
              <a:t>Game Engine : Unity 3D</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n-IN"/>
              <a:t>API/Plugin:</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sp>
        <p:nvSpPr>
          <p:cNvPr id="225" name="Google Shape;225;p28"/>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pic>
        <p:nvPicPr>
          <p:cNvPr id="226" name="Google Shape;226;p28"/>
          <p:cNvPicPr preferRelativeResize="0"/>
          <p:nvPr/>
        </p:nvPicPr>
        <p:blipFill>
          <a:blip r:embed="rId3">
            <a:alphaModFix/>
          </a:blip>
          <a:stretch>
            <a:fillRect/>
          </a:stretch>
        </p:blipFill>
        <p:spPr>
          <a:xfrm>
            <a:off x="6076950" y="2640763"/>
            <a:ext cx="2438400" cy="2438400"/>
          </a:xfrm>
          <a:prstGeom prst="rect">
            <a:avLst/>
          </a:prstGeom>
          <a:noFill/>
          <a:ln>
            <a:noFill/>
          </a:ln>
        </p:spPr>
      </p:pic>
      <p:pic>
        <p:nvPicPr>
          <p:cNvPr id="227" name="Google Shape;227;p28"/>
          <p:cNvPicPr preferRelativeResize="0"/>
          <p:nvPr/>
        </p:nvPicPr>
        <p:blipFill>
          <a:blip r:embed="rId4">
            <a:alphaModFix/>
          </a:blip>
          <a:stretch>
            <a:fillRect/>
          </a:stretch>
        </p:blipFill>
        <p:spPr>
          <a:xfrm>
            <a:off x="628650" y="3429000"/>
            <a:ext cx="2549975" cy="2549975"/>
          </a:xfrm>
          <a:prstGeom prst="rect">
            <a:avLst/>
          </a:prstGeom>
          <a:noFill/>
          <a:ln>
            <a:noFill/>
          </a:ln>
        </p:spPr>
      </p:pic>
      <p:pic>
        <p:nvPicPr>
          <p:cNvPr id="228" name="Google Shape;228;p28"/>
          <p:cNvPicPr preferRelativeResize="0"/>
          <p:nvPr/>
        </p:nvPicPr>
        <p:blipFill>
          <a:blip r:embed="rId5">
            <a:alphaModFix/>
          </a:blip>
          <a:stretch>
            <a:fillRect/>
          </a:stretch>
        </p:blipFill>
        <p:spPr>
          <a:xfrm>
            <a:off x="3338500" y="2374938"/>
            <a:ext cx="2466975" cy="1857375"/>
          </a:xfrm>
          <a:prstGeom prst="rect">
            <a:avLst/>
          </a:prstGeom>
          <a:noFill/>
          <a:ln>
            <a:noFill/>
          </a:ln>
        </p:spPr>
      </p:pic>
      <p:pic>
        <p:nvPicPr>
          <p:cNvPr id="229" name="Google Shape;229;p28"/>
          <p:cNvPicPr preferRelativeResize="0"/>
          <p:nvPr/>
        </p:nvPicPr>
        <p:blipFill rotWithShape="1">
          <a:blip r:embed="rId6">
            <a:alphaModFix/>
          </a:blip>
          <a:srcRect b="0" l="0" r="0" t="0"/>
          <a:stretch/>
        </p:blipFill>
        <p:spPr>
          <a:xfrm>
            <a:off x="3429050" y="4621224"/>
            <a:ext cx="3103301" cy="1735125"/>
          </a:xfrm>
          <a:prstGeom prst="rect">
            <a:avLst/>
          </a:prstGeom>
          <a:noFill/>
          <a:ln>
            <a:noFill/>
          </a:ln>
        </p:spPr>
      </p:pic>
      <p:pic>
        <p:nvPicPr>
          <p:cNvPr id="230" name="Google Shape;230;p28"/>
          <p:cNvPicPr preferRelativeResize="0"/>
          <p:nvPr/>
        </p:nvPicPr>
        <p:blipFill rotWithShape="1">
          <a:blip r:embed="rId7">
            <a:alphaModFix/>
          </a:blip>
          <a:srcRect b="0" l="0" r="0" t="0"/>
          <a:stretch/>
        </p:blipFill>
        <p:spPr>
          <a:xfrm>
            <a:off x="4866175" y="153025"/>
            <a:ext cx="2289350" cy="222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Modules</a:t>
            </a:r>
            <a:endParaRPr/>
          </a:p>
        </p:txBody>
      </p:sp>
      <p:sp>
        <p:nvSpPr>
          <p:cNvPr id="237" name="Google Shape;237;p29"/>
          <p:cNvSpPr txBox="1"/>
          <p:nvPr>
            <p:ph idx="1" type="body"/>
          </p:nvPr>
        </p:nvSpPr>
        <p:spPr>
          <a:xfrm>
            <a:off x="628650" y="1825625"/>
            <a:ext cx="6437700" cy="3604200"/>
          </a:xfrm>
          <a:prstGeom prst="rect">
            <a:avLst/>
          </a:prstGeom>
        </p:spPr>
        <p:txBody>
          <a:bodyPr anchorCtr="0" anchor="t" bIns="45700" lIns="91425" spcFirstLastPara="1" rIns="91425" wrap="square" tIns="45700">
            <a:normAutofit/>
          </a:bodyPr>
          <a:lstStyle/>
          <a:p>
            <a:pPr indent="-434251" lvl="0" marL="457200" rtl="0" algn="l">
              <a:spcBef>
                <a:spcPts val="750"/>
              </a:spcBef>
              <a:spcAft>
                <a:spcPts val="0"/>
              </a:spcAft>
              <a:buSzPts val="3239"/>
              <a:buAutoNum type="arabicPeriod"/>
            </a:pPr>
            <a:r>
              <a:rPr lang="en-IN" sz="3238"/>
              <a:t>Room Rendering</a:t>
            </a:r>
            <a:endParaRPr sz="3238"/>
          </a:p>
          <a:p>
            <a:pPr indent="-434251" lvl="0" marL="457200" rtl="0" algn="l">
              <a:spcBef>
                <a:spcPts val="0"/>
              </a:spcBef>
              <a:spcAft>
                <a:spcPts val="0"/>
              </a:spcAft>
              <a:buSzPts val="3239"/>
              <a:buAutoNum type="arabicPeriod"/>
            </a:pPr>
            <a:r>
              <a:rPr lang="en-IN" sz="3238"/>
              <a:t>Ground Plan Detection</a:t>
            </a:r>
            <a:endParaRPr sz="3238"/>
          </a:p>
          <a:p>
            <a:pPr indent="-434251" lvl="0" marL="457200" rtl="0" algn="l">
              <a:spcBef>
                <a:spcPts val="0"/>
              </a:spcBef>
              <a:spcAft>
                <a:spcPts val="0"/>
              </a:spcAft>
              <a:buSzPts val="3239"/>
              <a:buAutoNum type="arabicPeriod"/>
            </a:pPr>
            <a:r>
              <a:rPr lang="en-IN" sz="3238"/>
              <a:t>Object positioning</a:t>
            </a:r>
            <a:endParaRPr sz="3238"/>
          </a:p>
          <a:p>
            <a:pPr indent="-434251" lvl="0" marL="457200" rtl="0" algn="l">
              <a:spcBef>
                <a:spcPts val="0"/>
              </a:spcBef>
              <a:spcAft>
                <a:spcPts val="0"/>
              </a:spcAft>
              <a:buSzPts val="3239"/>
              <a:buAutoNum type="arabicPeriod"/>
            </a:pPr>
            <a:r>
              <a:rPr lang="en-IN" sz="3238"/>
              <a:t>Translations </a:t>
            </a:r>
            <a:endParaRPr sz="3238"/>
          </a:p>
          <a:p>
            <a:pPr indent="-434251" lvl="0" marL="457200" rtl="0" algn="l">
              <a:spcBef>
                <a:spcPts val="0"/>
              </a:spcBef>
              <a:spcAft>
                <a:spcPts val="0"/>
              </a:spcAft>
              <a:buSzPts val="3239"/>
              <a:buAutoNum type="arabicPeriod"/>
            </a:pPr>
            <a:r>
              <a:rPr lang="en-IN" sz="3238"/>
              <a:t>Integration </a:t>
            </a:r>
            <a:endParaRPr sz="3238"/>
          </a:p>
          <a:p>
            <a:pPr indent="0" lvl="0" marL="457200" rtl="0" algn="l">
              <a:spcBef>
                <a:spcPts val="750"/>
              </a:spcBef>
              <a:spcAft>
                <a:spcPts val="0"/>
              </a:spcAft>
              <a:buNone/>
            </a:pPr>
            <a:r>
              <a:t/>
            </a:r>
            <a:endParaRPr sz="3238"/>
          </a:p>
          <a:p>
            <a:pPr indent="0" lvl="0" marL="0" rtl="0" algn="l">
              <a:spcBef>
                <a:spcPts val="750"/>
              </a:spcBef>
              <a:spcAft>
                <a:spcPts val="0"/>
              </a:spcAft>
              <a:buNone/>
            </a:pPr>
            <a:r>
              <a:t/>
            </a:r>
            <a:endParaRPr/>
          </a:p>
        </p:txBody>
      </p:sp>
      <p:sp>
        <p:nvSpPr>
          <p:cNvPr id="238" name="Google Shape;238;p29"/>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lang="en-IN"/>
              <a:t>Implementation</a:t>
            </a:r>
            <a:endParaRPr/>
          </a:p>
        </p:txBody>
      </p:sp>
      <p:sp>
        <p:nvSpPr>
          <p:cNvPr id="244" name="Google Shape;244;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245" name="Google Shape;245;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pic>
        <p:nvPicPr>
          <p:cNvPr id="246" name="Google Shape;246;p30"/>
          <p:cNvPicPr preferRelativeResize="0"/>
          <p:nvPr/>
        </p:nvPicPr>
        <p:blipFill rotWithShape="1">
          <a:blip r:embed="rId3">
            <a:alphaModFix/>
          </a:blip>
          <a:srcRect b="0" l="0" r="0" t="0"/>
          <a:stretch/>
        </p:blipFill>
        <p:spPr>
          <a:xfrm>
            <a:off x="885375" y="1843100"/>
            <a:ext cx="7521674" cy="436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lang="en-IN"/>
              <a:t>Implementation</a:t>
            </a:r>
            <a:endParaRPr/>
          </a:p>
        </p:txBody>
      </p:sp>
      <p:sp>
        <p:nvSpPr>
          <p:cNvPr id="252" name="Google Shape;252;p31"/>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253" name="Google Shape;253;p3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pic>
        <p:nvPicPr>
          <p:cNvPr id="254" name="Google Shape;254;p31"/>
          <p:cNvPicPr preferRelativeResize="0"/>
          <p:nvPr/>
        </p:nvPicPr>
        <p:blipFill rotWithShape="1">
          <a:blip r:embed="rId3">
            <a:alphaModFix/>
          </a:blip>
          <a:srcRect b="0" l="0" r="0" t="0"/>
          <a:stretch/>
        </p:blipFill>
        <p:spPr>
          <a:xfrm>
            <a:off x="845575" y="1843226"/>
            <a:ext cx="7756186" cy="436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C:\Users\user\Pictures\nmit.jpg" id="103" name="Google Shape;103;p14"/>
          <p:cNvPicPr preferRelativeResize="0"/>
          <p:nvPr/>
        </p:nvPicPr>
        <p:blipFill rotWithShape="1">
          <a:blip r:embed="rId3">
            <a:alphaModFix/>
          </a:blip>
          <a:srcRect b="0" l="0" r="0" t="0"/>
          <a:stretch/>
        </p:blipFill>
        <p:spPr>
          <a:xfrm>
            <a:off x="7772400" y="228600"/>
            <a:ext cx="639445" cy="773430"/>
          </a:xfrm>
          <a:prstGeom prst="rect">
            <a:avLst/>
          </a:prstGeom>
          <a:noFill/>
          <a:ln>
            <a:noFill/>
          </a:ln>
        </p:spPr>
      </p:pic>
      <p:sp>
        <p:nvSpPr>
          <p:cNvPr id="104" name="Google Shape;104;p14"/>
          <p:cNvSpPr txBox="1"/>
          <p:nvPr>
            <p:ph type="title"/>
          </p:nvPr>
        </p:nvSpPr>
        <p:spPr>
          <a:xfrm>
            <a:off x="1600200" y="1828800"/>
            <a:ext cx="5638800" cy="4830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lang="en-IN" sz="2800"/>
              <a:t>TABLE OF CONTENTS</a:t>
            </a:r>
            <a:endParaRPr sz="2800"/>
          </a:p>
        </p:txBody>
      </p:sp>
      <p:sp>
        <p:nvSpPr>
          <p:cNvPr id="105" name="Google Shape;105;p14"/>
          <p:cNvSpPr txBox="1"/>
          <p:nvPr>
            <p:ph idx="1" type="body"/>
          </p:nvPr>
        </p:nvSpPr>
        <p:spPr>
          <a:xfrm>
            <a:off x="685799" y="2286000"/>
            <a:ext cx="7726045" cy="4343400"/>
          </a:xfrm>
          <a:prstGeom prst="rect">
            <a:avLst/>
          </a:prstGeom>
          <a:noFill/>
          <a:ln cap="flat" cmpd="dbl"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IN"/>
              <a:t>Background</a:t>
            </a:r>
            <a:endParaRPr/>
          </a:p>
          <a:p>
            <a:pPr indent="-171450" lvl="0" marL="171450" rtl="0" algn="l">
              <a:lnSpc>
                <a:spcPct val="90000"/>
              </a:lnSpc>
              <a:spcBef>
                <a:spcPts val="750"/>
              </a:spcBef>
              <a:spcAft>
                <a:spcPts val="0"/>
              </a:spcAft>
              <a:buClr>
                <a:schemeClr val="dk1"/>
              </a:buClr>
              <a:buSzPts val="2400"/>
              <a:buChar char="•"/>
            </a:pPr>
            <a:r>
              <a:rPr lang="en-IN" sz="2400"/>
              <a:t>Research motivation and Problem statement</a:t>
            </a:r>
            <a:endParaRPr sz="2400"/>
          </a:p>
          <a:p>
            <a:pPr indent="-171450" lvl="0" marL="171450" rtl="0" algn="l">
              <a:lnSpc>
                <a:spcPct val="90000"/>
              </a:lnSpc>
              <a:spcBef>
                <a:spcPts val="750"/>
              </a:spcBef>
              <a:spcAft>
                <a:spcPts val="0"/>
              </a:spcAft>
              <a:buClr>
                <a:schemeClr val="dk1"/>
              </a:buClr>
              <a:buSzPts val="2100"/>
              <a:buChar char="•"/>
            </a:pPr>
            <a:r>
              <a:rPr lang="en-IN"/>
              <a:t>Research objectives</a:t>
            </a:r>
            <a:endParaRPr/>
          </a:p>
          <a:p>
            <a:pPr indent="-171450" lvl="0" marL="171450" rtl="0" algn="just">
              <a:lnSpc>
                <a:spcPct val="90000"/>
              </a:lnSpc>
              <a:spcBef>
                <a:spcPts val="750"/>
              </a:spcBef>
              <a:spcAft>
                <a:spcPts val="0"/>
              </a:spcAft>
              <a:buClr>
                <a:schemeClr val="dk1"/>
              </a:buClr>
              <a:buSzPts val="2100"/>
              <a:buChar char="•"/>
            </a:pPr>
            <a:r>
              <a:rPr lang="en-IN"/>
              <a:t>Literature Survey </a:t>
            </a:r>
            <a:endParaRPr b="1" sz="2200">
              <a:solidFill>
                <a:srgbClr val="C00000"/>
              </a:solidFill>
            </a:endParaRPr>
          </a:p>
          <a:p>
            <a:pPr indent="-171450" lvl="0" marL="171450" rtl="0" algn="l">
              <a:lnSpc>
                <a:spcPct val="90000"/>
              </a:lnSpc>
              <a:spcBef>
                <a:spcPts val="750"/>
              </a:spcBef>
              <a:spcAft>
                <a:spcPts val="0"/>
              </a:spcAft>
              <a:buClr>
                <a:schemeClr val="dk1"/>
              </a:buClr>
              <a:buSzPts val="2100"/>
              <a:buChar char="•"/>
            </a:pPr>
            <a:r>
              <a:rPr lang="en-IN"/>
              <a:t>System Requirements</a:t>
            </a:r>
            <a:endParaRPr/>
          </a:p>
          <a:p>
            <a:pPr indent="-171450" lvl="0" marL="171450" rtl="0" algn="l">
              <a:lnSpc>
                <a:spcPct val="90000"/>
              </a:lnSpc>
              <a:spcBef>
                <a:spcPts val="750"/>
              </a:spcBef>
              <a:spcAft>
                <a:spcPts val="0"/>
              </a:spcAft>
              <a:buClr>
                <a:schemeClr val="dk1"/>
              </a:buClr>
              <a:buSzPts val="2100"/>
              <a:buChar char="•"/>
            </a:pPr>
            <a:r>
              <a:rPr lang="en-IN"/>
              <a:t>Incorporation of changes mentioned in Phase 1</a:t>
            </a:r>
            <a:endParaRPr/>
          </a:p>
          <a:p>
            <a:pPr indent="-171450" lvl="0" marL="171450" rtl="0" algn="l">
              <a:lnSpc>
                <a:spcPct val="90000"/>
              </a:lnSpc>
              <a:spcBef>
                <a:spcPts val="750"/>
              </a:spcBef>
              <a:spcAft>
                <a:spcPts val="0"/>
              </a:spcAft>
              <a:buClr>
                <a:schemeClr val="dk1"/>
              </a:buClr>
              <a:buSzPts val="2100"/>
              <a:buChar char="•"/>
            </a:pPr>
            <a:r>
              <a:rPr lang="en-IN"/>
              <a:t>Design</a:t>
            </a:r>
            <a:endParaRPr/>
          </a:p>
          <a:p>
            <a:pPr indent="-152400" lvl="0" marL="171450" rtl="0" algn="l">
              <a:lnSpc>
                <a:spcPct val="90000"/>
              </a:lnSpc>
              <a:spcBef>
                <a:spcPts val="750"/>
              </a:spcBef>
              <a:spcAft>
                <a:spcPts val="0"/>
              </a:spcAft>
              <a:buSzPts val="1800"/>
              <a:buChar char="•"/>
            </a:pPr>
            <a:r>
              <a:rPr lang="en-IN"/>
              <a:t>Implementation</a:t>
            </a:r>
            <a:endParaRPr/>
          </a:p>
          <a:p>
            <a:pPr indent="-171450" lvl="0" marL="171450" rtl="0" algn="l">
              <a:lnSpc>
                <a:spcPct val="90000"/>
              </a:lnSpc>
              <a:spcBef>
                <a:spcPts val="750"/>
              </a:spcBef>
              <a:spcAft>
                <a:spcPts val="0"/>
              </a:spcAft>
              <a:buClr>
                <a:schemeClr val="dk1"/>
              </a:buClr>
              <a:buSzPts val="2100"/>
              <a:buChar char="•"/>
            </a:pPr>
            <a:r>
              <a:rPr lang="en-IN"/>
              <a:t>Conclusions </a:t>
            </a:r>
            <a:endParaRPr/>
          </a:p>
          <a:p>
            <a:pPr indent="-171450" lvl="0" marL="171450" rtl="0" algn="l">
              <a:lnSpc>
                <a:spcPct val="90000"/>
              </a:lnSpc>
              <a:spcBef>
                <a:spcPts val="750"/>
              </a:spcBef>
              <a:spcAft>
                <a:spcPts val="0"/>
              </a:spcAft>
              <a:buClr>
                <a:schemeClr val="dk1"/>
              </a:buClr>
              <a:buSzPts val="2100"/>
              <a:buChar char="•"/>
            </a:pPr>
            <a:r>
              <a:rPr lang="en-IN"/>
              <a:t>References </a:t>
            </a:r>
            <a:endParaRPr b="1" sz="2200">
              <a:solidFill>
                <a:srgbClr val="C00000"/>
              </a:solidFill>
            </a:endParaRPr>
          </a:p>
          <a:p>
            <a:pPr indent="-38100" lvl="0" marL="171450" rtl="0" algn="l">
              <a:lnSpc>
                <a:spcPct val="90000"/>
              </a:lnSpc>
              <a:spcBef>
                <a:spcPts val="750"/>
              </a:spcBef>
              <a:spcAft>
                <a:spcPts val="0"/>
              </a:spcAft>
              <a:buClr>
                <a:schemeClr val="dk1"/>
              </a:buClr>
              <a:buSzPts val="2100"/>
              <a:buNone/>
            </a:pPr>
            <a:r>
              <a:t/>
            </a:r>
            <a:endParaRPr/>
          </a:p>
        </p:txBody>
      </p:sp>
      <p:pic>
        <p:nvPicPr>
          <p:cNvPr descr="nitteimg-footer" id="106" name="Google Shape;106;p14"/>
          <p:cNvPicPr preferRelativeResize="0"/>
          <p:nvPr/>
        </p:nvPicPr>
        <p:blipFill rotWithShape="1">
          <a:blip r:embed="rId4">
            <a:alphaModFix/>
          </a:blip>
          <a:srcRect b="0" l="0" r="0" t="0"/>
          <a:stretch/>
        </p:blipFill>
        <p:spPr>
          <a:xfrm>
            <a:off x="685800" y="368667"/>
            <a:ext cx="914400" cy="493295"/>
          </a:xfrm>
          <a:prstGeom prst="rect">
            <a:avLst/>
          </a:prstGeom>
          <a:noFill/>
          <a:ln>
            <a:noFill/>
          </a:ln>
        </p:spPr>
      </p:pic>
      <p:graphicFrame>
        <p:nvGraphicFramePr>
          <p:cNvPr id="107" name="Google Shape;107;p14"/>
          <p:cNvGraphicFramePr/>
          <p:nvPr/>
        </p:nvGraphicFramePr>
        <p:xfrm>
          <a:off x="403228" y="278130"/>
          <a:ext cx="3000000" cy="3000000"/>
        </p:xfrm>
        <a:graphic>
          <a:graphicData uri="http://schemas.openxmlformats.org/drawingml/2006/table">
            <a:tbl>
              <a:tblPr>
                <a:noFill/>
                <a:tableStyleId>{EB755F02-15B5-4547-84D6-86240759399B}</a:tableStyleId>
              </a:tblPr>
              <a:tblGrid>
                <a:gridCol w="1147050"/>
                <a:gridCol w="6046200"/>
                <a:gridCol w="1014125"/>
              </a:tblGrid>
              <a:tr h="934350">
                <a:tc>
                  <a:txBody>
                    <a:bodyPr/>
                    <a:lstStyle/>
                    <a:p>
                      <a:pPr indent="0" lvl="0" marL="0" marR="0" rtl="0" algn="l">
                        <a:lnSpc>
                          <a:spcPct val="100000"/>
                        </a:lnSpc>
                        <a:spcBef>
                          <a:spcPts val="0"/>
                        </a:spcBef>
                        <a:spcAft>
                          <a:spcPts val="0"/>
                        </a:spcAft>
                        <a:buClr>
                          <a:srgbClr val="000000"/>
                        </a:buClr>
                        <a:buSzPts val="1350"/>
                        <a:buFont typeface="Arial"/>
                        <a:buNone/>
                      </a:pPr>
                      <a:r>
                        <a:t/>
                      </a:r>
                      <a:endParaRPr sz="1350" u="none" cap="none" strike="noStrike"/>
                    </a:p>
                  </a:txBody>
                  <a:tcPr marT="0" marB="0" marR="65800" marL="6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b="1" lang="en-IN" sz="1800" u="none" cap="none" strike="noStrike">
                          <a:latin typeface="Cambria"/>
                          <a:ea typeface="Cambria"/>
                          <a:cs typeface="Cambria"/>
                          <a:sym typeface="Cambria"/>
                        </a:rPr>
                        <a:t>Nitte  Meenakshi Institute of Technology</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700"/>
                        <a:buFont typeface="Arial"/>
                        <a:buNone/>
                      </a:pPr>
                      <a:r>
                        <a:rPr lang="en-IN" sz="700" u="none" cap="none" strike="noStrike">
                          <a:latin typeface="Cambria"/>
                          <a:ea typeface="Cambria"/>
                          <a:cs typeface="Cambria"/>
                          <a:sym typeface="Cambria"/>
                        </a:rPr>
                        <a:t>(AN AUTONOMOUS INSTITUTION AFFILIATED TO VISVESVARAYA TECHNOLOGICAL UNIVERSITY, BELGAUM)</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800"/>
                        <a:buFont typeface="Arial"/>
                        <a:buNone/>
                      </a:pPr>
                      <a:r>
                        <a:rPr lang="en-IN" sz="800" u="none" cap="none" strike="noStrike">
                          <a:latin typeface="Cambria"/>
                          <a:ea typeface="Cambria"/>
                          <a:cs typeface="Cambria"/>
                          <a:sym typeface="Cambria"/>
                        </a:rPr>
                        <a:t>PB No. 6429, Yelahanka, Bangalore 560-064, Karnataka</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800"/>
                        <a:buFont typeface="Arial"/>
                        <a:buNone/>
                      </a:pPr>
                      <a:r>
                        <a:rPr lang="en-IN" sz="800" u="none" cap="none" strike="noStrike">
                          <a:latin typeface="Cambria"/>
                          <a:ea typeface="Cambria"/>
                          <a:cs typeface="Cambria"/>
                          <a:sym typeface="Cambria"/>
                        </a:rPr>
                        <a:t>Telephone: 080- 22167800, 22167860, Fax: 080 - 22167805</a:t>
                      </a:r>
                      <a:endParaRPr sz="1100" u="none" cap="none" strike="noStrike">
                        <a:latin typeface="Calibri"/>
                        <a:ea typeface="Calibri"/>
                        <a:cs typeface="Calibri"/>
                        <a:sym typeface="Calibri"/>
                      </a:endParaRPr>
                    </a:p>
                  </a:txBody>
                  <a:tcPr marT="0" marB="0" marR="65800" marL="6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50"/>
                        <a:buFont typeface="Arial"/>
                        <a:buNone/>
                      </a:pPr>
                      <a:r>
                        <a:t/>
                      </a:r>
                      <a:endParaRPr sz="1350" u="none" cap="none" strike="noStrike"/>
                    </a:p>
                  </a:txBody>
                  <a:tcPr marT="0" marB="0" marR="65800" marL="6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3450">
                <a:tc gridSpan="3">
                  <a:txBody>
                    <a:bodyPr/>
                    <a:lstStyle/>
                    <a:p>
                      <a:pPr indent="0" lvl="0" marL="0" marR="0" rtl="0" algn="ctr">
                        <a:lnSpc>
                          <a:spcPct val="115000"/>
                        </a:lnSpc>
                        <a:spcBef>
                          <a:spcPts val="0"/>
                        </a:spcBef>
                        <a:spcAft>
                          <a:spcPts val="0"/>
                        </a:spcAft>
                        <a:buClr>
                          <a:srgbClr val="000000"/>
                        </a:buClr>
                        <a:buSzPts val="1700"/>
                        <a:buFont typeface="Arial"/>
                        <a:buNone/>
                      </a:pPr>
                      <a:r>
                        <a:rPr b="1" lang="en-IN" sz="1700" u="none" cap="none" strike="noStrike">
                          <a:latin typeface="Cambria"/>
                          <a:ea typeface="Cambria"/>
                          <a:cs typeface="Cambria"/>
                          <a:sym typeface="Cambria"/>
                        </a:rPr>
                        <a:t>Department of Computer Science and Engineering</a:t>
                      </a:r>
                      <a:endParaRPr sz="1100" u="none" cap="none" strike="noStrike">
                        <a:latin typeface="Calibri"/>
                        <a:ea typeface="Calibri"/>
                        <a:cs typeface="Calibri"/>
                        <a:sym typeface="Calibri"/>
                      </a:endParaRPr>
                    </a:p>
                  </a:txBody>
                  <a:tcPr marT="0" marB="0" marR="65800" marL="658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bl>
          </a:graphicData>
        </a:graphic>
      </p:graphicFrame>
      <p:sp>
        <p:nvSpPr>
          <p:cNvPr id="108" name="Google Shape;108;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109" name="Google Shape;109;p14"/>
          <p:cNvSpPr txBox="1"/>
          <p:nvPr>
            <p:ph idx="12" type="sldNum"/>
          </p:nvPr>
        </p:nvSpPr>
        <p:spPr>
          <a:xfrm>
            <a:off x="6389614" y="4724400"/>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lang="en-IN"/>
              <a:t>Implementation</a:t>
            </a:r>
            <a:endParaRPr/>
          </a:p>
        </p:txBody>
      </p:sp>
      <p:sp>
        <p:nvSpPr>
          <p:cNvPr id="260" name="Google Shape;260;p32"/>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261" name="Google Shape;261;p3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pic>
        <p:nvPicPr>
          <p:cNvPr id="262" name="Google Shape;262;p32"/>
          <p:cNvPicPr preferRelativeResize="0"/>
          <p:nvPr/>
        </p:nvPicPr>
        <p:blipFill rotWithShape="1">
          <a:blip r:embed="rId3">
            <a:alphaModFix/>
          </a:blip>
          <a:srcRect b="0" l="0" r="0" t="0"/>
          <a:stretch/>
        </p:blipFill>
        <p:spPr>
          <a:xfrm>
            <a:off x="759175" y="1690826"/>
            <a:ext cx="7756186" cy="436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628650" y="-92075"/>
            <a:ext cx="7886700" cy="756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IN"/>
              <a:t>                                   Results</a:t>
            </a:r>
            <a:endParaRPr/>
          </a:p>
        </p:txBody>
      </p:sp>
      <p:sp>
        <p:nvSpPr>
          <p:cNvPr id="269" name="Google Shape;269;p3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pic>
        <p:nvPicPr>
          <p:cNvPr id="270" name="Google Shape;270;p33"/>
          <p:cNvPicPr preferRelativeResize="0"/>
          <p:nvPr/>
        </p:nvPicPr>
        <p:blipFill rotWithShape="1">
          <a:blip r:embed="rId3">
            <a:alphaModFix/>
          </a:blip>
          <a:srcRect b="0" l="0" r="0" t="0"/>
          <a:stretch/>
        </p:blipFill>
        <p:spPr>
          <a:xfrm>
            <a:off x="938375" y="664825"/>
            <a:ext cx="3470900" cy="5855078"/>
          </a:xfrm>
          <a:prstGeom prst="rect">
            <a:avLst/>
          </a:prstGeom>
          <a:noFill/>
          <a:ln>
            <a:noFill/>
          </a:ln>
        </p:spPr>
      </p:pic>
      <p:pic>
        <p:nvPicPr>
          <p:cNvPr id="271" name="Google Shape;271;p33"/>
          <p:cNvPicPr preferRelativeResize="0"/>
          <p:nvPr/>
        </p:nvPicPr>
        <p:blipFill rotWithShape="1">
          <a:blip r:embed="rId4">
            <a:alphaModFix/>
          </a:blip>
          <a:srcRect b="0" l="0" r="0" t="0"/>
          <a:stretch/>
        </p:blipFill>
        <p:spPr>
          <a:xfrm>
            <a:off x="4409275" y="664825"/>
            <a:ext cx="3342499" cy="58550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628650" y="148600"/>
            <a:ext cx="7886700" cy="73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IN"/>
              <a:t>                                Results</a:t>
            </a:r>
            <a:endParaRPr/>
          </a:p>
        </p:txBody>
      </p:sp>
      <p:sp>
        <p:nvSpPr>
          <p:cNvPr id="278" name="Google Shape;278;p3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pic>
        <p:nvPicPr>
          <p:cNvPr id="279" name="Google Shape;279;p34"/>
          <p:cNvPicPr preferRelativeResize="0"/>
          <p:nvPr/>
        </p:nvPicPr>
        <p:blipFill rotWithShape="1">
          <a:blip r:embed="rId3">
            <a:alphaModFix/>
          </a:blip>
          <a:srcRect b="0" l="0" r="0" t="0"/>
          <a:stretch/>
        </p:blipFill>
        <p:spPr>
          <a:xfrm>
            <a:off x="628650" y="1054250"/>
            <a:ext cx="3402425" cy="5667200"/>
          </a:xfrm>
          <a:prstGeom prst="rect">
            <a:avLst/>
          </a:prstGeom>
          <a:noFill/>
          <a:ln>
            <a:noFill/>
          </a:ln>
        </p:spPr>
      </p:pic>
      <p:pic>
        <p:nvPicPr>
          <p:cNvPr id="280" name="Google Shape;280;p34"/>
          <p:cNvPicPr preferRelativeResize="0"/>
          <p:nvPr/>
        </p:nvPicPr>
        <p:blipFill rotWithShape="1">
          <a:blip r:embed="rId4">
            <a:alphaModFix/>
          </a:blip>
          <a:srcRect b="0" l="0" r="0" t="0"/>
          <a:stretch/>
        </p:blipFill>
        <p:spPr>
          <a:xfrm>
            <a:off x="4572000" y="1054250"/>
            <a:ext cx="3481076" cy="566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IN"/>
              <a:t>                   Results(Demonstration)</a:t>
            </a:r>
            <a:endParaRPr/>
          </a:p>
          <a:p>
            <a:pPr indent="0" lvl="0" marL="0" rtl="0" algn="l">
              <a:lnSpc>
                <a:spcPct val="90000"/>
              </a:lnSpc>
              <a:spcBef>
                <a:spcPts val="0"/>
              </a:spcBef>
              <a:spcAft>
                <a:spcPts val="0"/>
              </a:spcAft>
              <a:buSzPts val="1800"/>
              <a:buNone/>
            </a:pPr>
            <a:r>
              <a:t/>
            </a:r>
            <a:endParaRPr/>
          </a:p>
        </p:txBody>
      </p:sp>
      <p:sp>
        <p:nvSpPr>
          <p:cNvPr id="287" name="Google Shape;287;p3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pic>
        <p:nvPicPr>
          <p:cNvPr id="288" name="Google Shape;288;p35" title="VID-20210523-WA0000.mp4">
            <a:hlinkClick r:id="rId3"/>
          </p:cNvPr>
          <p:cNvPicPr preferRelativeResize="0"/>
          <p:nvPr/>
        </p:nvPicPr>
        <p:blipFill rotWithShape="1">
          <a:blip r:embed="rId4">
            <a:alphaModFix/>
          </a:blip>
          <a:srcRect b="0" l="0" r="0" t="0"/>
          <a:stretch/>
        </p:blipFill>
        <p:spPr>
          <a:xfrm>
            <a:off x="942975" y="1585925"/>
            <a:ext cx="6557975" cy="4843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628650" y="365125"/>
            <a:ext cx="7886700" cy="82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IN"/>
              <a:t>                   Results(Demonstration)</a:t>
            </a:r>
            <a:endParaRPr/>
          </a:p>
        </p:txBody>
      </p:sp>
      <p:sp>
        <p:nvSpPr>
          <p:cNvPr id="295" name="Google Shape;295;p3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pic>
        <p:nvPicPr>
          <p:cNvPr id="296" name="Google Shape;296;p36" title="WhatsApp Video 2021-05-24 at 7.27.51 AM.mp4">
            <a:hlinkClick r:id="rId3"/>
          </p:cNvPr>
          <p:cNvPicPr preferRelativeResize="0"/>
          <p:nvPr/>
        </p:nvPicPr>
        <p:blipFill rotWithShape="1">
          <a:blip r:embed="rId4">
            <a:alphaModFix/>
          </a:blip>
          <a:srcRect b="0" l="0" r="0" t="0"/>
          <a:stretch/>
        </p:blipFill>
        <p:spPr>
          <a:xfrm>
            <a:off x="1042975" y="1290750"/>
            <a:ext cx="2743200" cy="5259950"/>
          </a:xfrm>
          <a:prstGeom prst="rect">
            <a:avLst/>
          </a:prstGeom>
          <a:noFill/>
          <a:ln>
            <a:noFill/>
          </a:ln>
        </p:spPr>
      </p:pic>
      <p:pic>
        <p:nvPicPr>
          <p:cNvPr id="297" name="Google Shape;297;p36" title="WhatsApp Video 2021-05-24 at 7.48.40 AM.mp4">
            <a:hlinkClick r:id="rId5"/>
          </p:cNvPr>
          <p:cNvPicPr preferRelativeResize="0"/>
          <p:nvPr/>
        </p:nvPicPr>
        <p:blipFill rotWithShape="1">
          <a:blip r:embed="rId6">
            <a:alphaModFix/>
          </a:blip>
          <a:srcRect b="0" l="0" r="0" t="0"/>
          <a:stretch/>
        </p:blipFill>
        <p:spPr>
          <a:xfrm>
            <a:off x="4572000" y="1290750"/>
            <a:ext cx="2366975" cy="5155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IN"/>
              <a:t>                   Results(Demonstration)</a:t>
            </a:r>
            <a:endParaRPr/>
          </a:p>
          <a:p>
            <a:pPr indent="0" lvl="0" marL="0" rtl="0" algn="l">
              <a:lnSpc>
                <a:spcPct val="90000"/>
              </a:lnSpc>
              <a:spcBef>
                <a:spcPts val="0"/>
              </a:spcBef>
              <a:spcAft>
                <a:spcPts val="0"/>
              </a:spcAft>
              <a:buSzPts val="1800"/>
              <a:buNone/>
            </a:pPr>
            <a:r>
              <a:t/>
            </a:r>
            <a:endParaRPr/>
          </a:p>
        </p:txBody>
      </p:sp>
      <p:sp>
        <p:nvSpPr>
          <p:cNvPr id="304" name="Google Shape;304;p3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pic>
        <p:nvPicPr>
          <p:cNvPr id="305" name="Google Shape;305;p37" title="VID-20210524-WA0000.mp4">
            <a:hlinkClick r:id="rId3"/>
          </p:cNvPr>
          <p:cNvPicPr preferRelativeResize="0"/>
          <p:nvPr/>
        </p:nvPicPr>
        <p:blipFill rotWithShape="1">
          <a:blip r:embed="rId4">
            <a:alphaModFix/>
          </a:blip>
          <a:srcRect b="0" l="0" r="0" t="0"/>
          <a:stretch/>
        </p:blipFill>
        <p:spPr>
          <a:xfrm>
            <a:off x="1328750" y="1898050"/>
            <a:ext cx="5915026" cy="4251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Timeline</a:t>
            </a:r>
            <a:endParaRPr/>
          </a:p>
        </p:txBody>
      </p:sp>
      <p:sp>
        <p:nvSpPr>
          <p:cNvPr id="312" name="Google Shape;312;p38"/>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pic>
        <p:nvPicPr>
          <p:cNvPr id="313" name="Google Shape;313;p38"/>
          <p:cNvPicPr preferRelativeResize="0"/>
          <p:nvPr/>
        </p:nvPicPr>
        <p:blipFill>
          <a:blip r:embed="rId3">
            <a:alphaModFix/>
          </a:blip>
          <a:stretch>
            <a:fillRect/>
          </a:stretch>
        </p:blipFill>
        <p:spPr>
          <a:xfrm>
            <a:off x="0" y="2620879"/>
            <a:ext cx="9144003" cy="2139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lang="en-IN"/>
              <a:t>CONCLUSION</a:t>
            </a:r>
            <a:endParaRPr/>
          </a:p>
        </p:txBody>
      </p:sp>
      <p:sp>
        <p:nvSpPr>
          <p:cNvPr id="319" name="Google Shape;319;p3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IN"/>
              <a:t>We conclude that our project will be an enhancement all the other products in the field of AR for architects and interior designers with ease to use features by utilizing the current technology with cost efficiency. </a:t>
            </a:r>
            <a:endParaRPr/>
          </a:p>
        </p:txBody>
      </p:sp>
      <p:sp>
        <p:nvSpPr>
          <p:cNvPr id="320" name="Google Shape;320;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321" name="Google Shape;321;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Survey Paper Title</a:t>
            </a:r>
            <a:endParaRPr/>
          </a:p>
        </p:txBody>
      </p:sp>
      <p:sp>
        <p:nvSpPr>
          <p:cNvPr id="328" name="Google Shape;328;p40"/>
          <p:cNvSpPr txBox="1"/>
          <p:nvPr>
            <p:ph idx="1" type="body"/>
          </p:nvPr>
        </p:nvSpPr>
        <p:spPr>
          <a:xfrm>
            <a:off x="628650" y="1438825"/>
            <a:ext cx="7886700" cy="4351200"/>
          </a:xfrm>
          <a:prstGeom prst="rect">
            <a:avLst/>
          </a:prstGeom>
        </p:spPr>
        <p:txBody>
          <a:bodyPr anchorCtr="0" anchor="ctr" bIns="45700" lIns="91425" spcFirstLastPara="1" rIns="91425" wrap="square" tIns="45700">
            <a:normAutofit/>
          </a:bodyPr>
          <a:lstStyle/>
          <a:p>
            <a:pPr indent="0" lvl="0" marL="0" rtl="0" algn="ctr">
              <a:spcBef>
                <a:spcPts val="750"/>
              </a:spcBef>
              <a:spcAft>
                <a:spcPts val="0"/>
              </a:spcAft>
              <a:buNone/>
            </a:pPr>
            <a:r>
              <a:rPr i="1" lang="en-IN" sz="3200"/>
              <a:t>“</a:t>
            </a:r>
            <a:r>
              <a:rPr i="1" lang="en-IN" sz="3200"/>
              <a:t>Use of AR in Construction“</a:t>
            </a:r>
            <a:endParaRPr i="1" sz="3200"/>
          </a:p>
        </p:txBody>
      </p:sp>
      <p:sp>
        <p:nvSpPr>
          <p:cNvPr id="329" name="Google Shape;329;p4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1"/>
          <p:cNvSpPr txBox="1"/>
          <p:nvPr>
            <p:ph type="title"/>
          </p:nvPr>
        </p:nvSpPr>
        <p:spPr>
          <a:xfrm>
            <a:off x="609600" y="152401"/>
            <a:ext cx="78867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IN"/>
              <a:t>                           References</a:t>
            </a:r>
            <a:endParaRPr/>
          </a:p>
        </p:txBody>
      </p:sp>
      <p:sp>
        <p:nvSpPr>
          <p:cNvPr id="335" name="Google Shape;335;p41"/>
          <p:cNvSpPr txBox="1"/>
          <p:nvPr>
            <p:ph idx="1" type="body"/>
          </p:nvPr>
        </p:nvSpPr>
        <p:spPr>
          <a:xfrm>
            <a:off x="618212" y="1825625"/>
            <a:ext cx="8220727"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IN"/>
              <a:t>Virtual Reality Practice in Architecture Design; Ping Su, Shuo Wang</a:t>
            </a:r>
            <a:endParaRPr/>
          </a:p>
          <a:p>
            <a:pPr indent="-171450" lvl="0" marL="171450" rtl="0" algn="l">
              <a:lnSpc>
                <a:spcPct val="90000"/>
              </a:lnSpc>
              <a:spcBef>
                <a:spcPts val="750"/>
              </a:spcBef>
              <a:spcAft>
                <a:spcPts val="0"/>
              </a:spcAft>
              <a:buClr>
                <a:schemeClr val="dk1"/>
              </a:buClr>
              <a:buSzPts val="2100"/>
              <a:buChar char="•"/>
            </a:pPr>
            <a:r>
              <a:rPr lang="en-IN"/>
              <a:t>AR Interior Designer: Automatic Furniture Arrangement using Spatial and Functional Relationships; Jeff K.T. Tang , Wan-Man, Lau -Kit Chan, Kwok-Ho </a:t>
            </a:r>
            <a:endParaRPr/>
          </a:p>
          <a:p>
            <a:pPr indent="-171450" lvl="0" marL="171450" rtl="0" algn="l">
              <a:lnSpc>
                <a:spcPct val="90000"/>
              </a:lnSpc>
              <a:spcBef>
                <a:spcPts val="750"/>
              </a:spcBef>
              <a:spcAft>
                <a:spcPts val="0"/>
              </a:spcAft>
              <a:buClr>
                <a:schemeClr val="dk1"/>
              </a:buClr>
              <a:buSzPts val="2100"/>
              <a:buChar char="•"/>
            </a:pPr>
            <a:r>
              <a:rPr lang="en-IN"/>
              <a:t>Approach to The Interior Design using Augmented Reality Technology ;Jiang Hui</a:t>
            </a:r>
            <a:endParaRPr/>
          </a:p>
          <a:p>
            <a:pPr indent="-171450" lvl="0" marL="171450" rtl="0" algn="l">
              <a:lnSpc>
                <a:spcPct val="90000"/>
              </a:lnSpc>
              <a:spcBef>
                <a:spcPts val="750"/>
              </a:spcBef>
              <a:spcAft>
                <a:spcPts val="0"/>
              </a:spcAft>
              <a:buClr>
                <a:schemeClr val="dk1"/>
              </a:buClr>
              <a:buSzPts val="2100"/>
              <a:buChar char="•"/>
            </a:pPr>
            <a:r>
              <a:rPr lang="en-IN"/>
              <a:t>Interior Design using Augmented Reality Environment;   Kalyani Pampattiwar, Akshay Adiyodi , Manasvini Agrahara , Pankaj Gamnani1 </a:t>
            </a:r>
            <a:endParaRPr/>
          </a:p>
          <a:p>
            <a:pPr indent="-171450" lvl="0" marL="171450" rtl="0" algn="l">
              <a:lnSpc>
                <a:spcPct val="90000"/>
              </a:lnSpc>
              <a:spcBef>
                <a:spcPts val="750"/>
              </a:spcBef>
              <a:spcAft>
                <a:spcPts val="0"/>
              </a:spcAft>
              <a:buClr>
                <a:schemeClr val="dk1"/>
              </a:buClr>
              <a:buSzPts val="2100"/>
              <a:buChar char="•"/>
            </a:pPr>
            <a:r>
              <a:rPr lang="en-IN"/>
              <a:t>Augmented Reality Application for Architects and interior designers: Interno A cost effective solution; SidraNasir , Mohammad Noman Zahid,Talha Ahmed Khan , Kushsairy Kadir, Sheroz Khan</a:t>
            </a:r>
            <a:endParaRPr/>
          </a:p>
          <a:p>
            <a:pPr indent="-38100" lvl="0" marL="171450" rtl="0" algn="l">
              <a:lnSpc>
                <a:spcPct val="90000"/>
              </a:lnSpc>
              <a:spcBef>
                <a:spcPts val="750"/>
              </a:spcBef>
              <a:spcAft>
                <a:spcPts val="0"/>
              </a:spcAft>
              <a:buClr>
                <a:schemeClr val="dk1"/>
              </a:buClr>
              <a:buSzPts val="2100"/>
              <a:buNone/>
            </a:pPr>
            <a:r>
              <a:t/>
            </a:r>
            <a:endParaRPr/>
          </a:p>
          <a:p>
            <a:pPr indent="-38100" lvl="0" marL="171450" rtl="0" algn="l">
              <a:lnSpc>
                <a:spcPct val="90000"/>
              </a:lnSpc>
              <a:spcBef>
                <a:spcPts val="750"/>
              </a:spcBef>
              <a:spcAft>
                <a:spcPts val="0"/>
              </a:spcAft>
              <a:buClr>
                <a:schemeClr val="dk1"/>
              </a:buClr>
              <a:buSzPts val="2100"/>
              <a:buNone/>
            </a:pPr>
            <a:r>
              <a:t/>
            </a:r>
            <a:endParaRPr/>
          </a:p>
          <a:p>
            <a:pPr indent="-38100" lvl="0" marL="171450" rtl="0" algn="l">
              <a:lnSpc>
                <a:spcPct val="90000"/>
              </a:lnSpc>
              <a:spcBef>
                <a:spcPts val="750"/>
              </a:spcBef>
              <a:spcAft>
                <a:spcPts val="0"/>
              </a:spcAft>
              <a:buClr>
                <a:schemeClr val="dk1"/>
              </a:buClr>
              <a:buSzPts val="2100"/>
              <a:buNone/>
            </a:pPr>
            <a:r>
              <a:t/>
            </a:r>
            <a:endParaRPr/>
          </a:p>
        </p:txBody>
      </p:sp>
      <p:sp>
        <p:nvSpPr>
          <p:cNvPr id="336" name="Google Shape;336;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337" name="Google Shape;337;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a:t>                              </a:t>
            </a:r>
            <a:r>
              <a:rPr lang="en-IN" sz="4000"/>
              <a:t>Background</a:t>
            </a:r>
            <a:br>
              <a:rPr lang="en-IN"/>
            </a:br>
            <a:br>
              <a:rPr lang="en-IN"/>
            </a:br>
            <a:r>
              <a:rPr lang="en-IN"/>
              <a:t>Reality spectrum</a:t>
            </a:r>
            <a:endParaRPr/>
          </a:p>
        </p:txBody>
      </p:sp>
      <p:pic>
        <p:nvPicPr>
          <p:cNvPr id="115" name="Google Shape;115;p15"/>
          <p:cNvPicPr preferRelativeResize="0"/>
          <p:nvPr>
            <p:ph idx="1" type="body"/>
          </p:nvPr>
        </p:nvPicPr>
        <p:blipFill rotWithShape="1">
          <a:blip r:embed="rId3">
            <a:alphaModFix/>
          </a:blip>
          <a:srcRect b="0" l="0" r="0" t="0"/>
          <a:stretch/>
        </p:blipFill>
        <p:spPr>
          <a:xfrm>
            <a:off x="838200" y="2209800"/>
            <a:ext cx="7598864" cy="4003516"/>
          </a:xfrm>
          <a:prstGeom prst="rect">
            <a:avLst/>
          </a:prstGeom>
          <a:noFill/>
          <a:ln>
            <a:noFill/>
          </a:ln>
        </p:spPr>
      </p:pic>
      <p:sp>
        <p:nvSpPr>
          <p:cNvPr id="116" name="Google Shape;116;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117" name="Google Shape;117;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lang="en-IN"/>
              <a:t>References</a:t>
            </a:r>
            <a:endParaRPr/>
          </a:p>
        </p:txBody>
      </p:sp>
      <p:sp>
        <p:nvSpPr>
          <p:cNvPr id="343" name="Google Shape;343;p4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IN"/>
              <a:t>B. Cvetkoska, N. Marina, D. C. Bogatinoska, and Z. Mitreski, "Smart mirror E-health assistant — Posture analyze algorithm proposed model for upright posture," IEEE EUROCON 2017 -17th International Conference on Smart Technologies, Ohrid, 2017, pp. 507-512. 2. </a:t>
            </a:r>
            <a:endParaRPr/>
          </a:p>
          <a:p>
            <a:pPr indent="-171450" lvl="0" marL="171450" rtl="0" algn="l">
              <a:lnSpc>
                <a:spcPct val="90000"/>
              </a:lnSpc>
              <a:spcBef>
                <a:spcPts val="750"/>
              </a:spcBef>
              <a:spcAft>
                <a:spcPts val="0"/>
              </a:spcAft>
              <a:buClr>
                <a:schemeClr val="dk1"/>
              </a:buClr>
              <a:buSzPts val="2100"/>
              <a:buChar char="•"/>
            </a:pPr>
            <a:r>
              <a:rPr lang="en-IN"/>
              <a:t>D. Gold, D. Sollinger and Indratmo, "SmartReflect: A modular smart mirror application platform," 2016 IEEE 7th Annual Information Technology, Electronics and Mobile Communication Conference (IEMCON), Vancouver, BC, 2016, pp. 1-7. 3. </a:t>
            </a:r>
            <a:endParaRPr/>
          </a:p>
          <a:p>
            <a:pPr indent="-171450" lvl="0" marL="171450" rtl="0" algn="l">
              <a:lnSpc>
                <a:spcPct val="90000"/>
              </a:lnSpc>
              <a:spcBef>
                <a:spcPts val="750"/>
              </a:spcBef>
              <a:spcAft>
                <a:spcPts val="0"/>
              </a:spcAft>
              <a:buClr>
                <a:schemeClr val="dk1"/>
              </a:buClr>
              <a:buSzPts val="2100"/>
              <a:buChar char="•"/>
            </a:pPr>
            <a:r>
              <a:rPr lang="en-IN"/>
              <a:t>M. Rodriguez-Martinez et al., "Smart Mirrors: peer-to-peer Web services for publishing electronic documents," 14th International Workshop Research Issues on Data Engineering: Web Services for eCommerce and e-Government Applications, 2004. Proceedings., 2004, pp. 121-128.</a:t>
            </a:r>
            <a:endParaRPr/>
          </a:p>
        </p:txBody>
      </p:sp>
      <p:sp>
        <p:nvSpPr>
          <p:cNvPr id="344" name="Google Shape;344;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345" name="Google Shape;345;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628650" y="2765948"/>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lang="en-IN" sz="4500"/>
              <a:t>THANK YOU</a:t>
            </a:r>
            <a:endParaRPr/>
          </a:p>
        </p:txBody>
      </p:sp>
      <p:sp>
        <p:nvSpPr>
          <p:cNvPr id="351" name="Google Shape;351;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352" name="Google Shape;352;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idx="1" type="body"/>
          </p:nvPr>
        </p:nvSpPr>
        <p:spPr>
          <a:xfrm>
            <a:off x="457200" y="1371600"/>
            <a:ext cx="3867150" cy="47244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i="1" lang="en-IN" sz="2400"/>
              <a:t> </a:t>
            </a:r>
            <a:r>
              <a:rPr b="1" lang="en-IN" sz="2400">
                <a:solidFill>
                  <a:srgbClr val="202124"/>
                </a:solidFill>
                <a:latin typeface="arial"/>
                <a:ea typeface="arial"/>
                <a:cs typeface="arial"/>
                <a:sym typeface="arial"/>
              </a:rPr>
              <a:t>Virtual Reality</a:t>
            </a:r>
            <a:r>
              <a:rPr lang="en-IN" sz="2400">
                <a:solidFill>
                  <a:srgbClr val="202124"/>
                </a:solidFill>
                <a:latin typeface="arial"/>
                <a:ea typeface="arial"/>
                <a:cs typeface="arial"/>
                <a:sym typeface="arial"/>
              </a:rPr>
              <a:t> (</a:t>
            </a:r>
            <a:r>
              <a:rPr b="1" lang="en-IN" sz="2400">
                <a:solidFill>
                  <a:srgbClr val="202124"/>
                </a:solidFill>
                <a:latin typeface="arial"/>
                <a:ea typeface="arial"/>
                <a:cs typeface="arial"/>
                <a:sym typeface="arial"/>
              </a:rPr>
              <a:t>VR</a:t>
            </a:r>
            <a:r>
              <a:rPr lang="en-IN" sz="2400">
                <a:solidFill>
                  <a:srgbClr val="202124"/>
                </a:solidFill>
                <a:latin typeface="arial"/>
                <a:ea typeface="arial"/>
                <a:cs typeface="arial"/>
                <a:sym typeface="arial"/>
              </a:rPr>
              <a:t>) is the use of computer technology to create a simulated environment. Unlike traditional user interfaces, </a:t>
            </a:r>
            <a:r>
              <a:rPr b="1" lang="en-IN" sz="2400">
                <a:solidFill>
                  <a:srgbClr val="202124"/>
                </a:solidFill>
                <a:latin typeface="arial"/>
                <a:ea typeface="arial"/>
                <a:cs typeface="arial"/>
                <a:sym typeface="arial"/>
              </a:rPr>
              <a:t>VR</a:t>
            </a:r>
            <a:r>
              <a:rPr lang="en-IN" sz="2400">
                <a:solidFill>
                  <a:srgbClr val="202124"/>
                </a:solidFill>
                <a:latin typeface="arial"/>
                <a:ea typeface="arial"/>
                <a:cs typeface="arial"/>
                <a:sym typeface="arial"/>
              </a:rPr>
              <a:t> places the user inside an experience. Instead of viewing a screen in front of them, users are immersed and able to interact with 3D worlds</a:t>
            </a:r>
            <a:endParaRPr/>
          </a:p>
        </p:txBody>
      </p:sp>
      <p:sp>
        <p:nvSpPr>
          <p:cNvPr id="123" name="Google Shape;123;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124" name="Google Shape;124;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pic>
        <p:nvPicPr>
          <p:cNvPr descr="A picture containing person, young, sitting, blurry&#10;&#10;Description automatically generated" id="125" name="Google Shape;125;p16"/>
          <p:cNvPicPr preferRelativeResize="0"/>
          <p:nvPr/>
        </p:nvPicPr>
        <p:blipFill rotWithShape="1">
          <a:blip r:embed="rId3">
            <a:alphaModFix/>
          </a:blip>
          <a:srcRect b="0" l="0" r="0" t="0"/>
          <a:stretch/>
        </p:blipFill>
        <p:spPr>
          <a:xfrm>
            <a:off x="4446499" y="1600200"/>
            <a:ext cx="4087901" cy="365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idx="1" type="body"/>
          </p:nvPr>
        </p:nvSpPr>
        <p:spPr>
          <a:xfrm>
            <a:off x="685800" y="914400"/>
            <a:ext cx="4572000" cy="5181600"/>
          </a:xfrm>
          <a:prstGeom prst="rect">
            <a:avLst/>
          </a:prstGeom>
          <a:noFill/>
          <a:ln>
            <a:noFill/>
          </a:ln>
        </p:spPr>
        <p:txBody>
          <a:bodyPr anchorCtr="0" anchor="t" bIns="45700" lIns="91425" spcFirstLastPara="1" rIns="91425" wrap="square" tIns="45700">
            <a:normAutofit fontScale="92500" lnSpcReduction="20000"/>
          </a:bodyPr>
          <a:lstStyle/>
          <a:p>
            <a:pPr indent="-171450" lvl="0" marL="171450" rtl="0" algn="l">
              <a:lnSpc>
                <a:spcPct val="90000"/>
              </a:lnSpc>
              <a:spcBef>
                <a:spcPts val="0"/>
              </a:spcBef>
              <a:spcAft>
                <a:spcPts val="0"/>
              </a:spcAft>
              <a:buClr>
                <a:srgbClr val="202122"/>
              </a:buClr>
              <a:buSzPct val="100000"/>
              <a:buChar char="•"/>
            </a:pPr>
            <a:r>
              <a:rPr b="1" lang="en-IN" sz="2400">
                <a:solidFill>
                  <a:srgbClr val="202122"/>
                </a:solidFill>
                <a:latin typeface="Arial"/>
                <a:ea typeface="Arial"/>
                <a:cs typeface="Arial"/>
                <a:sym typeface="Arial"/>
              </a:rPr>
              <a:t>Augmented reality</a:t>
            </a:r>
            <a:r>
              <a:rPr lang="en-IN" sz="2400">
                <a:solidFill>
                  <a:srgbClr val="202122"/>
                </a:solidFill>
                <a:latin typeface="Arial"/>
                <a:ea typeface="Arial"/>
                <a:cs typeface="Arial"/>
                <a:sym typeface="Arial"/>
              </a:rPr>
              <a:t> (</a:t>
            </a:r>
            <a:r>
              <a:rPr b="1" lang="en-IN" sz="2400">
                <a:solidFill>
                  <a:srgbClr val="202122"/>
                </a:solidFill>
                <a:latin typeface="Arial"/>
                <a:ea typeface="Arial"/>
                <a:cs typeface="Arial"/>
                <a:sym typeface="Arial"/>
              </a:rPr>
              <a:t>AR</a:t>
            </a:r>
            <a:r>
              <a:rPr lang="en-IN" sz="2400">
                <a:solidFill>
                  <a:srgbClr val="202122"/>
                </a:solidFill>
                <a:latin typeface="Arial"/>
                <a:ea typeface="Arial"/>
                <a:cs typeface="Arial"/>
                <a:sym typeface="Arial"/>
              </a:rPr>
              <a:t>) is an interactive experience of a real-world environment where the objects that reside in the real world are enhanced by computer-generated perceptual information</a:t>
            </a:r>
            <a:endParaRPr/>
          </a:p>
          <a:p>
            <a:pPr indent="-30479" lvl="0" marL="171450" rtl="0" algn="l">
              <a:lnSpc>
                <a:spcPct val="90000"/>
              </a:lnSpc>
              <a:spcBef>
                <a:spcPts val="750"/>
              </a:spcBef>
              <a:spcAft>
                <a:spcPts val="0"/>
              </a:spcAft>
              <a:buClr>
                <a:schemeClr val="dk1"/>
              </a:buClr>
              <a:buSzPct val="100000"/>
              <a:buNone/>
            </a:pPr>
            <a:r>
              <a:t/>
            </a:r>
            <a:endParaRPr sz="2400">
              <a:solidFill>
                <a:srgbClr val="202122"/>
              </a:solidFill>
              <a:latin typeface="Arial"/>
              <a:ea typeface="Arial"/>
              <a:cs typeface="Arial"/>
              <a:sym typeface="Arial"/>
            </a:endParaRPr>
          </a:p>
          <a:p>
            <a:pPr indent="-30479" lvl="0" marL="171450" rtl="0" algn="l">
              <a:lnSpc>
                <a:spcPct val="90000"/>
              </a:lnSpc>
              <a:spcBef>
                <a:spcPts val="750"/>
              </a:spcBef>
              <a:spcAft>
                <a:spcPts val="0"/>
              </a:spcAft>
              <a:buClr>
                <a:schemeClr val="dk1"/>
              </a:buClr>
              <a:buSzPct val="100000"/>
              <a:buNone/>
            </a:pPr>
            <a:r>
              <a:t/>
            </a:r>
            <a:endParaRPr sz="2400">
              <a:solidFill>
                <a:srgbClr val="202122"/>
              </a:solidFill>
              <a:latin typeface="Arial"/>
              <a:ea typeface="Arial"/>
              <a:cs typeface="Arial"/>
              <a:sym typeface="Arial"/>
            </a:endParaRPr>
          </a:p>
          <a:p>
            <a:pPr indent="-171450" lvl="0" marL="171450" rtl="0" algn="l">
              <a:lnSpc>
                <a:spcPct val="90000"/>
              </a:lnSpc>
              <a:spcBef>
                <a:spcPts val="750"/>
              </a:spcBef>
              <a:spcAft>
                <a:spcPts val="0"/>
              </a:spcAft>
              <a:buClr>
                <a:srgbClr val="202124"/>
              </a:buClr>
              <a:buSzPct val="100000"/>
              <a:buChar char="•"/>
            </a:pPr>
            <a:r>
              <a:rPr b="1" lang="en-IN" sz="2400">
                <a:solidFill>
                  <a:srgbClr val="202124"/>
                </a:solidFill>
                <a:latin typeface="arial"/>
                <a:ea typeface="arial"/>
                <a:cs typeface="arial"/>
                <a:sym typeface="arial"/>
              </a:rPr>
              <a:t>Mixed reality</a:t>
            </a:r>
            <a:r>
              <a:rPr lang="en-IN" sz="2400">
                <a:solidFill>
                  <a:srgbClr val="202124"/>
                </a:solidFill>
                <a:latin typeface="arial"/>
                <a:ea typeface="arial"/>
                <a:cs typeface="arial"/>
                <a:sym typeface="arial"/>
              </a:rPr>
              <a:t> (MR) is the merging of real and virtual worlds to produce new environments and visualizations, where physical and digital objects co-exist and interact in real time. </a:t>
            </a:r>
            <a:r>
              <a:rPr b="1" lang="en-IN" sz="2400">
                <a:solidFill>
                  <a:srgbClr val="202124"/>
                </a:solidFill>
                <a:latin typeface="arial"/>
                <a:ea typeface="arial"/>
                <a:cs typeface="arial"/>
                <a:sym typeface="arial"/>
              </a:rPr>
              <a:t>Mixed reality</a:t>
            </a:r>
            <a:r>
              <a:rPr lang="en-IN" sz="2400">
                <a:solidFill>
                  <a:srgbClr val="202124"/>
                </a:solidFill>
                <a:latin typeface="arial"/>
                <a:ea typeface="arial"/>
                <a:cs typeface="arial"/>
                <a:sym typeface="arial"/>
              </a:rPr>
              <a:t> does not exclusively take place in either the physical or virtual world, but is a hybrid of </a:t>
            </a:r>
            <a:r>
              <a:rPr b="1" lang="en-IN" sz="2400">
                <a:solidFill>
                  <a:srgbClr val="202124"/>
                </a:solidFill>
                <a:latin typeface="arial"/>
                <a:ea typeface="arial"/>
                <a:cs typeface="arial"/>
                <a:sym typeface="arial"/>
              </a:rPr>
              <a:t>reality</a:t>
            </a:r>
            <a:r>
              <a:rPr lang="en-IN" sz="2400">
                <a:solidFill>
                  <a:srgbClr val="202124"/>
                </a:solidFill>
                <a:latin typeface="arial"/>
                <a:ea typeface="arial"/>
                <a:cs typeface="arial"/>
                <a:sym typeface="arial"/>
              </a:rPr>
              <a:t> and virtual </a:t>
            </a:r>
            <a:r>
              <a:rPr b="1" lang="en-IN" sz="2400">
                <a:solidFill>
                  <a:srgbClr val="202124"/>
                </a:solidFill>
                <a:latin typeface="arial"/>
                <a:ea typeface="arial"/>
                <a:cs typeface="arial"/>
                <a:sym typeface="arial"/>
              </a:rPr>
              <a:t>realit</a:t>
            </a:r>
            <a:r>
              <a:rPr b="1" lang="en-IN" sz="2400">
                <a:solidFill>
                  <a:srgbClr val="202122"/>
                </a:solidFill>
                <a:latin typeface="Arial"/>
                <a:ea typeface="Arial"/>
                <a:cs typeface="Arial"/>
                <a:sym typeface="Arial"/>
              </a:rPr>
              <a:t>y</a:t>
            </a:r>
            <a:endParaRPr sz="2400"/>
          </a:p>
          <a:p>
            <a:pPr indent="-48133" lvl="0" marL="171450" rtl="0" algn="l">
              <a:lnSpc>
                <a:spcPct val="90000"/>
              </a:lnSpc>
              <a:spcBef>
                <a:spcPts val="750"/>
              </a:spcBef>
              <a:spcAft>
                <a:spcPts val="0"/>
              </a:spcAft>
              <a:buClr>
                <a:schemeClr val="dk1"/>
              </a:buClr>
              <a:buSzPct val="100000"/>
              <a:buNone/>
            </a:pPr>
            <a:r>
              <a:t/>
            </a:r>
            <a:endParaRPr/>
          </a:p>
        </p:txBody>
      </p:sp>
      <p:sp>
        <p:nvSpPr>
          <p:cNvPr id="131" name="Google Shape;131;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132" name="Google Shape;132;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pic>
        <p:nvPicPr>
          <p:cNvPr descr="A person standing in a room&#10;&#10;Description automatically generated" id="133" name="Google Shape;133;p17"/>
          <p:cNvPicPr preferRelativeResize="0"/>
          <p:nvPr/>
        </p:nvPicPr>
        <p:blipFill rotWithShape="1">
          <a:blip r:embed="rId3">
            <a:alphaModFix/>
          </a:blip>
          <a:srcRect b="0" l="0" r="0" t="0"/>
          <a:stretch/>
        </p:blipFill>
        <p:spPr>
          <a:xfrm>
            <a:off x="5334000" y="762000"/>
            <a:ext cx="3674208" cy="2445019"/>
          </a:xfrm>
          <a:prstGeom prst="rect">
            <a:avLst/>
          </a:prstGeom>
          <a:noFill/>
          <a:ln>
            <a:noFill/>
          </a:ln>
        </p:spPr>
      </p:pic>
      <p:pic>
        <p:nvPicPr>
          <p:cNvPr descr="A person standing in a room&#10;&#10;Description automatically generated" id="134" name="Google Shape;134;p17"/>
          <p:cNvPicPr preferRelativeResize="0"/>
          <p:nvPr/>
        </p:nvPicPr>
        <p:blipFill rotWithShape="1">
          <a:blip r:embed="rId4">
            <a:alphaModFix/>
          </a:blip>
          <a:srcRect b="0" l="0" r="0" t="0"/>
          <a:stretch/>
        </p:blipFill>
        <p:spPr>
          <a:xfrm>
            <a:off x="5334000" y="3505200"/>
            <a:ext cx="3677557" cy="23580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idx="1" type="body"/>
          </p:nvPr>
        </p:nvSpPr>
        <p:spPr>
          <a:xfrm>
            <a:off x="628650" y="1066800"/>
            <a:ext cx="4400550" cy="5110163"/>
          </a:xfrm>
          <a:prstGeom prst="rect">
            <a:avLst/>
          </a:prstGeom>
          <a:noFill/>
          <a:ln>
            <a:noFill/>
          </a:ln>
        </p:spPr>
        <p:txBody>
          <a:bodyPr anchorCtr="0" anchor="t" bIns="45700" lIns="91425" spcFirstLastPara="1" rIns="91425" wrap="square" tIns="45700">
            <a:normAutofit fontScale="92500" lnSpcReduction="20000"/>
          </a:bodyPr>
          <a:lstStyle/>
          <a:p>
            <a:pPr indent="-171450" lvl="0" marL="171450" rtl="0" algn="l">
              <a:lnSpc>
                <a:spcPct val="90000"/>
              </a:lnSpc>
              <a:spcBef>
                <a:spcPts val="0"/>
              </a:spcBef>
              <a:spcAft>
                <a:spcPts val="0"/>
              </a:spcAft>
              <a:buClr>
                <a:schemeClr val="dk1"/>
              </a:buClr>
              <a:buSzPct val="100000"/>
              <a:buChar char="•"/>
            </a:pPr>
            <a:r>
              <a:rPr lang="en-IN" sz="2400"/>
              <a:t>Use of AR in the field for Architects and Interior designers</a:t>
            </a:r>
            <a:endParaRPr/>
          </a:p>
          <a:p>
            <a:pPr indent="-48133" lvl="0" marL="171450" rtl="0" algn="l">
              <a:lnSpc>
                <a:spcPct val="90000"/>
              </a:lnSpc>
              <a:spcBef>
                <a:spcPts val="750"/>
              </a:spcBef>
              <a:spcAft>
                <a:spcPts val="0"/>
              </a:spcAft>
              <a:buClr>
                <a:schemeClr val="dk1"/>
              </a:buClr>
              <a:buSzPct val="100000"/>
              <a:buNone/>
            </a:pPr>
            <a:r>
              <a:t/>
            </a:r>
            <a:endParaRPr/>
          </a:p>
          <a:p>
            <a:pPr indent="-171450" lvl="0" marL="171450" rtl="0" algn="l">
              <a:lnSpc>
                <a:spcPct val="90000"/>
              </a:lnSpc>
              <a:spcBef>
                <a:spcPts val="750"/>
              </a:spcBef>
              <a:spcAft>
                <a:spcPts val="0"/>
              </a:spcAft>
              <a:buClr>
                <a:schemeClr val="dk1"/>
              </a:buClr>
              <a:buSzPct val="100000"/>
              <a:buChar char="•"/>
            </a:pPr>
            <a:r>
              <a:rPr lang="en-IN" sz="2400">
                <a:latin typeface="Calibri"/>
                <a:ea typeface="Calibri"/>
                <a:cs typeface="Calibri"/>
                <a:sym typeface="Calibri"/>
              </a:rPr>
              <a:t>Although the idea to use AR for architecture, engineering and construction dates back to the early 1996’s  and AR has actually matured from a pure research field into certain practical industrial applications, until now it has not been implemented as a real product in architecture and design. In contrast, architecture and design communities apparently have the knowledge of the operations/tasks that AR could potentially enhance as well as the motivation to bring in this new technology for improving the current practices</a:t>
            </a:r>
            <a:endParaRPr/>
          </a:p>
          <a:p>
            <a:pPr indent="-48133" lvl="0" marL="171450" rtl="0" algn="l">
              <a:lnSpc>
                <a:spcPct val="90000"/>
              </a:lnSpc>
              <a:spcBef>
                <a:spcPts val="750"/>
              </a:spcBef>
              <a:spcAft>
                <a:spcPts val="0"/>
              </a:spcAft>
              <a:buClr>
                <a:schemeClr val="dk1"/>
              </a:buClr>
              <a:buSzPct val="100000"/>
              <a:buNone/>
            </a:pPr>
            <a:r>
              <a:t/>
            </a:r>
            <a:endParaRPr/>
          </a:p>
        </p:txBody>
      </p:sp>
      <p:sp>
        <p:nvSpPr>
          <p:cNvPr id="140" name="Google Shape;140;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141" name="Google Shape;141;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pic>
        <p:nvPicPr>
          <p:cNvPr descr="A picture containing person, standing, table, cake&#10;&#10;Description automatically generated" id="142" name="Google Shape;142;p18"/>
          <p:cNvPicPr preferRelativeResize="0"/>
          <p:nvPr/>
        </p:nvPicPr>
        <p:blipFill rotWithShape="1">
          <a:blip r:embed="rId3">
            <a:alphaModFix/>
          </a:blip>
          <a:srcRect b="0" l="0" r="0" t="0"/>
          <a:stretch/>
        </p:blipFill>
        <p:spPr>
          <a:xfrm>
            <a:off x="5105401" y="1524000"/>
            <a:ext cx="3907316" cy="3352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315725" y="365125"/>
            <a:ext cx="8631600" cy="10827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3300"/>
              <a:buFont typeface="Calibri"/>
              <a:buNone/>
            </a:pPr>
            <a:r>
              <a:rPr lang="en-IN"/>
              <a:t>    Research Motivation And Problem statement</a:t>
            </a:r>
            <a:endParaRPr/>
          </a:p>
        </p:txBody>
      </p:sp>
      <p:sp>
        <p:nvSpPr>
          <p:cNvPr id="148" name="Google Shape;148;p19"/>
          <p:cNvSpPr txBox="1"/>
          <p:nvPr>
            <p:ph idx="1" type="body"/>
          </p:nvPr>
        </p:nvSpPr>
        <p:spPr>
          <a:xfrm>
            <a:off x="533400" y="1524000"/>
            <a:ext cx="8058150" cy="4648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IN"/>
              <a:t>Nowadays with excessive workload and busy life, many professionals face problems that result in the loss of their clients or the certain overheads that spoil the process of satisfying the client.</a:t>
            </a:r>
            <a:endParaRPr/>
          </a:p>
          <a:p>
            <a:pPr indent="-171450" lvl="0" marL="171450" rtl="0" algn="l">
              <a:lnSpc>
                <a:spcPct val="90000"/>
              </a:lnSpc>
              <a:spcBef>
                <a:spcPts val="750"/>
              </a:spcBef>
              <a:spcAft>
                <a:spcPts val="0"/>
              </a:spcAft>
              <a:buClr>
                <a:schemeClr val="dk1"/>
              </a:buClr>
              <a:buSzPts val="2100"/>
              <a:buChar char="•"/>
            </a:pPr>
            <a:r>
              <a:rPr lang="en-IN"/>
              <a:t> AR/VR helps to remove some of the fear and anxiety that a client might have about committing to a design plan that they are unsure of and achieve 98% closure rate. The proposed software will be used by interior designers or architects.</a:t>
            </a:r>
            <a:endParaRPr/>
          </a:p>
          <a:p>
            <a:pPr indent="-171450" lvl="0" marL="171450" rtl="0" algn="l">
              <a:lnSpc>
                <a:spcPct val="90000"/>
              </a:lnSpc>
              <a:spcBef>
                <a:spcPts val="750"/>
              </a:spcBef>
              <a:spcAft>
                <a:spcPts val="0"/>
              </a:spcAft>
              <a:buClr>
                <a:schemeClr val="dk1"/>
              </a:buClr>
              <a:buSzPts val="2100"/>
              <a:buChar char="•"/>
            </a:pPr>
            <a:r>
              <a:rPr lang="en-IN"/>
              <a:t> This proposed research most likely acts as an effective tool which can decrease the gap between industrial company and customer in addition to other applicable business communities. </a:t>
            </a:r>
            <a:endParaRPr/>
          </a:p>
          <a:p>
            <a:pPr indent="-171450" lvl="0" marL="171450" rtl="0" algn="l">
              <a:lnSpc>
                <a:spcPct val="90000"/>
              </a:lnSpc>
              <a:spcBef>
                <a:spcPts val="750"/>
              </a:spcBef>
              <a:spcAft>
                <a:spcPts val="0"/>
              </a:spcAft>
              <a:buClr>
                <a:schemeClr val="dk1"/>
              </a:buClr>
              <a:buSzPts val="2100"/>
              <a:buChar char="•"/>
            </a:pPr>
            <a:r>
              <a:rPr lang="en-IN"/>
              <a:t>The print media (images, panaflex, print outs) influence is not capable and sufficient to satisfy designers and architects to visualize their ideas and complicated stuff in their desired way in the real-world environment. </a:t>
            </a:r>
            <a:endParaRPr/>
          </a:p>
        </p:txBody>
      </p:sp>
      <p:sp>
        <p:nvSpPr>
          <p:cNvPr id="149" name="Google Shape;149;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150" name="Google Shape;150;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28650" y="4413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IN"/>
              <a:t>                    Research Objective</a:t>
            </a:r>
            <a:endParaRPr/>
          </a:p>
        </p:txBody>
      </p:sp>
      <p:sp>
        <p:nvSpPr>
          <p:cNvPr id="156" name="Google Shape;156;p20"/>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IN"/>
              <a:t>Use of AR camera for the detection of ground plane.</a:t>
            </a:r>
            <a:endParaRPr/>
          </a:p>
          <a:p>
            <a:pPr indent="0" lvl="0" marL="171450" rtl="0" algn="l">
              <a:lnSpc>
                <a:spcPct val="90000"/>
              </a:lnSpc>
              <a:spcBef>
                <a:spcPts val="0"/>
              </a:spcBef>
              <a:spcAft>
                <a:spcPts val="0"/>
              </a:spcAft>
              <a:buSzPts val="1800"/>
              <a:buNone/>
            </a:pPr>
            <a:r>
              <a:t/>
            </a:r>
            <a:endParaRPr/>
          </a:p>
          <a:p>
            <a:pPr indent="-152400" lvl="0" marL="171450" rtl="0" algn="l">
              <a:lnSpc>
                <a:spcPct val="90000"/>
              </a:lnSpc>
              <a:spcBef>
                <a:spcPts val="0"/>
              </a:spcBef>
              <a:spcAft>
                <a:spcPts val="0"/>
              </a:spcAft>
              <a:buSzPts val="1800"/>
              <a:buChar char="•"/>
            </a:pPr>
            <a:r>
              <a:rPr lang="en-IN"/>
              <a:t>Rendering of room(architectural structure)and the interiors.</a:t>
            </a:r>
            <a:endParaRPr/>
          </a:p>
          <a:p>
            <a:pPr indent="0" lvl="0" marL="171450" rtl="0" algn="l">
              <a:lnSpc>
                <a:spcPct val="90000"/>
              </a:lnSpc>
              <a:spcBef>
                <a:spcPts val="0"/>
              </a:spcBef>
              <a:spcAft>
                <a:spcPts val="0"/>
              </a:spcAft>
              <a:buSzPts val="1800"/>
              <a:buNone/>
            </a:pPr>
            <a:r>
              <a:t/>
            </a:r>
            <a:endParaRPr/>
          </a:p>
          <a:p>
            <a:pPr indent="-152400" lvl="0" marL="171450" rtl="0" algn="l">
              <a:lnSpc>
                <a:spcPct val="90000"/>
              </a:lnSpc>
              <a:spcBef>
                <a:spcPts val="0"/>
              </a:spcBef>
              <a:spcAft>
                <a:spcPts val="0"/>
              </a:spcAft>
              <a:buSzPts val="1800"/>
              <a:buChar char="•"/>
            </a:pPr>
            <a:r>
              <a:rPr lang="en-IN"/>
              <a:t>Integration with android device.</a:t>
            </a:r>
            <a:endParaRPr/>
          </a:p>
          <a:p>
            <a:pPr indent="0" lvl="0" marL="171450" rtl="0" algn="l">
              <a:lnSpc>
                <a:spcPct val="90000"/>
              </a:lnSpc>
              <a:spcBef>
                <a:spcPts val="0"/>
              </a:spcBef>
              <a:spcAft>
                <a:spcPts val="0"/>
              </a:spcAft>
              <a:buSzPts val="1800"/>
              <a:buNone/>
            </a:pPr>
            <a:r>
              <a:t/>
            </a:r>
            <a:endParaRPr/>
          </a:p>
          <a:p>
            <a:pPr indent="-152400" lvl="0" marL="171450" rtl="0" algn="l">
              <a:lnSpc>
                <a:spcPct val="90000"/>
              </a:lnSpc>
              <a:spcBef>
                <a:spcPts val="0"/>
              </a:spcBef>
              <a:spcAft>
                <a:spcPts val="0"/>
              </a:spcAft>
              <a:buSzPts val="1800"/>
              <a:buChar char="•"/>
            </a:pPr>
            <a:r>
              <a:rPr lang="en-IN"/>
              <a:t>Screen control.</a:t>
            </a:r>
            <a:endParaRPr/>
          </a:p>
          <a:p>
            <a:pPr indent="0" lvl="0" marL="171450" rtl="0" algn="l">
              <a:lnSpc>
                <a:spcPct val="90000"/>
              </a:lnSpc>
              <a:spcBef>
                <a:spcPts val="0"/>
              </a:spcBef>
              <a:spcAft>
                <a:spcPts val="0"/>
              </a:spcAft>
              <a:buSzPts val="1800"/>
              <a:buNone/>
            </a:pPr>
            <a:r>
              <a:t/>
            </a:r>
            <a:endParaRPr/>
          </a:p>
          <a:p>
            <a:pPr indent="-152400" lvl="0" marL="171450" rtl="0" algn="l">
              <a:lnSpc>
                <a:spcPct val="90000"/>
              </a:lnSpc>
              <a:spcBef>
                <a:spcPts val="0"/>
              </a:spcBef>
              <a:spcAft>
                <a:spcPts val="0"/>
              </a:spcAft>
              <a:buSzPts val="1800"/>
              <a:buChar char="•"/>
            </a:pPr>
            <a:r>
              <a:rPr lang="en-IN"/>
              <a:t>Gesture Recognition.</a:t>
            </a:r>
            <a:endParaRPr/>
          </a:p>
        </p:txBody>
      </p:sp>
      <p:sp>
        <p:nvSpPr>
          <p:cNvPr id="157" name="Google Shape;157;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158" name="Google Shape;158;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pic>
        <p:nvPicPr>
          <p:cNvPr id="159" name="Google Shape;159;p20"/>
          <p:cNvPicPr preferRelativeResize="0"/>
          <p:nvPr/>
        </p:nvPicPr>
        <p:blipFill rotWithShape="1">
          <a:blip r:embed="rId3">
            <a:alphaModFix/>
          </a:blip>
          <a:srcRect b="0" l="0" r="0" t="0"/>
          <a:stretch/>
        </p:blipFill>
        <p:spPr>
          <a:xfrm>
            <a:off x="6457950" y="0"/>
            <a:ext cx="2583300" cy="2674150"/>
          </a:xfrm>
          <a:prstGeom prst="rect">
            <a:avLst/>
          </a:prstGeom>
          <a:noFill/>
          <a:ln>
            <a:noFill/>
          </a:ln>
        </p:spPr>
      </p:pic>
      <p:pic>
        <p:nvPicPr>
          <p:cNvPr id="160" name="Google Shape;160;p20"/>
          <p:cNvPicPr preferRelativeResize="0"/>
          <p:nvPr/>
        </p:nvPicPr>
        <p:blipFill rotWithShape="1">
          <a:blip r:embed="rId4">
            <a:alphaModFix/>
          </a:blip>
          <a:srcRect b="0" l="0" r="0" t="0"/>
          <a:stretch/>
        </p:blipFill>
        <p:spPr>
          <a:xfrm>
            <a:off x="3354650" y="4566850"/>
            <a:ext cx="3651301" cy="2041526"/>
          </a:xfrm>
          <a:prstGeom prst="rect">
            <a:avLst/>
          </a:prstGeom>
          <a:noFill/>
          <a:ln>
            <a:noFill/>
          </a:ln>
        </p:spPr>
      </p:pic>
      <p:pic>
        <p:nvPicPr>
          <p:cNvPr id="161" name="Google Shape;161;p20"/>
          <p:cNvPicPr preferRelativeResize="0"/>
          <p:nvPr/>
        </p:nvPicPr>
        <p:blipFill rotWithShape="1">
          <a:blip r:embed="rId5">
            <a:alphaModFix/>
          </a:blip>
          <a:srcRect b="0" l="0" r="0" t="0"/>
          <a:stretch/>
        </p:blipFill>
        <p:spPr>
          <a:xfrm>
            <a:off x="6141425" y="2936150"/>
            <a:ext cx="2899825" cy="217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609600" y="152400"/>
            <a:ext cx="7886700" cy="8540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IN"/>
              <a:t>                 </a:t>
            </a:r>
            <a:r>
              <a:rPr lang="en-IN" sz="4000"/>
              <a:t>Literature Review</a:t>
            </a:r>
            <a:endParaRPr/>
          </a:p>
        </p:txBody>
      </p:sp>
      <p:graphicFrame>
        <p:nvGraphicFramePr>
          <p:cNvPr id="167" name="Google Shape;167;p21"/>
          <p:cNvGraphicFramePr/>
          <p:nvPr/>
        </p:nvGraphicFramePr>
        <p:xfrm>
          <a:off x="564078" y="1266701"/>
          <a:ext cx="3000000" cy="3000000"/>
        </p:xfrm>
        <a:graphic>
          <a:graphicData uri="http://schemas.openxmlformats.org/drawingml/2006/table">
            <a:tbl>
              <a:tblPr bandRow="1" firstRow="1">
                <a:noFill/>
                <a:tableStyleId>{396216C3-0C3E-40BC-8D6B-D9B838F86437}</a:tableStyleId>
              </a:tblPr>
              <a:tblGrid>
                <a:gridCol w="1203375"/>
                <a:gridCol w="1836725"/>
                <a:gridCol w="2280050"/>
                <a:gridCol w="2883625"/>
              </a:tblGrid>
              <a:tr h="816800">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t>    Year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t>         Title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t>Author Name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t>Inference</a:t>
                      </a:r>
                      <a:endParaRPr sz="1400" u="none" cap="none" strike="noStrike"/>
                    </a:p>
                  </a:txBody>
                  <a:tcPr marT="45725" marB="45725" marR="91450" marL="91450"/>
                </a:tc>
              </a:tr>
              <a:tr h="2660075">
                <a:tc>
                  <a:txBody>
                    <a:bodyPr/>
                    <a:lstStyle/>
                    <a:p>
                      <a:pPr indent="0" lvl="0" marL="0" marR="0" rtl="0" algn="l">
                        <a:lnSpc>
                          <a:spcPct val="100000"/>
                        </a:lnSpc>
                        <a:spcBef>
                          <a:spcPts val="0"/>
                        </a:spcBef>
                        <a:spcAft>
                          <a:spcPts val="0"/>
                        </a:spcAft>
                        <a:buClr>
                          <a:srgbClr val="000000"/>
                        </a:buClr>
                        <a:buSzPts val="2100"/>
                        <a:buFont typeface="Arial"/>
                        <a:buNone/>
                      </a:pPr>
                      <a:r>
                        <a:rPr lang="en-IN" sz="2100" u="none" cap="none" strike="noStrike"/>
                        <a:t>2012</a:t>
                      </a:r>
                      <a:endParaRPr sz="135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IN" sz="1800" u="none" cap="none" strike="noStrike">
                          <a:latin typeface="Calibri"/>
                          <a:ea typeface="Calibri"/>
                          <a:cs typeface="Calibri"/>
                          <a:sym typeface="Calibri"/>
                        </a:rPr>
                        <a:t>Virtual Reality Practice in Architecture Design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IN" sz="1800" u="none" cap="none" strike="noStrike">
                          <a:latin typeface="Calibri"/>
                          <a:ea typeface="Calibri"/>
                          <a:cs typeface="Calibri"/>
                          <a:sym typeface="Calibri"/>
                        </a:rPr>
                        <a:t>Ping Su, Shuo Wang</a:t>
                      </a:r>
                      <a:endParaRPr sz="1800" u="none" cap="none" strike="noStrike"/>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pPr>
                      <a:r>
                        <a:rPr lang="en-IN" sz="1600" u="none" cap="none" strike="noStrike"/>
                        <a:t>Virtual reality simulated environment</a:t>
                      </a:r>
                      <a:endParaRPr sz="1600" u="none" cap="none" strike="noStrike"/>
                    </a:p>
                    <a:p>
                      <a:pPr indent="-285750" lvl="0" marL="285750" marR="0" rtl="0" algn="l">
                        <a:lnSpc>
                          <a:spcPct val="100000"/>
                        </a:lnSpc>
                        <a:spcBef>
                          <a:spcPts val="0"/>
                        </a:spcBef>
                        <a:spcAft>
                          <a:spcPts val="0"/>
                        </a:spcAft>
                        <a:buClr>
                          <a:schemeClr val="dk1"/>
                        </a:buClr>
                        <a:buSzPts val="1600"/>
                        <a:buFont typeface="Arial"/>
                        <a:buChar char="•"/>
                      </a:pPr>
                      <a:r>
                        <a:rPr b="0" i="0" lang="en-IN" sz="1600" u="none" cap="none" strike="noStrike">
                          <a:latin typeface="Calibri"/>
                          <a:ea typeface="Calibri"/>
                          <a:cs typeface="Calibri"/>
                          <a:sym typeface="Calibri"/>
                        </a:rPr>
                        <a:t>Lack of Interface with Architecture Design Software </a:t>
                      </a:r>
                      <a:endParaRPr sz="1400" u="none" cap="none" strike="noStrike"/>
                    </a:p>
                    <a:p>
                      <a:pPr indent="-285750" lvl="0" marL="285750" marR="0" rtl="0" algn="l">
                        <a:lnSpc>
                          <a:spcPct val="100000"/>
                        </a:lnSpc>
                        <a:spcBef>
                          <a:spcPts val="0"/>
                        </a:spcBef>
                        <a:spcAft>
                          <a:spcPts val="0"/>
                        </a:spcAft>
                        <a:buClr>
                          <a:schemeClr val="dk1"/>
                        </a:buClr>
                        <a:buSzPts val="1600"/>
                        <a:buFont typeface="Arial"/>
                        <a:buChar char="•"/>
                      </a:pPr>
                      <a:r>
                        <a:rPr b="0" i="0" lang="en-IN" sz="1600" u="none" cap="none" strike="noStrike"/>
                        <a:t>Lack of Convenient and Efficiency in Design</a:t>
                      </a:r>
                      <a:endParaRPr sz="1400" u="none" cap="none" strike="noStrike"/>
                    </a:p>
                    <a:p>
                      <a:pPr indent="-285750" lvl="0" marL="285750" marR="0" rtl="0" algn="l">
                        <a:lnSpc>
                          <a:spcPct val="100000"/>
                        </a:lnSpc>
                        <a:spcBef>
                          <a:spcPts val="0"/>
                        </a:spcBef>
                        <a:spcAft>
                          <a:spcPts val="0"/>
                        </a:spcAft>
                        <a:buClr>
                          <a:schemeClr val="dk1"/>
                        </a:buClr>
                        <a:buSzPts val="1600"/>
                        <a:buFont typeface="Arial"/>
                        <a:buChar char="•"/>
                      </a:pPr>
                      <a:r>
                        <a:rPr b="0" i="0" lang="en-IN" sz="1600" u="none" cap="none" strike="noStrike">
                          <a:latin typeface="Calibri"/>
                          <a:ea typeface="Calibri"/>
                          <a:cs typeface="Calibri"/>
                          <a:sym typeface="Calibri"/>
                        </a:rPr>
                        <a:t>Lack of Interactive Performance in Architecture Behaviour </a:t>
                      </a:r>
                      <a:endParaRPr sz="1400" u="none" cap="none" strike="noStrike"/>
                    </a:p>
                    <a:p>
                      <a:pPr indent="-285750" lvl="0" marL="285750" marR="0" rtl="0" algn="l">
                        <a:lnSpc>
                          <a:spcPct val="100000"/>
                        </a:lnSpc>
                        <a:spcBef>
                          <a:spcPts val="0"/>
                        </a:spcBef>
                        <a:spcAft>
                          <a:spcPts val="0"/>
                        </a:spcAft>
                        <a:buClr>
                          <a:schemeClr val="dk1"/>
                        </a:buClr>
                        <a:buSzPts val="1600"/>
                        <a:buFont typeface="Arial"/>
                        <a:buChar char="•"/>
                      </a:pPr>
                      <a:r>
                        <a:rPr b="0" i="0" lang="en-IN" sz="1600" u="none" cap="none" strike="noStrike"/>
                        <a:t>Integration with VR Platform and Architecture Design Technolog</a:t>
                      </a:r>
                      <a:endParaRPr b="0" i="0" sz="1600" u="none" cap="none" strike="noStrike"/>
                    </a:p>
                    <a:p>
                      <a:pPr indent="-285750" lvl="0" marL="285750" marR="0" rtl="0" algn="l">
                        <a:lnSpc>
                          <a:spcPct val="100000"/>
                        </a:lnSpc>
                        <a:spcBef>
                          <a:spcPts val="0"/>
                        </a:spcBef>
                        <a:spcAft>
                          <a:spcPts val="0"/>
                        </a:spcAft>
                        <a:buClr>
                          <a:schemeClr val="dk1"/>
                        </a:buClr>
                        <a:buSzPts val="1600"/>
                        <a:buFont typeface="Arial"/>
                        <a:buChar char="•"/>
                      </a:pPr>
                      <a:r>
                        <a:rPr b="0" i="0" lang="en-IN" sz="1600" u="none" cap="none" strike="noStrike">
                          <a:latin typeface="Calibri"/>
                          <a:ea typeface="Calibri"/>
                          <a:cs typeface="Calibri"/>
                          <a:sym typeface="Calibri"/>
                        </a:rPr>
                        <a:t>Enhance the VR Interactive Performance in Architecture Simulation </a:t>
                      </a:r>
                      <a:endParaRPr b="0" i="0" sz="1600" u="none" cap="none" strike="noStrike"/>
                    </a:p>
                  </a:txBody>
                  <a:tcPr marT="45725" marB="45725" marR="91450" marL="91450"/>
                </a:tc>
              </a:tr>
            </a:tbl>
          </a:graphicData>
        </a:graphic>
      </p:graphicFrame>
      <p:sp>
        <p:nvSpPr>
          <p:cNvPr id="168" name="Google Shape;168;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AY 2020-2021</a:t>
            </a:r>
            <a:endParaRPr/>
          </a:p>
        </p:txBody>
      </p:sp>
      <p:sp>
        <p:nvSpPr>
          <p:cNvPr id="169" name="Google Shape;169;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