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24"/>
  </p:notesMasterIdLst>
  <p:sldIdLst>
    <p:sldId id="256" r:id="rId2"/>
    <p:sldId id="257" r:id="rId3"/>
    <p:sldId id="258" r:id="rId4"/>
    <p:sldId id="259" r:id="rId5"/>
    <p:sldId id="260" r:id="rId6"/>
    <p:sldId id="261" r:id="rId7"/>
    <p:sldId id="262" r:id="rId8"/>
    <p:sldId id="263" r:id="rId9"/>
    <p:sldId id="268" r:id="rId10"/>
    <p:sldId id="271" r:id="rId11"/>
    <p:sldId id="272" r:id="rId12"/>
    <p:sldId id="273" r:id="rId13"/>
    <p:sldId id="269" r:id="rId14"/>
    <p:sldId id="270" r:id="rId15"/>
    <p:sldId id="284" r:id="rId16"/>
    <p:sldId id="281" r:id="rId17"/>
    <p:sldId id="282" r:id="rId18"/>
    <p:sldId id="286" r:id="rId19"/>
    <p:sldId id="285" r:id="rId20"/>
    <p:sldId id="283" r:id="rId21"/>
    <p:sldId id="288" r:id="rId22"/>
    <p:sldId id="28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E0A31F-203F-44C6-A061-B322AE8D9ACA}" v="2320" dt="2020-12-04T08:13:28.0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922" y="-2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ABC8E9-D0C6-4919-966C-12257E0E2055}" type="datetimeFigureOut">
              <a:rPr lang="en-US" smtClean="0"/>
              <a:t>12/3/2020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6211BF-1D92-4F83-8D7F-99B586CD5FEB}" type="slidenum">
              <a:rPr lang="en-US" smtClean="0"/>
              <a:t>‹#›</a:t>
            </a:fld>
            <a:endParaRPr lang="en-US"/>
          </a:p>
        </p:txBody>
      </p:sp>
    </p:spTree>
    <p:extLst>
      <p:ext uri="{BB962C8B-B14F-4D97-AF65-F5344CB8AC3E}">
        <p14:creationId xmlns:p14="http://schemas.microsoft.com/office/powerpoint/2010/main" val="1855314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26211BF-1D92-4F83-8D7F-99B586CD5FEB}"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26211BF-1D92-4F83-8D7F-99B586CD5FEB}"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5E74-0663-4168-B573-2C0468B21E53}"/>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56FCF45D-49AB-421B-BFFE-B0E920C20C0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1553F8-19AD-4E0A-9FAB-64F84921A999}"/>
              </a:ext>
            </a:extLst>
          </p:cNvPr>
          <p:cNvSpPr>
            <a:spLocks noGrp="1"/>
          </p:cNvSpPr>
          <p:nvPr>
            <p:ph type="dt" sz="half" idx="10"/>
          </p:nvPr>
        </p:nvSpPr>
        <p:spPr/>
        <p:txBody>
          <a:bodyPr/>
          <a:lstStyle/>
          <a:p>
            <a:fld id="{1CB9FC8C-A288-4267-9BDE-5A2DB23183D2}" type="datetime1">
              <a:rPr lang="en-US" smtClean="0"/>
              <a:t>12/3/2020</a:t>
            </a:fld>
            <a:endParaRPr lang="en-US"/>
          </a:p>
        </p:txBody>
      </p:sp>
      <p:sp>
        <p:nvSpPr>
          <p:cNvPr id="5" name="Footer Placeholder 4">
            <a:extLst>
              <a:ext uri="{FF2B5EF4-FFF2-40B4-BE49-F238E27FC236}">
                <a16:creationId xmlns:a16="http://schemas.microsoft.com/office/drawing/2014/main" id="{EC24210A-B006-40D8-9E0A-2671C49D4FBD}"/>
              </a:ext>
            </a:extLst>
          </p:cNvPr>
          <p:cNvSpPr>
            <a:spLocks noGrp="1"/>
          </p:cNvSpPr>
          <p:nvPr>
            <p:ph type="ftr" sz="quarter" idx="11"/>
          </p:nvPr>
        </p:nvSpPr>
        <p:spPr/>
        <p:txBody>
          <a:bodyPr/>
          <a:lstStyle/>
          <a:p>
            <a:r>
              <a:rPr lang="en-US"/>
              <a:t>AY 2020-2021</a:t>
            </a:r>
          </a:p>
        </p:txBody>
      </p:sp>
      <p:sp>
        <p:nvSpPr>
          <p:cNvPr id="6" name="Slide Number Placeholder 5">
            <a:extLst>
              <a:ext uri="{FF2B5EF4-FFF2-40B4-BE49-F238E27FC236}">
                <a16:creationId xmlns:a16="http://schemas.microsoft.com/office/drawing/2014/main" id="{E1784B33-7EB6-403D-BE6B-812F3489A91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4224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312A5-3163-4C1E-B7D3-F2E604C837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D37840-AB42-46BB-B788-A4A32C24D7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2BDB4F-5BEE-4E1A-BC94-86AD3838C820}"/>
              </a:ext>
            </a:extLst>
          </p:cNvPr>
          <p:cNvSpPr>
            <a:spLocks noGrp="1"/>
          </p:cNvSpPr>
          <p:nvPr>
            <p:ph type="dt" sz="half" idx="10"/>
          </p:nvPr>
        </p:nvSpPr>
        <p:spPr/>
        <p:txBody>
          <a:bodyPr/>
          <a:lstStyle/>
          <a:p>
            <a:fld id="{1D402D46-579D-43AC-A2A3-1E0B40D46DB5}" type="datetime1">
              <a:rPr lang="en-US" smtClean="0"/>
              <a:t>12/3/2020</a:t>
            </a:fld>
            <a:endParaRPr lang="en-US"/>
          </a:p>
        </p:txBody>
      </p:sp>
      <p:sp>
        <p:nvSpPr>
          <p:cNvPr id="5" name="Footer Placeholder 4">
            <a:extLst>
              <a:ext uri="{FF2B5EF4-FFF2-40B4-BE49-F238E27FC236}">
                <a16:creationId xmlns:a16="http://schemas.microsoft.com/office/drawing/2014/main" id="{1D125C2A-9013-45BB-8A64-ACFE8CD76198}"/>
              </a:ext>
            </a:extLst>
          </p:cNvPr>
          <p:cNvSpPr>
            <a:spLocks noGrp="1"/>
          </p:cNvSpPr>
          <p:nvPr>
            <p:ph type="ftr" sz="quarter" idx="11"/>
          </p:nvPr>
        </p:nvSpPr>
        <p:spPr/>
        <p:txBody>
          <a:bodyPr/>
          <a:lstStyle/>
          <a:p>
            <a:r>
              <a:rPr lang="en-US"/>
              <a:t>AY 2020-2021</a:t>
            </a:r>
          </a:p>
        </p:txBody>
      </p:sp>
      <p:sp>
        <p:nvSpPr>
          <p:cNvPr id="6" name="Slide Number Placeholder 5">
            <a:extLst>
              <a:ext uri="{FF2B5EF4-FFF2-40B4-BE49-F238E27FC236}">
                <a16:creationId xmlns:a16="http://schemas.microsoft.com/office/drawing/2014/main" id="{797094C0-5DB3-47EB-8604-071B33D74DB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754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EE9D41-84AC-4123-B321-705E115FB35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5CE28D-3840-48F1-93FE-3E05685FAE9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0C2007-8E37-4A61-BF9B-A25B3FD2393F}"/>
              </a:ext>
            </a:extLst>
          </p:cNvPr>
          <p:cNvSpPr>
            <a:spLocks noGrp="1"/>
          </p:cNvSpPr>
          <p:nvPr>
            <p:ph type="dt" sz="half" idx="10"/>
          </p:nvPr>
        </p:nvSpPr>
        <p:spPr/>
        <p:txBody>
          <a:bodyPr/>
          <a:lstStyle/>
          <a:p>
            <a:fld id="{1B8D1E19-18F2-401E-9530-6DE512DFBEF8}" type="datetime1">
              <a:rPr lang="en-US" smtClean="0"/>
              <a:t>12/3/2020</a:t>
            </a:fld>
            <a:endParaRPr lang="en-US"/>
          </a:p>
        </p:txBody>
      </p:sp>
      <p:sp>
        <p:nvSpPr>
          <p:cNvPr id="5" name="Footer Placeholder 4">
            <a:extLst>
              <a:ext uri="{FF2B5EF4-FFF2-40B4-BE49-F238E27FC236}">
                <a16:creationId xmlns:a16="http://schemas.microsoft.com/office/drawing/2014/main" id="{6B56D435-1011-459F-9D4A-BADE12319421}"/>
              </a:ext>
            </a:extLst>
          </p:cNvPr>
          <p:cNvSpPr>
            <a:spLocks noGrp="1"/>
          </p:cNvSpPr>
          <p:nvPr>
            <p:ph type="ftr" sz="quarter" idx="11"/>
          </p:nvPr>
        </p:nvSpPr>
        <p:spPr/>
        <p:txBody>
          <a:bodyPr/>
          <a:lstStyle/>
          <a:p>
            <a:r>
              <a:rPr lang="en-US"/>
              <a:t>AY 2020-2021</a:t>
            </a:r>
          </a:p>
        </p:txBody>
      </p:sp>
      <p:sp>
        <p:nvSpPr>
          <p:cNvPr id="6" name="Slide Number Placeholder 5">
            <a:extLst>
              <a:ext uri="{FF2B5EF4-FFF2-40B4-BE49-F238E27FC236}">
                <a16:creationId xmlns:a16="http://schemas.microsoft.com/office/drawing/2014/main" id="{09D98A8E-F288-408B-9308-8CBA52FED3E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0499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B3239-3EE1-44AA-9B3D-A16C1AAB85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77C5D1-C7DA-4F22-A5B2-0AAE560483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EC8BEF-7DFB-470B-91EE-82F67D111A2D}"/>
              </a:ext>
            </a:extLst>
          </p:cNvPr>
          <p:cNvSpPr>
            <a:spLocks noGrp="1"/>
          </p:cNvSpPr>
          <p:nvPr>
            <p:ph type="dt" sz="half" idx="10"/>
          </p:nvPr>
        </p:nvSpPr>
        <p:spPr/>
        <p:txBody>
          <a:bodyPr/>
          <a:lstStyle/>
          <a:p>
            <a:fld id="{9D141473-53C9-45E5-98AD-4ADB875ED25F}" type="datetime1">
              <a:rPr lang="en-US" smtClean="0"/>
              <a:t>12/3/2020</a:t>
            </a:fld>
            <a:endParaRPr lang="en-US"/>
          </a:p>
        </p:txBody>
      </p:sp>
      <p:sp>
        <p:nvSpPr>
          <p:cNvPr id="5" name="Footer Placeholder 4">
            <a:extLst>
              <a:ext uri="{FF2B5EF4-FFF2-40B4-BE49-F238E27FC236}">
                <a16:creationId xmlns:a16="http://schemas.microsoft.com/office/drawing/2014/main" id="{D4384E13-F67D-4D3A-9AFA-B08292ACDFD1}"/>
              </a:ext>
            </a:extLst>
          </p:cNvPr>
          <p:cNvSpPr>
            <a:spLocks noGrp="1"/>
          </p:cNvSpPr>
          <p:nvPr>
            <p:ph type="ftr" sz="quarter" idx="11"/>
          </p:nvPr>
        </p:nvSpPr>
        <p:spPr/>
        <p:txBody>
          <a:bodyPr/>
          <a:lstStyle/>
          <a:p>
            <a:r>
              <a:rPr lang="en-US"/>
              <a:t>AY 2020-2021</a:t>
            </a:r>
          </a:p>
        </p:txBody>
      </p:sp>
      <p:sp>
        <p:nvSpPr>
          <p:cNvPr id="6" name="Slide Number Placeholder 5">
            <a:extLst>
              <a:ext uri="{FF2B5EF4-FFF2-40B4-BE49-F238E27FC236}">
                <a16:creationId xmlns:a16="http://schemas.microsoft.com/office/drawing/2014/main" id="{3BEDB000-59D5-48A8-AC24-5C2BF6312CA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861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1FF0-7A42-47B8-AE65-43934779D2F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A71360-3253-4806-AEB5-D865D0F9394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E0023-E71A-4E59-A316-273AD5440A04}"/>
              </a:ext>
            </a:extLst>
          </p:cNvPr>
          <p:cNvSpPr>
            <a:spLocks noGrp="1"/>
          </p:cNvSpPr>
          <p:nvPr>
            <p:ph type="dt" sz="half" idx="10"/>
          </p:nvPr>
        </p:nvSpPr>
        <p:spPr/>
        <p:txBody>
          <a:bodyPr/>
          <a:lstStyle/>
          <a:p>
            <a:fld id="{DDFFB48C-BD64-4DC2-86EA-E3E1ED1BBCF6}" type="datetime1">
              <a:rPr lang="en-US" smtClean="0"/>
              <a:t>12/3/2020</a:t>
            </a:fld>
            <a:endParaRPr lang="en-US"/>
          </a:p>
        </p:txBody>
      </p:sp>
      <p:sp>
        <p:nvSpPr>
          <p:cNvPr id="5" name="Footer Placeholder 4">
            <a:extLst>
              <a:ext uri="{FF2B5EF4-FFF2-40B4-BE49-F238E27FC236}">
                <a16:creationId xmlns:a16="http://schemas.microsoft.com/office/drawing/2014/main" id="{F92BA833-AAD2-4C94-9BA0-33EF2DA8BE55}"/>
              </a:ext>
            </a:extLst>
          </p:cNvPr>
          <p:cNvSpPr>
            <a:spLocks noGrp="1"/>
          </p:cNvSpPr>
          <p:nvPr>
            <p:ph type="ftr" sz="quarter" idx="11"/>
          </p:nvPr>
        </p:nvSpPr>
        <p:spPr/>
        <p:txBody>
          <a:bodyPr/>
          <a:lstStyle/>
          <a:p>
            <a:r>
              <a:rPr lang="en-US"/>
              <a:t>AY 2020-2021</a:t>
            </a:r>
          </a:p>
        </p:txBody>
      </p:sp>
      <p:sp>
        <p:nvSpPr>
          <p:cNvPr id="6" name="Slide Number Placeholder 5">
            <a:extLst>
              <a:ext uri="{FF2B5EF4-FFF2-40B4-BE49-F238E27FC236}">
                <a16:creationId xmlns:a16="http://schemas.microsoft.com/office/drawing/2014/main" id="{EE8A4936-9973-401C-B155-7DC4A6F8E00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081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A2F6-7994-4E6E-A664-8DB84B23AB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BA7A88-35EF-46B1-BC3A-7DD18A955A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8472DB-28B4-4D6B-94E2-E70DB7BDD21F}"/>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0318A7-5953-4A5D-A8D6-538594D8F640}"/>
              </a:ext>
            </a:extLst>
          </p:cNvPr>
          <p:cNvSpPr>
            <a:spLocks noGrp="1"/>
          </p:cNvSpPr>
          <p:nvPr>
            <p:ph type="dt" sz="half" idx="10"/>
          </p:nvPr>
        </p:nvSpPr>
        <p:spPr/>
        <p:txBody>
          <a:bodyPr/>
          <a:lstStyle/>
          <a:p>
            <a:fld id="{405DA935-767B-4C53-B4CF-2B1DF59BD80A}" type="datetime1">
              <a:rPr lang="en-US" smtClean="0"/>
              <a:t>12/3/2020</a:t>
            </a:fld>
            <a:endParaRPr lang="en-US"/>
          </a:p>
        </p:txBody>
      </p:sp>
      <p:sp>
        <p:nvSpPr>
          <p:cNvPr id="6" name="Footer Placeholder 5">
            <a:extLst>
              <a:ext uri="{FF2B5EF4-FFF2-40B4-BE49-F238E27FC236}">
                <a16:creationId xmlns:a16="http://schemas.microsoft.com/office/drawing/2014/main" id="{E22CD914-115F-4452-86E1-874BD3E1837A}"/>
              </a:ext>
            </a:extLst>
          </p:cNvPr>
          <p:cNvSpPr>
            <a:spLocks noGrp="1"/>
          </p:cNvSpPr>
          <p:nvPr>
            <p:ph type="ftr" sz="quarter" idx="11"/>
          </p:nvPr>
        </p:nvSpPr>
        <p:spPr/>
        <p:txBody>
          <a:bodyPr/>
          <a:lstStyle/>
          <a:p>
            <a:r>
              <a:rPr lang="en-US"/>
              <a:t>AY 2020-2021</a:t>
            </a:r>
          </a:p>
        </p:txBody>
      </p:sp>
      <p:sp>
        <p:nvSpPr>
          <p:cNvPr id="7" name="Slide Number Placeholder 6">
            <a:extLst>
              <a:ext uri="{FF2B5EF4-FFF2-40B4-BE49-F238E27FC236}">
                <a16:creationId xmlns:a16="http://schemas.microsoft.com/office/drawing/2014/main" id="{7BDB8FAD-C362-4A41-93AF-B5F299F9F3E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332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AFCE-C951-4F89-9979-CB9B1FB19C48}"/>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FB58FC-F81F-459A-A9E3-4092278ED0D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1E04F8B-486D-4240-B07B-54C2B5613DB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4BBC2A-F6C0-4106-8A24-8CBD2F27318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F36A9-47EB-4D37-96CB-6E347457856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57926C-C4CE-4F87-AE61-679E7303BA1B}"/>
              </a:ext>
            </a:extLst>
          </p:cNvPr>
          <p:cNvSpPr>
            <a:spLocks noGrp="1"/>
          </p:cNvSpPr>
          <p:nvPr>
            <p:ph type="dt" sz="half" idx="10"/>
          </p:nvPr>
        </p:nvSpPr>
        <p:spPr/>
        <p:txBody>
          <a:bodyPr/>
          <a:lstStyle/>
          <a:p>
            <a:fld id="{4A02894E-0AFD-41E7-B361-D6F629FE241E}" type="datetime1">
              <a:rPr lang="en-US" smtClean="0"/>
              <a:t>12/3/2020</a:t>
            </a:fld>
            <a:endParaRPr lang="en-US"/>
          </a:p>
        </p:txBody>
      </p:sp>
      <p:sp>
        <p:nvSpPr>
          <p:cNvPr id="8" name="Footer Placeholder 7">
            <a:extLst>
              <a:ext uri="{FF2B5EF4-FFF2-40B4-BE49-F238E27FC236}">
                <a16:creationId xmlns:a16="http://schemas.microsoft.com/office/drawing/2014/main" id="{A6B8E6D6-1CE6-4F2C-9E35-6CEAD4586A84}"/>
              </a:ext>
            </a:extLst>
          </p:cNvPr>
          <p:cNvSpPr>
            <a:spLocks noGrp="1"/>
          </p:cNvSpPr>
          <p:nvPr>
            <p:ph type="ftr" sz="quarter" idx="11"/>
          </p:nvPr>
        </p:nvSpPr>
        <p:spPr/>
        <p:txBody>
          <a:bodyPr/>
          <a:lstStyle/>
          <a:p>
            <a:r>
              <a:rPr lang="en-US"/>
              <a:t>AY 2020-2021</a:t>
            </a:r>
          </a:p>
        </p:txBody>
      </p:sp>
      <p:sp>
        <p:nvSpPr>
          <p:cNvPr id="9" name="Slide Number Placeholder 8">
            <a:extLst>
              <a:ext uri="{FF2B5EF4-FFF2-40B4-BE49-F238E27FC236}">
                <a16:creationId xmlns:a16="http://schemas.microsoft.com/office/drawing/2014/main" id="{C1A61834-BAF1-4659-BE10-9663DBC9999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563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B61B-5314-4FC8-9331-20CE918BCC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52656F-0E5E-4DEC-B2C5-28FB6D22EAD0}"/>
              </a:ext>
            </a:extLst>
          </p:cNvPr>
          <p:cNvSpPr>
            <a:spLocks noGrp="1"/>
          </p:cNvSpPr>
          <p:nvPr>
            <p:ph type="dt" sz="half" idx="10"/>
          </p:nvPr>
        </p:nvSpPr>
        <p:spPr/>
        <p:txBody>
          <a:bodyPr/>
          <a:lstStyle/>
          <a:p>
            <a:fld id="{22C1038F-06C8-4041-AC85-7E22559CFB6F}" type="datetime1">
              <a:rPr lang="en-US" smtClean="0"/>
              <a:t>12/3/2020</a:t>
            </a:fld>
            <a:endParaRPr lang="en-US"/>
          </a:p>
        </p:txBody>
      </p:sp>
      <p:sp>
        <p:nvSpPr>
          <p:cNvPr id="4" name="Footer Placeholder 3">
            <a:extLst>
              <a:ext uri="{FF2B5EF4-FFF2-40B4-BE49-F238E27FC236}">
                <a16:creationId xmlns:a16="http://schemas.microsoft.com/office/drawing/2014/main" id="{ED432986-18DF-4498-9D08-3CED62C248F0}"/>
              </a:ext>
            </a:extLst>
          </p:cNvPr>
          <p:cNvSpPr>
            <a:spLocks noGrp="1"/>
          </p:cNvSpPr>
          <p:nvPr>
            <p:ph type="ftr" sz="quarter" idx="11"/>
          </p:nvPr>
        </p:nvSpPr>
        <p:spPr/>
        <p:txBody>
          <a:bodyPr/>
          <a:lstStyle/>
          <a:p>
            <a:r>
              <a:rPr lang="en-US"/>
              <a:t>AY 2020-2021</a:t>
            </a:r>
          </a:p>
        </p:txBody>
      </p:sp>
      <p:sp>
        <p:nvSpPr>
          <p:cNvPr id="5" name="Slide Number Placeholder 4">
            <a:extLst>
              <a:ext uri="{FF2B5EF4-FFF2-40B4-BE49-F238E27FC236}">
                <a16:creationId xmlns:a16="http://schemas.microsoft.com/office/drawing/2014/main" id="{56F226F1-6FAD-40DB-8995-651EC576652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51589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BB988-702E-4001-8184-403B3D571305}"/>
              </a:ext>
            </a:extLst>
          </p:cNvPr>
          <p:cNvSpPr>
            <a:spLocks noGrp="1"/>
          </p:cNvSpPr>
          <p:nvPr>
            <p:ph type="dt" sz="half" idx="10"/>
          </p:nvPr>
        </p:nvSpPr>
        <p:spPr/>
        <p:txBody>
          <a:bodyPr/>
          <a:lstStyle/>
          <a:p>
            <a:fld id="{A7DF1CFB-2B69-4EA8-AD6E-4C2A83198412}" type="datetime1">
              <a:rPr lang="en-US" smtClean="0"/>
              <a:t>12/3/2020</a:t>
            </a:fld>
            <a:endParaRPr lang="en-US"/>
          </a:p>
        </p:txBody>
      </p:sp>
      <p:sp>
        <p:nvSpPr>
          <p:cNvPr id="3" name="Footer Placeholder 2">
            <a:extLst>
              <a:ext uri="{FF2B5EF4-FFF2-40B4-BE49-F238E27FC236}">
                <a16:creationId xmlns:a16="http://schemas.microsoft.com/office/drawing/2014/main" id="{C5C5FAD5-9204-403E-A3E0-DE810A3A6C72}"/>
              </a:ext>
            </a:extLst>
          </p:cNvPr>
          <p:cNvSpPr>
            <a:spLocks noGrp="1"/>
          </p:cNvSpPr>
          <p:nvPr>
            <p:ph type="ftr" sz="quarter" idx="11"/>
          </p:nvPr>
        </p:nvSpPr>
        <p:spPr/>
        <p:txBody>
          <a:bodyPr/>
          <a:lstStyle/>
          <a:p>
            <a:r>
              <a:rPr lang="en-US"/>
              <a:t>AY 2020-2021</a:t>
            </a:r>
          </a:p>
        </p:txBody>
      </p:sp>
      <p:sp>
        <p:nvSpPr>
          <p:cNvPr id="4" name="Slide Number Placeholder 3">
            <a:extLst>
              <a:ext uri="{FF2B5EF4-FFF2-40B4-BE49-F238E27FC236}">
                <a16:creationId xmlns:a16="http://schemas.microsoft.com/office/drawing/2014/main" id="{D9615FA7-153F-4814-A9BB-45C43CC856B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1103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3C78D-0644-40D9-86BF-3436ADE3149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6A1748-A5C8-4A79-939E-A7E44A315AF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562196-5AD3-436A-95BF-6C8F2D4A084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2485324-7633-4CFA-BA72-78B6B4ADC89F}"/>
              </a:ext>
            </a:extLst>
          </p:cNvPr>
          <p:cNvSpPr>
            <a:spLocks noGrp="1"/>
          </p:cNvSpPr>
          <p:nvPr>
            <p:ph type="dt" sz="half" idx="10"/>
          </p:nvPr>
        </p:nvSpPr>
        <p:spPr/>
        <p:txBody>
          <a:bodyPr/>
          <a:lstStyle/>
          <a:p>
            <a:fld id="{52809BF2-263F-4681-A026-290D3F2E9093}" type="datetime1">
              <a:rPr lang="en-US" smtClean="0"/>
              <a:t>12/3/2020</a:t>
            </a:fld>
            <a:endParaRPr lang="en-US"/>
          </a:p>
        </p:txBody>
      </p:sp>
      <p:sp>
        <p:nvSpPr>
          <p:cNvPr id="6" name="Footer Placeholder 5">
            <a:extLst>
              <a:ext uri="{FF2B5EF4-FFF2-40B4-BE49-F238E27FC236}">
                <a16:creationId xmlns:a16="http://schemas.microsoft.com/office/drawing/2014/main" id="{0CB8147E-5537-4152-A5B2-68D3AC23F02B}"/>
              </a:ext>
            </a:extLst>
          </p:cNvPr>
          <p:cNvSpPr>
            <a:spLocks noGrp="1"/>
          </p:cNvSpPr>
          <p:nvPr>
            <p:ph type="ftr" sz="quarter" idx="11"/>
          </p:nvPr>
        </p:nvSpPr>
        <p:spPr/>
        <p:txBody>
          <a:bodyPr/>
          <a:lstStyle/>
          <a:p>
            <a:r>
              <a:rPr lang="en-US"/>
              <a:t>AY 2020-2021</a:t>
            </a:r>
          </a:p>
        </p:txBody>
      </p:sp>
      <p:sp>
        <p:nvSpPr>
          <p:cNvPr id="7" name="Slide Number Placeholder 6">
            <a:extLst>
              <a:ext uri="{FF2B5EF4-FFF2-40B4-BE49-F238E27FC236}">
                <a16:creationId xmlns:a16="http://schemas.microsoft.com/office/drawing/2014/main" id="{57EDBE65-A0BC-4E80-B449-77E40F58878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3136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9D20-2A59-40AB-B2BB-0138C9B9802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25288D-D8A1-4FA1-A46A-F827B3A936D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9A81B6EE-C594-4CAB-A818-3E2EC75E400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2AEFE58-4163-4977-987C-A2BB877EB812}"/>
              </a:ext>
            </a:extLst>
          </p:cNvPr>
          <p:cNvSpPr>
            <a:spLocks noGrp="1"/>
          </p:cNvSpPr>
          <p:nvPr>
            <p:ph type="dt" sz="half" idx="10"/>
          </p:nvPr>
        </p:nvSpPr>
        <p:spPr/>
        <p:txBody>
          <a:bodyPr/>
          <a:lstStyle/>
          <a:p>
            <a:fld id="{BB4F672D-8EC2-4488-9606-86DD159071D2}" type="datetime1">
              <a:rPr lang="en-US" smtClean="0"/>
              <a:t>12/3/2020</a:t>
            </a:fld>
            <a:endParaRPr lang="en-US"/>
          </a:p>
        </p:txBody>
      </p:sp>
      <p:sp>
        <p:nvSpPr>
          <p:cNvPr id="6" name="Footer Placeholder 5">
            <a:extLst>
              <a:ext uri="{FF2B5EF4-FFF2-40B4-BE49-F238E27FC236}">
                <a16:creationId xmlns:a16="http://schemas.microsoft.com/office/drawing/2014/main" id="{668E9CE2-3A42-433F-91F5-DFA2D4B48106}"/>
              </a:ext>
            </a:extLst>
          </p:cNvPr>
          <p:cNvSpPr>
            <a:spLocks noGrp="1"/>
          </p:cNvSpPr>
          <p:nvPr>
            <p:ph type="ftr" sz="quarter" idx="11"/>
          </p:nvPr>
        </p:nvSpPr>
        <p:spPr/>
        <p:txBody>
          <a:bodyPr/>
          <a:lstStyle/>
          <a:p>
            <a:r>
              <a:rPr lang="en-US"/>
              <a:t>AY 2020-2021</a:t>
            </a:r>
          </a:p>
        </p:txBody>
      </p:sp>
      <p:sp>
        <p:nvSpPr>
          <p:cNvPr id="7" name="Slide Number Placeholder 6">
            <a:extLst>
              <a:ext uri="{FF2B5EF4-FFF2-40B4-BE49-F238E27FC236}">
                <a16:creationId xmlns:a16="http://schemas.microsoft.com/office/drawing/2014/main" id="{75C80EB0-C749-4DE9-8853-C8D78C36E55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0056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D9B645-99D9-49FC-9FFB-13C9CD6EE33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89FC5B-FF4E-4134-90EC-14C37FE047C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E796FA-706A-4464-9A2D-9D47D6BEB09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5B83541-16FD-48CB-89B7-FC9FD2F1887D}" type="datetime1">
              <a:rPr lang="en-US" smtClean="0"/>
              <a:t>12/3/2020</a:t>
            </a:fld>
            <a:endParaRPr lang="en-US"/>
          </a:p>
        </p:txBody>
      </p:sp>
      <p:sp>
        <p:nvSpPr>
          <p:cNvPr id="5" name="Footer Placeholder 4">
            <a:extLst>
              <a:ext uri="{FF2B5EF4-FFF2-40B4-BE49-F238E27FC236}">
                <a16:creationId xmlns:a16="http://schemas.microsoft.com/office/drawing/2014/main" id="{7087C9D3-E727-40CB-827A-9201BF9E62F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AY 2020-2021</a:t>
            </a:r>
          </a:p>
        </p:txBody>
      </p:sp>
      <p:sp>
        <p:nvSpPr>
          <p:cNvPr id="6" name="Slide Number Placeholder 5">
            <a:extLst>
              <a:ext uri="{FF2B5EF4-FFF2-40B4-BE49-F238E27FC236}">
                <a16:creationId xmlns:a16="http://schemas.microsoft.com/office/drawing/2014/main" id="{7015774F-9A45-4903-8A41-8B3CE1F029E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1631385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199" y="2362200"/>
            <a:ext cx="6810375" cy="1219200"/>
          </a:xfrm>
        </p:spPr>
        <p:txBody>
          <a:bodyPr>
            <a:normAutofit/>
          </a:bodyPr>
          <a:lstStyle/>
          <a:p>
            <a:pPr algn="ctr"/>
            <a:endParaRPr lang="en-GB" dirty="0"/>
          </a:p>
          <a:p>
            <a:pPr algn="ctr"/>
            <a:r>
              <a:rPr lang="en-GB" sz="2000" dirty="0"/>
              <a:t>AR Application for Architects and Interior Designers </a:t>
            </a:r>
          </a:p>
          <a:p>
            <a:pPr algn="ctr"/>
            <a:r>
              <a:rPr lang="en-GB" sz="2000" dirty="0"/>
              <a:t>Group No. 017</a:t>
            </a:r>
          </a:p>
          <a:p>
            <a:pPr algn="ctr"/>
            <a:endParaRPr lang="en-GB"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1563859"/>
              </p:ext>
            </p:extLst>
          </p:nvPr>
        </p:nvGraphicFramePr>
        <p:xfrm>
          <a:off x="762000" y="533400"/>
          <a:ext cx="7696201" cy="1447800"/>
        </p:xfrm>
        <a:graphic>
          <a:graphicData uri="http://schemas.openxmlformats.org/drawingml/2006/table">
            <a:tbl>
              <a:tblPr/>
              <a:tblGrid>
                <a:gridCol w="1075606">
                  <a:extLst>
                    <a:ext uri="{9D8B030D-6E8A-4147-A177-3AD203B41FA5}">
                      <a16:colId xmlns:a16="http://schemas.microsoft.com/office/drawing/2014/main" val="20000"/>
                    </a:ext>
                  </a:extLst>
                </a:gridCol>
                <a:gridCol w="5669629">
                  <a:extLst>
                    <a:ext uri="{9D8B030D-6E8A-4147-A177-3AD203B41FA5}">
                      <a16:colId xmlns:a16="http://schemas.microsoft.com/office/drawing/2014/main" val="20001"/>
                    </a:ext>
                  </a:extLst>
                </a:gridCol>
                <a:gridCol w="950966">
                  <a:extLst>
                    <a:ext uri="{9D8B030D-6E8A-4147-A177-3AD203B41FA5}">
                      <a16:colId xmlns:a16="http://schemas.microsoft.com/office/drawing/2014/main" val="20002"/>
                    </a:ext>
                  </a:extLst>
                </a:gridCol>
              </a:tblGrid>
              <a:tr h="934356">
                <a:tc>
                  <a:txBody>
                    <a:bodyPr/>
                    <a:lstStyle/>
                    <a:p>
                      <a:pPr algn="l">
                        <a:lnSpc>
                          <a:spcPct val="150000"/>
                        </a:lnSpc>
                        <a:spcAft>
                          <a:spcPts val="0"/>
                        </a:spcAft>
                      </a:pPr>
                      <a:br>
                        <a:rPr lang="en-US" sz="1200" dirty="0">
                          <a:latin typeface="Times New Roman"/>
                          <a:ea typeface="Calibri"/>
                          <a:cs typeface="Times New Roman"/>
                        </a:rPr>
                      </a:br>
                      <a:endParaRPr lang="en-US" sz="1200" dirty="0">
                        <a:latin typeface="Cambria"/>
                        <a:ea typeface="Calibri"/>
                        <a:cs typeface="Times New Roman"/>
                      </a:endParaRPr>
                    </a:p>
                  </a:txBody>
                  <a:tcPr marL="65804" marR="65804" marT="0" marB="0">
                    <a:lnL>
                      <a:noFill/>
                    </a:lnL>
                    <a:lnR>
                      <a:noFill/>
                    </a:lnR>
                    <a:lnT>
                      <a:noFill/>
                    </a:lnT>
                    <a:lnB>
                      <a:noFill/>
                    </a:lnB>
                  </a:tcPr>
                </a:tc>
                <a:tc>
                  <a:txBody>
                    <a:bodyPr/>
                    <a:lstStyle/>
                    <a:p>
                      <a:pPr algn="ctr">
                        <a:lnSpc>
                          <a:spcPct val="115000"/>
                        </a:lnSpc>
                        <a:spcAft>
                          <a:spcPts val="0"/>
                        </a:spcAft>
                      </a:pPr>
                      <a:r>
                        <a:rPr lang="en-US" sz="1800" b="1" dirty="0" err="1">
                          <a:latin typeface="Cambria"/>
                          <a:ea typeface="Calibri"/>
                          <a:cs typeface="Times New Roman"/>
                        </a:rPr>
                        <a:t>Nitte</a:t>
                      </a:r>
                      <a:r>
                        <a:rPr lang="en-US" sz="1800" b="1" dirty="0">
                          <a:latin typeface="Cambria"/>
                          <a:ea typeface="Calibri"/>
                          <a:cs typeface="Times New Roman"/>
                        </a:rPr>
                        <a:t>  Meenakshi Institute of Technology</a:t>
                      </a:r>
                      <a:endParaRPr lang="en-US" sz="1100" dirty="0">
                        <a:latin typeface="Calibri"/>
                        <a:ea typeface="Calibri"/>
                        <a:cs typeface="Times New Roman"/>
                      </a:endParaRPr>
                    </a:p>
                    <a:p>
                      <a:pPr algn="ctr">
                        <a:lnSpc>
                          <a:spcPct val="115000"/>
                        </a:lnSpc>
                        <a:spcAft>
                          <a:spcPts val="0"/>
                        </a:spcAft>
                      </a:pPr>
                      <a:r>
                        <a:rPr lang="en-US" sz="700" dirty="0">
                          <a:latin typeface="Cambria"/>
                          <a:ea typeface="Calibri"/>
                          <a:cs typeface="Times New Roman"/>
                        </a:rPr>
                        <a:t>(AN AUTONOMOUS INSTITUTION AFFILIATED TO VISVESVARAYA TECHNOLOGICAL UNIVERSITY, BELGAUM)</a:t>
                      </a:r>
                      <a:endParaRPr lang="en-US" sz="1100" dirty="0">
                        <a:latin typeface="Calibri"/>
                        <a:ea typeface="Calibri"/>
                        <a:cs typeface="Times New Roman"/>
                      </a:endParaRPr>
                    </a:p>
                    <a:p>
                      <a:pPr algn="ctr">
                        <a:lnSpc>
                          <a:spcPct val="115000"/>
                        </a:lnSpc>
                        <a:spcAft>
                          <a:spcPts val="0"/>
                        </a:spcAft>
                      </a:pPr>
                      <a:r>
                        <a:rPr lang="en-US" sz="800" dirty="0">
                          <a:latin typeface="Cambria"/>
                          <a:ea typeface="Calibri"/>
                          <a:cs typeface="Times New Roman"/>
                        </a:rPr>
                        <a:t>PB No. 6429, </a:t>
                      </a:r>
                      <a:r>
                        <a:rPr lang="en-US" sz="800" dirty="0" err="1">
                          <a:latin typeface="Cambria"/>
                          <a:ea typeface="Calibri"/>
                          <a:cs typeface="Times New Roman"/>
                        </a:rPr>
                        <a:t>Yelahanka</a:t>
                      </a:r>
                      <a:r>
                        <a:rPr lang="en-US" sz="800" dirty="0">
                          <a:latin typeface="Cambria"/>
                          <a:ea typeface="Calibri"/>
                          <a:cs typeface="Times New Roman"/>
                        </a:rPr>
                        <a:t>, Bangalore 560-064, Karnataka</a:t>
                      </a:r>
                      <a:endParaRPr lang="en-US" sz="1100" dirty="0">
                        <a:latin typeface="Calibri"/>
                        <a:ea typeface="Calibri"/>
                        <a:cs typeface="Times New Roman"/>
                      </a:endParaRPr>
                    </a:p>
                    <a:p>
                      <a:pPr algn="ctr">
                        <a:lnSpc>
                          <a:spcPct val="115000"/>
                        </a:lnSpc>
                        <a:spcAft>
                          <a:spcPts val="0"/>
                        </a:spcAft>
                      </a:pPr>
                      <a:r>
                        <a:rPr lang="en-US" sz="800" dirty="0">
                          <a:latin typeface="Cambria"/>
                          <a:ea typeface="Calibri"/>
                          <a:cs typeface="Times New Roman"/>
                        </a:rPr>
                        <a:t>Telephone: 080- 22167800, 22167860, Fax: 080 - 22167805</a:t>
                      </a:r>
                      <a:endParaRPr lang="en-US" sz="1100" dirty="0">
                        <a:latin typeface="Calibri"/>
                        <a:ea typeface="Calibri"/>
                        <a:cs typeface="Times New Roman"/>
                      </a:endParaRPr>
                    </a:p>
                  </a:txBody>
                  <a:tcPr marL="65804" marR="65804" marT="0" marB="0">
                    <a:lnL>
                      <a:noFill/>
                    </a:lnL>
                    <a:lnR>
                      <a:noFill/>
                    </a:lnR>
                    <a:lnT>
                      <a:noFill/>
                    </a:lnT>
                    <a:lnB>
                      <a:noFill/>
                    </a:lnB>
                  </a:tcPr>
                </a:tc>
                <a:tc>
                  <a:txBody>
                    <a:bodyPr/>
                    <a:lstStyle/>
                    <a:p>
                      <a:pPr algn="l">
                        <a:lnSpc>
                          <a:spcPct val="115000"/>
                        </a:lnSpc>
                        <a:spcAft>
                          <a:spcPts val="0"/>
                        </a:spcAft>
                      </a:pPr>
                      <a:endParaRPr lang="en-US" sz="1200">
                        <a:latin typeface="Cambria"/>
                        <a:ea typeface="Calibri"/>
                        <a:cs typeface="Times New Roman"/>
                      </a:endParaRPr>
                    </a:p>
                  </a:txBody>
                  <a:tcPr marL="65804" marR="65804" marT="0" marB="0">
                    <a:lnL>
                      <a:noFill/>
                    </a:lnL>
                    <a:lnR>
                      <a:noFill/>
                    </a:lnR>
                    <a:lnT>
                      <a:noFill/>
                    </a:lnT>
                    <a:lnB>
                      <a:noFill/>
                    </a:lnB>
                  </a:tcPr>
                </a:tc>
                <a:extLst>
                  <a:ext uri="{0D108BD9-81ED-4DB2-BD59-A6C34878D82A}">
                    <a16:rowId xmlns:a16="http://schemas.microsoft.com/office/drawing/2014/main" val="10000"/>
                  </a:ext>
                </a:extLst>
              </a:tr>
              <a:tr h="513444">
                <a:tc gridSpan="3">
                  <a:txBody>
                    <a:bodyPr/>
                    <a:lstStyle/>
                    <a:p>
                      <a:pPr algn="ctr">
                        <a:lnSpc>
                          <a:spcPct val="115000"/>
                        </a:lnSpc>
                        <a:spcAft>
                          <a:spcPts val="0"/>
                        </a:spcAft>
                      </a:pPr>
                      <a:r>
                        <a:rPr lang="en-US" sz="1700" b="1" dirty="0">
                          <a:latin typeface="Cambria"/>
                          <a:ea typeface="Calibri"/>
                          <a:cs typeface="Times New Roman"/>
                        </a:rPr>
                        <a:t>Department of Computer Science </a:t>
                      </a:r>
                      <a:r>
                        <a:rPr lang="en-US" sz="1700" b="1">
                          <a:latin typeface="Cambria"/>
                          <a:ea typeface="Calibri"/>
                          <a:cs typeface="Times New Roman"/>
                        </a:rPr>
                        <a:t>and Engineering</a:t>
                      </a:r>
                      <a:endParaRPr lang="en-US" sz="1100" dirty="0">
                        <a:latin typeface="Calibri"/>
                        <a:ea typeface="Calibri"/>
                        <a:cs typeface="Times New Roman"/>
                      </a:endParaRPr>
                    </a:p>
                  </a:txBody>
                  <a:tcPr marL="65804" marR="65804"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grpSp>
        <p:nvGrpSpPr>
          <p:cNvPr id="2" name="Group 1"/>
          <p:cNvGrpSpPr/>
          <p:nvPr/>
        </p:nvGrpSpPr>
        <p:grpSpPr>
          <a:xfrm>
            <a:off x="1143000" y="609600"/>
            <a:ext cx="7267575" cy="771525"/>
            <a:chOff x="1143000" y="609600"/>
            <a:chExt cx="7267575" cy="771525"/>
          </a:xfrm>
        </p:grpSpPr>
        <p:pic>
          <p:nvPicPr>
            <p:cNvPr id="26626" name="Picture 2" descr="nitteimg-footer"/>
            <p:cNvPicPr>
              <a:picLocks noChangeAspect="1" noChangeArrowheads="1"/>
            </p:cNvPicPr>
            <p:nvPr/>
          </p:nvPicPr>
          <p:blipFill>
            <a:blip r:embed="rId3"/>
            <a:srcRect/>
            <a:stretch>
              <a:fillRect/>
            </a:stretch>
          </p:blipFill>
          <p:spPr bwMode="auto">
            <a:xfrm>
              <a:off x="1143000" y="609600"/>
              <a:ext cx="723900" cy="390525"/>
            </a:xfrm>
            <a:prstGeom prst="rect">
              <a:avLst/>
            </a:prstGeom>
            <a:noFill/>
          </p:spPr>
        </p:pic>
        <p:pic>
          <p:nvPicPr>
            <p:cNvPr id="26625" name="Picture 1" descr="nmit"/>
            <p:cNvPicPr>
              <a:picLocks noChangeAspect="1" noChangeArrowheads="1"/>
            </p:cNvPicPr>
            <p:nvPr/>
          </p:nvPicPr>
          <p:blipFill>
            <a:blip r:embed="rId4"/>
            <a:srcRect/>
            <a:stretch>
              <a:fillRect/>
            </a:stretch>
          </p:blipFill>
          <p:spPr bwMode="auto">
            <a:xfrm>
              <a:off x="7772400" y="609600"/>
              <a:ext cx="638175" cy="771525"/>
            </a:xfrm>
            <a:prstGeom prst="rect">
              <a:avLst/>
            </a:prstGeom>
            <a:noFill/>
          </p:spPr>
        </p:pic>
      </p:grpSp>
      <p:sp>
        <p:nvSpPr>
          <p:cNvPr id="8" name="Subtitle 2"/>
          <p:cNvSpPr txBox="1">
            <a:spLocks/>
          </p:cNvSpPr>
          <p:nvPr/>
        </p:nvSpPr>
        <p:spPr>
          <a:xfrm>
            <a:off x="1866061" y="3697793"/>
            <a:ext cx="4153737" cy="1676400"/>
          </a:xfrm>
          <a:prstGeom prst="rect">
            <a:avLst/>
          </a:prstGeom>
        </p:spPr>
        <p:txBody>
          <a:bodyPr vert="horz">
            <a:normAutofit fontScale="92500" lnSpcReduction="10000"/>
          </a:bodyPr>
          <a:lstStyle/>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GB" b="1" u="sng" dirty="0">
                <a:solidFill>
                  <a:schemeClr val="tx2"/>
                </a:solidFill>
              </a:rPr>
              <a:t>Presentation By:</a:t>
            </a:r>
          </a:p>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GB" b="1" dirty="0" err="1">
                <a:solidFill>
                  <a:schemeClr val="tx2"/>
                </a:solidFill>
              </a:rPr>
              <a:t>Ritesh</a:t>
            </a:r>
            <a:r>
              <a:rPr lang="en-GB" b="1" dirty="0">
                <a:solidFill>
                  <a:schemeClr val="tx2"/>
                </a:solidFill>
              </a:rPr>
              <a:t> </a:t>
            </a:r>
            <a:r>
              <a:rPr lang="en-GB" b="1" dirty="0" err="1">
                <a:solidFill>
                  <a:schemeClr val="tx2"/>
                </a:solidFill>
              </a:rPr>
              <a:t>Shanmughan</a:t>
            </a:r>
            <a:r>
              <a:rPr lang="en-GB" b="1" dirty="0">
                <a:solidFill>
                  <a:schemeClr val="tx2"/>
                </a:solidFill>
              </a:rPr>
              <a:t> (1NT17CS)</a:t>
            </a:r>
          </a:p>
          <a:p>
            <a:pPr lvl="0" algn="ctr">
              <a:spcBef>
                <a:spcPts val="600"/>
              </a:spcBef>
              <a:buClr>
                <a:schemeClr val="accent1"/>
              </a:buClr>
              <a:buSzPct val="70000"/>
              <a:defRPr/>
            </a:pPr>
            <a:r>
              <a:rPr lang="en-GB" b="1" dirty="0">
                <a:solidFill>
                  <a:schemeClr val="tx2"/>
                </a:solidFill>
              </a:rPr>
              <a:t>Rahul </a:t>
            </a:r>
            <a:r>
              <a:rPr lang="en-GB" b="1" dirty="0" err="1">
                <a:solidFill>
                  <a:schemeClr val="tx2"/>
                </a:solidFill>
              </a:rPr>
              <a:t>Khatri</a:t>
            </a:r>
            <a:r>
              <a:rPr lang="en-GB" b="1" dirty="0">
                <a:solidFill>
                  <a:schemeClr val="tx2"/>
                </a:solidFill>
              </a:rPr>
              <a:t> (1NT17CS)</a:t>
            </a:r>
          </a:p>
          <a:p>
            <a:pPr lvl="0" algn="ctr">
              <a:spcBef>
                <a:spcPts val="600"/>
              </a:spcBef>
              <a:buClr>
                <a:schemeClr val="accent1"/>
              </a:buClr>
              <a:buSzPct val="70000"/>
              <a:defRPr/>
            </a:pPr>
            <a:r>
              <a:rPr kumimoji="0" lang="en-GB" sz="1800" b="1" i="0" u="none" strike="noStrike" kern="1200" cap="none" spc="0" normalizeH="0" baseline="0" noProof="0" dirty="0" err="1">
                <a:ln>
                  <a:noFill/>
                </a:ln>
                <a:solidFill>
                  <a:schemeClr val="tx2"/>
                </a:solidFill>
                <a:effectLst/>
                <a:uLnTx/>
                <a:uFillTx/>
                <a:latin typeface="+mn-lt"/>
                <a:ea typeface="+mn-ea"/>
                <a:cs typeface="+mn-cs"/>
              </a:rPr>
              <a:t>Sai</a:t>
            </a:r>
            <a:r>
              <a:rPr kumimoji="0" lang="en-GB" sz="1800" b="1" i="0" u="none" strike="noStrike" kern="1200" cap="none" spc="0" normalizeH="0" noProof="0" dirty="0">
                <a:ln>
                  <a:noFill/>
                </a:ln>
                <a:solidFill>
                  <a:schemeClr val="tx2"/>
                </a:solidFill>
                <a:effectLst/>
                <a:uLnTx/>
                <a:uFillTx/>
                <a:latin typeface="+mn-lt"/>
                <a:ea typeface="+mn-ea"/>
                <a:cs typeface="+mn-cs"/>
              </a:rPr>
              <a:t> </a:t>
            </a:r>
            <a:r>
              <a:rPr kumimoji="0" lang="en-GB" sz="1800" b="1" i="0" u="none" strike="noStrike" kern="1200" cap="none" spc="0" normalizeH="0" noProof="0" dirty="0" err="1">
                <a:ln>
                  <a:noFill/>
                </a:ln>
                <a:solidFill>
                  <a:schemeClr val="tx2"/>
                </a:solidFill>
                <a:effectLst/>
                <a:uLnTx/>
                <a:uFillTx/>
                <a:latin typeface="+mn-lt"/>
                <a:ea typeface="+mn-ea"/>
                <a:cs typeface="+mn-cs"/>
              </a:rPr>
              <a:t>Siddhanth</a:t>
            </a:r>
            <a:r>
              <a:rPr kumimoji="0" lang="en-GB" sz="1800" b="1" i="0" u="none" strike="noStrike" kern="1200" cap="none" spc="0" normalizeH="0" noProof="0" dirty="0">
                <a:ln>
                  <a:noFill/>
                </a:ln>
                <a:solidFill>
                  <a:schemeClr val="tx2"/>
                </a:solidFill>
                <a:effectLst/>
                <a:uLnTx/>
                <a:uFillTx/>
                <a:latin typeface="+mn-lt"/>
                <a:ea typeface="+mn-ea"/>
                <a:cs typeface="+mn-cs"/>
              </a:rPr>
              <a:t> A (</a:t>
            </a:r>
            <a:r>
              <a:rPr lang="en-GB" b="1" dirty="0">
                <a:solidFill>
                  <a:schemeClr val="tx2"/>
                </a:solidFill>
              </a:rPr>
              <a:t>1NT17CS)</a:t>
            </a:r>
            <a:endParaRPr kumimoji="0" lang="en-GB" sz="1800" b="1" i="0" u="none" strike="noStrike" kern="1200" cap="none" spc="0" normalizeH="0" noProof="0" dirty="0">
              <a:ln>
                <a:noFill/>
              </a:ln>
              <a:solidFill>
                <a:schemeClr val="tx2"/>
              </a:solidFill>
              <a:effectLst/>
              <a:uLnTx/>
              <a:uFillTx/>
              <a:latin typeface="+mn-lt"/>
              <a:ea typeface="+mn-ea"/>
              <a:cs typeface="+mn-cs"/>
            </a:endParaRPr>
          </a:p>
          <a:p>
            <a:pPr lvl="0" algn="ctr">
              <a:spcBef>
                <a:spcPts val="600"/>
              </a:spcBef>
              <a:buClr>
                <a:schemeClr val="accent1"/>
              </a:buClr>
              <a:buSzPct val="70000"/>
              <a:defRPr/>
            </a:pPr>
            <a:r>
              <a:rPr lang="en-GB" b="1" baseline="0" dirty="0" err="1">
                <a:solidFill>
                  <a:schemeClr val="tx2"/>
                </a:solidFill>
              </a:rPr>
              <a:t>Utsav</a:t>
            </a:r>
            <a:r>
              <a:rPr lang="en-GB" b="1" dirty="0">
                <a:solidFill>
                  <a:schemeClr val="tx2"/>
                </a:solidFill>
              </a:rPr>
              <a:t> </a:t>
            </a:r>
            <a:r>
              <a:rPr lang="en-GB" b="1" dirty="0" err="1">
                <a:solidFill>
                  <a:schemeClr val="tx2"/>
                </a:solidFill>
              </a:rPr>
              <a:t>Mondal</a:t>
            </a:r>
            <a:r>
              <a:rPr lang="en-GB" b="1" dirty="0">
                <a:solidFill>
                  <a:schemeClr val="tx2"/>
                </a:solidFill>
              </a:rPr>
              <a:t> (1NT17CS)</a:t>
            </a:r>
            <a:endParaRPr kumimoji="0" lang="en-GB" sz="1800" b="1" i="0" u="none" strike="noStrike" kern="1200" cap="none" spc="0" normalizeH="0" baseline="0" noProof="0" dirty="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1800" b="1" i="0" u="none" strike="noStrike" kern="1200" cap="none" spc="0" normalizeH="0" baseline="0" noProof="0" dirty="0">
              <a:ln>
                <a:noFill/>
              </a:ln>
              <a:solidFill>
                <a:schemeClr val="tx2"/>
              </a:solidFill>
              <a:effectLst/>
              <a:uLnTx/>
              <a:uFillTx/>
              <a:latin typeface="+mn-lt"/>
              <a:ea typeface="+mn-ea"/>
              <a:cs typeface="+mn-cs"/>
            </a:endParaRPr>
          </a:p>
        </p:txBody>
      </p:sp>
      <p:sp>
        <p:nvSpPr>
          <p:cNvPr id="9" name="Subtitle 2"/>
          <p:cNvSpPr txBox="1">
            <a:spLocks/>
          </p:cNvSpPr>
          <p:nvPr/>
        </p:nvSpPr>
        <p:spPr>
          <a:xfrm>
            <a:off x="5181600" y="5029200"/>
            <a:ext cx="3657600" cy="1219200"/>
          </a:xfrm>
          <a:prstGeom prst="rect">
            <a:avLst/>
          </a:prstGeom>
        </p:spPr>
        <p:txBody>
          <a:bodyPr vert="horz">
            <a:normAutofit/>
          </a:bodyPr>
          <a:lstStyle/>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GB" b="1" u="sng" dirty="0">
                <a:solidFill>
                  <a:schemeClr val="tx2"/>
                </a:solidFill>
              </a:rPr>
              <a:t>Guided By:</a:t>
            </a:r>
          </a:p>
          <a:p>
            <a:pPr marL="0" marR="0" lvl="0" indent="0"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GB" sz="1800" b="1" i="0" u="none" strike="noStrike" kern="1200" cap="none" spc="0" normalizeH="0" baseline="0" noProof="0" dirty="0">
                <a:ln>
                  <a:noFill/>
                </a:ln>
                <a:solidFill>
                  <a:schemeClr val="tx2"/>
                </a:solidFill>
                <a:effectLst/>
                <a:uLnTx/>
                <a:uFillTx/>
                <a:latin typeface="+mn-lt"/>
                <a:ea typeface="+mn-ea"/>
                <a:cs typeface="+mn-cs"/>
              </a:rPr>
              <a:t>Name</a:t>
            </a:r>
            <a:r>
              <a:rPr kumimoji="0" lang="en-GB" sz="1800" b="1" i="0" u="none" strike="noStrike" kern="1200" cap="none" spc="0" normalizeH="0" noProof="0" dirty="0">
                <a:ln>
                  <a:noFill/>
                </a:ln>
                <a:solidFill>
                  <a:schemeClr val="tx2"/>
                </a:solidFill>
                <a:effectLst/>
                <a:uLnTx/>
                <a:uFillTx/>
                <a:latin typeface="+mn-lt"/>
                <a:ea typeface="+mn-ea"/>
                <a:cs typeface="+mn-cs"/>
              </a:rPr>
              <a:t> of the Guide: </a:t>
            </a:r>
            <a:r>
              <a:rPr kumimoji="0" lang="en-GB" sz="1800" b="1" i="0" u="none" strike="noStrike" kern="1200" cap="none" spc="0" normalizeH="0" noProof="0" dirty="0" err="1">
                <a:ln>
                  <a:noFill/>
                </a:ln>
                <a:solidFill>
                  <a:schemeClr val="tx2"/>
                </a:solidFill>
                <a:effectLst/>
                <a:uLnTx/>
                <a:uFillTx/>
                <a:latin typeface="+mn-lt"/>
                <a:ea typeface="+mn-ea"/>
                <a:cs typeface="+mn-cs"/>
              </a:rPr>
              <a:t>Mrs.</a:t>
            </a:r>
            <a:r>
              <a:rPr kumimoji="0" lang="en-GB" sz="1800" b="1" i="0" u="none" strike="noStrike" kern="1200" cap="none" spc="0" normalizeH="0" noProof="0" dirty="0">
                <a:ln>
                  <a:noFill/>
                </a:ln>
                <a:solidFill>
                  <a:schemeClr val="tx2"/>
                </a:solidFill>
                <a:effectLst/>
                <a:uLnTx/>
                <a:uFillTx/>
                <a:latin typeface="+mn-lt"/>
                <a:ea typeface="+mn-ea"/>
                <a:cs typeface="+mn-cs"/>
              </a:rPr>
              <a:t> </a:t>
            </a:r>
            <a:r>
              <a:rPr kumimoji="0" lang="en-GB" sz="1800" b="1" i="0" u="none" strike="noStrike" kern="1200" cap="none" spc="0" normalizeH="0" noProof="0" dirty="0" err="1">
                <a:ln>
                  <a:noFill/>
                </a:ln>
                <a:solidFill>
                  <a:schemeClr val="tx2"/>
                </a:solidFill>
                <a:effectLst/>
                <a:uLnTx/>
                <a:uFillTx/>
                <a:latin typeface="+mn-lt"/>
                <a:ea typeface="+mn-ea"/>
                <a:cs typeface="+mn-cs"/>
              </a:rPr>
              <a:t>Nirmala</a:t>
            </a:r>
            <a:r>
              <a:rPr kumimoji="0" lang="en-GB" sz="1800" b="1" i="0" u="none" strike="noStrike" kern="1200" cap="none" spc="0" normalizeH="0" noProof="0" dirty="0">
                <a:ln>
                  <a:noFill/>
                </a:ln>
                <a:solidFill>
                  <a:schemeClr val="tx2"/>
                </a:solidFill>
                <a:effectLst/>
                <a:uLnTx/>
                <a:uFillTx/>
                <a:latin typeface="+mn-lt"/>
                <a:ea typeface="+mn-ea"/>
                <a:cs typeface="+mn-cs"/>
              </a:rPr>
              <a:t> J S</a:t>
            </a:r>
          </a:p>
          <a:p>
            <a:pPr marL="0" marR="0" lvl="0" indent="0"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GB" b="1" baseline="0" dirty="0">
                <a:solidFill>
                  <a:schemeClr val="tx2"/>
                </a:solidFill>
              </a:rPr>
              <a:t>Designation: Assistant</a:t>
            </a:r>
            <a:r>
              <a:rPr lang="en-GB" b="1" dirty="0">
                <a:solidFill>
                  <a:schemeClr val="tx2"/>
                </a:solidFill>
              </a:rPr>
              <a:t> Professor</a:t>
            </a:r>
            <a:endParaRPr kumimoji="0" lang="en-GB" sz="1800" b="1" i="0" u="none" strike="noStrike" kern="1200" cap="none" spc="0" normalizeH="0" baseline="0" noProof="0" dirty="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1800" b="1" i="0" u="none" strike="noStrike" kern="1200" cap="none" spc="0" normalizeH="0" baseline="0" noProof="0" dirty="0">
              <a:ln>
                <a:noFill/>
              </a:ln>
              <a:solidFill>
                <a:schemeClr val="tx2"/>
              </a:solidFill>
              <a:effectLst/>
              <a:uLnTx/>
              <a:uFillTx/>
              <a:latin typeface="+mn-lt"/>
              <a:ea typeface="+mn-ea"/>
              <a:cs typeface="+mn-cs"/>
            </a:endParaRPr>
          </a:p>
        </p:txBody>
      </p:sp>
      <p:sp>
        <p:nvSpPr>
          <p:cNvPr id="5" name="Footer Placeholder 4">
            <a:extLst>
              <a:ext uri="{FF2B5EF4-FFF2-40B4-BE49-F238E27FC236}">
                <a16:creationId xmlns:a16="http://schemas.microsoft.com/office/drawing/2014/main" id="{A62D2ACD-65BF-430D-A30D-272892460673}"/>
              </a:ext>
            </a:extLst>
          </p:cNvPr>
          <p:cNvSpPr>
            <a:spLocks noGrp="1"/>
          </p:cNvSpPr>
          <p:nvPr>
            <p:ph type="ftr" sz="quarter" idx="11"/>
          </p:nvPr>
        </p:nvSpPr>
        <p:spPr/>
        <p:txBody>
          <a:bodyPr/>
          <a:lstStyle/>
          <a:p>
            <a:r>
              <a:rPr lang="en-US"/>
              <a:t>AY 2020-2021</a:t>
            </a:r>
          </a:p>
        </p:txBody>
      </p:sp>
      <p:sp>
        <p:nvSpPr>
          <p:cNvPr id="6" name="Slide Number Placeholder 5">
            <a:extLst>
              <a:ext uri="{FF2B5EF4-FFF2-40B4-BE49-F238E27FC236}">
                <a16:creationId xmlns:a16="http://schemas.microsoft.com/office/drawing/2014/main" id="{9EFEDA89-9D72-4455-990B-AA292317E8D5}"/>
              </a:ext>
            </a:extLst>
          </p:cNvPr>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886700" cy="854074"/>
          </a:xfrm>
        </p:spPr>
        <p:txBody>
          <a:bodyPr/>
          <a:lstStyle/>
          <a:p>
            <a:r>
              <a:rPr lang="en-IN" dirty="0"/>
              <a:t>                 </a:t>
            </a:r>
            <a:r>
              <a:rPr lang="en-IN" sz="4000" dirty="0"/>
              <a:t>Literature Review</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05662098"/>
              </p:ext>
            </p:extLst>
          </p:nvPr>
        </p:nvGraphicFramePr>
        <p:xfrm>
          <a:off x="762000" y="1447800"/>
          <a:ext cx="7848597" cy="4821590"/>
        </p:xfrm>
        <a:graphic>
          <a:graphicData uri="http://schemas.openxmlformats.org/drawingml/2006/table">
            <a:tbl>
              <a:tblPr firstRow="1" bandRow="1">
                <a:tableStyleId>{8A107856-5554-42FB-B03E-39F5DBC370BA}</a:tableStyleId>
              </a:tblPr>
              <a:tblGrid>
                <a:gridCol w="1178032">
                  <a:extLst>
                    <a:ext uri="{9D8B030D-6E8A-4147-A177-3AD203B41FA5}">
                      <a16:colId xmlns:a16="http://schemas.microsoft.com/office/drawing/2014/main" val="20000"/>
                    </a:ext>
                  </a:extLst>
                </a:gridCol>
                <a:gridCol w="2710740">
                  <a:extLst>
                    <a:ext uri="{9D8B030D-6E8A-4147-A177-3AD203B41FA5}">
                      <a16:colId xmlns:a16="http://schemas.microsoft.com/office/drawing/2014/main" val="20001"/>
                    </a:ext>
                  </a:extLst>
                </a:gridCol>
                <a:gridCol w="2166354">
                  <a:extLst>
                    <a:ext uri="{9D8B030D-6E8A-4147-A177-3AD203B41FA5}">
                      <a16:colId xmlns:a16="http://schemas.microsoft.com/office/drawing/2014/main" val="20002"/>
                    </a:ext>
                  </a:extLst>
                </a:gridCol>
                <a:gridCol w="1793471">
                  <a:extLst>
                    <a:ext uri="{9D8B030D-6E8A-4147-A177-3AD203B41FA5}">
                      <a16:colId xmlns:a16="http://schemas.microsoft.com/office/drawing/2014/main" val="20003"/>
                    </a:ext>
                  </a:extLst>
                </a:gridCol>
              </a:tblGrid>
              <a:tr h="816812">
                <a:tc>
                  <a:txBody>
                    <a:bodyPr/>
                    <a:lstStyle/>
                    <a:p>
                      <a:r>
                        <a:rPr lang="en-IN" sz="2800" dirty="0"/>
                        <a:t>    Year</a:t>
                      </a:r>
                    </a:p>
                  </a:txBody>
                  <a:tcPr/>
                </a:tc>
                <a:tc>
                  <a:txBody>
                    <a:bodyPr/>
                    <a:lstStyle/>
                    <a:p>
                      <a:r>
                        <a:rPr lang="en-IN" sz="2800" dirty="0"/>
                        <a:t>         Title </a:t>
                      </a:r>
                    </a:p>
                  </a:txBody>
                  <a:tcPr/>
                </a:tc>
                <a:tc>
                  <a:txBody>
                    <a:bodyPr/>
                    <a:lstStyle/>
                    <a:p>
                      <a:r>
                        <a:rPr lang="en-IN" sz="2400" dirty="0"/>
                        <a:t>Author Name</a:t>
                      </a:r>
                    </a:p>
                  </a:txBody>
                  <a:tcPr/>
                </a:tc>
                <a:tc>
                  <a:txBody>
                    <a:bodyPr/>
                    <a:lstStyle/>
                    <a:p>
                      <a:r>
                        <a:rPr lang="en-IN" sz="2400" dirty="0"/>
                        <a:t>Inference</a:t>
                      </a:r>
                    </a:p>
                  </a:txBody>
                  <a:tcPr/>
                </a:tc>
                <a:extLst>
                  <a:ext uri="{0D108BD9-81ED-4DB2-BD59-A6C34878D82A}">
                    <a16:rowId xmlns:a16="http://schemas.microsoft.com/office/drawing/2014/main" val="10000"/>
                  </a:ext>
                </a:extLst>
              </a:tr>
              <a:tr h="781518">
                <a:tc>
                  <a:txBody>
                    <a:bodyPr/>
                    <a:lstStyle/>
                    <a:p>
                      <a:r>
                        <a:rPr lang="en-IN" sz="2100" dirty="0"/>
                        <a:t>2014</a:t>
                      </a:r>
                    </a:p>
                  </a:txBody>
                  <a:tcPr/>
                </a:tc>
                <a:tc>
                  <a:txBody>
                    <a:bodyPr/>
                    <a:lstStyle/>
                    <a:p>
                      <a:pPr lvl="0">
                        <a:buNone/>
                      </a:pPr>
                      <a:r>
                        <a:rPr lang="en-IN" sz="2100" b="0" i="0" u="none" strike="noStrike" noProof="0" dirty="0">
                          <a:latin typeface="Calibri"/>
                        </a:rPr>
                        <a:t>AR Interior Designer: Automatic Furniture Arrangement using Spatial and Functional Relationships </a:t>
                      </a:r>
                      <a:endParaRPr lang="en-US"/>
                    </a:p>
                  </a:txBody>
                  <a:tcPr/>
                </a:tc>
                <a:tc>
                  <a:txBody>
                    <a:bodyPr/>
                    <a:lstStyle/>
                    <a:p>
                      <a:pPr lvl="0">
                        <a:buNone/>
                      </a:pPr>
                      <a:r>
                        <a:rPr lang="en-IN" sz="2100" b="0" i="0" u="none" strike="noStrike" noProof="0" dirty="0">
                          <a:latin typeface="Calibri"/>
                        </a:rPr>
                        <a:t>Jeff K.T. Tang  </a:t>
                      </a:r>
                      <a:endParaRPr lang="en-US" sz="2100" dirty="0"/>
                    </a:p>
                    <a:p>
                      <a:pPr lvl="0">
                        <a:buNone/>
                      </a:pPr>
                      <a:r>
                        <a:rPr lang="en-IN" sz="2100" b="0" i="0" u="none" strike="noStrike" noProof="0" dirty="0">
                          <a:latin typeface="Calibri"/>
                        </a:rPr>
                        <a:t> Wan-Man</a:t>
                      </a:r>
                    </a:p>
                    <a:p>
                      <a:pPr lvl="0">
                        <a:buNone/>
                      </a:pPr>
                      <a:r>
                        <a:rPr lang="en-IN" sz="2100" b="0" i="0" u="none" strike="noStrike" noProof="0" dirty="0">
                          <a:latin typeface="Calibri"/>
                        </a:rPr>
                        <a:t> Lau -Kit Chan   Kwok-Ho </a:t>
                      </a:r>
                      <a:endParaRPr lang="en-IN" sz="2100" dirty="0"/>
                    </a:p>
                  </a:txBody>
                  <a:tcPr/>
                </a:tc>
                <a:tc>
                  <a:txBody>
                    <a:bodyPr/>
                    <a:lstStyle/>
                    <a:p>
                      <a:pPr marL="285750" indent="-285750">
                        <a:buFont typeface="Arial"/>
                        <a:buChar char="•"/>
                      </a:pPr>
                      <a:r>
                        <a:rPr lang="en-IN" sz="1600" dirty="0"/>
                        <a:t>Use of Virtual 3D furniture</a:t>
                      </a:r>
                    </a:p>
                    <a:p>
                      <a:pPr marL="285750" lvl="0" indent="-285750">
                        <a:buFont typeface="Arial"/>
                        <a:buChar char="•"/>
                      </a:pPr>
                      <a:r>
                        <a:rPr lang="en-IN" sz="1600" dirty="0"/>
                        <a:t>Using the in-depth camera in real time as an input</a:t>
                      </a:r>
                    </a:p>
                    <a:p>
                      <a:pPr marL="285750" lvl="0" indent="-285750">
                        <a:buFont typeface="Arial"/>
                        <a:buChar char="•"/>
                      </a:pPr>
                      <a:r>
                        <a:rPr lang="en-IN" sz="1600" b="0" i="0" u="none" strike="noStrike" noProof="0" dirty="0">
                          <a:latin typeface="Calibri"/>
                        </a:rPr>
                        <a:t>Estimation and optimisation of the available space in a room</a:t>
                      </a:r>
                      <a:endParaRPr lang="en-IN" sz="1600" dirty="0"/>
                    </a:p>
                    <a:p>
                      <a:pPr marL="285750" lvl="0" indent="-285750">
                        <a:buFont typeface="Arial"/>
                        <a:buChar char="•"/>
                      </a:pPr>
                      <a:r>
                        <a:rPr lang="en-IN" sz="1600" b="0" i="0" u="none" strike="noStrike" noProof="0" dirty="0"/>
                        <a:t>The friendly User Interface</a:t>
                      </a:r>
                      <a:endParaRPr lang="en-IN" sz="1600" b="0" i="0" u="none" strike="noStrike" noProof="0" dirty="0">
                        <a:latin typeface="Calibri"/>
                      </a:endParaRPr>
                    </a:p>
                    <a:p>
                      <a:pPr marL="285750" lvl="0" indent="-285750">
                        <a:buFont typeface="Arial"/>
                        <a:buChar char="•"/>
                      </a:pPr>
                      <a:endParaRPr lang="en-IN" dirty="0"/>
                    </a:p>
                  </a:txBody>
                  <a:tcPr/>
                </a:tc>
                <a:extLst>
                  <a:ext uri="{0D108BD9-81ED-4DB2-BD59-A6C34878D82A}">
                    <a16:rowId xmlns:a16="http://schemas.microsoft.com/office/drawing/2014/main" val="10001"/>
                  </a:ext>
                </a:extLst>
              </a:tr>
              <a:tr h="781518">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1"/>
          </p:nvPr>
        </p:nvSpPr>
        <p:spPr/>
        <p:txBody>
          <a:bodyPr/>
          <a:lstStyle/>
          <a:p>
            <a:r>
              <a:rPr lang="en-US"/>
              <a:t>AY 2020-2021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109644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886700" cy="854074"/>
          </a:xfrm>
        </p:spPr>
        <p:txBody>
          <a:bodyPr/>
          <a:lstStyle/>
          <a:p>
            <a:r>
              <a:rPr lang="en-IN" dirty="0"/>
              <a:t>                 </a:t>
            </a:r>
            <a:r>
              <a:rPr lang="en-IN" sz="4000" dirty="0"/>
              <a:t>Literature Review</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05296187"/>
              </p:ext>
            </p:extLst>
          </p:nvPr>
        </p:nvGraphicFramePr>
        <p:xfrm>
          <a:off x="762000" y="1447800"/>
          <a:ext cx="7848582" cy="4901132"/>
        </p:xfrm>
        <a:graphic>
          <a:graphicData uri="http://schemas.openxmlformats.org/drawingml/2006/table">
            <a:tbl>
              <a:tblPr firstRow="1" bandRow="1">
                <a:tableStyleId>{8A107856-5554-42FB-B03E-39F5DBC370BA}</a:tableStyleId>
              </a:tblPr>
              <a:tblGrid>
                <a:gridCol w="912024">
                  <a:extLst>
                    <a:ext uri="{9D8B030D-6E8A-4147-A177-3AD203B41FA5}">
                      <a16:colId xmlns:a16="http://schemas.microsoft.com/office/drawing/2014/main" val="20000"/>
                    </a:ext>
                  </a:extLst>
                </a:gridCol>
                <a:gridCol w="2381398">
                  <a:extLst>
                    <a:ext uri="{9D8B030D-6E8A-4147-A177-3AD203B41FA5}">
                      <a16:colId xmlns:a16="http://schemas.microsoft.com/office/drawing/2014/main" val="20001"/>
                    </a:ext>
                  </a:extLst>
                </a:gridCol>
                <a:gridCol w="2267394">
                  <a:extLst>
                    <a:ext uri="{9D8B030D-6E8A-4147-A177-3AD203B41FA5}">
                      <a16:colId xmlns:a16="http://schemas.microsoft.com/office/drawing/2014/main" val="20002"/>
                    </a:ext>
                  </a:extLst>
                </a:gridCol>
                <a:gridCol w="2287766">
                  <a:extLst>
                    <a:ext uri="{9D8B030D-6E8A-4147-A177-3AD203B41FA5}">
                      <a16:colId xmlns:a16="http://schemas.microsoft.com/office/drawing/2014/main" val="20003"/>
                    </a:ext>
                  </a:extLst>
                </a:gridCol>
              </a:tblGrid>
              <a:tr h="816812">
                <a:tc>
                  <a:txBody>
                    <a:bodyPr/>
                    <a:lstStyle/>
                    <a:p>
                      <a:r>
                        <a:rPr lang="en-IN" sz="2800" dirty="0"/>
                        <a:t>Year</a:t>
                      </a:r>
                    </a:p>
                  </a:txBody>
                  <a:tcPr/>
                </a:tc>
                <a:tc>
                  <a:txBody>
                    <a:bodyPr/>
                    <a:lstStyle/>
                    <a:p>
                      <a:r>
                        <a:rPr lang="en-IN" sz="2800" dirty="0"/>
                        <a:t>         Title </a:t>
                      </a:r>
                    </a:p>
                  </a:txBody>
                  <a:tcPr/>
                </a:tc>
                <a:tc>
                  <a:txBody>
                    <a:bodyPr/>
                    <a:lstStyle/>
                    <a:p>
                      <a:r>
                        <a:rPr lang="en-IN" sz="2400" dirty="0"/>
                        <a:t>Author Name</a:t>
                      </a:r>
                    </a:p>
                  </a:txBody>
                  <a:tcPr/>
                </a:tc>
                <a:tc>
                  <a:txBody>
                    <a:bodyPr/>
                    <a:lstStyle/>
                    <a:p>
                      <a:r>
                        <a:rPr lang="en-IN" sz="2400" dirty="0"/>
                        <a:t>Inference</a:t>
                      </a:r>
                    </a:p>
                  </a:txBody>
                  <a:tcPr/>
                </a:tc>
                <a:extLst>
                  <a:ext uri="{0D108BD9-81ED-4DB2-BD59-A6C34878D82A}">
                    <a16:rowId xmlns:a16="http://schemas.microsoft.com/office/drawing/2014/main" val="10000"/>
                  </a:ext>
                </a:extLst>
              </a:tr>
              <a:tr h="2064723">
                <a:tc>
                  <a:txBody>
                    <a:bodyPr/>
                    <a:lstStyle/>
                    <a:p>
                      <a:r>
                        <a:rPr lang="en-IN" sz="2100" dirty="0"/>
                        <a:t>2015</a:t>
                      </a:r>
                      <a:endParaRPr lang="en-IN" dirty="0"/>
                    </a:p>
                  </a:txBody>
                  <a:tcPr/>
                </a:tc>
                <a:tc>
                  <a:txBody>
                    <a:bodyPr/>
                    <a:lstStyle/>
                    <a:p>
                      <a:pPr lvl="0">
                        <a:buNone/>
                      </a:pPr>
                      <a:r>
                        <a:rPr lang="en-IN" sz="2100" b="0" i="0" u="none" strike="noStrike" noProof="0" dirty="0">
                          <a:latin typeface="Calibri"/>
                        </a:rPr>
                        <a:t>Approach to The Interior Design using Augmented Reality Technology </a:t>
                      </a:r>
                      <a:endParaRPr lang="en-US" sz="2100"/>
                    </a:p>
                  </a:txBody>
                  <a:tcPr/>
                </a:tc>
                <a:tc>
                  <a:txBody>
                    <a:bodyPr/>
                    <a:lstStyle/>
                    <a:p>
                      <a:pPr lvl="0">
                        <a:buNone/>
                      </a:pPr>
                      <a:r>
                        <a:rPr lang="en-IN" sz="2100" b="0" i="0" u="none" strike="noStrike" noProof="0" dirty="0">
                          <a:latin typeface="Calibri"/>
                        </a:rPr>
                        <a:t>Jiang Hui</a:t>
                      </a:r>
                      <a:endParaRPr lang="en-US" sz="2100" dirty="0"/>
                    </a:p>
                  </a:txBody>
                  <a:tcPr/>
                </a:tc>
                <a:tc>
                  <a:txBody>
                    <a:bodyPr/>
                    <a:lstStyle/>
                    <a:p>
                      <a:pPr marL="285750" indent="-285750">
                        <a:buFont typeface="Arial"/>
                        <a:buChar char="•"/>
                      </a:pPr>
                      <a:r>
                        <a:rPr lang="en-IN" sz="1600" dirty="0"/>
                        <a:t>Uses marker based AR</a:t>
                      </a:r>
                    </a:p>
                    <a:p>
                      <a:pPr marL="285750" lvl="0" indent="-285750">
                        <a:buFont typeface="Arial"/>
                        <a:buChar char="•"/>
                      </a:pPr>
                      <a:r>
                        <a:rPr lang="en-IN" sz="1600" dirty="0"/>
                        <a:t>Uses Hard-Soft decorative in-built models to design a room</a:t>
                      </a:r>
                    </a:p>
                    <a:p>
                      <a:pPr marL="285750" lvl="0" indent="-285750">
                        <a:buFont typeface="Arial"/>
                        <a:buChar char="•"/>
                      </a:pPr>
                      <a:r>
                        <a:rPr lang="en-IN" sz="1600" b="0" i="0" u="none" strike="noStrike" noProof="0" dirty="0">
                          <a:latin typeface="Calibri"/>
                        </a:rPr>
                        <a:t>Use of ARID system in the conceptual development design stage and AR3D for custom model</a:t>
                      </a:r>
                      <a:endParaRPr lang="en-IN" sz="1600" dirty="0"/>
                    </a:p>
                  </a:txBody>
                  <a:tcPr/>
                </a:tc>
                <a:extLst>
                  <a:ext uri="{0D108BD9-81ED-4DB2-BD59-A6C34878D82A}">
                    <a16:rowId xmlns:a16="http://schemas.microsoft.com/office/drawing/2014/main" val="10001"/>
                  </a:ext>
                </a:extLst>
              </a:tr>
              <a:tr h="781518">
                <a:tc>
                  <a:txBody>
                    <a:bodyPr/>
                    <a:lstStyle/>
                    <a:p>
                      <a:r>
                        <a:rPr lang="en-IN" sz="2100" dirty="0"/>
                        <a:t>2016</a:t>
                      </a:r>
                    </a:p>
                  </a:txBody>
                  <a:tcPr/>
                </a:tc>
                <a:tc>
                  <a:txBody>
                    <a:bodyPr/>
                    <a:lstStyle/>
                    <a:p>
                      <a:pPr lvl="0">
                        <a:buNone/>
                      </a:pPr>
                      <a:r>
                        <a:rPr lang="en-IN" sz="2100" b="0" i="0" u="none" strike="noStrike" noProof="0" dirty="0">
                          <a:latin typeface="Calibri"/>
                        </a:rPr>
                        <a:t>Interior Design using Augmented Reality Environment</a:t>
                      </a:r>
                      <a:endParaRPr lang="en-US" sz="2100" dirty="0"/>
                    </a:p>
                  </a:txBody>
                  <a:tcPr/>
                </a:tc>
                <a:tc>
                  <a:txBody>
                    <a:bodyPr/>
                    <a:lstStyle/>
                    <a:p>
                      <a:pPr lvl="0">
                        <a:buNone/>
                      </a:pPr>
                      <a:r>
                        <a:rPr lang="en-IN" sz="1800" b="0" i="0" u="none" strike="noStrike" noProof="0" dirty="0">
                          <a:latin typeface="Calibri"/>
                        </a:rPr>
                        <a:t>Kalyani Pampattiwar, Akshay Adiyodi , Manasvini Agrahara , Pankaj Gamnani1 </a:t>
                      </a:r>
                      <a:endParaRPr lang="en-US" sz="1800"/>
                    </a:p>
                  </a:txBody>
                  <a:tcPr/>
                </a:tc>
                <a:tc>
                  <a:txBody>
                    <a:bodyPr/>
                    <a:lstStyle/>
                    <a:p>
                      <a:pPr marL="285750" indent="-285750">
                        <a:buFont typeface="Arial"/>
                        <a:buChar char="•"/>
                      </a:pPr>
                      <a:r>
                        <a:rPr lang="en-IN" sz="1600" dirty="0"/>
                        <a:t>Enhanced Marker Based AR</a:t>
                      </a:r>
                    </a:p>
                    <a:p>
                      <a:pPr marL="285750" lvl="0" indent="-285750">
                        <a:buFont typeface="Arial"/>
                        <a:buChar char="•"/>
                      </a:pPr>
                      <a:r>
                        <a:rPr lang="en-IN" sz="1600" dirty="0"/>
                        <a:t>Easy user interactivity</a:t>
                      </a:r>
                    </a:p>
                    <a:p>
                      <a:pPr marL="285750" lvl="0" indent="-285750">
                        <a:buFont typeface="Arial"/>
                        <a:buChar char="•"/>
                      </a:pPr>
                      <a:r>
                        <a:rPr lang="en-IN" sz="1600" dirty="0"/>
                        <a:t>Rendering real world objects in AR</a:t>
                      </a:r>
                    </a:p>
                  </a:txBody>
                  <a:tcPr/>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r>
              <a:rPr lang="en-US"/>
              <a:t>AY 2020-2021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505366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886700" cy="854074"/>
          </a:xfrm>
        </p:spPr>
        <p:txBody>
          <a:bodyPr/>
          <a:lstStyle/>
          <a:p>
            <a:r>
              <a:rPr lang="en-IN" dirty="0"/>
              <a:t>                 </a:t>
            </a:r>
            <a:r>
              <a:rPr lang="en-IN" sz="4000" dirty="0"/>
              <a:t>Literature Review</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77755983"/>
              </p:ext>
            </p:extLst>
          </p:nvPr>
        </p:nvGraphicFramePr>
        <p:xfrm>
          <a:off x="762000" y="1447800"/>
          <a:ext cx="7853841" cy="5577840"/>
        </p:xfrm>
        <a:graphic>
          <a:graphicData uri="http://schemas.openxmlformats.org/drawingml/2006/table">
            <a:tbl>
              <a:tblPr firstRow="1" bandRow="1">
                <a:tableStyleId>{8A107856-5554-42FB-B03E-39F5DBC370BA}</a:tableStyleId>
              </a:tblPr>
              <a:tblGrid>
                <a:gridCol w="2238234">
                  <a:extLst>
                    <a:ext uri="{9D8B030D-6E8A-4147-A177-3AD203B41FA5}">
                      <a16:colId xmlns:a16="http://schemas.microsoft.com/office/drawing/2014/main" val="20000"/>
                    </a:ext>
                  </a:extLst>
                </a:gridCol>
                <a:gridCol w="2238234">
                  <a:extLst>
                    <a:ext uri="{9D8B030D-6E8A-4147-A177-3AD203B41FA5}">
                      <a16:colId xmlns:a16="http://schemas.microsoft.com/office/drawing/2014/main" val="20001"/>
                    </a:ext>
                  </a:extLst>
                </a:gridCol>
                <a:gridCol w="1578658">
                  <a:extLst>
                    <a:ext uri="{9D8B030D-6E8A-4147-A177-3AD203B41FA5}">
                      <a16:colId xmlns:a16="http://schemas.microsoft.com/office/drawing/2014/main" val="20002"/>
                    </a:ext>
                  </a:extLst>
                </a:gridCol>
                <a:gridCol w="1798715">
                  <a:extLst>
                    <a:ext uri="{9D8B030D-6E8A-4147-A177-3AD203B41FA5}">
                      <a16:colId xmlns:a16="http://schemas.microsoft.com/office/drawing/2014/main" val="20003"/>
                    </a:ext>
                  </a:extLst>
                </a:gridCol>
              </a:tblGrid>
              <a:tr h="816812">
                <a:tc>
                  <a:txBody>
                    <a:bodyPr/>
                    <a:lstStyle/>
                    <a:p>
                      <a:r>
                        <a:rPr lang="en-IN" sz="2800" dirty="0"/>
                        <a:t>    Year</a:t>
                      </a:r>
                    </a:p>
                  </a:txBody>
                  <a:tcPr/>
                </a:tc>
                <a:tc>
                  <a:txBody>
                    <a:bodyPr/>
                    <a:lstStyle/>
                    <a:p>
                      <a:r>
                        <a:rPr lang="en-IN" sz="2800" dirty="0"/>
                        <a:t>         Title </a:t>
                      </a:r>
                    </a:p>
                  </a:txBody>
                  <a:tcPr/>
                </a:tc>
                <a:tc>
                  <a:txBody>
                    <a:bodyPr/>
                    <a:lstStyle/>
                    <a:p>
                      <a:r>
                        <a:rPr lang="en-IN" sz="2400" dirty="0"/>
                        <a:t>Author Name</a:t>
                      </a:r>
                    </a:p>
                  </a:txBody>
                  <a:tcPr/>
                </a:tc>
                <a:tc>
                  <a:txBody>
                    <a:bodyPr/>
                    <a:lstStyle/>
                    <a:p>
                      <a:r>
                        <a:rPr lang="en-IN" sz="2400" dirty="0"/>
                        <a:t>Inference</a:t>
                      </a:r>
                    </a:p>
                  </a:txBody>
                  <a:tcPr/>
                </a:tc>
                <a:extLst>
                  <a:ext uri="{0D108BD9-81ED-4DB2-BD59-A6C34878D82A}">
                    <a16:rowId xmlns:a16="http://schemas.microsoft.com/office/drawing/2014/main" val="10000"/>
                  </a:ext>
                </a:extLst>
              </a:tr>
              <a:tr h="781518">
                <a:tc>
                  <a:txBody>
                    <a:bodyPr/>
                    <a:lstStyle/>
                    <a:p>
                      <a:r>
                        <a:rPr lang="en-IN" sz="2100" dirty="0"/>
                        <a:t>2018</a:t>
                      </a:r>
                    </a:p>
                  </a:txBody>
                  <a:tcPr/>
                </a:tc>
                <a:tc>
                  <a:txBody>
                    <a:bodyPr/>
                    <a:lstStyle/>
                    <a:p>
                      <a:pPr lvl="0">
                        <a:buNone/>
                      </a:pPr>
                      <a:r>
                        <a:rPr lang="en-IN" sz="2100" b="0" i="0" u="none" strike="noStrike" noProof="0" dirty="0">
                          <a:latin typeface="Calibri"/>
                        </a:rPr>
                        <a:t>Augmented Reality Application for Architects and interior designers: Interno A cost effective solution</a:t>
                      </a:r>
                      <a:endParaRPr lang="en-IN" sz="2100" b="0" i="0" u="none" strike="noStrike" noProof="0">
                        <a:latin typeface="Calibri"/>
                      </a:endParaRPr>
                    </a:p>
                  </a:txBody>
                  <a:tcPr/>
                </a:tc>
                <a:tc>
                  <a:txBody>
                    <a:bodyPr/>
                    <a:lstStyle/>
                    <a:p>
                      <a:pPr lvl="0">
                        <a:buNone/>
                      </a:pPr>
                      <a:r>
                        <a:rPr lang="en-IN" sz="1800" b="0" i="0" u="none" strike="noStrike" noProof="0" dirty="0">
                          <a:latin typeface="Calibri"/>
                        </a:rPr>
                        <a:t>Augmented Reality Application for Architects and interior designers: Interno A cost effective </a:t>
                      </a:r>
                      <a:r>
                        <a:rPr lang="en-IN" sz="1800" b="0" i="0" u="none" strike="noStrike" noProof="0" dirty="0" err="1">
                          <a:latin typeface="Calibri"/>
                        </a:rPr>
                        <a:t>solutionSidraNasir</a:t>
                      </a:r>
                      <a:r>
                        <a:rPr lang="en-IN" sz="1800" b="0" i="0" u="none" strike="noStrike" noProof="0" dirty="0">
                          <a:latin typeface="Calibri"/>
                        </a:rPr>
                        <a:t> , Mohammad Noman Zahid,</a:t>
                      </a:r>
                      <a:endParaRPr lang="en-US" sz="1800"/>
                    </a:p>
                    <a:p>
                      <a:pPr lvl="0">
                        <a:buNone/>
                      </a:pPr>
                      <a:r>
                        <a:rPr lang="en-IN" sz="1800" b="0" i="0" u="none" strike="noStrike" noProof="0" dirty="0">
                          <a:latin typeface="Calibri"/>
                        </a:rPr>
                        <a:t>Talha Ahmed Khan , </a:t>
                      </a:r>
                      <a:r>
                        <a:rPr lang="en-IN" sz="1800" b="0" i="0" u="none" strike="noStrike" noProof="0" dirty="0" err="1">
                          <a:latin typeface="Calibri"/>
                        </a:rPr>
                        <a:t>Kushsairy</a:t>
                      </a:r>
                      <a:r>
                        <a:rPr lang="en-IN" sz="1800" b="0" i="0" u="none" strike="noStrike" noProof="0" dirty="0">
                          <a:latin typeface="Calibri"/>
                        </a:rPr>
                        <a:t> Kadir, </a:t>
                      </a:r>
                      <a:r>
                        <a:rPr lang="en-IN" sz="1800" b="0" i="0" u="none" strike="noStrike" noProof="0" dirty="0" err="1">
                          <a:latin typeface="Calibri"/>
                        </a:rPr>
                        <a:t>Sheroz</a:t>
                      </a:r>
                      <a:r>
                        <a:rPr lang="en-IN" sz="1800" b="0" i="0" u="none" strike="noStrike" noProof="0" dirty="0">
                          <a:latin typeface="Calibri"/>
                        </a:rPr>
                        <a:t> Khan</a:t>
                      </a:r>
                      <a:endParaRPr lang="en-US" sz="1800"/>
                    </a:p>
                  </a:txBody>
                  <a:tcPr/>
                </a:tc>
                <a:tc>
                  <a:txBody>
                    <a:bodyPr/>
                    <a:lstStyle/>
                    <a:p>
                      <a:pPr marL="285750" indent="-285750">
                        <a:buFont typeface="Arial"/>
                        <a:buChar char="•"/>
                      </a:pPr>
                      <a:r>
                        <a:rPr lang="en-IN" sz="1600" dirty="0"/>
                        <a:t>Uses AR for previewing </a:t>
                      </a:r>
                    </a:p>
                    <a:p>
                      <a:pPr marL="285750" lvl="0" indent="-285750">
                        <a:buFont typeface="Arial"/>
                        <a:buChar char="•"/>
                      </a:pPr>
                      <a:r>
                        <a:rPr lang="en-IN" sz="1600" dirty="0"/>
                        <a:t>User interactivity</a:t>
                      </a:r>
                    </a:p>
                    <a:p>
                      <a:pPr marL="285750" lvl="0" indent="-285750">
                        <a:buFont typeface="Arial"/>
                        <a:buChar char="•"/>
                      </a:pPr>
                      <a:r>
                        <a:rPr lang="en-IN" sz="1600" dirty="0"/>
                        <a:t>Uses AR trackers</a:t>
                      </a:r>
                    </a:p>
                    <a:p>
                      <a:pPr marL="285750" lvl="0" indent="-285750">
                        <a:buFont typeface="Arial"/>
                        <a:buChar char="•"/>
                      </a:pPr>
                      <a:r>
                        <a:rPr lang="en-IN" sz="1600" dirty="0"/>
                        <a:t>Virtualising the real world in 2D</a:t>
                      </a:r>
                    </a:p>
                    <a:p>
                      <a:pPr marL="285750" lvl="0" indent="-285750">
                        <a:buFont typeface="Arial"/>
                        <a:buChar char="•"/>
                      </a:pPr>
                      <a:endParaRPr lang="en-IN" dirty="0"/>
                    </a:p>
                  </a:txBody>
                  <a:tcPr/>
                </a:tc>
                <a:extLst>
                  <a:ext uri="{0D108BD9-81ED-4DB2-BD59-A6C34878D82A}">
                    <a16:rowId xmlns:a16="http://schemas.microsoft.com/office/drawing/2014/main" val="10001"/>
                  </a:ext>
                </a:extLst>
              </a:tr>
            </a:tbl>
          </a:graphicData>
        </a:graphic>
      </p:graphicFrame>
      <p:sp>
        <p:nvSpPr>
          <p:cNvPr id="4" name="Footer Placeholder 3"/>
          <p:cNvSpPr>
            <a:spLocks noGrp="1"/>
          </p:cNvSpPr>
          <p:nvPr>
            <p:ph type="ftr" sz="quarter" idx="11"/>
          </p:nvPr>
        </p:nvSpPr>
        <p:spPr/>
        <p:txBody>
          <a:bodyPr/>
          <a:lstStyle/>
          <a:p>
            <a:r>
              <a:rPr lang="en-US"/>
              <a:t>AY 2020-2021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655663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Functional Requirements</a:t>
            </a:r>
          </a:p>
        </p:txBody>
      </p:sp>
      <p:sp>
        <p:nvSpPr>
          <p:cNvPr id="3" name="Content Placeholder 2"/>
          <p:cNvSpPr>
            <a:spLocks noGrp="1"/>
          </p:cNvSpPr>
          <p:nvPr>
            <p:ph idx="1"/>
          </p:nvPr>
        </p:nvSpPr>
        <p:spPr>
          <a:xfrm>
            <a:off x="628650" y="1825625"/>
            <a:ext cx="7886700" cy="3889375"/>
          </a:xfrm>
        </p:spPr>
        <p:txBody>
          <a:bodyPr>
            <a:normAutofit/>
          </a:bodyPr>
          <a:lstStyle/>
          <a:p>
            <a:r>
              <a:rPr lang="en-IN" sz="2400" dirty="0"/>
              <a:t>End Users (Architects and Interior Designers ) will have to enter the basic measurements of the room and should be able provide images for the custom objects to create its 3 dimensional  model.</a:t>
            </a:r>
          </a:p>
          <a:p>
            <a:r>
              <a:rPr lang="en-IN" sz="2400" dirty="0"/>
              <a:t>They must follow the gesture guide to resize, reposition, reorient the objects.</a:t>
            </a:r>
          </a:p>
          <a:p>
            <a:pPr marL="0" indent="0">
              <a:buNone/>
            </a:pPr>
            <a:endParaRPr lang="en-IN" sz="2400" dirty="0"/>
          </a:p>
          <a:p>
            <a:endParaRPr lang="en-IN" sz="2400" dirty="0"/>
          </a:p>
        </p:txBody>
      </p:sp>
      <p:sp>
        <p:nvSpPr>
          <p:cNvPr id="4" name="Footer Placeholder 3"/>
          <p:cNvSpPr>
            <a:spLocks noGrp="1"/>
          </p:cNvSpPr>
          <p:nvPr>
            <p:ph type="ftr" sz="quarter" idx="11"/>
          </p:nvPr>
        </p:nvSpPr>
        <p:spPr/>
        <p:txBody>
          <a:bodyPr/>
          <a:lstStyle/>
          <a:p>
            <a:r>
              <a:rPr lang="en-US"/>
              <a:t>AY 2020-2021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272009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Non Functional Requirement</a:t>
            </a:r>
          </a:p>
        </p:txBody>
      </p:sp>
      <p:sp>
        <p:nvSpPr>
          <p:cNvPr id="3" name="Content Placeholder 2"/>
          <p:cNvSpPr>
            <a:spLocks noGrp="1"/>
          </p:cNvSpPr>
          <p:nvPr>
            <p:ph idx="1"/>
          </p:nvPr>
        </p:nvSpPr>
        <p:spPr/>
        <p:txBody>
          <a:bodyPr vert="horz" lIns="91440" tIns="45720" rIns="91440" bIns="45720" rtlCol="0" anchor="t">
            <a:normAutofit/>
          </a:bodyPr>
          <a:lstStyle/>
          <a:p>
            <a:r>
              <a:rPr lang="en-IN" dirty="0"/>
              <a:t>Templates for different room, basic objects and furniture.</a:t>
            </a:r>
          </a:p>
          <a:p>
            <a:pPr marL="0" indent="0">
              <a:buNone/>
            </a:pPr>
            <a:endParaRPr lang="en-IN" dirty="0">
              <a:cs typeface="Calibri"/>
            </a:endParaRPr>
          </a:p>
          <a:p>
            <a:r>
              <a:rPr lang="en-IN" dirty="0">
                <a:cs typeface="Calibri"/>
              </a:rPr>
              <a:t>MAINTAINALIBILITY:- This application can be used for the duration of 5 years without any additional enhancement in the hardware and the software. For enhanced experience an AR/MR lens could be used.</a:t>
            </a:r>
          </a:p>
          <a:p>
            <a:endParaRPr lang="en-IN" dirty="0">
              <a:cs typeface="Calibri"/>
            </a:endParaRPr>
          </a:p>
          <a:p>
            <a:r>
              <a:rPr lang="en-IN" dirty="0">
                <a:cs typeface="Calibri"/>
              </a:rPr>
              <a:t>REALIBILITY and ACCURACY:- The product is expected to provide 95% accurate results.</a:t>
            </a:r>
          </a:p>
          <a:p>
            <a:pPr marL="0" indent="0">
              <a:buNone/>
            </a:pPr>
            <a:endParaRPr lang="en-IN" dirty="0">
              <a:cs typeface="Calibri"/>
            </a:endParaRPr>
          </a:p>
          <a:p>
            <a:endParaRPr lang="en-IN" dirty="0">
              <a:cs typeface="Calibri"/>
            </a:endParaRPr>
          </a:p>
          <a:p>
            <a:endParaRPr lang="en-IN" dirty="0">
              <a:cs typeface="Calibri"/>
            </a:endParaRPr>
          </a:p>
        </p:txBody>
      </p:sp>
      <p:sp>
        <p:nvSpPr>
          <p:cNvPr id="4" name="Footer Placeholder 3"/>
          <p:cNvSpPr>
            <a:spLocks noGrp="1"/>
          </p:cNvSpPr>
          <p:nvPr>
            <p:ph type="ftr" sz="quarter" idx="11"/>
          </p:nvPr>
        </p:nvSpPr>
        <p:spPr/>
        <p:txBody>
          <a:bodyPr/>
          <a:lstStyle/>
          <a:p>
            <a:r>
              <a:rPr lang="en-US"/>
              <a:t>AY 2020-2021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98487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Methodologies</a:t>
            </a:r>
          </a:p>
        </p:txBody>
      </p:sp>
      <p:sp>
        <p:nvSpPr>
          <p:cNvPr id="3" name="Content Placeholder 2"/>
          <p:cNvSpPr>
            <a:spLocks noGrp="1"/>
          </p:cNvSpPr>
          <p:nvPr>
            <p:ph idx="1"/>
          </p:nvPr>
        </p:nvSpPr>
        <p:spPr/>
        <p:txBody>
          <a:bodyPr/>
          <a:lstStyle/>
          <a:p>
            <a:r>
              <a:rPr lang="en-IN" dirty="0"/>
              <a:t>Agile Scrum model</a:t>
            </a:r>
          </a:p>
          <a:p>
            <a:endParaRPr lang="en-IN" dirty="0"/>
          </a:p>
        </p:txBody>
      </p:sp>
      <p:sp>
        <p:nvSpPr>
          <p:cNvPr id="4" name="Footer Placeholder 3"/>
          <p:cNvSpPr>
            <a:spLocks noGrp="1"/>
          </p:cNvSpPr>
          <p:nvPr>
            <p:ph type="ftr" sz="quarter" idx="11"/>
          </p:nvPr>
        </p:nvSpPr>
        <p:spPr/>
        <p:txBody>
          <a:bodyPr/>
          <a:lstStyle/>
          <a:p>
            <a:r>
              <a:rPr lang="en-US"/>
              <a:t>AY 2020-2021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6" name="Picture 5" descr="Diagram&#10;&#10;Description automatically generated">
            <a:extLst>
              <a:ext uri="{FF2B5EF4-FFF2-40B4-BE49-F238E27FC236}">
                <a16:creationId xmlns:a16="http://schemas.microsoft.com/office/drawing/2014/main" id="{A5811106-8AF0-4604-971E-0FCCEFB78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438400"/>
            <a:ext cx="6393962" cy="3820429"/>
          </a:xfrm>
          <a:prstGeom prst="rect">
            <a:avLst/>
          </a:prstGeom>
        </p:spPr>
      </p:pic>
    </p:spTree>
    <p:extLst>
      <p:ext uri="{BB962C8B-B14F-4D97-AF65-F5344CB8AC3E}">
        <p14:creationId xmlns:p14="http://schemas.microsoft.com/office/powerpoint/2010/main" val="1822490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886700" cy="777874"/>
          </a:xfrm>
        </p:spPr>
        <p:txBody>
          <a:bodyPr/>
          <a:lstStyle/>
          <a:p>
            <a:r>
              <a:rPr lang="en-IN" dirty="0"/>
              <a:t>                                   Design</a:t>
            </a:r>
          </a:p>
        </p:txBody>
      </p:sp>
      <p:sp>
        <p:nvSpPr>
          <p:cNvPr id="4" name="Footer Placeholder 3"/>
          <p:cNvSpPr>
            <a:spLocks noGrp="1"/>
          </p:cNvSpPr>
          <p:nvPr>
            <p:ph type="ftr" sz="quarter" idx="11"/>
          </p:nvPr>
        </p:nvSpPr>
        <p:spPr/>
        <p:txBody>
          <a:bodyPr/>
          <a:lstStyle/>
          <a:p>
            <a:r>
              <a:rPr lang="en-US"/>
              <a:t>AY 2020-2021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pic>
        <p:nvPicPr>
          <p:cNvPr id="6" name="Content Placeholder 5" descr="Diagram&#10;&#10;Description automatically generated">
            <a:extLst>
              <a:ext uri="{FF2B5EF4-FFF2-40B4-BE49-F238E27FC236}">
                <a16:creationId xmlns:a16="http://schemas.microsoft.com/office/drawing/2014/main" id="{3B086DAF-099D-4C21-B957-66DA646B3A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601" y="1143000"/>
            <a:ext cx="7971999" cy="5257800"/>
          </a:xfrm>
          <a:prstGeom prst="rect">
            <a:avLst/>
          </a:prstGeom>
        </p:spPr>
      </p:pic>
    </p:spTree>
    <p:extLst>
      <p:ext uri="{BB962C8B-B14F-4D97-AF65-F5344CB8AC3E}">
        <p14:creationId xmlns:p14="http://schemas.microsoft.com/office/powerpoint/2010/main" val="661552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886700" cy="1235073"/>
          </a:xfrm>
        </p:spPr>
        <p:txBody>
          <a:bodyPr>
            <a:normAutofit/>
          </a:bodyPr>
          <a:lstStyle/>
          <a:p>
            <a:r>
              <a:rPr lang="en-IN" dirty="0"/>
              <a:t>         Working of gesture recognition</a:t>
            </a:r>
            <a:br>
              <a:rPr lang="en-IN" dirty="0"/>
            </a:br>
            <a:endParaRPr lang="en-IN" dirty="0"/>
          </a:p>
        </p:txBody>
      </p:sp>
      <p:sp>
        <p:nvSpPr>
          <p:cNvPr id="4" name="Footer Placeholder 3"/>
          <p:cNvSpPr>
            <a:spLocks noGrp="1"/>
          </p:cNvSpPr>
          <p:nvPr>
            <p:ph type="ftr" sz="quarter" idx="11"/>
          </p:nvPr>
        </p:nvSpPr>
        <p:spPr/>
        <p:txBody>
          <a:bodyPr/>
          <a:lstStyle/>
          <a:p>
            <a:r>
              <a:rPr lang="en-US"/>
              <a:t>AY 2020-2021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pic>
        <p:nvPicPr>
          <p:cNvPr id="6" name="Content Placeholder 5" descr="Graphical user interface&#10;&#10;Description automatically generated">
            <a:extLst>
              <a:ext uri="{FF2B5EF4-FFF2-40B4-BE49-F238E27FC236}">
                <a16:creationId xmlns:a16="http://schemas.microsoft.com/office/drawing/2014/main" id="{EFEAF158-56B5-4C7A-9D22-1159F882DA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19200"/>
            <a:ext cx="8610600" cy="5029200"/>
          </a:xfrm>
          <a:prstGeom prst="rect">
            <a:avLst/>
          </a:prstGeom>
        </p:spPr>
      </p:pic>
    </p:spTree>
    <p:extLst>
      <p:ext uri="{BB962C8B-B14F-4D97-AF65-F5344CB8AC3E}">
        <p14:creationId xmlns:p14="http://schemas.microsoft.com/office/powerpoint/2010/main" val="113603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08D90-A753-493D-A56B-A1C6B953BEE6}"/>
              </a:ext>
            </a:extLst>
          </p:cNvPr>
          <p:cNvSpPr>
            <a:spLocks noGrp="1"/>
          </p:cNvSpPr>
          <p:nvPr>
            <p:ph type="title"/>
          </p:nvPr>
        </p:nvSpPr>
        <p:spPr/>
        <p:txBody>
          <a:bodyPr/>
          <a:lstStyle/>
          <a:p>
            <a:pPr algn="ctr"/>
            <a:r>
              <a:rPr lang="en-US" dirty="0">
                <a:cs typeface="Calibri Light"/>
              </a:rPr>
              <a:t>PHASE 0</a:t>
            </a:r>
          </a:p>
        </p:txBody>
      </p:sp>
      <p:pic>
        <p:nvPicPr>
          <p:cNvPr id="6" name="Picture 6" descr="A room with a hard wood floor&#10;&#10;Description automatically generated">
            <a:extLst>
              <a:ext uri="{FF2B5EF4-FFF2-40B4-BE49-F238E27FC236}">
                <a16:creationId xmlns:a16="http://schemas.microsoft.com/office/drawing/2014/main" id="{856ED524-54C1-46EB-A6B7-06194C62116A}"/>
              </a:ext>
            </a:extLst>
          </p:cNvPr>
          <p:cNvPicPr>
            <a:picLocks noGrp="1" noChangeAspect="1"/>
          </p:cNvPicPr>
          <p:nvPr>
            <p:ph idx="1"/>
          </p:nvPr>
        </p:nvPicPr>
        <p:blipFill>
          <a:blip r:embed="rId2"/>
          <a:stretch>
            <a:fillRect/>
          </a:stretch>
        </p:blipFill>
        <p:spPr>
          <a:xfrm>
            <a:off x="2628392" y="1648173"/>
            <a:ext cx="2008310" cy="4351338"/>
          </a:xfrm>
        </p:spPr>
      </p:pic>
      <p:sp>
        <p:nvSpPr>
          <p:cNvPr id="4" name="Footer Placeholder 3">
            <a:extLst>
              <a:ext uri="{FF2B5EF4-FFF2-40B4-BE49-F238E27FC236}">
                <a16:creationId xmlns:a16="http://schemas.microsoft.com/office/drawing/2014/main" id="{ABEB1420-2B4E-4A17-8C07-34719306AC0D}"/>
              </a:ext>
            </a:extLst>
          </p:cNvPr>
          <p:cNvSpPr>
            <a:spLocks noGrp="1"/>
          </p:cNvSpPr>
          <p:nvPr>
            <p:ph type="ftr" sz="quarter" idx="11"/>
          </p:nvPr>
        </p:nvSpPr>
        <p:spPr/>
        <p:txBody>
          <a:bodyPr/>
          <a:lstStyle/>
          <a:p>
            <a:r>
              <a:rPr lang="en-US"/>
              <a:t>AY 2020-2021</a:t>
            </a:r>
          </a:p>
        </p:txBody>
      </p:sp>
      <p:sp>
        <p:nvSpPr>
          <p:cNvPr id="5" name="Slide Number Placeholder 4">
            <a:extLst>
              <a:ext uri="{FF2B5EF4-FFF2-40B4-BE49-F238E27FC236}">
                <a16:creationId xmlns:a16="http://schemas.microsoft.com/office/drawing/2014/main" id="{CC1F8FF1-C1B0-4877-B12B-430F09AFE1A2}"/>
              </a:ext>
            </a:extLst>
          </p:cNvPr>
          <p:cNvSpPr>
            <a:spLocks noGrp="1"/>
          </p:cNvSpPr>
          <p:nvPr>
            <p:ph type="sldNum" sz="quarter" idx="12"/>
          </p:nvPr>
        </p:nvSpPr>
        <p:spPr/>
        <p:txBody>
          <a:bodyPr/>
          <a:lstStyle/>
          <a:p>
            <a:fld id="{B6F15528-21DE-4FAA-801E-634DDDAF4B2B}" type="slidenum">
              <a:rPr lang="en-US" smtClean="0"/>
              <a:pPr/>
              <a:t>18</a:t>
            </a:fld>
            <a:endParaRPr lang="en-US"/>
          </a:p>
        </p:txBody>
      </p:sp>
      <p:pic>
        <p:nvPicPr>
          <p:cNvPr id="7" name="Picture 7" descr="A picture containing indoor, sitting, small, light&#10;&#10;Description automatically generated">
            <a:extLst>
              <a:ext uri="{FF2B5EF4-FFF2-40B4-BE49-F238E27FC236}">
                <a16:creationId xmlns:a16="http://schemas.microsoft.com/office/drawing/2014/main" id="{BD90251B-6298-43A3-90FE-821E33FB9FA4}"/>
              </a:ext>
            </a:extLst>
          </p:cNvPr>
          <p:cNvPicPr>
            <a:picLocks noChangeAspect="1"/>
          </p:cNvPicPr>
          <p:nvPr/>
        </p:nvPicPr>
        <p:blipFill>
          <a:blip r:embed="rId3"/>
          <a:stretch>
            <a:fillRect/>
          </a:stretch>
        </p:blipFill>
        <p:spPr>
          <a:xfrm>
            <a:off x="4937663" y="1642997"/>
            <a:ext cx="1899138" cy="4344443"/>
          </a:xfrm>
          <a:prstGeom prst="rect">
            <a:avLst/>
          </a:prstGeom>
        </p:spPr>
      </p:pic>
      <p:pic>
        <p:nvPicPr>
          <p:cNvPr id="8" name="Picture 8" descr="A room that has a wood floor&#10;&#10;Description automatically generated">
            <a:extLst>
              <a:ext uri="{FF2B5EF4-FFF2-40B4-BE49-F238E27FC236}">
                <a16:creationId xmlns:a16="http://schemas.microsoft.com/office/drawing/2014/main" id="{18F9E3ED-959B-46E1-99EA-3227FC803E03}"/>
              </a:ext>
            </a:extLst>
          </p:cNvPr>
          <p:cNvPicPr>
            <a:picLocks noChangeAspect="1"/>
          </p:cNvPicPr>
          <p:nvPr/>
        </p:nvPicPr>
        <p:blipFill>
          <a:blip r:embed="rId4"/>
          <a:stretch>
            <a:fillRect/>
          </a:stretch>
        </p:blipFill>
        <p:spPr>
          <a:xfrm>
            <a:off x="7046211" y="1642997"/>
            <a:ext cx="1899138" cy="4344443"/>
          </a:xfrm>
          <a:prstGeom prst="rect">
            <a:avLst/>
          </a:prstGeom>
        </p:spPr>
      </p:pic>
      <p:pic>
        <p:nvPicPr>
          <p:cNvPr id="9" name="Picture 9" descr="A picture containing indoor, sitting, table, standing&#10;&#10;Description automatically generated">
            <a:extLst>
              <a:ext uri="{FF2B5EF4-FFF2-40B4-BE49-F238E27FC236}">
                <a16:creationId xmlns:a16="http://schemas.microsoft.com/office/drawing/2014/main" id="{01DBC1A0-11CA-4EAF-9A73-A8E7C089579D}"/>
              </a:ext>
            </a:extLst>
          </p:cNvPr>
          <p:cNvPicPr>
            <a:picLocks noChangeAspect="1"/>
          </p:cNvPicPr>
          <p:nvPr/>
        </p:nvPicPr>
        <p:blipFill>
          <a:blip r:embed="rId5"/>
          <a:stretch>
            <a:fillRect/>
          </a:stretch>
        </p:blipFill>
        <p:spPr>
          <a:xfrm>
            <a:off x="449170" y="1642997"/>
            <a:ext cx="1899138" cy="4344443"/>
          </a:xfrm>
          <a:prstGeom prst="rect">
            <a:avLst/>
          </a:prstGeom>
        </p:spPr>
      </p:pic>
    </p:spTree>
    <p:extLst>
      <p:ext uri="{BB962C8B-B14F-4D97-AF65-F5344CB8AC3E}">
        <p14:creationId xmlns:p14="http://schemas.microsoft.com/office/powerpoint/2010/main" val="500211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66455-4BDA-4D0C-81A9-D6E3294E6F82}"/>
              </a:ext>
            </a:extLst>
          </p:cNvPr>
          <p:cNvSpPr>
            <a:spLocks noGrp="1"/>
          </p:cNvSpPr>
          <p:nvPr>
            <p:ph type="title"/>
          </p:nvPr>
        </p:nvSpPr>
        <p:spPr/>
        <p:txBody>
          <a:bodyPr/>
          <a:lstStyle/>
          <a:p>
            <a:pPr algn="ctr"/>
            <a:r>
              <a:rPr lang="en-US" dirty="0">
                <a:cs typeface="Calibri Light"/>
              </a:rPr>
              <a:t>CONCLUSION</a:t>
            </a:r>
          </a:p>
        </p:txBody>
      </p:sp>
      <p:sp>
        <p:nvSpPr>
          <p:cNvPr id="3" name="Content Placeholder 2">
            <a:extLst>
              <a:ext uri="{FF2B5EF4-FFF2-40B4-BE49-F238E27FC236}">
                <a16:creationId xmlns:a16="http://schemas.microsoft.com/office/drawing/2014/main" id="{D9ECA0FB-E46C-494E-A0F8-32A038365CAA}"/>
              </a:ext>
            </a:extLst>
          </p:cNvPr>
          <p:cNvSpPr>
            <a:spLocks noGrp="1"/>
          </p:cNvSpPr>
          <p:nvPr>
            <p:ph idx="1"/>
          </p:nvPr>
        </p:nvSpPr>
        <p:spPr/>
        <p:txBody>
          <a:bodyPr vert="horz" lIns="91440" tIns="45720" rIns="91440" bIns="45720" rtlCol="0" anchor="t">
            <a:normAutofit/>
          </a:bodyPr>
          <a:lstStyle/>
          <a:p>
            <a:r>
              <a:rPr lang="en-US" dirty="0">
                <a:cs typeface="Calibri"/>
              </a:rPr>
              <a:t>We conclude that our project will be an enhancement all the other products in the field of AR for architects and interior designers with ease to use features by utilizing the current technology with cost efficiency. </a:t>
            </a:r>
            <a:endParaRPr lang="en-US" dirty="0"/>
          </a:p>
        </p:txBody>
      </p:sp>
      <p:sp>
        <p:nvSpPr>
          <p:cNvPr id="4" name="Footer Placeholder 3">
            <a:extLst>
              <a:ext uri="{FF2B5EF4-FFF2-40B4-BE49-F238E27FC236}">
                <a16:creationId xmlns:a16="http://schemas.microsoft.com/office/drawing/2014/main" id="{40234588-1B26-4CFF-9FD4-4CA74A444E4E}"/>
              </a:ext>
            </a:extLst>
          </p:cNvPr>
          <p:cNvSpPr>
            <a:spLocks noGrp="1"/>
          </p:cNvSpPr>
          <p:nvPr>
            <p:ph type="ftr" sz="quarter" idx="11"/>
          </p:nvPr>
        </p:nvSpPr>
        <p:spPr/>
        <p:txBody>
          <a:bodyPr/>
          <a:lstStyle/>
          <a:p>
            <a:r>
              <a:rPr lang="en-US"/>
              <a:t>AY 2020-2021</a:t>
            </a:r>
          </a:p>
        </p:txBody>
      </p:sp>
      <p:sp>
        <p:nvSpPr>
          <p:cNvPr id="5" name="Slide Number Placeholder 4">
            <a:extLst>
              <a:ext uri="{FF2B5EF4-FFF2-40B4-BE49-F238E27FC236}">
                <a16:creationId xmlns:a16="http://schemas.microsoft.com/office/drawing/2014/main" id="{3694B5AF-459A-4678-9FA3-1845493F4B06}"/>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15305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Pictures\nmit.jpg"/>
          <p:cNvPicPr/>
          <p:nvPr/>
        </p:nvPicPr>
        <p:blipFill>
          <a:blip r:embed="rId3"/>
          <a:srcRect/>
          <a:stretch>
            <a:fillRect/>
          </a:stretch>
        </p:blipFill>
        <p:spPr bwMode="auto">
          <a:xfrm>
            <a:off x="7772400" y="228600"/>
            <a:ext cx="639445" cy="773430"/>
          </a:xfrm>
          <a:prstGeom prst="rect">
            <a:avLst/>
          </a:prstGeom>
          <a:noFill/>
          <a:ln w="9525">
            <a:noFill/>
            <a:miter lim="800000"/>
            <a:headEnd/>
            <a:tailEnd/>
          </a:ln>
        </p:spPr>
      </p:pic>
      <p:sp>
        <p:nvSpPr>
          <p:cNvPr id="5" name="Title 4"/>
          <p:cNvSpPr>
            <a:spLocks noGrp="1"/>
          </p:cNvSpPr>
          <p:nvPr>
            <p:ph type="title"/>
          </p:nvPr>
        </p:nvSpPr>
        <p:spPr>
          <a:xfrm>
            <a:off x="1600200" y="1828800"/>
            <a:ext cx="5638800" cy="483076"/>
          </a:xfrm>
        </p:spPr>
        <p:txBody>
          <a:bodyPr>
            <a:normAutofit/>
          </a:bodyPr>
          <a:lstStyle/>
          <a:p>
            <a:pPr algn="ctr"/>
            <a:r>
              <a:rPr lang="en-GB" sz="2800" dirty="0"/>
              <a:t>TABLE OF CONTENTS</a:t>
            </a:r>
            <a:endParaRPr lang="en-US" sz="2800" dirty="0"/>
          </a:p>
        </p:txBody>
      </p:sp>
      <p:sp>
        <p:nvSpPr>
          <p:cNvPr id="2" name="Content Placeholder 1"/>
          <p:cNvSpPr>
            <a:spLocks noGrp="1"/>
          </p:cNvSpPr>
          <p:nvPr>
            <p:ph idx="1"/>
          </p:nvPr>
        </p:nvSpPr>
        <p:spPr>
          <a:xfrm>
            <a:off x="685799" y="2286000"/>
            <a:ext cx="7726045" cy="4343400"/>
          </a:xfrm>
          <a:ln cmpd="dbl">
            <a:solidFill>
              <a:schemeClr val="tx1"/>
            </a:solidFill>
          </a:ln>
        </p:spPr>
        <p:txBody>
          <a:bodyPr>
            <a:normAutofit lnSpcReduction="10000"/>
          </a:bodyPr>
          <a:lstStyle/>
          <a:p>
            <a:r>
              <a:rPr lang="en-IN" dirty="0"/>
              <a:t>Background</a:t>
            </a:r>
          </a:p>
          <a:p>
            <a:r>
              <a:rPr lang="en-IN" sz="2400" dirty="0"/>
              <a:t>Research motivation and Problem statement</a:t>
            </a:r>
            <a:endParaRPr lang="en-US" sz="2400" dirty="0"/>
          </a:p>
          <a:p>
            <a:r>
              <a:rPr lang="en-IN" dirty="0"/>
              <a:t>Research objectives</a:t>
            </a:r>
          </a:p>
          <a:p>
            <a:pPr algn="just"/>
            <a:r>
              <a:rPr lang="en-IN" dirty="0"/>
              <a:t>Literature Survey </a:t>
            </a:r>
            <a:endParaRPr lang="en-IN" sz="2200" b="1" dirty="0">
              <a:solidFill>
                <a:srgbClr val="C00000"/>
              </a:solidFill>
            </a:endParaRPr>
          </a:p>
          <a:p>
            <a:r>
              <a:rPr lang="en-IN" dirty="0"/>
              <a:t>Hardware Requirements</a:t>
            </a:r>
          </a:p>
          <a:p>
            <a:r>
              <a:rPr lang="en-IN" dirty="0"/>
              <a:t>Functional Requirements </a:t>
            </a:r>
            <a:endParaRPr lang="en-US" dirty="0"/>
          </a:p>
          <a:p>
            <a:r>
              <a:rPr lang="en-IN" dirty="0"/>
              <a:t>Non-functional Requirements </a:t>
            </a:r>
          </a:p>
          <a:p>
            <a:r>
              <a:rPr lang="en-IN" dirty="0"/>
              <a:t>Methodology </a:t>
            </a:r>
          </a:p>
          <a:p>
            <a:r>
              <a:rPr lang="en-IN" dirty="0"/>
              <a:t>Design</a:t>
            </a:r>
          </a:p>
          <a:p>
            <a:pPr lvl="1"/>
            <a:r>
              <a:rPr lang="en-IN" dirty="0"/>
              <a:t>DFD </a:t>
            </a:r>
          </a:p>
          <a:p>
            <a:r>
              <a:rPr lang="en-IN" dirty="0"/>
              <a:t>Conclusions </a:t>
            </a:r>
          </a:p>
          <a:p>
            <a:r>
              <a:rPr lang="en-IN" dirty="0"/>
              <a:t>References </a:t>
            </a:r>
            <a:endParaRPr lang="en-IN" sz="2200" b="1" dirty="0">
              <a:solidFill>
                <a:srgbClr val="C00000"/>
              </a:solidFill>
            </a:endParaRPr>
          </a:p>
          <a:p>
            <a:endParaRPr lang="en-US" dirty="0"/>
          </a:p>
        </p:txBody>
      </p:sp>
      <p:pic>
        <p:nvPicPr>
          <p:cNvPr id="6" name="Picture 2" descr="nitteimg-footer"/>
          <p:cNvPicPr>
            <a:picLocks noChangeAspect="1" noChangeArrowheads="1"/>
          </p:cNvPicPr>
          <p:nvPr/>
        </p:nvPicPr>
        <p:blipFill>
          <a:blip r:embed="rId4"/>
          <a:srcRect/>
          <a:stretch>
            <a:fillRect/>
          </a:stretch>
        </p:blipFill>
        <p:spPr bwMode="auto">
          <a:xfrm>
            <a:off x="685800" y="368667"/>
            <a:ext cx="914400" cy="493295"/>
          </a:xfrm>
          <a:prstGeom prst="rect">
            <a:avLst/>
          </a:prstGeom>
          <a:noFill/>
        </p:spPr>
      </p:pic>
      <p:graphicFrame>
        <p:nvGraphicFramePr>
          <p:cNvPr id="7" name="Table 6"/>
          <p:cNvGraphicFramePr>
            <a:graphicFrameLocks noGrp="1"/>
          </p:cNvGraphicFramePr>
          <p:nvPr>
            <p:extLst>
              <p:ext uri="{D42A27DB-BD31-4B8C-83A1-F6EECF244321}">
                <p14:modId xmlns:p14="http://schemas.microsoft.com/office/powerpoint/2010/main" val="1769299005"/>
              </p:ext>
            </p:extLst>
          </p:nvPr>
        </p:nvGraphicFramePr>
        <p:xfrm>
          <a:off x="403228" y="278130"/>
          <a:ext cx="8207372" cy="1447800"/>
        </p:xfrm>
        <a:graphic>
          <a:graphicData uri="http://schemas.openxmlformats.org/drawingml/2006/table">
            <a:tbl>
              <a:tblPr/>
              <a:tblGrid>
                <a:gridCol w="1147046">
                  <a:extLst>
                    <a:ext uri="{9D8B030D-6E8A-4147-A177-3AD203B41FA5}">
                      <a16:colId xmlns:a16="http://schemas.microsoft.com/office/drawing/2014/main" val="20000"/>
                    </a:ext>
                  </a:extLst>
                </a:gridCol>
                <a:gridCol w="6046198">
                  <a:extLst>
                    <a:ext uri="{9D8B030D-6E8A-4147-A177-3AD203B41FA5}">
                      <a16:colId xmlns:a16="http://schemas.microsoft.com/office/drawing/2014/main" val="20001"/>
                    </a:ext>
                  </a:extLst>
                </a:gridCol>
                <a:gridCol w="1014128">
                  <a:extLst>
                    <a:ext uri="{9D8B030D-6E8A-4147-A177-3AD203B41FA5}">
                      <a16:colId xmlns:a16="http://schemas.microsoft.com/office/drawing/2014/main" val="20002"/>
                    </a:ext>
                  </a:extLst>
                </a:gridCol>
              </a:tblGrid>
              <a:tr h="934356">
                <a:tc>
                  <a:txBody>
                    <a:bodyPr/>
                    <a:lstStyle/>
                    <a:p>
                      <a:endParaRPr lang="en-US"/>
                    </a:p>
                  </a:txBody>
                  <a:tcPr marL="65804" marR="65804" marT="0" marB="0">
                    <a:lnL>
                      <a:noFill/>
                    </a:lnL>
                    <a:lnR>
                      <a:noFill/>
                    </a:lnR>
                    <a:lnT>
                      <a:noFill/>
                    </a:lnT>
                    <a:lnB>
                      <a:noFill/>
                    </a:lnB>
                  </a:tcPr>
                </a:tc>
                <a:tc>
                  <a:txBody>
                    <a:bodyPr/>
                    <a:lstStyle/>
                    <a:p>
                      <a:pPr algn="ctr">
                        <a:lnSpc>
                          <a:spcPct val="115000"/>
                        </a:lnSpc>
                        <a:spcAft>
                          <a:spcPts val="0"/>
                        </a:spcAft>
                      </a:pPr>
                      <a:r>
                        <a:rPr lang="en-US" sz="1800" b="1" dirty="0" err="1">
                          <a:latin typeface="Cambria"/>
                          <a:ea typeface="Calibri"/>
                          <a:cs typeface="Times New Roman"/>
                        </a:rPr>
                        <a:t>Nitte</a:t>
                      </a:r>
                      <a:r>
                        <a:rPr lang="en-US" sz="1800" b="1" dirty="0">
                          <a:latin typeface="Cambria"/>
                          <a:ea typeface="Calibri"/>
                          <a:cs typeface="Times New Roman"/>
                        </a:rPr>
                        <a:t>  Meenakshi Institute of Technology</a:t>
                      </a:r>
                      <a:endParaRPr lang="en-US" sz="1100" dirty="0">
                        <a:latin typeface="Calibri"/>
                        <a:ea typeface="Calibri"/>
                        <a:cs typeface="Times New Roman"/>
                      </a:endParaRPr>
                    </a:p>
                    <a:p>
                      <a:pPr algn="ctr">
                        <a:lnSpc>
                          <a:spcPct val="115000"/>
                        </a:lnSpc>
                        <a:spcAft>
                          <a:spcPts val="0"/>
                        </a:spcAft>
                      </a:pPr>
                      <a:r>
                        <a:rPr lang="en-US" sz="700" dirty="0">
                          <a:latin typeface="Cambria"/>
                          <a:ea typeface="Calibri"/>
                          <a:cs typeface="Times New Roman"/>
                        </a:rPr>
                        <a:t>(AN AUTONOMOUS INSTITUTION AFFILIATED TO VISVESVARAYA TECHNOLOGICAL UNIVERSITY, BELGAUM)</a:t>
                      </a:r>
                      <a:endParaRPr lang="en-US" sz="1100" dirty="0">
                        <a:latin typeface="Calibri"/>
                        <a:ea typeface="Calibri"/>
                        <a:cs typeface="Times New Roman"/>
                      </a:endParaRPr>
                    </a:p>
                    <a:p>
                      <a:pPr algn="ctr">
                        <a:lnSpc>
                          <a:spcPct val="115000"/>
                        </a:lnSpc>
                        <a:spcAft>
                          <a:spcPts val="0"/>
                        </a:spcAft>
                      </a:pPr>
                      <a:r>
                        <a:rPr lang="en-US" sz="800" dirty="0">
                          <a:latin typeface="Cambria"/>
                          <a:ea typeface="Calibri"/>
                          <a:cs typeface="Times New Roman"/>
                        </a:rPr>
                        <a:t>PB No. 6429, </a:t>
                      </a:r>
                      <a:r>
                        <a:rPr lang="en-US" sz="800" dirty="0" err="1">
                          <a:latin typeface="Cambria"/>
                          <a:ea typeface="Calibri"/>
                          <a:cs typeface="Times New Roman"/>
                        </a:rPr>
                        <a:t>Yelahanka</a:t>
                      </a:r>
                      <a:r>
                        <a:rPr lang="en-US" sz="800" dirty="0">
                          <a:latin typeface="Cambria"/>
                          <a:ea typeface="Calibri"/>
                          <a:cs typeface="Times New Roman"/>
                        </a:rPr>
                        <a:t>, Bangalore 560-064, Karnataka</a:t>
                      </a:r>
                      <a:endParaRPr lang="en-US" sz="1100" dirty="0">
                        <a:latin typeface="Calibri"/>
                        <a:ea typeface="Calibri"/>
                        <a:cs typeface="Times New Roman"/>
                      </a:endParaRPr>
                    </a:p>
                    <a:p>
                      <a:pPr algn="ctr">
                        <a:lnSpc>
                          <a:spcPct val="115000"/>
                        </a:lnSpc>
                        <a:spcAft>
                          <a:spcPts val="0"/>
                        </a:spcAft>
                      </a:pPr>
                      <a:r>
                        <a:rPr lang="en-US" sz="800" dirty="0">
                          <a:latin typeface="Cambria"/>
                          <a:ea typeface="Calibri"/>
                          <a:cs typeface="Times New Roman"/>
                        </a:rPr>
                        <a:t>Telephone: 080- 22167800, 22167860, Fax: 080 - 22167805</a:t>
                      </a:r>
                      <a:endParaRPr lang="en-US" sz="1100" dirty="0">
                        <a:latin typeface="Calibri"/>
                        <a:ea typeface="Calibri"/>
                        <a:cs typeface="Times New Roman"/>
                      </a:endParaRPr>
                    </a:p>
                  </a:txBody>
                  <a:tcPr marL="65804" marR="65804" marT="0" marB="0">
                    <a:lnL>
                      <a:noFill/>
                    </a:lnL>
                    <a:lnR>
                      <a:noFill/>
                    </a:lnR>
                    <a:lnT>
                      <a:noFill/>
                    </a:lnT>
                    <a:lnB>
                      <a:noFill/>
                    </a:lnB>
                  </a:tcPr>
                </a:tc>
                <a:tc>
                  <a:txBody>
                    <a:bodyPr/>
                    <a:lstStyle/>
                    <a:p>
                      <a:endParaRPr lang="en-US"/>
                    </a:p>
                  </a:txBody>
                  <a:tcPr marL="65804" marR="65804" marT="0" marB="0">
                    <a:lnL>
                      <a:noFill/>
                    </a:lnL>
                    <a:lnR>
                      <a:noFill/>
                    </a:lnR>
                    <a:lnT>
                      <a:noFill/>
                    </a:lnT>
                    <a:lnB>
                      <a:noFill/>
                    </a:lnB>
                  </a:tcPr>
                </a:tc>
                <a:extLst>
                  <a:ext uri="{0D108BD9-81ED-4DB2-BD59-A6C34878D82A}">
                    <a16:rowId xmlns:a16="http://schemas.microsoft.com/office/drawing/2014/main" val="10000"/>
                  </a:ext>
                </a:extLst>
              </a:tr>
              <a:tr h="513444">
                <a:tc gridSpan="3">
                  <a:txBody>
                    <a:bodyPr/>
                    <a:lstStyle/>
                    <a:p>
                      <a:pPr algn="ctr">
                        <a:lnSpc>
                          <a:spcPct val="115000"/>
                        </a:lnSpc>
                        <a:spcAft>
                          <a:spcPts val="0"/>
                        </a:spcAft>
                      </a:pPr>
                      <a:r>
                        <a:rPr lang="en-US" sz="1700" b="1" dirty="0">
                          <a:latin typeface="Cambria"/>
                          <a:ea typeface="Calibri"/>
                          <a:cs typeface="Times New Roman"/>
                        </a:rPr>
                        <a:t>Department of Computer Science and Engineering</a:t>
                      </a:r>
                      <a:endParaRPr lang="en-US" sz="1100" dirty="0">
                        <a:latin typeface="Calibri"/>
                        <a:ea typeface="Calibri"/>
                        <a:cs typeface="Times New Roman"/>
                      </a:endParaRPr>
                    </a:p>
                  </a:txBody>
                  <a:tcPr marL="65804" marR="65804"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3" name="Footer Placeholder 2">
            <a:extLst>
              <a:ext uri="{FF2B5EF4-FFF2-40B4-BE49-F238E27FC236}">
                <a16:creationId xmlns:a16="http://schemas.microsoft.com/office/drawing/2014/main" id="{A1D7076D-2AD6-48D4-B147-1773936D6E51}"/>
              </a:ext>
            </a:extLst>
          </p:cNvPr>
          <p:cNvSpPr>
            <a:spLocks noGrp="1"/>
          </p:cNvSpPr>
          <p:nvPr>
            <p:ph type="ftr" sz="quarter" idx="11"/>
          </p:nvPr>
        </p:nvSpPr>
        <p:spPr/>
        <p:txBody>
          <a:bodyPr/>
          <a:lstStyle/>
          <a:p>
            <a:r>
              <a:rPr lang="en-US"/>
              <a:t>AY 2020-2021</a:t>
            </a:r>
          </a:p>
        </p:txBody>
      </p:sp>
      <p:sp>
        <p:nvSpPr>
          <p:cNvPr id="8" name="Slide Number Placeholder 7">
            <a:extLst>
              <a:ext uri="{FF2B5EF4-FFF2-40B4-BE49-F238E27FC236}">
                <a16:creationId xmlns:a16="http://schemas.microsoft.com/office/drawing/2014/main" id="{C525093B-65D0-42D7-A6E3-5CA06B08E2E0}"/>
              </a:ext>
            </a:extLst>
          </p:cNvPr>
          <p:cNvSpPr>
            <a:spLocks noGrp="1"/>
          </p:cNvSpPr>
          <p:nvPr>
            <p:ph type="sldNum" sz="quarter" idx="12"/>
          </p:nvPr>
        </p:nvSpPr>
        <p:spPr>
          <a:xfrm>
            <a:off x="6389614" y="4724400"/>
            <a:ext cx="2057400" cy="365125"/>
          </a:xfrm>
        </p:spPr>
        <p:txBody>
          <a:bodyPr/>
          <a:lstStyle/>
          <a:p>
            <a:fld id="{B6F15528-21DE-4FAA-801E-634DDDAF4B2B}"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1"/>
            <a:ext cx="7886700" cy="1143000"/>
          </a:xfrm>
        </p:spPr>
        <p:txBody>
          <a:bodyPr/>
          <a:lstStyle/>
          <a:p>
            <a:r>
              <a:rPr lang="en-IN" dirty="0"/>
              <a:t>                           References</a:t>
            </a:r>
          </a:p>
        </p:txBody>
      </p:sp>
      <p:sp>
        <p:nvSpPr>
          <p:cNvPr id="3" name="Content Placeholder 2"/>
          <p:cNvSpPr>
            <a:spLocks noGrp="1"/>
          </p:cNvSpPr>
          <p:nvPr>
            <p:ph idx="1"/>
          </p:nvPr>
        </p:nvSpPr>
        <p:spPr>
          <a:xfrm>
            <a:off x="618212" y="1825625"/>
            <a:ext cx="8220727" cy="4351338"/>
          </a:xfrm>
        </p:spPr>
        <p:txBody>
          <a:bodyPr vert="horz" lIns="91440" tIns="45720" rIns="91440" bIns="45720" rtlCol="0" anchor="t">
            <a:normAutofit/>
          </a:bodyPr>
          <a:lstStyle/>
          <a:p>
            <a:r>
              <a:rPr lang="en-IN" dirty="0">
                <a:cs typeface="Calibri"/>
              </a:rPr>
              <a:t>Virtual Reality Practice in Architecture Design; Ping </a:t>
            </a:r>
            <a:r>
              <a:rPr lang="en-IN" dirty="0" err="1">
                <a:cs typeface="Calibri"/>
              </a:rPr>
              <a:t>Su</a:t>
            </a:r>
            <a:r>
              <a:rPr lang="en-IN" dirty="0">
                <a:cs typeface="Calibri"/>
              </a:rPr>
              <a:t>, Shuo Wang</a:t>
            </a:r>
            <a:endParaRPr lang="en-IN" dirty="0">
              <a:ea typeface="+mn-lt"/>
              <a:cs typeface="+mn-lt"/>
            </a:endParaRPr>
          </a:p>
          <a:p>
            <a:r>
              <a:rPr lang="en-IN" dirty="0">
                <a:cs typeface="Calibri"/>
              </a:rPr>
              <a:t>AR Interior Designer: Automatic Furniture Arrangement using Spatial and Functional Relationships; Jeff K.T. Tang , Wan-Man, Lau -Kit Chan, Kwok-Ho </a:t>
            </a:r>
            <a:endParaRPr lang="en-IN" dirty="0">
              <a:ea typeface="+mn-lt"/>
              <a:cs typeface="+mn-lt"/>
            </a:endParaRPr>
          </a:p>
          <a:p>
            <a:r>
              <a:rPr lang="en-IN" dirty="0">
                <a:cs typeface="Calibri"/>
              </a:rPr>
              <a:t>Approach to The Interior Design using Augmented Reality Technology ;Jiang Hui</a:t>
            </a:r>
          </a:p>
          <a:p>
            <a:r>
              <a:rPr lang="en-IN" dirty="0">
                <a:cs typeface="Calibri"/>
              </a:rPr>
              <a:t>Interior Design using Augmented Reality Environment;   Kalyani </a:t>
            </a:r>
            <a:r>
              <a:rPr lang="en-IN" dirty="0" err="1">
                <a:cs typeface="Calibri"/>
              </a:rPr>
              <a:t>Pampattiwar</a:t>
            </a:r>
            <a:r>
              <a:rPr lang="en-IN" dirty="0">
                <a:cs typeface="Calibri"/>
              </a:rPr>
              <a:t>, Akshay Adiyodi , Manasvini Agrahara , Pankaj Gamnani1 </a:t>
            </a:r>
            <a:endParaRPr lang="en-IN" dirty="0">
              <a:ea typeface="+mn-lt"/>
              <a:cs typeface="+mn-lt"/>
            </a:endParaRPr>
          </a:p>
          <a:p>
            <a:r>
              <a:rPr lang="en-IN" dirty="0">
                <a:ea typeface="+mn-lt"/>
                <a:cs typeface="+mn-lt"/>
              </a:rPr>
              <a:t>Augmented Reality Application for Architects and interior designers: Interno A cost effective solution; </a:t>
            </a:r>
            <a:r>
              <a:rPr lang="en-IN" dirty="0">
                <a:cs typeface="Calibri"/>
              </a:rPr>
              <a:t>SidraNasir , Mohammad Noman </a:t>
            </a:r>
            <a:r>
              <a:rPr lang="en-IN" dirty="0" err="1">
                <a:cs typeface="Calibri"/>
              </a:rPr>
              <a:t>Zahid,Talha</a:t>
            </a:r>
            <a:r>
              <a:rPr lang="en-IN" dirty="0">
                <a:cs typeface="Calibri"/>
              </a:rPr>
              <a:t> Ahmed Khan , </a:t>
            </a:r>
            <a:r>
              <a:rPr lang="en-IN" dirty="0" err="1">
                <a:cs typeface="Calibri"/>
              </a:rPr>
              <a:t>Kushsairy</a:t>
            </a:r>
            <a:r>
              <a:rPr lang="en-IN" dirty="0">
                <a:cs typeface="Calibri"/>
              </a:rPr>
              <a:t> Kadir, </a:t>
            </a:r>
            <a:r>
              <a:rPr lang="en-IN" dirty="0" err="1">
                <a:cs typeface="Calibri"/>
              </a:rPr>
              <a:t>Sheroz</a:t>
            </a:r>
            <a:r>
              <a:rPr lang="en-IN" dirty="0">
                <a:cs typeface="Calibri"/>
              </a:rPr>
              <a:t> Khan</a:t>
            </a:r>
            <a:endParaRPr lang="en-US">
              <a:ea typeface="+mn-lt"/>
              <a:cs typeface="+mn-lt"/>
            </a:endParaRPr>
          </a:p>
          <a:p>
            <a:endParaRPr lang="en-IN" dirty="0">
              <a:cs typeface="Calibri"/>
            </a:endParaRPr>
          </a:p>
          <a:p>
            <a:endParaRPr lang="en-IN" dirty="0">
              <a:cs typeface="Calibri"/>
            </a:endParaRPr>
          </a:p>
          <a:p>
            <a:endParaRPr lang="en-IN" dirty="0">
              <a:cs typeface="Calibri"/>
            </a:endParaRPr>
          </a:p>
        </p:txBody>
      </p:sp>
      <p:sp>
        <p:nvSpPr>
          <p:cNvPr id="4" name="Footer Placeholder 3"/>
          <p:cNvSpPr>
            <a:spLocks noGrp="1"/>
          </p:cNvSpPr>
          <p:nvPr>
            <p:ph type="ftr" sz="quarter" idx="11"/>
          </p:nvPr>
        </p:nvSpPr>
        <p:spPr/>
        <p:txBody>
          <a:bodyPr/>
          <a:lstStyle/>
          <a:p>
            <a:r>
              <a:rPr lang="en-US"/>
              <a:t>AY 2020-2021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323809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2DCB-8E9B-4F67-98F8-65C0D1079427}"/>
              </a:ext>
            </a:extLst>
          </p:cNvPr>
          <p:cNvSpPr>
            <a:spLocks noGrp="1"/>
          </p:cNvSpPr>
          <p:nvPr>
            <p:ph type="title"/>
          </p:nvPr>
        </p:nvSpPr>
        <p:spPr/>
        <p:txBody>
          <a:bodyPr/>
          <a:lstStyle/>
          <a:p>
            <a:pPr algn="ctr"/>
            <a:r>
              <a:rPr lang="en-US" dirty="0">
                <a:cs typeface="Calibri Light"/>
              </a:rPr>
              <a:t>References</a:t>
            </a:r>
          </a:p>
        </p:txBody>
      </p:sp>
      <p:sp>
        <p:nvSpPr>
          <p:cNvPr id="3" name="Content Placeholder 2">
            <a:extLst>
              <a:ext uri="{FF2B5EF4-FFF2-40B4-BE49-F238E27FC236}">
                <a16:creationId xmlns:a16="http://schemas.microsoft.com/office/drawing/2014/main" id="{C680CD75-37CB-4D66-84BB-E742C2537763}"/>
              </a:ext>
            </a:extLst>
          </p:cNvPr>
          <p:cNvSpPr>
            <a:spLocks noGrp="1"/>
          </p:cNvSpPr>
          <p:nvPr>
            <p:ph idx="1"/>
          </p:nvPr>
        </p:nvSpPr>
        <p:spPr/>
        <p:txBody>
          <a:bodyPr vert="horz" lIns="91440" tIns="45720" rIns="91440" bIns="45720" rtlCol="0" anchor="t">
            <a:normAutofit/>
          </a:bodyPr>
          <a:lstStyle/>
          <a:p>
            <a:r>
              <a:rPr lang="en-US" dirty="0">
                <a:ea typeface="+mn-lt"/>
                <a:cs typeface="+mn-lt"/>
              </a:rPr>
              <a:t>B. </a:t>
            </a:r>
            <a:r>
              <a:rPr lang="en-US" dirty="0" err="1">
                <a:ea typeface="+mn-lt"/>
                <a:cs typeface="+mn-lt"/>
              </a:rPr>
              <a:t>Cvetkoska</a:t>
            </a:r>
            <a:r>
              <a:rPr lang="en-US" dirty="0">
                <a:ea typeface="+mn-lt"/>
                <a:cs typeface="+mn-lt"/>
              </a:rPr>
              <a:t>, N. Marina, D. C. </a:t>
            </a:r>
            <a:r>
              <a:rPr lang="en-US" dirty="0" err="1">
                <a:ea typeface="+mn-lt"/>
                <a:cs typeface="+mn-lt"/>
              </a:rPr>
              <a:t>Bogatinoska</a:t>
            </a:r>
            <a:r>
              <a:rPr lang="en-US" dirty="0">
                <a:ea typeface="+mn-lt"/>
                <a:cs typeface="+mn-lt"/>
              </a:rPr>
              <a:t>, and Z. </a:t>
            </a:r>
            <a:r>
              <a:rPr lang="en-US" dirty="0" err="1">
                <a:ea typeface="+mn-lt"/>
                <a:cs typeface="+mn-lt"/>
              </a:rPr>
              <a:t>Mitreski</a:t>
            </a:r>
            <a:r>
              <a:rPr lang="en-US" dirty="0">
                <a:ea typeface="+mn-lt"/>
                <a:cs typeface="+mn-lt"/>
              </a:rPr>
              <a:t>, "Smart mirror E-health assistant — Posture analyze algorithm proposed model for upright posture," IEEE EUROCON 2017 -17th International Conference on Smart Technologies, </a:t>
            </a:r>
            <a:r>
              <a:rPr lang="en-US" dirty="0" err="1">
                <a:ea typeface="+mn-lt"/>
                <a:cs typeface="+mn-lt"/>
              </a:rPr>
              <a:t>Ohrid</a:t>
            </a:r>
            <a:r>
              <a:rPr lang="en-US" dirty="0">
                <a:ea typeface="+mn-lt"/>
                <a:cs typeface="+mn-lt"/>
              </a:rPr>
              <a:t>, 2017, pp. 507-512. 2. </a:t>
            </a:r>
          </a:p>
          <a:p>
            <a:r>
              <a:rPr lang="en-US" dirty="0">
                <a:ea typeface="+mn-lt"/>
                <a:cs typeface="+mn-lt"/>
              </a:rPr>
              <a:t>D. Gold, D. Sollinger and </a:t>
            </a:r>
            <a:r>
              <a:rPr lang="en-US" dirty="0" err="1">
                <a:ea typeface="+mn-lt"/>
                <a:cs typeface="+mn-lt"/>
              </a:rPr>
              <a:t>Indratmo</a:t>
            </a:r>
            <a:r>
              <a:rPr lang="en-US" dirty="0">
                <a:ea typeface="+mn-lt"/>
                <a:cs typeface="+mn-lt"/>
              </a:rPr>
              <a:t>, "</a:t>
            </a:r>
            <a:r>
              <a:rPr lang="en-US" dirty="0" err="1">
                <a:ea typeface="+mn-lt"/>
                <a:cs typeface="+mn-lt"/>
              </a:rPr>
              <a:t>SmartReflect</a:t>
            </a:r>
            <a:r>
              <a:rPr lang="en-US" dirty="0">
                <a:ea typeface="+mn-lt"/>
                <a:cs typeface="+mn-lt"/>
              </a:rPr>
              <a:t>: A modular smart mirror application platform," 2016 IEEE 7th Annual Information Technology, Electronics and Mobile Communication Conference (IEMCON), Vancouver, BC, 2016, pp. 1-7. 3. </a:t>
            </a:r>
          </a:p>
          <a:p>
            <a:r>
              <a:rPr lang="en-US" dirty="0">
                <a:ea typeface="+mn-lt"/>
                <a:cs typeface="+mn-lt"/>
              </a:rPr>
              <a:t>M. Rodriguez-Martinez et al., "Smart Mirrors: peer-to-peer Web services for publishing electronic documents," 14th International Workshop Research Issues on Data Engineering: Web Services for eCommerce and e-Government Applications, 2004. Proceedings., 2004, pp. 121-128.</a:t>
            </a:r>
            <a:endParaRPr lang="en-US">
              <a:cs typeface="Calibri"/>
            </a:endParaRPr>
          </a:p>
        </p:txBody>
      </p:sp>
      <p:sp>
        <p:nvSpPr>
          <p:cNvPr id="4" name="Footer Placeholder 3">
            <a:extLst>
              <a:ext uri="{FF2B5EF4-FFF2-40B4-BE49-F238E27FC236}">
                <a16:creationId xmlns:a16="http://schemas.microsoft.com/office/drawing/2014/main" id="{C23187E5-B454-4EE2-A548-F8CE9A034EA4}"/>
              </a:ext>
            </a:extLst>
          </p:cNvPr>
          <p:cNvSpPr>
            <a:spLocks noGrp="1"/>
          </p:cNvSpPr>
          <p:nvPr>
            <p:ph type="ftr" sz="quarter" idx="11"/>
          </p:nvPr>
        </p:nvSpPr>
        <p:spPr/>
        <p:txBody>
          <a:bodyPr/>
          <a:lstStyle/>
          <a:p>
            <a:r>
              <a:rPr lang="en-US"/>
              <a:t>AY 2020-2021</a:t>
            </a:r>
          </a:p>
        </p:txBody>
      </p:sp>
      <p:sp>
        <p:nvSpPr>
          <p:cNvPr id="5" name="Slide Number Placeholder 4">
            <a:extLst>
              <a:ext uri="{FF2B5EF4-FFF2-40B4-BE49-F238E27FC236}">
                <a16:creationId xmlns:a16="http://schemas.microsoft.com/office/drawing/2014/main" id="{CB1B4BF0-8C08-4F1F-A8FA-DA16E95C75FC}"/>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54888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4BF22-CB8D-4DF2-9B73-0E69A9931B0F}"/>
              </a:ext>
            </a:extLst>
          </p:cNvPr>
          <p:cNvSpPr>
            <a:spLocks noGrp="1"/>
          </p:cNvSpPr>
          <p:nvPr>
            <p:ph type="title"/>
          </p:nvPr>
        </p:nvSpPr>
        <p:spPr>
          <a:xfrm>
            <a:off x="628650" y="2765948"/>
            <a:ext cx="7886700" cy="1325563"/>
          </a:xfrm>
        </p:spPr>
        <p:txBody>
          <a:bodyPr>
            <a:normAutofit/>
          </a:bodyPr>
          <a:lstStyle/>
          <a:p>
            <a:pPr algn="ctr"/>
            <a:r>
              <a:rPr lang="en-US" sz="4500" dirty="0">
                <a:cs typeface="Calibri Light"/>
              </a:rPr>
              <a:t>THANK YOU</a:t>
            </a:r>
          </a:p>
        </p:txBody>
      </p:sp>
      <p:sp>
        <p:nvSpPr>
          <p:cNvPr id="4" name="Footer Placeholder 3">
            <a:extLst>
              <a:ext uri="{FF2B5EF4-FFF2-40B4-BE49-F238E27FC236}">
                <a16:creationId xmlns:a16="http://schemas.microsoft.com/office/drawing/2014/main" id="{545C0F32-6F84-4F5D-A3EB-7D23CA194566}"/>
              </a:ext>
            </a:extLst>
          </p:cNvPr>
          <p:cNvSpPr>
            <a:spLocks noGrp="1"/>
          </p:cNvSpPr>
          <p:nvPr>
            <p:ph type="ftr" sz="quarter" idx="11"/>
          </p:nvPr>
        </p:nvSpPr>
        <p:spPr/>
        <p:txBody>
          <a:bodyPr/>
          <a:lstStyle/>
          <a:p>
            <a:r>
              <a:rPr lang="en-US"/>
              <a:t>AY 2020-2021</a:t>
            </a:r>
          </a:p>
        </p:txBody>
      </p:sp>
      <p:sp>
        <p:nvSpPr>
          <p:cNvPr id="5" name="Slide Number Placeholder 4">
            <a:extLst>
              <a:ext uri="{FF2B5EF4-FFF2-40B4-BE49-F238E27FC236}">
                <a16:creationId xmlns:a16="http://schemas.microsoft.com/office/drawing/2014/main" id="{8B8E41D8-DD3F-4A14-B0CE-79FBC2DCEA3C}"/>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732579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t>
            </a:r>
            <a:r>
              <a:rPr lang="en-IN" sz="4000" dirty="0"/>
              <a:t>Background</a:t>
            </a:r>
            <a:br>
              <a:rPr lang="en-IN" dirty="0"/>
            </a:br>
            <a:br>
              <a:rPr lang="en-IN" dirty="0"/>
            </a:br>
            <a:r>
              <a:rPr lang="en-IN" dirty="0"/>
              <a:t>Reality spectrum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09800"/>
            <a:ext cx="7598864" cy="4003516"/>
          </a:xfrm>
        </p:spPr>
      </p:pic>
      <p:sp>
        <p:nvSpPr>
          <p:cNvPr id="4" name="Footer Placeholder 3"/>
          <p:cNvSpPr>
            <a:spLocks noGrp="1"/>
          </p:cNvSpPr>
          <p:nvPr>
            <p:ph type="ftr" sz="quarter" idx="11"/>
          </p:nvPr>
        </p:nvSpPr>
        <p:spPr/>
        <p:txBody>
          <a:bodyPr/>
          <a:lstStyle/>
          <a:p>
            <a:r>
              <a:rPr lang="en-US"/>
              <a:t>AY 2020-2021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79753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endParaRPr lang="en-IN" dirty="0"/>
          </a:p>
        </p:txBody>
      </p:sp>
      <p:sp>
        <p:nvSpPr>
          <p:cNvPr id="3" name="Content Placeholder 2"/>
          <p:cNvSpPr>
            <a:spLocks noGrp="1"/>
          </p:cNvSpPr>
          <p:nvPr>
            <p:ph idx="1"/>
          </p:nvPr>
        </p:nvSpPr>
        <p:spPr>
          <a:xfrm>
            <a:off x="457200" y="1371600"/>
            <a:ext cx="3867150" cy="4724400"/>
          </a:xfrm>
        </p:spPr>
        <p:txBody>
          <a:bodyPr/>
          <a:lstStyle/>
          <a:p>
            <a:r>
              <a:rPr lang="en-US" sz="2400" i="1" dirty="0"/>
              <a:t> </a:t>
            </a:r>
            <a:r>
              <a:rPr lang="en-US" sz="2400" b="1" dirty="0">
                <a:solidFill>
                  <a:srgbClr val="202124"/>
                </a:solidFill>
                <a:latin typeface="arial" panose="020B0604020202020204" pitchFamily="34" charset="0"/>
              </a:rPr>
              <a:t>Virtual Reality</a:t>
            </a:r>
            <a:r>
              <a:rPr lang="en-US" sz="2400" dirty="0">
                <a:solidFill>
                  <a:srgbClr val="202124"/>
                </a:solidFill>
                <a:latin typeface="arial" panose="020B0604020202020204" pitchFamily="34" charset="0"/>
              </a:rPr>
              <a:t> (</a:t>
            </a:r>
            <a:r>
              <a:rPr lang="en-US" sz="2400" b="1" dirty="0">
                <a:solidFill>
                  <a:srgbClr val="202124"/>
                </a:solidFill>
                <a:latin typeface="arial" panose="020B0604020202020204" pitchFamily="34" charset="0"/>
              </a:rPr>
              <a:t>VR</a:t>
            </a:r>
            <a:r>
              <a:rPr lang="en-US" sz="2400" dirty="0">
                <a:solidFill>
                  <a:srgbClr val="202124"/>
                </a:solidFill>
                <a:latin typeface="arial" panose="020B0604020202020204" pitchFamily="34" charset="0"/>
              </a:rPr>
              <a:t>) is the use of computer technology to create a simulated environment. Unlike traditional user interfaces, </a:t>
            </a:r>
            <a:r>
              <a:rPr lang="en-US" sz="2400" b="1" dirty="0">
                <a:solidFill>
                  <a:srgbClr val="202124"/>
                </a:solidFill>
                <a:latin typeface="arial" panose="020B0604020202020204" pitchFamily="34" charset="0"/>
              </a:rPr>
              <a:t>VR</a:t>
            </a:r>
            <a:r>
              <a:rPr lang="en-US" sz="2400" dirty="0">
                <a:solidFill>
                  <a:srgbClr val="202124"/>
                </a:solidFill>
                <a:latin typeface="arial" panose="020B0604020202020204" pitchFamily="34" charset="0"/>
              </a:rPr>
              <a:t> places the user inside an experience. Instead of viewing a screen in front of them, users are immersed and able to interact with 3D worlds</a:t>
            </a:r>
            <a:endParaRPr lang="en-IN" dirty="0"/>
          </a:p>
        </p:txBody>
      </p:sp>
      <p:sp>
        <p:nvSpPr>
          <p:cNvPr id="4" name="Footer Placeholder 3"/>
          <p:cNvSpPr>
            <a:spLocks noGrp="1"/>
          </p:cNvSpPr>
          <p:nvPr>
            <p:ph type="ftr" sz="quarter" idx="11"/>
          </p:nvPr>
        </p:nvSpPr>
        <p:spPr/>
        <p:txBody>
          <a:bodyPr/>
          <a:lstStyle/>
          <a:p>
            <a:r>
              <a:rPr lang="en-US"/>
              <a:t>AY 2020-2021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6" name="Picture 5" descr="A picture containing person, young, sitting, blurry&#10;&#10;Description automatically generated">
            <a:extLst>
              <a:ext uri="{FF2B5EF4-FFF2-40B4-BE49-F238E27FC236}">
                <a16:creationId xmlns:a16="http://schemas.microsoft.com/office/drawing/2014/main" id="{31016ED6-2538-4DD6-B09E-294B1B741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6499" y="1600200"/>
            <a:ext cx="4087901" cy="3657600"/>
          </a:xfrm>
          <a:prstGeom prst="rect">
            <a:avLst/>
          </a:prstGeom>
        </p:spPr>
      </p:pic>
    </p:spTree>
    <p:extLst>
      <p:ext uri="{BB962C8B-B14F-4D97-AF65-F5344CB8AC3E}">
        <p14:creationId xmlns:p14="http://schemas.microsoft.com/office/powerpoint/2010/main" val="887103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244474"/>
          </a:xfrm>
        </p:spPr>
        <p:txBody>
          <a:bodyPr>
            <a:normAutofit fontScale="90000"/>
          </a:bodyPr>
          <a:lstStyle/>
          <a:p>
            <a:endParaRPr lang="en-IN" dirty="0"/>
          </a:p>
        </p:txBody>
      </p:sp>
      <p:sp>
        <p:nvSpPr>
          <p:cNvPr id="3" name="Content Placeholder 2"/>
          <p:cNvSpPr>
            <a:spLocks noGrp="1"/>
          </p:cNvSpPr>
          <p:nvPr>
            <p:ph idx="1"/>
          </p:nvPr>
        </p:nvSpPr>
        <p:spPr>
          <a:xfrm>
            <a:off x="685800" y="914400"/>
            <a:ext cx="4572000" cy="5181600"/>
          </a:xfrm>
        </p:spPr>
        <p:txBody>
          <a:bodyPr>
            <a:normAutofit fontScale="92500" lnSpcReduction="20000"/>
          </a:bodyPr>
          <a:lstStyle/>
          <a:p>
            <a:r>
              <a:rPr lang="en-US" sz="2400" b="1" dirty="0">
                <a:solidFill>
                  <a:srgbClr val="202122"/>
                </a:solidFill>
                <a:latin typeface="Arial" panose="020B0604020202020204" pitchFamily="34" charset="0"/>
              </a:rPr>
              <a:t>Augmented reality</a:t>
            </a:r>
            <a:r>
              <a:rPr lang="en-US" sz="2400" dirty="0">
                <a:solidFill>
                  <a:srgbClr val="202122"/>
                </a:solidFill>
                <a:latin typeface="Arial" panose="020B0604020202020204" pitchFamily="34" charset="0"/>
              </a:rPr>
              <a:t> (</a:t>
            </a:r>
            <a:r>
              <a:rPr lang="en-US" sz="2400" b="1" dirty="0">
                <a:solidFill>
                  <a:srgbClr val="202122"/>
                </a:solidFill>
                <a:latin typeface="Arial" panose="020B0604020202020204" pitchFamily="34" charset="0"/>
              </a:rPr>
              <a:t>AR</a:t>
            </a:r>
            <a:r>
              <a:rPr lang="en-US" sz="2400" dirty="0">
                <a:solidFill>
                  <a:srgbClr val="202122"/>
                </a:solidFill>
                <a:latin typeface="Arial" panose="020B0604020202020204" pitchFamily="34" charset="0"/>
              </a:rPr>
              <a:t>) is an interactive experience of a real-world environment where the objects that reside in the real world are enhanced by computer-generated perceptual information</a:t>
            </a:r>
          </a:p>
          <a:p>
            <a:endParaRPr lang="en-US" sz="2400" dirty="0">
              <a:solidFill>
                <a:srgbClr val="202122"/>
              </a:solidFill>
              <a:latin typeface="Arial" panose="020B0604020202020204" pitchFamily="34" charset="0"/>
            </a:endParaRPr>
          </a:p>
          <a:p>
            <a:endParaRPr lang="en-US" sz="2400" dirty="0">
              <a:solidFill>
                <a:srgbClr val="202122"/>
              </a:solidFill>
              <a:latin typeface="Arial" panose="020B0604020202020204" pitchFamily="34" charset="0"/>
            </a:endParaRPr>
          </a:p>
          <a:p>
            <a:r>
              <a:rPr lang="en-US" sz="2400" b="1" dirty="0">
                <a:solidFill>
                  <a:srgbClr val="202124"/>
                </a:solidFill>
                <a:latin typeface="arial" panose="020B0604020202020204" pitchFamily="34" charset="0"/>
              </a:rPr>
              <a:t>Mixed reality</a:t>
            </a:r>
            <a:r>
              <a:rPr lang="en-US" sz="2400" dirty="0">
                <a:solidFill>
                  <a:srgbClr val="202124"/>
                </a:solidFill>
                <a:latin typeface="arial" panose="020B0604020202020204" pitchFamily="34" charset="0"/>
              </a:rPr>
              <a:t> (MR) is the merging of real and virtual worlds to produce new environments and visualizations, where physical and digital objects co-exist and interact in real time. </a:t>
            </a:r>
            <a:r>
              <a:rPr lang="en-US" sz="2400" b="1" dirty="0">
                <a:solidFill>
                  <a:srgbClr val="202124"/>
                </a:solidFill>
                <a:latin typeface="arial" panose="020B0604020202020204" pitchFamily="34" charset="0"/>
              </a:rPr>
              <a:t>Mixed reality</a:t>
            </a:r>
            <a:r>
              <a:rPr lang="en-US" sz="2400" dirty="0">
                <a:solidFill>
                  <a:srgbClr val="202124"/>
                </a:solidFill>
                <a:latin typeface="arial" panose="020B0604020202020204" pitchFamily="34" charset="0"/>
              </a:rPr>
              <a:t> does not exclusively take place in either the physical or virtual world, but is a hybrid of </a:t>
            </a:r>
            <a:r>
              <a:rPr lang="en-US" sz="2400" b="1" dirty="0">
                <a:solidFill>
                  <a:srgbClr val="202124"/>
                </a:solidFill>
                <a:latin typeface="arial" panose="020B0604020202020204" pitchFamily="34" charset="0"/>
              </a:rPr>
              <a:t>reality</a:t>
            </a:r>
            <a:r>
              <a:rPr lang="en-US" sz="2400" dirty="0">
                <a:solidFill>
                  <a:srgbClr val="202124"/>
                </a:solidFill>
                <a:latin typeface="arial" panose="020B0604020202020204" pitchFamily="34" charset="0"/>
              </a:rPr>
              <a:t> and virtual </a:t>
            </a:r>
            <a:r>
              <a:rPr lang="en-US" sz="2400" b="1" dirty="0">
                <a:solidFill>
                  <a:srgbClr val="202124"/>
                </a:solidFill>
                <a:latin typeface="arial" panose="020B0604020202020204" pitchFamily="34" charset="0"/>
              </a:rPr>
              <a:t>realit</a:t>
            </a:r>
            <a:r>
              <a:rPr lang="en-US" sz="2400" b="1" dirty="0">
                <a:solidFill>
                  <a:srgbClr val="202122"/>
                </a:solidFill>
                <a:latin typeface="Arial" panose="020B0604020202020204" pitchFamily="34" charset="0"/>
              </a:rPr>
              <a:t>y</a:t>
            </a:r>
            <a:endParaRPr lang="en-US" sz="2400" dirty="0"/>
          </a:p>
          <a:p>
            <a:endParaRPr lang="en-IN" dirty="0"/>
          </a:p>
        </p:txBody>
      </p:sp>
      <p:sp>
        <p:nvSpPr>
          <p:cNvPr id="4" name="Footer Placeholder 3"/>
          <p:cNvSpPr>
            <a:spLocks noGrp="1"/>
          </p:cNvSpPr>
          <p:nvPr>
            <p:ph type="ftr" sz="quarter" idx="11"/>
          </p:nvPr>
        </p:nvSpPr>
        <p:spPr/>
        <p:txBody>
          <a:bodyPr/>
          <a:lstStyle/>
          <a:p>
            <a:r>
              <a:rPr lang="en-US"/>
              <a:t>AY 2020-2021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pic>
        <p:nvPicPr>
          <p:cNvPr id="6" name="Picture 5" descr="A person standing in a room&#10;&#10;Description automatically generated">
            <a:extLst>
              <a:ext uri="{FF2B5EF4-FFF2-40B4-BE49-F238E27FC236}">
                <a16:creationId xmlns:a16="http://schemas.microsoft.com/office/drawing/2014/main" id="{391211FC-3A84-4102-9D92-6B9D00B7E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762000"/>
            <a:ext cx="3674208" cy="2445019"/>
          </a:xfrm>
          <a:prstGeom prst="rect">
            <a:avLst/>
          </a:prstGeom>
        </p:spPr>
      </p:pic>
      <p:pic>
        <p:nvPicPr>
          <p:cNvPr id="7" name="Picture 6" descr="A person standing in a room&#10;&#10;Description automatically generated">
            <a:extLst>
              <a:ext uri="{FF2B5EF4-FFF2-40B4-BE49-F238E27FC236}">
                <a16:creationId xmlns:a16="http://schemas.microsoft.com/office/drawing/2014/main" id="{8078E8C0-3C8E-4B3F-9735-34E24CF326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3505200"/>
            <a:ext cx="3677557" cy="2358045"/>
          </a:xfrm>
          <a:prstGeom prst="rect">
            <a:avLst/>
          </a:prstGeom>
        </p:spPr>
      </p:pic>
    </p:spTree>
    <p:extLst>
      <p:ext uri="{BB962C8B-B14F-4D97-AF65-F5344CB8AC3E}">
        <p14:creationId xmlns:p14="http://schemas.microsoft.com/office/powerpoint/2010/main" val="824928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1"/>
            <a:ext cx="7886700" cy="533400"/>
          </a:xfrm>
        </p:spPr>
        <p:txBody>
          <a:bodyPr>
            <a:normAutofit fontScale="90000"/>
          </a:bodyPr>
          <a:lstStyle/>
          <a:p>
            <a:endParaRPr lang="en-IN" dirty="0"/>
          </a:p>
        </p:txBody>
      </p:sp>
      <p:sp>
        <p:nvSpPr>
          <p:cNvPr id="3" name="Content Placeholder 2"/>
          <p:cNvSpPr>
            <a:spLocks noGrp="1"/>
          </p:cNvSpPr>
          <p:nvPr>
            <p:ph idx="1"/>
          </p:nvPr>
        </p:nvSpPr>
        <p:spPr>
          <a:xfrm>
            <a:off x="628650" y="1066800"/>
            <a:ext cx="4400550" cy="5110163"/>
          </a:xfrm>
        </p:spPr>
        <p:txBody>
          <a:bodyPr>
            <a:normAutofit fontScale="92500" lnSpcReduction="20000"/>
          </a:bodyPr>
          <a:lstStyle/>
          <a:p>
            <a:r>
              <a:rPr lang="en-IN" sz="2400" dirty="0"/>
              <a:t>Use of AR in the field for Architects and Interior designers</a:t>
            </a:r>
            <a:endParaRPr lang="en-IN" dirty="0"/>
          </a:p>
          <a:p>
            <a:endParaRPr lang="en-IN" dirty="0"/>
          </a:p>
          <a:p>
            <a:r>
              <a:rPr lang="en-IN" sz="2400" dirty="0">
                <a:latin typeface="Calibri" panose="020F0502020204030204" pitchFamily="34" charset="0"/>
                <a:ea typeface="Calibri" panose="020F0502020204030204" pitchFamily="34" charset="0"/>
                <a:cs typeface="Times New Roman" panose="02020603050405020304" pitchFamily="18" charset="0"/>
              </a:rPr>
              <a:t>Although the idea to use AR for architecture, engineering and construction dates back to the early 1996’s  and AR has actually matured from a pure research field into certain practical industrial applications, until now it has not been implemented as a real product in architecture and design. In contrast, architecture and design communities apparently have the knowledge of the operations/tasks that AR could potentially enhance as well as the motivation to bring in this new technology for improving the current practices</a:t>
            </a:r>
            <a:endParaRPr lang="en-IN" dirty="0"/>
          </a:p>
          <a:p>
            <a:endParaRPr lang="en-IN" dirty="0"/>
          </a:p>
        </p:txBody>
      </p:sp>
      <p:sp>
        <p:nvSpPr>
          <p:cNvPr id="4" name="Footer Placeholder 3"/>
          <p:cNvSpPr>
            <a:spLocks noGrp="1"/>
          </p:cNvSpPr>
          <p:nvPr>
            <p:ph type="ftr" sz="quarter" idx="11"/>
          </p:nvPr>
        </p:nvSpPr>
        <p:spPr/>
        <p:txBody>
          <a:bodyPr/>
          <a:lstStyle/>
          <a:p>
            <a:r>
              <a:rPr lang="en-US"/>
              <a:t>AY 2020-2021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pic>
        <p:nvPicPr>
          <p:cNvPr id="6" name="Picture 5" descr="A picture containing person, standing, table, cake&#10;&#10;Description automatically generated">
            <a:extLst>
              <a:ext uri="{FF2B5EF4-FFF2-40B4-BE49-F238E27FC236}">
                <a16:creationId xmlns:a16="http://schemas.microsoft.com/office/drawing/2014/main" id="{258F02E8-E192-4367-8EC3-0ABC93EFE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1" y="1524000"/>
            <a:ext cx="3907316" cy="3352799"/>
          </a:xfrm>
          <a:prstGeom prst="rect">
            <a:avLst/>
          </a:prstGeom>
        </p:spPr>
      </p:pic>
    </p:spTree>
    <p:extLst>
      <p:ext uri="{BB962C8B-B14F-4D97-AF65-F5344CB8AC3E}">
        <p14:creationId xmlns:p14="http://schemas.microsoft.com/office/powerpoint/2010/main" val="55628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82674"/>
          </a:xfrm>
        </p:spPr>
        <p:txBody>
          <a:bodyPr/>
          <a:lstStyle/>
          <a:p>
            <a:r>
              <a:rPr lang="en-IN" dirty="0"/>
              <a:t>      Motivations And Problem statement</a:t>
            </a:r>
          </a:p>
        </p:txBody>
      </p:sp>
      <p:sp>
        <p:nvSpPr>
          <p:cNvPr id="3" name="Content Placeholder 2"/>
          <p:cNvSpPr>
            <a:spLocks noGrp="1"/>
          </p:cNvSpPr>
          <p:nvPr>
            <p:ph idx="1"/>
          </p:nvPr>
        </p:nvSpPr>
        <p:spPr>
          <a:xfrm>
            <a:off x="533400" y="1524000"/>
            <a:ext cx="8058150" cy="4648200"/>
          </a:xfrm>
        </p:spPr>
        <p:txBody>
          <a:bodyPr vert="horz" lIns="91440" tIns="45720" rIns="91440" bIns="45720" rtlCol="0" anchor="t">
            <a:normAutofit/>
          </a:bodyPr>
          <a:lstStyle/>
          <a:p>
            <a:r>
              <a:rPr lang="en-US" dirty="0"/>
              <a:t>Nowadays with excessive work load and busy life, many professionals face problems that result in the loss of their clients or the certain overheads that spoil the process of satisfying the client.</a:t>
            </a:r>
            <a:endParaRPr lang="en-IN" dirty="0"/>
          </a:p>
          <a:p>
            <a:r>
              <a:rPr lang="en-US" dirty="0"/>
              <a:t> AR/VR helps to remove some of the fear and anxiety that a client might have about committing to a design plan that they are unsure of and achieve 98% closure rate The proposed software will be used by interior designers or architects.</a:t>
            </a:r>
            <a:endParaRPr lang="en-IN" dirty="0"/>
          </a:p>
          <a:p>
            <a:r>
              <a:rPr lang="en-US" dirty="0"/>
              <a:t> This proposed research most likely acts as an effective tool which can decrease the gap between industrial company and customer in addition to other applicable business communities. </a:t>
            </a:r>
            <a:endParaRPr lang="en-IN"/>
          </a:p>
          <a:p>
            <a:r>
              <a:rPr lang="en-US" dirty="0"/>
              <a:t>The print media (images, </a:t>
            </a:r>
            <a:r>
              <a:rPr lang="en-US" dirty="0" err="1"/>
              <a:t>panaflex</a:t>
            </a:r>
            <a:r>
              <a:rPr lang="en-US" dirty="0"/>
              <a:t>, print outs) influence is not capable and sufficient to satisfy designers and architects to visualize their ideas and complicated stuff in their desired way in the real-world environment. </a:t>
            </a:r>
            <a:endParaRPr lang="en-IN">
              <a:cs typeface="Calibri"/>
            </a:endParaRPr>
          </a:p>
        </p:txBody>
      </p:sp>
      <p:sp>
        <p:nvSpPr>
          <p:cNvPr id="4" name="Footer Placeholder 3"/>
          <p:cNvSpPr>
            <a:spLocks noGrp="1"/>
          </p:cNvSpPr>
          <p:nvPr>
            <p:ph type="ftr" sz="quarter" idx="11"/>
          </p:nvPr>
        </p:nvSpPr>
        <p:spPr/>
        <p:txBody>
          <a:bodyPr/>
          <a:lstStyle/>
          <a:p>
            <a:r>
              <a:rPr lang="en-US"/>
              <a:t>AY 2020-2021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798243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r>
              <a:rPr lang="en-IN" dirty="0"/>
              <a:t>                    Research Objective</a:t>
            </a:r>
          </a:p>
        </p:txBody>
      </p:sp>
      <p:sp>
        <p:nvSpPr>
          <p:cNvPr id="3" name="Content Placeholder 2"/>
          <p:cNvSpPr>
            <a:spLocks noGrp="1"/>
          </p:cNvSpPr>
          <p:nvPr>
            <p:ph idx="1"/>
          </p:nvPr>
        </p:nvSpPr>
        <p:spPr>
          <a:xfrm>
            <a:off x="533400" y="1676400"/>
            <a:ext cx="7886700" cy="3429000"/>
          </a:xfrm>
        </p:spPr>
        <p:txBody>
          <a:bodyPr vert="horz" lIns="91440" tIns="45720" rIns="91440" bIns="45720" rtlCol="0" anchor="t">
            <a:normAutofit/>
          </a:bodyPr>
          <a:lstStyle/>
          <a:p>
            <a:r>
              <a:rPr lang="en-US" dirty="0"/>
              <a:t>The objective of this project is to design and develop a augmented reality app as an effective tool which can decrease the gap between industrial company and customer in addition to other applicable business communities.</a:t>
            </a:r>
            <a:endParaRPr lang="en-IN" dirty="0"/>
          </a:p>
          <a:p>
            <a:r>
              <a:rPr lang="en-US" dirty="0"/>
              <a:t> It will help in visualizing architect plans and interior designs. A virtual model of real environment can be designed before its physical implementation, it will allow interior designers/architects to implement their idea in the given workspace virtually and then view it in real environment, it will also allow architects to view their 3D visualizations on their 2D drawings.</a:t>
            </a:r>
            <a:endParaRPr lang="en-IN">
              <a:cs typeface="Calibri"/>
            </a:endParaRPr>
          </a:p>
          <a:p>
            <a:endParaRPr lang="en-IN" dirty="0"/>
          </a:p>
        </p:txBody>
      </p:sp>
      <p:sp>
        <p:nvSpPr>
          <p:cNvPr id="4" name="Footer Placeholder 3"/>
          <p:cNvSpPr>
            <a:spLocks noGrp="1"/>
          </p:cNvSpPr>
          <p:nvPr>
            <p:ph type="ftr" sz="quarter" idx="11"/>
          </p:nvPr>
        </p:nvSpPr>
        <p:spPr/>
        <p:txBody>
          <a:bodyPr/>
          <a:lstStyle/>
          <a:p>
            <a:r>
              <a:rPr lang="en-US"/>
              <a:t>AY 2020-2021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39213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886700" cy="854074"/>
          </a:xfrm>
        </p:spPr>
        <p:txBody>
          <a:bodyPr/>
          <a:lstStyle/>
          <a:p>
            <a:r>
              <a:rPr lang="en-IN" dirty="0"/>
              <a:t>                 </a:t>
            </a:r>
            <a:r>
              <a:rPr lang="en-IN" sz="4000" dirty="0"/>
              <a:t>Literature Review</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93898318"/>
              </p:ext>
            </p:extLst>
          </p:nvPr>
        </p:nvGraphicFramePr>
        <p:xfrm>
          <a:off x="564078" y="1266701"/>
          <a:ext cx="8203759" cy="4809692"/>
        </p:xfrm>
        <a:graphic>
          <a:graphicData uri="http://schemas.openxmlformats.org/drawingml/2006/table">
            <a:tbl>
              <a:tblPr firstRow="1" bandRow="1">
                <a:tableStyleId>{8A107856-5554-42FB-B03E-39F5DBC370BA}</a:tableStyleId>
              </a:tblPr>
              <a:tblGrid>
                <a:gridCol w="1203364">
                  <a:extLst>
                    <a:ext uri="{9D8B030D-6E8A-4147-A177-3AD203B41FA5}">
                      <a16:colId xmlns:a16="http://schemas.microsoft.com/office/drawing/2014/main" val="20000"/>
                    </a:ext>
                  </a:extLst>
                </a:gridCol>
                <a:gridCol w="1836716">
                  <a:extLst>
                    <a:ext uri="{9D8B030D-6E8A-4147-A177-3AD203B41FA5}">
                      <a16:colId xmlns:a16="http://schemas.microsoft.com/office/drawing/2014/main" val="20001"/>
                    </a:ext>
                  </a:extLst>
                </a:gridCol>
                <a:gridCol w="2280060">
                  <a:extLst>
                    <a:ext uri="{9D8B030D-6E8A-4147-A177-3AD203B41FA5}">
                      <a16:colId xmlns:a16="http://schemas.microsoft.com/office/drawing/2014/main" val="20002"/>
                    </a:ext>
                  </a:extLst>
                </a:gridCol>
                <a:gridCol w="2883619">
                  <a:extLst>
                    <a:ext uri="{9D8B030D-6E8A-4147-A177-3AD203B41FA5}">
                      <a16:colId xmlns:a16="http://schemas.microsoft.com/office/drawing/2014/main" val="20003"/>
                    </a:ext>
                  </a:extLst>
                </a:gridCol>
              </a:tblGrid>
              <a:tr h="816812">
                <a:tc>
                  <a:txBody>
                    <a:bodyPr/>
                    <a:lstStyle/>
                    <a:p>
                      <a:r>
                        <a:rPr lang="en-IN" sz="2800" dirty="0"/>
                        <a:t>    Year</a:t>
                      </a:r>
                    </a:p>
                  </a:txBody>
                  <a:tcPr/>
                </a:tc>
                <a:tc>
                  <a:txBody>
                    <a:bodyPr/>
                    <a:lstStyle/>
                    <a:p>
                      <a:r>
                        <a:rPr lang="en-IN" sz="2800" dirty="0"/>
                        <a:t>         Title </a:t>
                      </a:r>
                    </a:p>
                  </a:txBody>
                  <a:tcPr/>
                </a:tc>
                <a:tc>
                  <a:txBody>
                    <a:bodyPr/>
                    <a:lstStyle/>
                    <a:p>
                      <a:r>
                        <a:rPr lang="en-IN" sz="2400" dirty="0"/>
                        <a:t>Author Name</a:t>
                      </a:r>
                    </a:p>
                  </a:txBody>
                  <a:tcPr/>
                </a:tc>
                <a:tc>
                  <a:txBody>
                    <a:bodyPr/>
                    <a:lstStyle/>
                    <a:p>
                      <a:r>
                        <a:rPr lang="en-IN" sz="2400" dirty="0"/>
                        <a:t>Inference</a:t>
                      </a:r>
                    </a:p>
                  </a:txBody>
                  <a:tcPr/>
                </a:tc>
                <a:extLst>
                  <a:ext uri="{0D108BD9-81ED-4DB2-BD59-A6C34878D82A}">
                    <a16:rowId xmlns:a16="http://schemas.microsoft.com/office/drawing/2014/main" val="10000"/>
                  </a:ext>
                </a:extLst>
              </a:tr>
              <a:tr h="2660072">
                <a:tc>
                  <a:txBody>
                    <a:bodyPr/>
                    <a:lstStyle/>
                    <a:p>
                      <a:r>
                        <a:rPr lang="en-IN" sz="2100" dirty="0"/>
                        <a:t>2012</a:t>
                      </a:r>
                      <a:endParaRPr lang="en-IN" dirty="0"/>
                    </a:p>
                  </a:txBody>
                  <a:tcPr/>
                </a:tc>
                <a:tc>
                  <a:txBody>
                    <a:bodyPr/>
                    <a:lstStyle/>
                    <a:p>
                      <a:pPr lvl="0">
                        <a:buNone/>
                      </a:pPr>
                      <a:r>
                        <a:rPr lang="en-IN" sz="1800" b="0" i="0" u="none" strike="noStrike" noProof="0" dirty="0">
                          <a:latin typeface="Calibri"/>
                        </a:rPr>
                        <a:t>Virtual Reality Practice in Architecture Design</a:t>
                      </a:r>
                      <a:endParaRPr lang="en-US" sz="1800" dirty="0"/>
                    </a:p>
                  </a:txBody>
                  <a:tcPr/>
                </a:tc>
                <a:tc>
                  <a:txBody>
                    <a:bodyPr/>
                    <a:lstStyle/>
                    <a:p>
                      <a:pPr lvl="0">
                        <a:buNone/>
                      </a:pPr>
                      <a:r>
                        <a:rPr lang="en-IN" sz="1800" b="0" i="0" u="none" strike="noStrike" noProof="0" dirty="0">
                          <a:latin typeface="Calibri"/>
                        </a:rPr>
                        <a:t>Ping </a:t>
                      </a:r>
                      <a:r>
                        <a:rPr lang="en-IN" sz="1800" b="0" i="0" u="none" strike="noStrike" noProof="0" dirty="0" err="1">
                          <a:latin typeface="Calibri"/>
                        </a:rPr>
                        <a:t>Su</a:t>
                      </a:r>
                      <a:r>
                        <a:rPr lang="en-IN" sz="1800" b="0" i="0" u="none" strike="noStrike" noProof="0" dirty="0">
                          <a:latin typeface="Calibri"/>
                        </a:rPr>
                        <a:t>, Shuo Wang</a:t>
                      </a:r>
                      <a:endParaRPr lang="en-US" sz="1800"/>
                    </a:p>
                  </a:txBody>
                  <a:tcPr/>
                </a:tc>
                <a:tc>
                  <a:txBody>
                    <a:bodyPr/>
                    <a:lstStyle/>
                    <a:p>
                      <a:pPr marL="285750" indent="-285750">
                        <a:buFont typeface="Arial"/>
                        <a:buChar char="•"/>
                      </a:pPr>
                      <a:r>
                        <a:rPr lang="en-IN" sz="1600" dirty="0"/>
                        <a:t>Virtual reality simulated environment</a:t>
                      </a:r>
                      <a:endParaRPr lang="en-US" sz="1600"/>
                    </a:p>
                    <a:p>
                      <a:pPr marL="285750" lvl="0" indent="-285750">
                        <a:buFont typeface="Arial"/>
                        <a:buChar char="•"/>
                      </a:pPr>
                      <a:r>
                        <a:rPr lang="en-IN" sz="1600" b="0" i="0" u="none" strike="noStrike" noProof="0" dirty="0">
                          <a:latin typeface="Calibri"/>
                        </a:rPr>
                        <a:t>Lack of Interface with Architecture Design Software </a:t>
                      </a:r>
                    </a:p>
                    <a:p>
                      <a:pPr marL="285750" lvl="0" indent="-285750">
                        <a:buFont typeface="Arial"/>
                        <a:buChar char="•"/>
                      </a:pPr>
                      <a:r>
                        <a:rPr lang="en-IN" sz="1600" b="0" i="0" u="none" strike="noStrike" noProof="0" dirty="0"/>
                        <a:t>Lack of Convenient and Efficiency in Design</a:t>
                      </a:r>
                    </a:p>
                    <a:p>
                      <a:pPr marL="285750" lvl="0" indent="-285750">
                        <a:buFont typeface="Arial"/>
                        <a:buChar char="•"/>
                      </a:pPr>
                      <a:r>
                        <a:rPr lang="en-IN" sz="1600" b="0" i="0" u="none" strike="noStrike" noProof="0" dirty="0">
                          <a:latin typeface="Calibri"/>
                        </a:rPr>
                        <a:t>Lack of Interactive Performance in Architecture Behaviour </a:t>
                      </a:r>
                    </a:p>
                    <a:p>
                      <a:pPr marL="285750" lvl="0" indent="-285750">
                        <a:buFont typeface="Arial"/>
                        <a:buChar char="•"/>
                      </a:pPr>
                      <a:r>
                        <a:rPr lang="en-IN" sz="1600" b="0" i="0" u="none" strike="noStrike" noProof="0" dirty="0"/>
                        <a:t>Integration with VR Platform and Architecture Design </a:t>
                      </a:r>
                      <a:r>
                        <a:rPr lang="en-IN" sz="1600" b="0" i="0" u="none" strike="noStrike" noProof="0" dirty="0" err="1"/>
                        <a:t>Technolog</a:t>
                      </a:r>
                      <a:endParaRPr lang="en-IN" sz="1600" b="0" i="0" u="none" strike="noStrike" noProof="0" dirty="0"/>
                    </a:p>
                    <a:p>
                      <a:pPr marL="285750" lvl="0" indent="-285750">
                        <a:buFont typeface="Arial"/>
                        <a:buChar char="•"/>
                      </a:pPr>
                      <a:r>
                        <a:rPr lang="en-IN" sz="1600" b="0" i="0" u="none" strike="noStrike" noProof="0" dirty="0">
                          <a:latin typeface="Calibri"/>
                        </a:rPr>
                        <a:t>Enhance the VR Interactive Performance in Architecture Simulation </a:t>
                      </a:r>
                      <a:endParaRPr lang="en-IN" sz="1600" b="0" i="0" u="none" strike="noStrike" noProof="0" dirty="0"/>
                    </a:p>
                  </a:txBody>
                  <a:tcPr/>
                </a:tc>
                <a:extLst>
                  <a:ext uri="{0D108BD9-81ED-4DB2-BD59-A6C34878D82A}">
                    <a16:rowId xmlns:a16="http://schemas.microsoft.com/office/drawing/2014/main" val="10001"/>
                  </a:ext>
                </a:extLst>
              </a:tr>
            </a:tbl>
          </a:graphicData>
        </a:graphic>
      </p:graphicFrame>
      <p:sp>
        <p:nvSpPr>
          <p:cNvPr id="4" name="Footer Placeholder 3"/>
          <p:cNvSpPr>
            <a:spLocks noGrp="1"/>
          </p:cNvSpPr>
          <p:nvPr>
            <p:ph type="ftr" sz="quarter" idx="11"/>
          </p:nvPr>
        </p:nvSpPr>
        <p:spPr/>
        <p:txBody>
          <a:bodyPr/>
          <a:lstStyle/>
          <a:p>
            <a:r>
              <a:rPr lang="en-US"/>
              <a:t>AY 2020-2021</a:t>
            </a:r>
          </a:p>
        </p:txBody>
      </p:sp>
      <p:sp>
        <p:nvSpPr>
          <p:cNvPr id="5" name="Slide Number Placeholder 4"/>
          <p:cNvSpPr>
            <a:spLocks noGrp="1"/>
          </p:cNvSpPr>
          <p:nvPr>
            <p:ph type="sldNum" sz="quarter" idx="12"/>
          </p:nvPr>
        </p:nvSpPr>
        <p:spPr/>
        <p:txBody>
          <a:bodyPr/>
          <a:lstStyle/>
          <a:p>
            <a:endParaRPr lang="en-US" dirty="0">
              <a:cs typeface="Calibri"/>
            </a:endParaRPr>
          </a:p>
        </p:txBody>
      </p:sp>
    </p:spTree>
    <p:extLst>
      <p:ext uri="{BB962C8B-B14F-4D97-AF65-F5344CB8AC3E}">
        <p14:creationId xmlns:p14="http://schemas.microsoft.com/office/powerpoint/2010/main" val="2053000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777</Words>
  <Application>Microsoft Office PowerPoint</Application>
  <PresentationFormat>On-screen Show (4:3)</PresentationFormat>
  <Paragraphs>157</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TABLE OF CONTENTS</vt:lpstr>
      <vt:lpstr>                              Background  Reality spectrum</vt:lpstr>
      <vt:lpstr>PowerPoint Presentation</vt:lpstr>
      <vt:lpstr>PowerPoint Presentation</vt:lpstr>
      <vt:lpstr>PowerPoint Presentation</vt:lpstr>
      <vt:lpstr>      Motivations And Problem statement</vt:lpstr>
      <vt:lpstr>                    Research Objective</vt:lpstr>
      <vt:lpstr>                 Literature Review</vt:lpstr>
      <vt:lpstr>                 Literature Review</vt:lpstr>
      <vt:lpstr>                 Literature Review</vt:lpstr>
      <vt:lpstr>                 Literature Review</vt:lpstr>
      <vt:lpstr>              Functional Requirements</vt:lpstr>
      <vt:lpstr>             Non Functional Requirement</vt:lpstr>
      <vt:lpstr>                           Methodologies</vt:lpstr>
      <vt:lpstr>                                   Design</vt:lpstr>
      <vt:lpstr>         Working of gesture recognition </vt:lpstr>
      <vt:lpstr>PHASE 0</vt:lpstr>
      <vt:lpstr>CONCLUSION</vt:lpstr>
      <vt:lpstr>                           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Admin</cp:lastModifiedBy>
  <cp:revision>432</cp:revision>
  <dcterms:created xsi:type="dcterms:W3CDTF">2006-08-16T00:00:00Z</dcterms:created>
  <dcterms:modified xsi:type="dcterms:W3CDTF">2020-12-04T08:13:30Z</dcterms:modified>
</cp:coreProperties>
</file>