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88" r:id="rId3"/>
    <p:sldId id="257" r:id="rId4"/>
    <p:sldId id="258" r:id="rId5"/>
    <p:sldId id="260" r:id="rId6"/>
    <p:sldId id="289" r:id="rId7"/>
    <p:sldId id="270" r:id="rId8"/>
    <p:sldId id="261" r:id="rId9"/>
    <p:sldId id="274" r:id="rId10"/>
    <p:sldId id="263" r:id="rId11"/>
    <p:sldId id="272" r:id="rId12"/>
    <p:sldId id="271" r:id="rId13"/>
    <p:sldId id="273" r:id="rId14"/>
    <p:sldId id="285" r:id="rId15"/>
    <p:sldId id="268" r:id="rId16"/>
    <p:sldId id="275" r:id="rId17"/>
    <p:sldId id="276" r:id="rId18"/>
    <p:sldId id="286" r:id="rId19"/>
    <p:sldId id="269" r:id="rId20"/>
    <p:sldId id="277" r:id="rId21"/>
    <p:sldId id="280" r:id="rId22"/>
    <p:sldId id="281" r:id="rId23"/>
    <p:sldId id="279" r:id="rId24"/>
    <p:sldId id="287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ADFE-DB9C-437E-88D7-FB0D722CF860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9AF5-271F-41E1-86B2-3C028F7C1D0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061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ADFE-DB9C-437E-88D7-FB0D722CF860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9AF5-271F-41E1-86B2-3C028F7C1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57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ADFE-DB9C-437E-88D7-FB0D722CF860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9AF5-271F-41E1-86B2-3C028F7C1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808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ADFE-DB9C-437E-88D7-FB0D722CF860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9AF5-271F-41E1-86B2-3C028F7C1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74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ADFE-DB9C-437E-88D7-FB0D722CF860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9AF5-271F-41E1-86B2-3C028F7C1D0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42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ADFE-DB9C-437E-88D7-FB0D722CF860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9AF5-271F-41E1-86B2-3C028F7C1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36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ADFE-DB9C-437E-88D7-FB0D722CF860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9AF5-271F-41E1-86B2-3C028F7C1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923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ADFE-DB9C-437E-88D7-FB0D722CF860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9AF5-271F-41E1-86B2-3C028F7C1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42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ADFE-DB9C-437E-88D7-FB0D722CF860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9AF5-271F-41E1-86B2-3C028F7C1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97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39FADFE-DB9C-437E-88D7-FB0D722CF860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DD9AF5-271F-41E1-86B2-3C028F7C1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32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9FADFE-DB9C-437E-88D7-FB0D722CF860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DD9AF5-271F-41E1-86B2-3C028F7C1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30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39FADFE-DB9C-437E-88D7-FB0D722CF860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ADD9AF5-271F-41E1-86B2-3C028F7C1D0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340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7EC3-DAA9-4630-8673-7395A206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Series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94F551-66AC-4429-93DF-D5F161FB0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ICICI Bank: Daily Stock Price &amp; Returns</a:t>
            </a:r>
          </a:p>
        </p:txBody>
      </p:sp>
      <p:pic>
        <p:nvPicPr>
          <p:cNvPr id="1038" name="Picture 14" descr="Image result for stock market wallpaper">
            <a:extLst>
              <a:ext uri="{FF2B5EF4-FFF2-40B4-BE49-F238E27FC236}">
                <a16:creationId xmlns:a16="http://schemas.microsoft.com/office/drawing/2014/main" id="{EF8F7026-EFCF-41E0-BC82-0D0AD9822F1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37" b="23037"/>
          <a:stretch>
            <a:fillRect/>
          </a:stretch>
        </p:blipFill>
        <p:spPr bwMode="auto">
          <a:xfrm>
            <a:off x="0" y="0"/>
            <a:ext cx="12191985" cy="491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987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73312-7027-4928-8103-2592E428C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Stationarity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247753-05EF-46DA-B7E6-1C786500ACE7}"/>
                  </a:ext>
                </a:extLst>
              </p:cNvPr>
              <p:cNvSpPr txBox="1"/>
              <p:nvPr/>
            </p:nvSpPr>
            <p:spPr>
              <a:xfrm>
                <a:off x="3219636" y="2883576"/>
                <a:ext cx="5240045" cy="15973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𝜇</m:t>
                      </m:r>
                      <m:r>
                        <a:rPr lang="en-I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=</m:t>
                      </m:r>
                      <m:r>
                        <a:rPr lang="en-I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𝐶𝑜𝑛𝑠𝑡𝑎𝑛𝑡</m:t>
                      </m:r>
                    </m:oMath>
                  </m:oMathPara>
                </a14:m>
                <a:endParaRPr lang="en-IN" sz="2400" dirty="0">
                  <a:solidFill>
                    <a:schemeClr val="tx1"/>
                  </a:solidFill>
                  <a:latin typeface="Gill Sans MT" panose="020B0502020104020203" pitchFamily="34" charset="0"/>
                  <a:ea typeface="Times New Roman" panose="02020603050405020304" pitchFamily="18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sSupPr>
                        <m:e>
                          <m: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=</m:t>
                      </m:r>
                      <m:r>
                        <a:rPr lang="en-I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𝐶𝑜𝑛𝑠𝑡𝑎𝑛𝑡</m:t>
                      </m:r>
                    </m:oMath>
                  </m:oMathPara>
                </a14:m>
                <a:endParaRPr lang="en-IN" sz="2400" dirty="0">
                  <a:solidFill>
                    <a:schemeClr val="tx1"/>
                  </a:solidFill>
                  <a:latin typeface="Gill Sans MT" panose="020B0502020104020203" pitchFamily="34" charset="0"/>
                  <a:ea typeface="Times New Roman" panose="02020603050405020304" pitchFamily="18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𝑛</m:t>
                              </m:r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𝑛</m:t>
                              </m:r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+</m:t>
                              </m:r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𝑘</m:t>
                              </m:r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I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=</m:t>
                      </m:r>
                      <m:r>
                        <a:rPr lang="en-I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𝑚</m:t>
                              </m:r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𝑚</m:t>
                              </m:r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+</m:t>
                              </m:r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𝑘</m:t>
                              </m:r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2400" dirty="0">
                  <a:solidFill>
                    <a:schemeClr val="tx1"/>
                  </a:solidFill>
                  <a:latin typeface="Gill Sans MT" panose="020B0502020104020203" pitchFamily="34" charset="0"/>
                  <a:ea typeface="Times New Roman" panose="02020603050405020304" pitchFamily="18" charset="0"/>
                  <a:cs typeface="Mangal" panose="02040503050203030202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247753-05EF-46DA-B7E6-1C786500A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636" y="2883576"/>
                <a:ext cx="5240045" cy="15973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5525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FB16-A75E-49D8-BF85-DE949F52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PACF &amp; ACF for Prices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B54D9E-87D3-43F9-98F8-90980033D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841" y="2248882"/>
            <a:ext cx="3572185" cy="28863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8F8A45-E86A-4C19-B13C-4B2BFF3E0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395" y="2248881"/>
            <a:ext cx="3543607" cy="289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770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EE65-CCEF-4C98-9C85-CC3B9E09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Returns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5B3424-1953-44BB-8CCB-E057C1A45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460" y="2250153"/>
            <a:ext cx="6944327" cy="3000635"/>
          </a:xfrm>
        </p:spPr>
      </p:pic>
    </p:spTree>
    <p:extLst>
      <p:ext uri="{BB962C8B-B14F-4D97-AF65-F5344CB8AC3E}">
        <p14:creationId xmlns:p14="http://schemas.microsoft.com/office/powerpoint/2010/main" val="1397038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EB4A4-F078-4857-9E5D-DC3F5781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PACF &amp; ACF for Returns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A3B85B-34EF-4F71-8F27-641F2343D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844" y="2326728"/>
            <a:ext cx="3435013" cy="28463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442C73-3C20-4FBA-9807-B57DA30C4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144" y="2326728"/>
            <a:ext cx="3583616" cy="290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158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6A00262A-EE92-4259-8B28-D094D35F6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ARIMA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A6FB146-7701-47EF-B282-BFF2C4C8CA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Non-stationary Time series</a:t>
            </a:r>
          </a:p>
        </p:txBody>
      </p:sp>
    </p:spTree>
    <p:extLst>
      <p:ext uri="{BB962C8B-B14F-4D97-AF65-F5344CB8AC3E}">
        <p14:creationId xmlns:p14="http://schemas.microsoft.com/office/powerpoint/2010/main" val="813589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4D63B-901D-415F-91C9-09CF74171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2A4B18-3560-440A-9017-BDE7DE8BDB78}"/>
                  </a:ext>
                </a:extLst>
              </p:cNvPr>
              <p:cNvSpPr txBox="1"/>
              <p:nvPr/>
            </p:nvSpPr>
            <p:spPr>
              <a:xfrm>
                <a:off x="2467991" y="3285478"/>
                <a:ext cx="6871317" cy="4237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N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IN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IN" sz="200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IN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0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IN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N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IN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IN" sz="200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IN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0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IN" sz="135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2A4B18-3560-440A-9017-BDE7DE8BD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991" y="3285478"/>
                <a:ext cx="6871317" cy="423770"/>
              </a:xfrm>
              <a:prstGeom prst="rect">
                <a:avLst/>
              </a:prstGeom>
              <a:blipFill>
                <a:blip r:embed="rId2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234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7734C-8754-4AED-95D3-14A953B22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Prediction 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9C8E67-4864-4AB1-8909-A8DBF4F39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787" y="2533070"/>
            <a:ext cx="6555673" cy="2434801"/>
          </a:xfrm>
        </p:spPr>
      </p:pic>
    </p:spTree>
    <p:extLst>
      <p:ext uri="{BB962C8B-B14F-4D97-AF65-F5344CB8AC3E}">
        <p14:creationId xmlns:p14="http://schemas.microsoft.com/office/powerpoint/2010/main" val="4144831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2D5D9-FA67-4371-9F6D-07C5B231D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Price Forecast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12D35B-9EE9-41EC-97B8-659EA2230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464" y="2301592"/>
            <a:ext cx="6904319" cy="2897756"/>
          </a:xfrm>
        </p:spPr>
      </p:pic>
    </p:spTree>
    <p:extLst>
      <p:ext uri="{BB962C8B-B14F-4D97-AF65-F5344CB8AC3E}">
        <p14:creationId xmlns:p14="http://schemas.microsoft.com/office/powerpoint/2010/main" val="896067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98646E-0543-4E57-8E2B-64C3E6DA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ARMA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177E1C-FA0D-4833-AD84-78A5B09412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Stationary Time Series</a:t>
            </a:r>
          </a:p>
        </p:txBody>
      </p:sp>
    </p:spTree>
    <p:extLst>
      <p:ext uri="{BB962C8B-B14F-4D97-AF65-F5344CB8AC3E}">
        <p14:creationId xmlns:p14="http://schemas.microsoft.com/office/powerpoint/2010/main" val="4174166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857A-4743-4FD8-9C3E-899E1001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32EC27-711A-44FA-A899-3E96F6B8DF57}"/>
                  </a:ext>
                </a:extLst>
              </p:cNvPr>
              <p:cNvSpPr txBox="1"/>
              <p:nvPr/>
            </p:nvSpPr>
            <p:spPr>
              <a:xfrm>
                <a:off x="2615953" y="3429000"/>
                <a:ext cx="6960094" cy="4237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N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IN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IN" sz="200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IN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0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IN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N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IN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IN" sz="200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IN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0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IN" sz="135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32EC27-711A-44FA-A899-3E96F6B8D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953" y="3429000"/>
                <a:ext cx="6960094" cy="423770"/>
              </a:xfrm>
              <a:prstGeom prst="rect">
                <a:avLst/>
              </a:prstGeom>
              <a:blipFill>
                <a:blip r:embed="rId2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265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3FEB98-43EE-4382-B733-892F596E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E7D60E-C898-4CDA-8C06-B2F49FF6C8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363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FF36-9F5D-494C-8F16-F38E5A858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34D077-15C0-45FD-83FD-564599CA1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42" y="2715966"/>
            <a:ext cx="6847163" cy="2069009"/>
          </a:xfrm>
        </p:spPr>
      </p:pic>
    </p:spTree>
    <p:extLst>
      <p:ext uri="{BB962C8B-B14F-4D97-AF65-F5344CB8AC3E}">
        <p14:creationId xmlns:p14="http://schemas.microsoft.com/office/powerpoint/2010/main" val="3125153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1CAA2-2923-4F0A-A784-22004115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for Overfitting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69403B-039D-4C24-A084-C98198FE6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864" y="2227480"/>
            <a:ext cx="3326418" cy="28291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C6D83C-AD76-460D-A5F6-C3894E42E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719" y="2233195"/>
            <a:ext cx="3515030" cy="281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430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EB4D-DE1F-48C2-83A0-4C7323437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Returns Forecast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3C180B-18C8-4F68-AD98-1B2B18485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902" y="2273015"/>
            <a:ext cx="6801440" cy="2954911"/>
          </a:xfrm>
        </p:spPr>
      </p:pic>
    </p:spTree>
    <p:extLst>
      <p:ext uri="{BB962C8B-B14F-4D97-AF65-F5344CB8AC3E}">
        <p14:creationId xmlns:p14="http://schemas.microsoft.com/office/powerpoint/2010/main" val="3807053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5D36-DC57-4776-8F89-F2D723AA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Price Forecast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E3EA02-361C-4561-86D7-521738736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171" y="2244436"/>
            <a:ext cx="6972905" cy="3012066"/>
          </a:xfrm>
        </p:spPr>
      </p:pic>
    </p:spTree>
    <p:extLst>
      <p:ext uri="{BB962C8B-B14F-4D97-AF65-F5344CB8AC3E}">
        <p14:creationId xmlns:p14="http://schemas.microsoft.com/office/powerpoint/2010/main" val="2909562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3B9524-C629-454A-B1B7-02A6F38F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D00933-0AA9-444A-A00C-654B7FE18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0388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941A5-D3CC-42EE-853B-52F55DAE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Price Forecast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005AB0-665F-4693-B664-A6E5C6FEE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891" y="2287302"/>
            <a:ext cx="6921465" cy="2926334"/>
          </a:xfrm>
        </p:spPr>
      </p:pic>
    </p:spTree>
    <p:extLst>
      <p:ext uri="{BB962C8B-B14F-4D97-AF65-F5344CB8AC3E}">
        <p14:creationId xmlns:p14="http://schemas.microsoft.com/office/powerpoint/2010/main" val="2490102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FFC3-5AAB-4A68-A83E-763787D86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 Market Scenario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0CF7E1-DF08-4E32-B672-11D59C934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032" y="2290161"/>
            <a:ext cx="6927180" cy="2920618"/>
          </a:xfrm>
        </p:spPr>
      </p:pic>
    </p:spTree>
    <p:extLst>
      <p:ext uri="{BB962C8B-B14F-4D97-AF65-F5344CB8AC3E}">
        <p14:creationId xmlns:p14="http://schemas.microsoft.com/office/powerpoint/2010/main" val="2576032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E39FB8-ADEA-416C-BDBD-68ABE73C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DD6277-05D1-494B-8C10-0AE64CED7E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27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90F6-4469-4634-BF48-29F2D5E1A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140CF-9999-4975-8B1E-DBB0EF007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ea typeface="Segoe UI Emoji" panose="020B0502040204020203" pitchFamily="34" charset="0"/>
                <a:cs typeface="Mangal" panose="02040503050203030202" pitchFamily="18" charset="0"/>
              </a:rPr>
              <a:t>ICICI Bank is a leading private sector bank in India. The Bank’s consolidated total assets stood at Rs. 14.76 trillion on September 30, 2020.  ICICI Bank currently has a network of 5,288 branches and 15,158 ATMs across India</a:t>
            </a:r>
            <a:r>
              <a:rPr lang="en-IN" dirty="0">
                <a:solidFill>
                  <a:srgbClr val="454545"/>
                </a:solidFill>
                <a:ea typeface="Segoe UI Emoji" panose="020B0502040204020203" pitchFamily="34" charset="0"/>
                <a:cs typeface="Mangal" panose="02040503050203030202" pitchFamily="18" charset="0"/>
              </a:rPr>
              <a:t>.</a:t>
            </a:r>
            <a:endParaRPr lang="en-IN" dirty="0">
              <a:ea typeface="Segoe UI Emoji" panose="020B0502040204020203" pitchFamily="34" charset="0"/>
              <a:cs typeface="Mangal" panose="02040503050203030202" pitchFamily="18" charset="0"/>
            </a:endParaRPr>
          </a:p>
          <a:p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009052-C7D0-42D2-BEC0-B5D07FAB9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79" y="3535532"/>
            <a:ext cx="6693763" cy="143719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81046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1212-8208-4CD2-AA4B-7726AD43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Financial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DF2A4C-7FBE-4B46-A36B-A37D698225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0" y="3043303"/>
            <a:ext cx="5990247" cy="21168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5FF675-8C35-492A-9950-B3B7DCC69A7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231750" y="3043303"/>
            <a:ext cx="4489777" cy="211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50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B75BCF-C910-483E-A71E-FB310C8EC6F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77144" y="1583277"/>
            <a:ext cx="5017016" cy="32851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CACE44-D22A-4AFE-937C-9D65A026E29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28131" y="1583277"/>
            <a:ext cx="5564278" cy="328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12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5E533-E8C9-4200-A2D7-B7CCF58C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Series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699EF-5EE7-472C-ADF9-EFA70313BA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173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AB55-0596-4F76-A17A-39F576F17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Price Trends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BAF554-E7F8-4121-9DB7-B128F4D19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269" y="2241948"/>
            <a:ext cx="6868709" cy="3017044"/>
          </a:xfrm>
        </p:spPr>
      </p:pic>
    </p:spTree>
    <p:extLst>
      <p:ext uri="{BB962C8B-B14F-4D97-AF65-F5344CB8AC3E}">
        <p14:creationId xmlns:p14="http://schemas.microsoft.com/office/powerpoint/2010/main" val="1521758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FD92-1042-49AE-9F06-167CE32A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Series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9E8F3-77FC-41C2-AE9A-9109CE9FB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  <a:ea typeface="Times New Roman" panose="02020603050405020304" pitchFamily="18" charset="0"/>
                <a:cs typeface="Dubai Light" panose="020B0303030403030204" pitchFamily="34" charset="-78"/>
              </a:rPr>
              <a:t>Time series analysis is a statistical method to analyse the past data within a given duration of time to forecast the future. It comprises of ordered sequence of data at equally spaced interval.</a:t>
            </a:r>
          </a:p>
          <a:p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A39AD3-DE45-4385-9994-291F37E86604}"/>
                  </a:ext>
                </a:extLst>
              </p:cNvPr>
              <p:cNvSpPr txBox="1"/>
              <p:nvPr/>
            </p:nvSpPr>
            <p:spPr>
              <a:xfrm>
                <a:off x="3036163" y="3448975"/>
                <a:ext cx="5601070" cy="52322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𝑇𝑖𝑚𝑒</m:t>
                      </m:r>
                      <m:r>
                        <a:rPr lang="en-IN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 </m:t>
                      </m:r>
                      <m:r>
                        <a:rPr lang="en-I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𝑆𝑒𝑟𝑖𝑒𝑠</m:t>
                      </m:r>
                      <m:r>
                        <a:rPr lang="en-IN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 =</m:t>
                      </m:r>
                      <m:r>
                        <a:rPr lang="en-IN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𝑇𝑟𝑒𝑛𝑑</m:t>
                      </m:r>
                      <m:r>
                        <a:rPr lang="en-IN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+</m:t>
                      </m:r>
                      <m:r>
                        <a:rPr lang="en-I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𝑆𝑒𝑎𝑠𝑜𝑛𝑎𝑙𝑖𝑡𝑦</m:t>
                      </m:r>
                      <m:r>
                        <a:rPr lang="en-IN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+</m:t>
                      </m:r>
                      <m:r>
                        <a:rPr lang="en-IN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𝑅𝑒𝑠𝑖𝑑𝑢𝑎𝑙</m:t>
                      </m:r>
                    </m:oMath>
                  </m:oMathPara>
                </a14:m>
                <a:endParaRPr lang="en-IN" sz="1400" dirty="0">
                  <a:solidFill>
                    <a:schemeClr val="tx1"/>
                  </a:solidFill>
                  <a:latin typeface="Gill Sans MT" panose="020B0502020104020203" pitchFamily="34" charset="0"/>
                  <a:ea typeface="Times New Roman" panose="02020603050405020304" pitchFamily="18" charset="0"/>
                  <a:cs typeface="Mangal" panose="02040503050203030202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A39AD3-DE45-4385-9994-291F37E86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163" y="3448975"/>
                <a:ext cx="560107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808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538D-740A-4A43-9FB9-0388C1DD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Seasonality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FF0B44-9F6B-4380-879A-D5AE81C0C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743" y="2673099"/>
            <a:ext cx="6955758" cy="2154742"/>
          </a:xfrm>
        </p:spPr>
      </p:pic>
    </p:spTree>
    <p:extLst>
      <p:ext uri="{BB962C8B-B14F-4D97-AF65-F5344CB8AC3E}">
        <p14:creationId xmlns:p14="http://schemas.microsoft.com/office/powerpoint/2010/main" val="23720021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</TotalTime>
  <Words>197</Words>
  <Application>Microsoft Office PowerPoint</Application>
  <PresentationFormat>Widescreen</PresentationFormat>
  <Paragraphs>37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 Math</vt:lpstr>
      <vt:lpstr>Gill Sans MT</vt:lpstr>
      <vt:lpstr>Retrospect</vt:lpstr>
      <vt:lpstr>Time Series Forecasting</vt:lpstr>
      <vt:lpstr>Introduction</vt:lpstr>
      <vt:lpstr>About Company</vt:lpstr>
      <vt:lpstr>Financial Performance</vt:lpstr>
      <vt:lpstr>PowerPoint Presentation</vt:lpstr>
      <vt:lpstr>Time Series Analysis</vt:lpstr>
      <vt:lpstr>Price Trends</vt:lpstr>
      <vt:lpstr>Time Series Analysis</vt:lpstr>
      <vt:lpstr>Seasonality</vt:lpstr>
      <vt:lpstr>Stationarity</vt:lpstr>
      <vt:lpstr>PACF &amp; ACF for Prices</vt:lpstr>
      <vt:lpstr>Returns</vt:lpstr>
      <vt:lpstr>PACF &amp; ACF for Returns</vt:lpstr>
      <vt:lpstr>ARIMA </vt:lpstr>
      <vt:lpstr>ARIMA</vt:lpstr>
      <vt:lpstr>Prediction   </vt:lpstr>
      <vt:lpstr>Price Forecast</vt:lpstr>
      <vt:lpstr>ARMA</vt:lpstr>
      <vt:lpstr>ARMA</vt:lpstr>
      <vt:lpstr>Prediction</vt:lpstr>
      <vt:lpstr>Test for Overfitting</vt:lpstr>
      <vt:lpstr>Returns Forecast</vt:lpstr>
      <vt:lpstr>Price Forecast</vt:lpstr>
      <vt:lpstr>Comparison</vt:lpstr>
      <vt:lpstr>Price Forecast </vt:lpstr>
      <vt:lpstr>Real Market Scenario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Forecasting</dc:title>
  <dc:creator>Siddhant Vishwakarma</dc:creator>
  <cp:lastModifiedBy>Siddhant Vishwakarma</cp:lastModifiedBy>
  <cp:revision>8</cp:revision>
  <dcterms:created xsi:type="dcterms:W3CDTF">2021-02-28T16:50:17Z</dcterms:created>
  <dcterms:modified xsi:type="dcterms:W3CDTF">2021-02-28T17:57:39Z</dcterms:modified>
</cp:coreProperties>
</file>