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F40C-233D-41F2-8837-913D2FE299D9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0A69-B4AF-48A5-8FB2-6454D0E13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1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2F6A-5264-72F3-187D-077B24AD9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C2213-35AE-432F-9E99-3035BD9E2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07D4-99E2-57AB-6078-460F5161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B33C-E2E6-9B42-6ECB-6DFE606C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B419-1E10-A946-1426-52DD78F3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4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7813-9061-566A-88C0-E3380696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5A44-A0D2-C23E-C9E8-663A3C711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D01E-C85D-27DE-4305-4E8A2FFA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D51D-5E88-516C-F0B4-1CF8DC2E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A4F0-29E4-2C81-C060-78C07287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6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971CA-B61D-DDA9-8693-FAFFC42D4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5FAC1-2829-2B31-49F0-5D44CF44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ADB0-8C30-E8FF-0317-90123601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7A31-5DD1-3729-320A-0D6251C7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A7BB-9352-2A4C-FF54-CB5481F9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20A6-784E-8189-1B67-CE77E0FC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9646-097D-4479-C7C6-8E05B01A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225E-4113-4C7D-4209-1C59E68E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6D78-DFF7-D3BD-F4A3-2AAD2716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A985-475F-0AC6-7C13-AAEF310E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81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CFAD-DC87-2579-1BF3-3BCD4020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8CFDF-9BC9-BE9C-C000-1C8B3BA8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2C886-DF74-8450-BCCE-D172C7C1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E0C1-BB7C-9E36-824B-A95B43E1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47FF-2BC6-7183-EDB2-7F937B8F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3992-F058-A716-E8BD-6A6DE744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2D33-F27A-0F5D-38AD-477E4117E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1D69F-2817-3182-3A4D-E622DEC30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9F8DA-35FA-9431-B7EC-C2796012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2DB51-E0BC-7657-D83C-41A79329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9C92-D527-204E-C8A8-4D3032EA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AEBF-EB58-991F-6EBB-BD64483B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CD87B-248A-CAAF-6330-B87C2229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1ADAB-0553-2A3A-F66C-0C037DF72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8EDF3-073A-DBE3-9876-57229E9A7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36AFC-4D3C-4479-6059-5545AF1A3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8723F-6FD0-44B5-0F5C-B647CBC7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738CE-312B-32AB-D560-50C0753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B0A1C-FF84-C60D-66E7-1891F935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0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D1E0-CB6C-FE96-0AA0-9168EB5B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8A417-4DFD-16FF-A515-BDB93469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1DBD1-458D-1558-9EC7-2B0AED72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9A5B6-409A-6192-4294-F20E5E0F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2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75AB6-81AC-F589-9BBA-885404AE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22893-1946-3336-8D3E-E07965CD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5B2C-DC15-CB17-AD76-6367EB27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7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E4EB-CAC7-2CC0-6B5F-AF6F83F9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D1CF-C5AD-510A-EF42-C3161038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91DF-84B1-5AB8-400E-A81BC1F43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C98F-64BC-4216-2F58-0FB5E206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EE2CA-9996-EB54-7A06-9B7D19DF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F9C83-29A6-E075-99D1-BCA2DF0D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2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338A-068B-9490-A576-06FB1070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21BF0-8D13-D488-713F-D45C33743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B4A85-37C4-954F-EE82-3454ED382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56FF6-1535-5977-041C-2778F2A5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E7D3-E7D6-D652-3D60-E5530195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DF2B-D6E5-B981-21EF-02E9D6D0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9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66EEF-06D0-3008-BEA1-F58E03A7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628F-26FB-FF94-B25C-A3B237A7B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C9CA-19DC-B48E-DD44-466252D5C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FC2B-7976-46EE-BC6A-1A36A475BAE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AE5A-A7CA-2E3A-93E1-F18BE4D48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8971-2678-DE40-4404-7F7AEC2DE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0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1100FC-41AE-15FF-3AA2-DADA5AC4D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01934"/>
              </p:ext>
            </p:extLst>
          </p:nvPr>
        </p:nvGraphicFramePr>
        <p:xfrm>
          <a:off x="564550" y="4030967"/>
          <a:ext cx="1997493" cy="16586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97493">
                  <a:extLst>
                    <a:ext uri="{9D8B030D-6E8A-4147-A177-3AD203B41FA5}">
                      <a16:colId xmlns:a16="http://schemas.microsoft.com/office/drawing/2014/main" val="3700960344"/>
                    </a:ext>
                  </a:extLst>
                </a:gridCol>
              </a:tblGrid>
              <a:tr h="2094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constituencywise_details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29769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7928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2374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EVM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2315658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Postal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6841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0078327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% of Votes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8003511"/>
                  </a:ext>
                </a:extLst>
              </a:tr>
              <a:tr h="189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Number (FK)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9758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BA5C23-54A4-1DE8-E7EF-CB20F2241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59027"/>
              </p:ext>
            </p:extLst>
          </p:nvPr>
        </p:nvGraphicFramePr>
        <p:xfrm>
          <a:off x="4368800" y="4019912"/>
          <a:ext cx="1997494" cy="166274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97494">
                  <a:extLst>
                    <a:ext uri="{9D8B030D-6E8A-4147-A177-3AD203B41FA5}">
                      <a16:colId xmlns:a16="http://schemas.microsoft.com/office/drawing/2014/main" val="3007124961"/>
                    </a:ext>
                  </a:extLst>
                </a:gridCol>
              </a:tblGrid>
              <a:tr h="207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constituencywise</a:t>
                      </a:r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_results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1080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Parliament Constituency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3346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Name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19977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Winning 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62147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4906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Margin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7360296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ID (PK)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51873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 ID (FK)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615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013526-A28C-4C7A-D511-312886104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55493"/>
              </p:ext>
            </p:extLst>
          </p:nvPr>
        </p:nvGraphicFramePr>
        <p:xfrm>
          <a:off x="4580626" y="2104847"/>
          <a:ext cx="1440612" cy="84754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40612">
                  <a:extLst>
                    <a:ext uri="{9D8B030D-6E8A-4147-A177-3AD203B41FA5}">
                      <a16:colId xmlns:a16="http://schemas.microsoft.com/office/drawing/2014/main" val="179836672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partywise_results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8220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99284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90400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 ID (PK)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199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E83A1F-B549-96B3-6D0C-65B02B11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49804"/>
              </p:ext>
            </p:extLst>
          </p:nvPr>
        </p:nvGraphicFramePr>
        <p:xfrm>
          <a:off x="10007719" y="3133219"/>
          <a:ext cx="860485" cy="66423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60485">
                  <a:extLst>
                    <a:ext uri="{9D8B030D-6E8A-4147-A177-3AD203B41FA5}">
                      <a16:colId xmlns:a16="http://schemas.microsoft.com/office/drawing/2014/main" val="1662601645"/>
                    </a:ext>
                  </a:extLst>
                </a:gridCol>
              </a:tblGrid>
              <a:tr h="2193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9953"/>
                  </a:ext>
                </a:extLst>
              </a:tr>
              <a:tr h="2193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 ID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31492"/>
                  </a:ext>
                </a:extLst>
              </a:tr>
              <a:tr h="22554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3022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482AE6-0392-144C-803A-A09CC101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48092"/>
              </p:ext>
            </p:extLst>
          </p:nvPr>
        </p:nvGraphicFramePr>
        <p:xfrm>
          <a:off x="7674512" y="4075199"/>
          <a:ext cx="2168227" cy="224587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168227">
                  <a:extLst>
                    <a:ext uri="{9D8B030D-6E8A-4147-A177-3AD203B41FA5}">
                      <a16:colId xmlns:a16="http://schemas.microsoft.com/office/drawing/2014/main" val="3562918650"/>
                    </a:ext>
                  </a:extLst>
                </a:gridCol>
              </a:tblGrid>
              <a:tr h="207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statewise_results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64965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0399147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Const. No.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3166327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Parliament Constituency </a:t>
                      </a:r>
                      <a:r>
                        <a:rPr lang="en-IN" sz="1200" u="none" strike="noStrike" dirty="0" err="1">
                          <a:effectLst/>
                        </a:rPr>
                        <a:t>Name_Number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2884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Leading Candidate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371241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Trailing 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460418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Margin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01078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Status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849543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 ID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3928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State</a:t>
                      </a:r>
                      <a:endParaRPr lang="en-IN" sz="1200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71962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F16BA0-B435-434E-4533-AC12B29B20B2}"/>
              </a:ext>
            </a:extLst>
          </p:cNvPr>
          <p:cNvCxnSpPr/>
          <p:nvPr/>
        </p:nvCxnSpPr>
        <p:spPr>
          <a:xfrm>
            <a:off x="5300932" y="2952391"/>
            <a:ext cx="0" cy="10675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24DFB-D01E-F062-0C45-86097A97AC9B}"/>
              </a:ext>
            </a:extLst>
          </p:cNvPr>
          <p:cNvCxnSpPr>
            <a:cxnSpLocks/>
          </p:cNvCxnSpPr>
          <p:nvPr/>
        </p:nvCxnSpPr>
        <p:spPr>
          <a:xfrm>
            <a:off x="2562044" y="4855952"/>
            <a:ext cx="18067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6C98C-ECB4-0720-8F89-161501802FC8}"/>
              </a:ext>
            </a:extLst>
          </p:cNvPr>
          <p:cNvCxnSpPr>
            <a:cxnSpLocks/>
          </p:cNvCxnSpPr>
          <p:nvPr/>
        </p:nvCxnSpPr>
        <p:spPr>
          <a:xfrm>
            <a:off x="6366294" y="4930722"/>
            <a:ext cx="13082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63575A-9F66-31CC-610A-CCEB32947950}"/>
              </a:ext>
            </a:extLst>
          </p:cNvPr>
          <p:cNvCxnSpPr>
            <a:cxnSpLocks/>
          </p:cNvCxnSpPr>
          <p:nvPr/>
        </p:nvCxnSpPr>
        <p:spPr>
          <a:xfrm>
            <a:off x="9842739" y="5191665"/>
            <a:ext cx="5952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D9B085-7D97-2511-FDC4-3FDF3BD2F6B1}"/>
              </a:ext>
            </a:extLst>
          </p:cNvPr>
          <p:cNvCxnSpPr>
            <a:cxnSpLocks/>
          </p:cNvCxnSpPr>
          <p:nvPr/>
        </p:nvCxnSpPr>
        <p:spPr>
          <a:xfrm>
            <a:off x="10437962" y="3806679"/>
            <a:ext cx="0" cy="13914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3AB42A-D42E-4E0B-F968-4FA2EC8ACDE6}"/>
              </a:ext>
            </a:extLst>
          </p:cNvPr>
          <p:cNvSpPr txBox="1"/>
          <p:nvPr/>
        </p:nvSpPr>
        <p:spPr>
          <a:xfrm>
            <a:off x="2850066" y="4274203"/>
            <a:ext cx="11712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u="none" strike="noStrike" dirty="0">
                <a:effectLst/>
              </a:rPr>
              <a:t>Constituency ID = </a:t>
            </a:r>
            <a:r>
              <a:rPr lang="en-IN" sz="1050" b="1" dirty="0"/>
              <a:t>Constituency Number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64F27-5BCB-D7B4-EA36-D902790FE89C}"/>
              </a:ext>
            </a:extLst>
          </p:cNvPr>
          <p:cNvSpPr txBox="1"/>
          <p:nvPr/>
        </p:nvSpPr>
        <p:spPr>
          <a:xfrm>
            <a:off x="10414838" y="4453890"/>
            <a:ext cx="651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 u="none" strike="noStrike">
                <a:effectLst/>
              </a:defRPr>
            </a:lvl1pPr>
          </a:lstStyle>
          <a:p>
            <a:r>
              <a:rPr lang="en-IN" dirty="0"/>
              <a:t>State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BFD8A5-E30B-31EB-7614-45AC70682565}"/>
              </a:ext>
            </a:extLst>
          </p:cNvPr>
          <p:cNvSpPr txBox="1"/>
          <p:nvPr/>
        </p:nvSpPr>
        <p:spPr>
          <a:xfrm>
            <a:off x="6469629" y="4954523"/>
            <a:ext cx="11300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 u="none" strike="noStrike">
                <a:effectLst/>
              </a:defRPr>
            </a:lvl1pPr>
          </a:lstStyle>
          <a:p>
            <a:r>
              <a:rPr lang="en-IN" dirty="0"/>
              <a:t>Parliament Constituency =</a:t>
            </a:r>
            <a:br>
              <a:rPr lang="en-IN" dirty="0"/>
            </a:br>
            <a:r>
              <a:rPr lang="en-IN" dirty="0"/>
              <a:t>Parliament Constituency </a:t>
            </a:r>
            <a:r>
              <a:rPr lang="en-IN" dirty="0" err="1"/>
              <a:t>Name_Number</a:t>
            </a:r>
            <a:br>
              <a:rPr lang="en-IN" dirty="0"/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A4DAE-EDE0-EAF7-AFC2-6EFACCEA7161}"/>
              </a:ext>
            </a:extLst>
          </p:cNvPr>
          <p:cNvSpPr txBox="1"/>
          <p:nvPr/>
        </p:nvSpPr>
        <p:spPr>
          <a:xfrm>
            <a:off x="5285956" y="3334530"/>
            <a:ext cx="651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 u="none" strike="noStrike">
                <a:effectLst/>
              </a:defRPr>
            </a:lvl1pPr>
          </a:lstStyle>
          <a:p>
            <a:r>
              <a:rPr lang="en-IN" dirty="0"/>
              <a:t>Party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CD4D04-EEDD-4743-053C-3B35EF14CEDF}"/>
              </a:ext>
            </a:extLst>
          </p:cNvPr>
          <p:cNvSpPr txBox="1"/>
          <p:nvPr/>
        </p:nvSpPr>
        <p:spPr>
          <a:xfrm>
            <a:off x="347870" y="1337032"/>
            <a:ext cx="7786838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ENTITY RELATIONSHIP DIAGRAM (ERD) / SCHEMA</a:t>
            </a:r>
            <a:endParaRPr lang="en-IN" sz="2400" b="1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9A462-F683-FF9E-2884-322C8E54AF6A}"/>
              </a:ext>
            </a:extLst>
          </p:cNvPr>
          <p:cNvSpPr txBox="1"/>
          <p:nvPr/>
        </p:nvSpPr>
        <p:spPr>
          <a:xfrm>
            <a:off x="0" y="-1714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DATA MODELING IN POWER BI</a:t>
            </a:r>
            <a:endParaRPr lang="en-IN" sz="4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0FD9E43-5A4F-75F3-0772-11CD4F8C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965" y="5920417"/>
            <a:ext cx="1077462" cy="10774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6FA16B-62E9-1BC6-58F1-59C770CA1FA9}"/>
              </a:ext>
            </a:extLst>
          </p:cNvPr>
          <p:cNvSpPr txBox="1"/>
          <p:nvPr/>
        </p:nvSpPr>
        <p:spPr>
          <a:xfrm>
            <a:off x="225931" y="6484130"/>
            <a:ext cx="6110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  <a:latin typeface="Bahnschrift SemiBold" panose="020B0502040204020203" pitchFamily="34" charset="0"/>
              </a:rPr>
              <a:t>DESIGNED &amp; DEVELOPED BY </a:t>
            </a:r>
            <a:r>
              <a:rPr lang="en-US" sz="1600" b="1" dirty="0">
                <a:solidFill>
                  <a:srgbClr val="C00000"/>
                </a:solidFill>
                <a:highlight>
                  <a:srgbClr val="FFFF00"/>
                </a:highlight>
                <a:latin typeface="Bahnschrift SemiBold" panose="020B0502040204020203" pitchFamily="34" charset="0"/>
              </a:rPr>
              <a:t>– SWAPNJEET S (DATA TUTORIALS)</a:t>
            </a:r>
            <a:endParaRPr lang="en-IN" sz="1600" b="1" dirty="0">
              <a:solidFill>
                <a:srgbClr val="C00000"/>
              </a:solidFill>
              <a:highlight>
                <a:srgbClr val="FFFF00"/>
              </a:highlight>
              <a:latin typeface="Bahnschrift SemiBold" panose="020B05020402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ED3E7-5D75-8B13-5431-49CF2DE9437F}"/>
              </a:ext>
            </a:extLst>
          </p:cNvPr>
          <p:cNvSpPr/>
          <p:nvPr/>
        </p:nvSpPr>
        <p:spPr>
          <a:xfrm>
            <a:off x="347870" y="1930448"/>
            <a:ext cx="10875095" cy="45287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B2E6-A2B6-C6DA-9CEF-BE3B04956DDA}"/>
              </a:ext>
            </a:extLst>
          </p:cNvPr>
          <p:cNvSpPr txBox="1"/>
          <p:nvPr/>
        </p:nvSpPr>
        <p:spPr>
          <a:xfrm>
            <a:off x="1106621" y="736736"/>
            <a:ext cx="10460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Copperplate Gothic Bold" panose="020E0705020206020404" pitchFamily="34" charset="0"/>
              </a:rPr>
              <a:t>INDIA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GENERAL ELECTION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Copperplate Gothic Bold" panose="020E0705020206020404" pitchFamily="34" charset="0"/>
              </a:rPr>
              <a:t>RESULT ANALYSIS </a:t>
            </a:r>
            <a:r>
              <a:rPr lang="en-IN" sz="2800" b="1" dirty="0">
                <a:solidFill>
                  <a:schemeClr val="tx2">
                    <a:lumMod val="50000"/>
                  </a:schemeClr>
                </a:solidFill>
                <a:latin typeface="Copperplate Gothic Bold" panose="020E0705020206020404" pitchFamily="34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95366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126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Arial Rounded MT Bold</vt:lpstr>
      <vt:lpstr>Bahnschrift SemiBold</vt:lpstr>
      <vt:lpstr>Calibri</vt:lpstr>
      <vt:lpstr>Calibri Light</vt:lpstr>
      <vt:lpstr>Copperplate Gothic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Swapnajeet A</cp:lastModifiedBy>
  <cp:revision>29</cp:revision>
  <dcterms:created xsi:type="dcterms:W3CDTF">2024-08-26T16:35:30Z</dcterms:created>
  <dcterms:modified xsi:type="dcterms:W3CDTF">2025-03-13T17:40:51Z</dcterms:modified>
</cp:coreProperties>
</file>