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82" r:id="rId5"/>
    <p:sldId id="292" r:id="rId6"/>
    <p:sldId id="283" r:id="rId7"/>
    <p:sldId id="291" r:id="rId8"/>
    <p:sldId id="297" r:id="rId9"/>
    <p:sldId id="284" r:id="rId10"/>
    <p:sldId id="294" r:id="rId11"/>
    <p:sldId id="295" r:id="rId12"/>
    <p:sldId id="298" r:id="rId13"/>
    <p:sldId id="2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31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7/20/2024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75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73" r:id="rId21"/>
    <p:sldLayoutId id="214748365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lide image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2" y="3114635"/>
            <a:ext cx="5147708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US" sz="5400" dirty="0"/>
              <a:t>Report Analytics &amp; Dashboard</a:t>
            </a:r>
            <a:br>
              <a:rPr lang="en-US" sz="6000" dirty="0">
                <a:solidFill>
                  <a:srgbClr val="800000"/>
                </a:solidFill>
              </a:rPr>
            </a:b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886319"/>
            <a:ext cx="4000500" cy="429077"/>
          </a:xfrm>
        </p:spPr>
        <p:txBody>
          <a:bodyPr/>
          <a:lstStyle/>
          <a:p>
            <a:r>
              <a:rPr lang="en-US" dirty="0"/>
              <a:t>Analytics for Stake-Holders 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Image placeholder">
            <a:extLst>
              <a:ext uri="{FF2B5EF4-FFF2-40B4-BE49-F238E27FC236}">
                <a16:creationId xmlns:a16="http://schemas.microsoft.com/office/drawing/2014/main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31FB9C-F234-41D0-A4CE-8C29A5F2F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54303" y="5230435"/>
            <a:ext cx="846997" cy="812239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E193317-B8BD-46CA-B0A6-8A7511B08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85E0D4E1-E389-4671-B0E7-165A10A0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3DBE4D9-1044-49A3-ABD5-477041FF2B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www.proseware.com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9F990-0DED-470B-B19F-AFAD416CF1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D55F7EF-3368-45E6-B520-5212611F0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4346712"/>
            <a:ext cx="4459766" cy="120828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ivider slide image">
            <a:extLst>
              <a:ext uri="{FF2B5EF4-FFF2-40B4-BE49-F238E27FC236}">
                <a16:creationId xmlns:a16="http://schemas.microsoft.com/office/drawing/2014/main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93B1474-02E3-4509-B5C5-84427653B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AB4748B-F532-4C70-827A-5FEA8C084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9420" y="2119086"/>
            <a:ext cx="4592536" cy="3429220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r>
              <a:rPr lang="en-US" sz="3600" dirty="0"/>
              <a:t>Group 3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1311" y="3066168"/>
            <a:ext cx="4000500" cy="216452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Pari </a:t>
            </a:r>
            <a:r>
              <a:rPr lang="en-US" dirty="0" err="1"/>
              <a:t>Lukka</a:t>
            </a:r>
            <a:endParaRPr lang="en-US" dirty="0"/>
          </a:p>
          <a:p>
            <a:r>
              <a:rPr lang="en-US" dirty="0"/>
              <a:t>Ritika Biswas</a:t>
            </a:r>
          </a:p>
          <a:p>
            <a:r>
              <a:rPr lang="en-US" dirty="0"/>
              <a:t>Harshad Narayana</a:t>
            </a:r>
          </a:p>
          <a:p>
            <a:r>
              <a:rPr lang="en-US" dirty="0"/>
              <a:t>Aditya Chavan</a:t>
            </a:r>
          </a:p>
          <a:p>
            <a:r>
              <a:rPr lang="en-US" dirty="0" err="1"/>
              <a:t>Suyanka</a:t>
            </a:r>
            <a:r>
              <a:rPr lang="en-US" dirty="0"/>
              <a:t> </a:t>
            </a:r>
            <a:r>
              <a:rPr lang="en-US" dirty="0" err="1"/>
              <a:t>Naiknaware</a:t>
            </a:r>
            <a:endParaRPr lang="en-US" dirty="0"/>
          </a:p>
          <a:p>
            <a:r>
              <a:rPr lang="en-US" dirty="0"/>
              <a:t>Kartik </a:t>
            </a:r>
            <a:r>
              <a:rPr lang="en-US" dirty="0" err="1"/>
              <a:t>Sonawane</a:t>
            </a:r>
            <a:r>
              <a:rPr lang="en-US" dirty="0"/>
              <a:t> </a:t>
            </a:r>
          </a:p>
          <a:p>
            <a:r>
              <a:rPr lang="en-US" dirty="0"/>
              <a:t>Siddhi </a:t>
            </a:r>
            <a:r>
              <a:rPr lang="en-US" dirty="0" err="1"/>
              <a:t>Deshmane</a:t>
            </a:r>
            <a:endParaRPr lang="en-US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7746F873-A4ED-4E4C-BB89-CA0FBB9E9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 descr="Hollow accent block">
            <a:extLst>
              <a:ext uri="{FF2B5EF4-FFF2-40B4-BE49-F238E27FC236}">
                <a16:creationId xmlns:a16="http://schemas.microsoft.com/office/drawing/2014/main" id="{E0D7A780-33BC-4E68-9763-AB62376D5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93262" y="1060174"/>
            <a:ext cx="5472000" cy="331304"/>
          </a:xfrm>
        </p:spPr>
        <p:txBody>
          <a:bodyPr/>
          <a:lstStyle/>
          <a:p>
            <a:r>
              <a:rPr lang="en-US" b="1" dirty="0"/>
              <a:t>Overall Performance Metrics:</a:t>
            </a:r>
            <a:endParaRPr lang="en-US" dirty="0"/>
          </a:p>
          <a:p>
            <a:r>
              <a:rPr lang="en-US" b="1" dirty="0"/>
              <a:t>Cross Sell Placed Achievement:</a:t>
            </a:r>
            <a:r>
              <a:rPr lang="en-US" dirty="0"/>
              <a:t> 64.94%</a:t>
            </a:r>
          </a:p>
          <a:p>
            <a:r>
              <a:rPr lang="en-US" b="1" dirty="0"/>
              <a:t>Cross Sell Invoice Achievement:</a:t>
            </a:r>
            <a:r>
              <a:rPr lang="en-US" dirty="0"/>
              <a:t> 14.21%</a:t>
            </a:r>
          </a:p>
          <a:p>
            <a:r>
              <a:rPr lang="en-US" b="1" dirty="0"/>
              <a:t>New Placed Achievement:</a:t>
            </a:r>
            <a:r>
              <a:rPr lang="en-US" dirty="0"/>
              <a:t> 17.95%</a:t>
            </a:r>
          </a:p>
          <a:p>
            <a:r>
              <a:rPr lang="en-US" b="1" dirty="0"/>
              <a:t>New Invoice Achievement:</a:t>
            </a:r>
            <a:r>
              <a:rPr lang="en-US" dirty="0"/>
              <a:t> 2.90%</a:t>
            </a:r>
          </a:p>
          <a:p>
            <a:r>
              <a:rPr lang="en-US" b="1" dirty="0"/>
              <a:t>Renewal Placed Achievement:</a:t>
            </a:r>
            <a:r>
              <a:rPr lang="en-US" dirty="0"/>
              <a:t> 150.23%</a:t>
            </a:r>
          </a:p>
          <a:p>
            <a:r>
              <a:rPr lang="en-US" b="1" dirty="0"/>
              <a:t>Renewal Invoice Achievement:</a:t>
            </a:r>
            <a:r>
              <a:rPr lang="en-US" dirty="0"/>
              <a:t> 66.92%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72650" y="1091648"/>
            <a:ext cx="2939350" cy="2248581"/>
          </a:xfrm>
        </p:spPr>
        <p:txBody>
          <a:bodyPr/>
          <a:lstStyle/>
          <a:p>
            <a:r>
              <a:rPr lang="en-US" b="1" dirty="0"/>
              <a:t>Achievement Metrics:</a:t>
            </a:r>
            <a:endParaRPr lang="en-US" dirty="0"/>
          </a:p>
          <a:p>
            <a:r>
              <a:rPr lang="en-US" b="1" dirty="0"/>
              <a:t>New Opportunities:</a:t>
            </a:r>
            <a:endParaRPr lang="en-US" dirty="0"/>
          </a:p>
          <a:p>
            <a:pPr lvl="1"/>
            <a:r>
              <a:rPr lang="en-US" dirty="0"/>
              <a:t>Achieved: 3,531,629</a:t>
            </a:r>
          </a:p>
          <a:p>
            <a:pPr lvl="1"/>
            <a:r>
              <a:rPr lang="en-US" dirty="0"/>
              <a:t>Invoice: 569,815</a:t>
            </a:r>
          </a:p>
          <a:p>
            <a:pPr lvl="1"/>
            <a:r>
              <a:rPr lang="en-US" dirty="0"/>
              <a:t>Target: 19,673,795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Cross Sell Opportunities:</a:t>
            </a:r>
            <a:endParaRPr lang="en-US" dirty="0"/>
          </a:p>
          <a:p>
            <a:pPr lvl="1"/>
            <a:r>
              <a:rPr lang="en-US" dirty="0"/>
              <a:t>Achieved: 1,504,155</a:t>
            </a:r>
          </a:p>
          <a:p>
            <a:pPr lvl="1"/>
            <a:r>
              <a:rPr lang="en-US" dirty="0"/>
              <a:t>Invoice: 283,842</a:t>
            </a:r>
          </a:p>
          <a:p>
            <a:pPr lvl="1"/>
            <a:r>
              <a:rPr lang="en-US" dirty="0"/>
              <a:t>Target: 20,063,111</a:t>
            </a:r>
          </a:p>
          <a:p>
            <a:pPr lvl="1"/>
            <a:endParaRPr lang="en-US" dirty="0"/>
          </a:p>
          <a:p>
            <a:pPr marL="266700" lvl="1" indent="0">
              <a:buNone/>
            </a:pPr>
            <a:endParaRPr lang="en-US" dirty="0"/>
          </a:p>
          <a:p>
            <a:r>
              <a:rPr lang="en-US" b="1" dirty="0"/>
              <a:t>Renewal Opportunities:</a:t>
            </a:r>
            <a:endParaRPr lang="en-US" dirty="0"/>
          </a:p>
          <a:p>
            <a:pPr lvl="1"/>
            <a:r>
              <a:rPr lang="en-US" dirty="0"/>
              <a:t>Achieved: 1,857,271</a:t>
            </a:r>
          </a:p>
          <a:p>
            <a:pPr lvl="1"/>
            <a:r>
              <a:rPr lang="en-US" dirty="0"/>
              <a:t>Invoice: 824,310</a:t>
            </a:r>
          </a:p>
          <a:p>
            <a:pPr lvl="1"/>
            <a:r>
              <a:rPr lang="en-US" dirty="0"/>
              <a:t>Target: 13,199,465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213124" y="4991073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152623" y="4618106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7034B4-69BE-479B-8DC7-3A9E7270734B}"/>
              </a:ext>
            </a:extLst>
          </p:cNvPr>
          <p:cNvSpPr txBox="1"/>
          <p:nvPr/>
        </p:nvSpPr>
        <p:spPr>
          <a:xfrm>
            <a:off x="7173044" y="1060174"/>
            <a:ext cx="27713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Stages by Revenue:</a:t>
            </a:r>
            <a:endParaRPr lang="en-US" dirty="0"/>
          </a:p>
          <a:p>
            <a:r>
              <a:rPr lang="en-US" dirty="0"/>
              <a:t>Negotiate: 89,000</a:t>
            </a:r>
          </a:p>
          <a:p>
            <a:r>
              <a:rPr lang="en-US" dirty="0"/>
              <a:t>Propose Solution: 60,000</a:t>
            </a:r>
          </a:p>
          <a:p>
            <a:r>
              <a:rPr lang="en-US" dirty="0"/>
              <a:t>Qualify Opportunity: 591,500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Yearly Meeting Count:</a:t>
            </a:r>
            <a:endParaRPr lang="en-US" dirty="0"/>
          </a:p>
          <a:p>
            <a:r>
              <a:rPr lang="en-US" b="1" dirty="0"/>
              <a:t>2019:</a:t>
            </a:r>
            <a:r>
              <a:rPr lang="en-US" dirty="0"/>
              <a:t> 5 meetings</a:t>
            </a:r>
          </a:p>
          <a:p>
            <a:r>
              <a:rPr lang="en-US" b="1" dirty="0"/>
              <a:t>2020:</a:t>
            </a:r>
            <a:r>
              <a:rPr lang="en-US" dirty="0"/>
              <a:t> 51 meetings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b="1" dirty="0"/>
              <a:t>Account Executive Performance:</a:t>
            </a:r>
            <a:endParaRPr lang="en-US" dirty="0"/>
          </a:p>
          <a:p>
            <a:r>
              <a:rPr lang="en-US" b="1" dirty="0"/>
              <a:t>Number of Invoices by Account Executive:</a:t>
            </a:r>
            <a:endParaRPr lang="en-US" dirty="0"/>
          </a:p>
          <a:p>
            <a:pPr lvl="1"/>
            <a:r>
              <a:rPr lang="en-US" dirty="0"/>
              <a:t>Top performers: </a:t>
            </a:r>
          </a:p>
          <a:p>
            <a:pPr lvl="1"/>
            <a:r>
              <a:rPr lang="en-US" dirty="0"/>
              <a:t>Abhishek Sharma (7),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Aniruddh</a:t>
            </a:r>
            <a:r>
              <a:rPr lang="en-US" dirty="0"/>
              <a:t> Rawal (5),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Avinash</a:t>
            </a:r>
            <a:r>
              <a:rPr lang="en-US" dirty="0"/>
              <a:t> Kumar (5),</a:t>
            </a:r>
          </a:p>
          <a:p>
            <a:pPr lvl="1"/>
            <a:r>
              <a:rPr lang="en-US" b="1" dirty="0"/>
              <a:t>Number of Meetings by Account Executive:</a:t>
            </a:r>
            <a:endParaRPr lang="en-US" dirty="0"/>
          </a:p>
          <a:p>
            <a:pPr lvl="1"/>
            <a:r>
              <a:rPr lang="en-US" dirty="0"/>
              <a:t>Top performers: Vijaya (50), Shakti Agarwal (45), Prashant Singh (40), Gautam Kumar (30), and others.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0" y="1008000"/>
            <a:ext cx="5472000" cy="3600000"/>
          </a:xfrm>
        </p:spPr>
        <p:txBody>
          <a:bodyPr/>
          <a:lstStyle/>
          <a:p>
            <a:r>
              <a:rPr lang="en-US" b="1" dirty="0"/>
              <a:t>Opportunity Metrics:</a:t>
            </a:r>
            <a:endParaRPr lang="en-US" dirty="0"/>
          </a:p>
          <a:p>
            <a:r>
              <a:rPr lang="en-US" b="1" dirty="0"/>
              <a:t>Total Open Opportunities:</a:t>
            </a:r>
            <a:r>
              <a:rPr lang="en-US" dirty="0"/>
              <a:t> 44</a:t>
            </a:r>
          </a:p>
          <a:p>
            <a:r>
              <a:rPr lang="en-US" b="1" dirty="0"/>
              <a:t>Opportunities by Revenue (Top 4):</a:t>
            </a:r>
            <a:endParaRPr lang="en-US" dirty="0"/>
          </a:p>
          <a:p>
            <a:pPr lvl="1"/>
            <a:r>
              <a:rPr lang="en-US" dirty="0"/>
              <a:t>Firm: 500,000</a:t>
            </a:r>
          </a:p>
          <a:p>
            <a:pPr lvl="1"/>
            <a:r>
              <a:rPr lang="en-US" dirty="0"/>
              <a:t>XL-Group </a:t>
            </a:r>
            <a:r>
              <a:rPr lang="en-US" dirty="0" err="1"/>
              <a:t>Medilife</a:t>
            </a:r>
            <a:r>
              <a:rPr lang="en-US" dirty="0"/>
              <a:t>: 400,000</a:t>
            </a:r>
          </a:p>
          <a:p>
            <a:pPr lvl="1"/>
            <a:r>
              <a:rPr lang="en-US" dirty="0"/>
              <a:t>DB-Mega Policy: 300,000</a:t>
            </a:r>
          </a:p>
          <a:p>
            <a:pPr lvl="1"/>
            <a:r>
              <a:rPr lang="en-US" dirty="0"/>
              <a:t>GVP GMC: 200,000</a:t>
            </a:r>
          </a:p>
          <a:p>
            <a:r>
              <a:rPr lang="en-US" b="1" dirty="0"/>
              <a:t>Opportunity Product Distribution:</a:t>
            </a:r>
            <a:endParaRPr lang="en-US" dirty="0"/>
          </a:p>
          <a:p>
            <a:r>
              <a:rPr lang="en-US" dirty="0"/>
              <a:t>Employee Benefits: 31%</a:t>
            </a:r>
          </a:p>
          <a:p>
            <a:r>
              <a:rPr lang="en-US" dirty="0"/>
              <a:t>Engineering: 27%</a:t>
            </a:r>
          </a:p>
          <a:p>
            <a:r>
              <a:rPr lang="en-US" dirty="0"/>
              <a:t>Fire: 14%</a:t>
            </a:r>
          </a:p>
          <a:p>
            <a:r>
              <a:rPr lang="en-US" dirty="0"/>
              <a:t>Liability: 10%</a:t>
            </a:r>
          </a:p>
          <a:p>
            <a:r>
              <a:rPr lang="en-US" dirty="0"/>
              <a:t>Marine: 4%</a:t>
            </a:r>
          </a:p>
          <a:p>
            <a:r>
              <a:rPr lang="en-US" dirty="0"/>
              <a:t>Miscellaneous: 13%</a:t>
            </a:r>
          </a:p>
          <a:p>
            <a:r>
              <a:rPr lang="en-US" dirty="0"/>
              <a:t>Terrorism: 1%</a:t>
            </a:r>
          </a:p>
        </p:txBody>
      </p:sp>
      <p:sp>
        <p:nvSpPr>
          <p:cNvPr id="66" name="Freeform 5">
            <a:extLst>
              <a:ext uri="{FF2B5EF4-FFF2-40B4-BE49-F238E27FC236}">
                <a16:creationId xmlns:a16="http://schemas.microsoft.com/office/drawing/2014/main" id="{3EEE5409-3F6C-485D-B4C2-5247917F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58320" y="493269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7" name="Freeform 5">
            <a:extLst>
              <a:ext uri="{FF2B5EF4-FFF2-40B4-BE49-F238E27FC236}">
                <a16:creationId xmlns:a16="http://schemas.microsoft.com/office/drawing/2014/main" id="{0D74D4D5-6A4C-4248-8A92-B8CA1C91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445034" y="4709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8569" y="1015358"/>
            <a:ext cx="5472000" cy="3600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The dashboard highlights several issues: low invoice achievements for new (2.90%) and cross-sell (14.21%) opportunities, indicating poor conversion rates. There is a significant gap between achieved and targeted values in these segments. Despite a high number of meetings, this does not translate into higher invoice achievements. Revenue is concentrated in the "Qualify Opportunity" stage, suggesting a bottleneck in progressing opportunities. Additionally, invoice distribution among account executives is uneven, indicating potential inefficiencies or workload imbalances.</a:t>
            </a:r>
            <a:endParaRPr lang="en-US" sz="1600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FEA01CFE-4F0B-CC44-BFE2-2E561B199D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tretch>
            <a:fillRect/>
          </a:stretch>
        </p:blipFill>
        <p:spPr>
          <a:xfrm>
            <a:off x="6100960" y="290568"/>
            <a:ext cx="3199250" cy="2651760"/>
          </a:xfrm>
          <a:ln>
            <a:solidFill>
              <a:schemeClr val="tx1"/>
            </a:solidFill>
          </a:ln>
        </p:spPr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0E34C8FB-E520-F145-92A4-42863771C42F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3"/>
          <a:stretch>
            <a:fillRect/>
          </a:stretch>
        </p:blipFill>
        <p:spPr>
          <a:xfrm>
            <a:off x="6096000" y="3144886"/>
            <a:ext cx="3204210" cy="2651760"/>
          </a:xfrm>
          <a:ln>
            <a:solidFill>
              <a:schemeClr val="tx1"/>
            </a:solidFill>
          </a:ln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 rotWithShape="1">
          <a:blip r:embed="rId4"/>
          <a:srcRect/>
          <a:stretch/>
        </p:blipFill>
        <p:spPr>
          <a:xfrm>
            <a:off x="8753031" y="1728283"/>
            <a:ext cx="3200400" cy="2742483"/>
          </a:xfrm>
          <a:ln>
            <a:solidFill>
              <a:schemeClr val="tx1"/>
            </a:solidFill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314" y="252001"/>
            <a:ext cx="5472000" cy="360000"/>
          </a:xfrm>
        </p:spPr>
        <p:txBody>
          <a:bodyPr/>
          <a:lstStyle/>
          <a:p>
            <a:r>
              <a:rPr lang="en-US" dirty="0"/>
              <a:t>Key Insights: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730336"/>
            <a:ext cx="5472000" cy="3458903"/>
          </a:xfrm>
        </p:spPr>
        <p:txBody>
          <a:bodyPr/>
          <a:lstStyle/>
          <a:p>
            <a:r>
              <a:rPr lang="en-US" dirty="0"/>
              <a:t>Renewal opportunities have significantly higher achievement and invoice rates compared to new and cross-sell opportunities.</a:t>
            </a:r>
          </a:p>
          <a:p>
            <a:r>
              <a:rPr lang="en-US" dirty="0"/>
              <a:t>There is a substantial increase in the number of meetings from 2019 to 2020.</a:t>
            </a:r>
          </a:p>
          <a:p>
            <a:r>
              <a:rPr lang="en-US" dirty="0"/>
              <a:t>The top revenue-generating opportunities are dominated by firms and XL-Group </a:t>
            </a:r>
            <a:r>
              <a:rPr lang="en-US" dirty="0" err="1"/>
              <a:t>Medilife</a:t>
            </a:r>
            <a:r>
              <a:rPr lang="en-US" dirty="0"/>
              <a:t>.</a:t>
            </a:r>
          </a:p>
          <a:p>
            <a:r>
              <a:rPr lang="en-US" dirty="0"/>
              <a:t>Employee benefits and engineering constitute the largest portions of the opportunity product distribution.</a:t>
            </a:r>
          </a:p>
          <a:p>
            <a:r>
              <a:rPr lang="en-US" dirty="0"/>
              <a:t>The majority of revenue is in the "Qualify Opportunity" stage, highlighting a significant pipeline potential.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59788"/>
            <a:ext cx="5472000" cy="358775"/>
          </a:xfrm>
        </p:spPr>
        <p:txBody>
          <a:bodyPr/>
          <a:lstStyle/>
          <a:p>
            <a:r>
              <a:rPr lang="en-US" dirty="0"/>
              <a:t>Recommendations: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63788"/>
            <a:ext cx="5472113" cy="2886211"/>
          </a:xfrm>
        </p:spPr>
        <p:txBody>
          <a:bodyPr/>
          <a:lstStyle/>
          <a:p>
            <a:r>
              <a:rPr lang="en-US" dirty="0"/>
              <a:t>Focus on improving the achievement and invoice rates for new and cross-sell opportunities.</a:t>
            </a:r>
          </a:p>
          <a:p>
            <a:r>
              <a:rPr lang="en-US" dirty="0"/>
              <a:t>Leverage the success in renewal opportunities to replicate strategies in other areas.</a:t>
            </a:r>
          </a:p>
          <a:p>
            <a:r>
              <a:rPr lang="en-US" dirty="0"/>
              <a:t>Increase efforts in the proposal solution stage to balance the distribution of revenue across different stages.</a:t>
            </a:r>
          </a:p>
          <a:p>
            <a:r>
              <a:rPr lang="en-US" dirty="0"/>
              <a:t>Continue the trend of increasing meetings and engagements with account executives to drive performance.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</a:t>
            </a:r>
            <a:br>
              <a:rPr lang="en-US" dirty="0"/>
            </a:br>
            <a:r>
              <a:rPr lang="en-US" dirty="0"/>
              <a:t>dashboard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8EE426-3124-49BF-96F4-828C4A2F59FE}"/>
              </a:ext>
            </a:extLst>
          </p:cNvPr>
          <p:cNvSpPr>
            <a:spLocks noGrp="1"/>
          </p:cNvSpPr>
          <p:nvPr>
            <p:ph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B0D8DB-D05A-4899-8A28-F28C37068E6C}"/>
              </a:ext>
            </a:extLst>
          </p:cNvPr>
          <p:cNvSpPr>
            <a:spLocks noGrp="1"/>
          </p:cNvSpPr>
          <p:nvPr>
            <p:ph idx="3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F21590E-65E1-4F55-B69A-41A34B9CB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9482" y="214807"/>
            <a:ext cx="8553174" cy="6428385"/>
          </a:xfrm>
        </p:spPr>
      </p:pic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dashboard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E7809D-E6D8-4B00-A202-AE2F10D94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4000"/>
            <a:ext cx="11516139" cy="59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dashboard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A0B4F-3E5C-46FA-B749-B432FCE9F1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5" t="1457" r="2961" b="5276"/>
          <a:stretch/>
        </p:blipFill>
        <p:spPr>
          <a:xfrm>
            <a:off x="432000" y="864000"/>
            <a:ext cx="11145079" cy="59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41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Geometric presentation_AAS_v3" id="{5F394A36-244E-477B-9B00-631A6705923C}" vid="{7FC6DB14-D4FF-4031-8ADB-F8536C0C4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930687-51F2-44C8-9CE6-D1B3D6E175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61FE8A-8F15-409F-AF62-619C69C0D53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9AE7CBC-C35C-4FA9-B339-59E31F30C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0</TotalTime>
  <Words>516</Words>
  <Application>Microsoft Office PowerPoint</Application>
  <PresentationFormat>Widescreen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Corbel</vt:lpstr>
      <vt:lpstr>Times New Roman</vt:lpstr>
      <vt:lpstr>Office Theme</vt:lpstr>
      <vt:lpstr>Report Analytics &amp; Dashboard </vt:lpstr>
      <vt:lpstr>Group 3</vt:lpstr>
      <vt:lpstr>Summary</vt:lpstr>
      <vt:lpstr>Summary</vt:lpstr>
      <vt:lpstr>Observations</vt:lpstr>
      <vt:lpstr>PowerPoint Presentation</vt:lpstr>
      <vt:lpstr>Excel dashboard</vt:lpstr>
      <vt:lpstr>Tableau dashboard</vt:lpstr>
      <vt:lpstr>Power bi dashboard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2024-07-12T08:24:24Z</dcterms:created>
  <dcterms:modified xsi:type="dcterms:W3CDTF">2024-07-20T18:05:57Z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