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11"/>
  </p:notesMasterIdLst>
  <p:handoutMasterIdLst>
    <p:handoutMasterId r:id="rId12"/>
  </p:handoutMasterIdLst>
  <p:sldIdLst>
    <p:sldId id="256" r:id="rId3"/>
    <p:sldId id="257" r:id="rId4"/>
    <p:sldId id="258" r:id="rId5"/>
    <p:sldId id="259" r:id="rId6"/>
    <p:sldId id="260" r:id="rId7"/>
    <p:sldId id="261" r:id="rId8"/>
    <p:sldId id="262" r:id="rId9"/>
    <p:sldId id="263" r:id="rId1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63" autoAdjust="0"/>
  </p:normalViewPr>
  <p:slideViewPr>
    <p:cSldViewPr>
      <p:cViewPr varScale="1">
        <p:scale>
          <a:sx n="86" d="100"/>
          <a:sy n="86" d="100"/>
        </p:scale>
        <p:origin x="562" y="53"/>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1/30/2019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1/30/2019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150" y="802299"/>
            <a:ext cx="8634824" cy="2541431"/>
          </a:xfrm>
        </p:spPr>
        <p:txBody>
          <a:bodyPr bIns="0" anchor="b">
            <a:normAutofit/>
          </a:bodyPr>
          <a:lstStyle>
            <a:lvl1pPr algn="l">
              <a:defRPr sz="6598"/>
            </a:lvl1pPr>
          </a:lstStyle>
          <a:p>
            <a:r>
              <a:rPr lang="en-US"/>
              <a:t>Click to edit Master title style</a:t>
            </a:r>
            <a:endParaRPr lang="en-US" dirty="0"/>
          </a:p>
        </p:txBody>
      </p:sp>
      <p:sp>
        <p:nvSpPr>
          <p:cNvPr id="3" name="Subtitle 2"/>
          <p:cNvSpPr>
            <a:spLocks noGrp="1"/>
          </p:cNvSpPr>
          <p:nvPr>
            <p:ph type="subTitle" idx="1"/>
          </p:nvPr>
        </p:nvSpPr>
        <p:spPr>
          <a:xfrm>
            <a:off x="2417150" y="3531205"/>
            <a:ext cx="8634823" cy="977621"/>
          </a:xfrm>
        </p:spPr>
        <p:txBody>
          <a:bodyPr tIns="91440" bIns="91440">
            <a:normAutofit/>
          </a:bodyPr>
          <a:lstStyle>
            <a:lvl1pPr marL="0" indent="0" algn="l">
              <a:buNone/>
              <a:defRPr sz="1799" b="0" cap="all" baseline="0">
                <a:solidFill>
                  <a:schemeClr val="tx1"/>
                </a:solidFill>
              </a:defRPr>
            </a:lvl1pPr>
            <a:lvl2pPr marL="457063" indent="0" algn="ctr">
              <a:buNone/>
              <a:defRPr sz="17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1/30/2019</a:t>
            </a:fld>
            <a:endParaRPr lang="en-US" dirty="0"/>
          </a:p>
        </p:txBody>
      </p:sp>
      <p:sp>
        <p:nvSpPr>
          <p:cNvPr id="5" name="Footer Placeholder 4"/>
          <p:cNvSpPr>
            <a:spLocks noGrp="1"/>
          </p:cNvSpPr>
          <p:nvPr>
            <p:ph type="ftr" sz="quarter" idx="11"/>
          </p:nvPr>
        </p:nvSpPr>
        <p:spPr>
          <a:xfrm>
            <a:off x="2415871" y="329308"/>
            <a:ext cx="4972620" cy="309201"/>
          </a:xfrm>
        </p:spPr>
        <p:txBody>
          <a:bodyPr/>
          <a:lstStyle/>
          <a:p>
            <a:endParaRPr lang="en-US" dirty="0"/>
          </a:p>
        </p:txBody>
      </p:sp>
      <p:sp>
        <p:nvSpPr>
          <p:cNvPr id="6" name="Slide Number Placeholder 5"/>
          <p:cNvSpPr>
            <a:spLocks noGrp="1"/>
          </p:cNvSpPr>
          <p:nvPr>
            <p:ph type="sldNum" sz="quarter" idx="12"/>
          </p:nvPr>
        </p:nvSpPr>
        <p:spPr>
          <a:xfrm>
            <a:off x="1437290" y="798973"/>
            <a:ext cx="810808"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254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26" name="Straight Connector 25"/>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685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6653" y="798974"/>
            <a:ext cx="1615321"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296" y="798974"/>
            <a:ext cx="7826791"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15" name="Straight Connector 14"/>
          <p:cNvCxnSpPr/>
          <p:nvPr/>
        </p:nvCxnSpPr>
        <p:spPr>
          <a:xfrm>
            <a:off x="9436653"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171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33" name="Straight Connector 32"/>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070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3860" y="1756130"/>
            <a:ext cx="8640903" cy="1887950"/>
          </a:xfrm>
        </p:spPr>
        <p:txBody>
          <a:bodyPr anchor="b">
            <a:normAutofit/>
          </a:bodyPr>
          <a:lstStyle>
            <a:lvl1pPr algn="l">
              <a:defRPr sz="3599"/>
            </a:lvl1pPr>
          </a:lstStyle>
          <a:p>
            <a:r>
              <a:rPr lang="en-US"/>
              <a:t>Click to edit Master title style</a:t>
            </a:r>
            <a:endParaRPr lang="en-US" dirty="0"/>
          </a:p>
        </p:txBody>
      </p:sp>
      <p:sp>
        <p:nvSpPr>
          <p:cNvPr id="3" name="Text Placeholder 2"/>
          <p:cNvSpPr>
            <a:spLocks noGrp="1"/>
          </p:cNvSpPr>
          <p:nvPr>
            <p:ph type="body" idx="1"/>
          </p:nvPr>
        </p:nvSpPr>
        <p:spPr>
          <a:xfrm>
            <a:off x="1453861" y="3806196"/>
            <a:ext cx="8628198" cy="1012929"/>
          </a:xfrm>
        </p:spPr>
        <p:txBody>
          <a:bodyPr tIns="91440">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15" name="Straight Connector 14"/>
          <p:cNvCxnSpPr/>
          <p:nvPr/>
        </p:nvCxnSpPr>
        <p:spPr>
          <a:xfrm>
            <a:off x="1453861" y="3804985"/>
            <a:ext cx="862819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049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8840" y="804890"/>
            <a:ext cx="9603134"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6954" y="2010879"/>
            <a:ext cx="464394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2101" y="2017343"/>
            <a:ext cx="464394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cxnSp>
        <p:nvCxnSpPr>
          <p:cNvPr id="35" name="Straight Connector 3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440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6815" y="804164"/>
            <a:ext cx="9605159"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6814" y="2019550"/>
            <a:ext cx="4643942" cy="801943"/>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446814" y="2824270"/>
            <a:ext cx="464394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0692" y="2023004"/>
            <a:ext cx="4643942" cy="802237"/>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410692" y="2821491"/>
            <a:ext cx="464394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cxnSp>
        <p:nvCxnSpPr>
          <p:cNvPr id="29" name="Straight Connector 28"/>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603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cxnSp>
        <p:nvCxnSpPr>
          <p:cNvPr id="25" name="Straight Connector 2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975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539387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295" y="798973"/>
            <a:ext cx="3272247" cy="2247117"/>
          </a:xfrm>
        </p:spPr>
        <p:txBody>
          <a:bodyPr anchor="b">
            <a:normAutofit/>
          </a:bodyPr>
          <a:lstStyle>
            <a:lvl1pPr algn="l">
              <a:defRPr sz="2399"/>
            </a:lvl1pPr>
          </a:lstStyle>
          <a:p>
            <a:r>
              <a:rPr lang="en-US"/>
              <a:t>Click to edit Master title style</a:t>
            </a:r>
            <a:endParaRPr lang="en-US" dirty="0"/>
          </a:p>
        </p:txBody>
      </p:sp>
      <p:sp>
        <p:nvSpPr>
          <p:cNvPr id="3" name="Content Placeholder 2"/>
          <p:cNvSpPr>
            <a:spLocks noGrp="1"/>
          </p:cNvSpPr>
          <p:nvPr>
            <p:ph idx="1"/>
          </p:nvPr>
        </p:nvSpPr>
        <p:spPr>
          <a:xfrm>
            <a:off x="5042401" y="798974"/>
            <a:ext cx="6010904"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295" y="3205492"/>
            <a:ext cx="3274160" cy="2248181"/>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cxnSp>
        <p:nvCxnSpPr>
          <p:cNvPr id="17" name="Straight Connector 16"/>
          <p:cNvCxnSpPr/>
          <p:nvPr/>
        </p:nvCxnSpPr>
        <p:spPr>
          <a:xfrm>
            <a:off x="1447903" y="3205491"/>
            <a:ext cx="326863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0789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5440" y="482171"/>
            <a:ext cx="4073472"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0828" y="1129513"/>
            <a:ext cx="5530887" cy="1830584"/>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2274" y="1122543"/>
            <a:ext cx="2790444" cy="3866327"/>
          </a:xfrm>
          <a:solidFill>
            <a:schemeClr val="bg1">
              <a:lumMod val="85000"/>
            </a:schemeClr>
          </a:solidFill>
          <a:ln w="9525" cap="sq">
            <a:noFill/>
            <a:miter lim="800000"/>
          </a:ln>
          <a:effectLst/>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449951" y="3145992"/>
            <a:ext cx="5522965" cy="2003742"/>
          </a:xfrm>
        </p:spPr>
        <p:txBody>
          <a:bodyPr>
            <a:normAutofit/>
          </a:bodyPr>
          <a:lstStyle>
            <a:lvl1pPr marL="0" indent="0" algn="l">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a:xfrm>
            <a:off x="1447005" y="5469857"/>
            <a:ext cx="5525912" cy="320123"/>
          </a:xfrm>
        </p:spPr>
        <p:txBody>
          <a:bodyPr/>
          <a:lstStyle>
            <a:lvl1pPr algn="l">
              <a:defRPr/>
            </a:lvl1pPr>
          </a:lstStyle>
          <a:p>
            <a:fld id="{9AFE8FB1-0A7A-443E-AAF7-31D4FA1AA312}" type="datetimeFigureOut">
              <a:rPr lang="en-US" smtClean="0"/>
              <a:t>1/30/2019</a:t>
            </a:fld>
            <a:endParaRPr lang="en-US"/>
          </a:p>
        </p:txBody>
      </p:sp>
      <p:sp>
        <p:nvSpPr>
          <p:cNvPr id="6" name="Footer Placeholder 5"/>
          <p:cNvSpPr>
            <a:spLocks noGrp="1"/>
          </p:cNvSpPr>
          <p:nvPr>
            <p:ph type="ftr" sz="quarter" idx="11"/>
          </p:nvPr>
        </p:nvSpPr>
        <p:spPr>
          <a:xfrm>
            <a:off x="1447005" y="318641"/>
            <a:ext cx="5539561" cy="320931"/>
          </a:xfrm>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cxnSp>
        <p:nvCxnSpPr>
          <p:cNvPr id="31" name="Straight Connector 30"/>
          <p:cNvCxnSpPr/>
          <p:nvPr/>
        </p:nvCxnSpPr>
        <p:spPr>
          <a:xfrm>
            <a:off x="1447005" y="3143605"/>
            <a:ext cx="55259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920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7"/>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sp>
        <p:nvSpPr>
          <p:cNvPr id="2" name="Title Placeholder 1"/>
          <p:cNvSpPr>
            <a:spLocks noGrp="1"/>
          </p:cNvSpPr>
          <p:nvPr>
            <p:ph type="title"/>
          </p:nvPr>
        </p:nvSpPr>
        <p:spPr>
          <a:xfrm>
            <a:off x="1451202" y="804520"/>
            <a:ext cx="9600774"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202" y="2015733"/>
            <a:ext cx="9600774"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2171" y="330370"/>
            <a:ext cx="3499803"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1/30/2019</a:t>
            </a:fld>
            <a:endParaRPr lang="en-US"/>
          </a:p>
        </p:txBody>
      </p:sp>
      <p:sp>
        <p:nvSpPr>
          <p:cNvPr id="5" name="Footer Placeholder 4"/>
          <p:cNvSpPr>
            <a:spLocks noGrp="1"/>
          </p:cNvSpPr>
          <p:nvPr>
            <p:ph type="ftr" sz="quarter" idx="3"/>
          </p:nvPr>
        </p:nvSpPr>
        <p:spPr>
          <a:xfrm>
            <a:off x="1451201" y="329308"/>
            <a:ext cx="593728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79935" y="798973"/>
            <a:ext cx="810808" cy="503578"/>
          </a:xfrm>
          <a:prstGeom prst="rect">
            <a:avLst/>
          </a:prstGeom>
        </p:spPr>
        <p:txBody>
          <a:bodyPr vert="horz" lIns="91440" tIns="45720" rIns="91440" bIns="45720" rtlCol="0" anchor="t"/>
          <a:lstStyle>
            <a:lvl1pPr algn="r">
              <a:defRPr sz="2799">
                <a:solidFill>
                  <a:schemeClr val="accent1"/>
                </a:solidFill>
              </a:defRPr>
            </a:lvl1pPr>
          </a:lstStyle>
          <a:p>
            <a:fld id="{25BA54BD-C84D-46CE-8B72-31BFB26ABA43}" type="slidenum">
              <a:rPr lang="en-US" smtClean="0"/>
              <a:pPr/>
              <a:t>‹#›</a:t>
            </a:fld>
            <a:endParaRPr lang="en-US"/>
          </a:p>
        </p:txBody>
      </p:sp>
      <p:cxnSp>
        <p:nvCxnSpPr>
          <p:cNvPr id="10" name="Straight Connector 9"/>
          <p:cNvCxnSpPr/>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2967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3199" b="0" i="0" kern="1200" cap="all">
          <a:solidFill>
            <a:schemeClr val="tx1"/>
          </a:solidFill>
          <a:effectLst/>
          <a:latin typeface="+mj-lt"/>
          <a:ea typeface="+mj-ea"/>
          <a:cs typeface="+mj-cs"/>
        </a:defRPr>
      </a:lvl1pPr>
    </p:titleStyle>
    <p:body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94000"/>
                <a:satMod val="80000"/>
                <a:lumMod val="106000"/>
              </a:schemeClr>
            </a:gs>
            <a:gs pos="100000">
              <a:schemeClr val="bg2">
                <a:shade val="8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6" name="TextBox 5"/>
          <p:cNvSpPr txBox="1"/>
          <p:nvPr/>
        </p:nvSpPr>
        <p:spPr>
          <a:xfrm>
            <a:off x="5027612" y="228600"/>
            <a:ext cx="5562600" cy="646331"/>
          </a:xfrm>
          <a:prstGeom prst="rect">
            <a:avLst/>
          </a:prstGeom>
          <a:noFill/>
        </p:spPr>
        <p:txBody>
          <a:bodyPr wrap="square" rtlCol="0">
            <a:spAutoFit/>
          </a:bodyPr>
          <a:lstStyle/>
          <a:p>
            <a:pPr algn="r">
              <a:lnSpc>
                <a:spcPct val="90000"/>
              </a:lnSpc>
            </a:pPr>
            <a:r>
              <a:rPr lang="en-US" sz="1600" b="1" dirty="0"/>
              <a:t>Team No</a:t>
            </a:r>
            <a:r>
              <a:rPr lang="en-US" sz="1600" dirty="0">
                <a:solidFill>
                  <a:schemeClr val="bg1"/>
                </a:solidFill>
              </a:rPr>
              <a:t>-</a:t>
            </a:r>
            <a:r>
              <a:rPr lang="en-US" sz="1600" dirty="0">
                <a:solidFill>
                  <a:schemeClr val="accent1">
                    <a:lumMod val="75000"/>
                  </a:schemeClr>
                </a:solidFill>
              </a:rPr>
              <a:t>E1</a:t>
            </a:r>
            <a:endParaRPr lang="en-US" sz="1600" dirty="0">
              <a:solidFill>
                <a:schemeClr val="accent1">
                  <a:lumMod val="75000"/>
                </a:schemeClr>
              </a:solidFill>
              <a:highlight>
                <a:srgbClr val="FFFF00"/>
              </a:highlight>
            </a:endParaRPr>
          </a:p>
          <a:p>
            <a:pPr algn="r">
              <a:lnSpc>
                <a:spcPct val="90000"/>
              </a:lnSpc>
            </a:pPr>
            <a:r>
              <a:rPr lang="en-US" sz="1600" b="1" dirty="0"/>
              <a:t>Internal Guide</a:t>
            </a:r>
            <a:r>
              <a:rPr lang="en-US" sz="1600" dirty="0">
                <a:solidFill>
                  <a:schemeClr val="bg1"/>
                </a:solidFill>
              </a:rPr>
              <a:t>-</a:t>
            </a:r>
            <a:r>
              <a:rPr lang="en-US" sz="1600" dirty="0">
                <a:solidFill>
                  <a:schemeClr val="accent1">
                    <a:lumMod val="75000"/>
                  </a:schemeClr>
                </a:solidFill>
              </a:rPr>
              <a:t>Dr. Ch. </a:t>
            </a:r>
            <a:r>
              <a:rPr lang="en-US" sz="1600" dirty="0" err="1">
                <a:solidFill>
                  <a:schemeClr val="accent1">
                    <a:lumMod val="75000"/>
                  </a:schemeClr>
                </a:solidFill>
              </a:rPr>
              <a:t>Mallikarjuna</a:t>
            </a:r>
            <a:r>
              <a:rPr lang="en-US" sz="1600" dirty="0">
                <a:solidFill>
                  <a:schemeClr val="accent1">
                    <a:lumMod val="75000"/>
                  </a:schemeClr>
                </a:solidFill>
              </a:rPr>
              <a:t> Rao</a:t>
            </a:r>
            <a:r>
              <a:rPr lang="en-US" sz="2400" dirty="0">
                <a:solidFill>
                  <a:schemeClr val="bg1"/>
                </a:solidFill>
              </a:rPr>
              <a:t> </a:t>
            </a:r>
          </a:p>
        </p:txBody>
      </p:sp>
      <p:sp>
        <p:nvSpPr>
          <p:cNvPr id="8" name="Content Placeholder 7">
            <a:extLst>
              <a:ext uri="{FF2B5EF4-FFF2-40B4-BE49-F238E27FC236}">
                <a16:creationId xmlns:a16="http://schemas.microsoft.com/office/drawing/2014/main" id="{D2122575-1AC1-4859-83F6-0448DABADD66}"/>
              </a:ext>
            </a:extLst>
          </p:cNvPr>
          <p:cNvSpPr>
            <a:spLocks noGrp="1"/>
          </p:cNvSpPr>
          <p:nvPr>
            <p:ph idx="4294967295"/>
          </p:nvPr>
        </p:nvSpPr>
        <p:spPr>
          <a:xfrm>
            <a:off x="1446212" y="1905000"/>
            <a:ext cx="9825037" cy="4953000"/>
          </a:xfrm>
        </p:spPr>
        <p:txBody>
          <a:bodyPr>
            <a:noAutofit/>
          </a:bodyPr>
          <a:lstStyle/>
          <a:p>
            <a:pPr marL="0" indent="0">
              <a:buNone/>
            </a:pPr>
            <a:r>
              <a:rPr lang="en-US" sz="2000" b="1" dirty="0"/>
              <a:t>Introduction:</a:t>
            </a:r>
          </a:p>
          <a:p>
            <a:r>
              <a:rPr lang="en-US" sz="1800" dirty="0"/>
              <a:t>This project is based on Data Science. We will be using the datasets of images of various flooded areas and non-flooded areas. According to the images involved in the dataset, the model is created. This project helps in detecting the flooded areas by image classification . The classification is done by using training sets and test sets of the images data. The image classifier will classify the images based on the pixels of the images. The model can be trained using the trained set and tested using the test set. Thus, when there is a flood in a place, drones can be used to take images of the city or state and the real-time images can be sent to the computer by which detection of flooded areas can be made. </a:t>
            </a:r>
          </a:p>
          <a:p>
            <a:r>
              <a:rPr lang="en-US" sz="1800" dirty="0"/>
              <a:t>By this, flooded areas can be accurately identified and necessary relief can be sent to those areas by various organizations on time .This project involves usage of tools such  that the tool is capable of data analysis and visualization, computer with a high end graphic card and good amount of RAM. </a:t>
            </a:r>
          </a:p>
          <a:p>
            <a:pPr marL="0" indent="0">
              <a:buNone/>
            </a:pPr>
            <a:r>
              <a:rPr lang="en-US" sz="1800" i="1" dirty="0">
                <a:solidFill>
                  <a:schemeClr val="bg1"/>
                </a:solidFill>
              </a:rPr>
              <a:t>Siddi Sujith        (15241A05T1) 		Naveen Naik           (16255A0552)  </a:t>
            </a:r>
          </a:p>
          <a:p>
            <a:pPr marL="0" indent="0" algn="just">
              <a:buNone/>
            </a:pPr>
            <a:r>
              <a:rPr lang="en-US" sz="1800" i="1" dirty="0" err="1">
                <a:solidFill>
                  <a:schemeClr val="bg1"/>
                </a:solidFill>
              </a:rPr>
              <a:t>Nallana</a:t>
            </a:r>
            <a:r>
              <a:rPr lang="en-US" sz="1800" i="1" dirty="0">
                <a:solidFill>
                  <a:schemeClr val="bg1"/>
                </a:solidFill>
              </a:rPr>
              <a:t> Harish (16245A0546)		              Shashi </a:t>
            </a:r>
            <a:r>
              <a:rPr lang="en-US" sz="1800" i="1" dirty="0" err="1">
                <a:solidFill>
                  <a:schemeClr val="bg1"/>
                </a:solidFill>
              </a:rPr>
              <a:t>Preetham</a:t>
            </a:r>
            <a:r>
              <a:rPr lang="en-US" sz="1800" i="1" dirty="0">
                <a:solidFill>
                  <a:schemeClr val="bg1"/>
                </a:solidFill>
              </a:rPr>
              <a:t> G   (15241A05P9)</a:t>
            </a:r>
          </a:p>
          <a:p>
            <a:pPr marL="0" indent="0" algn="just">
              <a:buNone/>
            </a:pPr>
            <a:endParaRPr lang="en-US" sz="1600" b="1" dirty="0"/>
          </a:p>
          <a:p>
            <a:pPr marL="0" indent="0" algn="just">
              <a:buNone/>
            </a:pPr>
            <a:endParaRPr lang="en-US" sz="1600" b="1" dirty="0"/>
          </a:p>
        </p:txBody>
      </p:sp>
      <p:sp>
        <p:nvSpPr>
          <p:cNvPr id="10" name="Title 9">
            <a:extLst>
              <a:ext uri="{FF2B5EF4-FFF2-40B4-BE49-F238E27FC236}">
                <a16:creationId xmlns:a16="http://schemas.microsoft.com/office/drawing/2014/main" id="{368A7D40-3163-4996-9C32-6146617C9989}"/>
              </a:ext>
            </a:extLst>
          </p:cNvPr>
          <p:cNvSpPr>
            <a:spLocks noGrp="1"/>
          </p:cNvSpPr>
          <p:nvPr>
            <p:ph type="title"/>
          </p:nvPr>
        </p:nvSpPr>
        <p:spPr>
          <a:xfrm>
            <a:off x="2741612" y="1066800"/>
            <a:ext cx="5257800" cy="786955"/>
          </a:xfrm>
        </p:spPr>
        <p:txBody>
          <a:bodyPr>
            <a:normAutofit/>
          </a:bodyPr>
          <a:lstStyle/>
          <a:p>
            <a:pPr algn="ctr"/>
            <a:r>
              <a:rPr lang="en-US" sz="2400" b="1" dirty="0"/>
              <a:t>Flooded Area detector</a:t>
            </a: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804891"/>
            <a:ext cx="9758162" cy="414310"/>
          </a:xfrm>
        </p:spPr>
        <p:txBody>
          <a:bodyPr>
            <a:normAutofit fontScale="90000"/>
          </a:bodyPr>
          <a:lstStyle/>
          <a:p>
            <a:r>
              <a:rPr lang="en-US" sz="2400" b="1" dirty="0"/>
              <a:t>Contents:</a:t>
            </a:r>
          </a:p>
        </p:txBody>
      </p:sp>
      <p:sp>
        <p:nvSpPr>
          <p:cNvPr id="4" name="Content Placeholder 3">
            <a:extLst>
              <a:ext uri="{FF2B5EF4-FFF2-40B4-BE49-F238E27FC236}">
                <a16:creationId xmlns:a16="http://schemas.microsoft.com/office/drawing/2014/main" id="{52C651DD-0711-4308-B6D1-A3A7DB0A7451}"/>
              </a:ext>
            </a:extLst>
          </p:cNvPr>
          <p:cNvSpPr>
            <a:spLocks noGrp="1"/>
          </p:cNvSpPr>
          <p:nvPr>
            <p:ph sz="half" idx="1"/>
          </p:nvPr>
        </p:nvSpPr>
        <p:spPr>
          <a:xfrm>
            <a:off x="1446212" y="2514600"/>
            <a:ext cx="9525000" cy="3048001"/>
          </a:xfrm>
        </p:spPr>
        <p:txBody>
          <a:bodyPr/>
          <a:lstStyle/>
          <a:p>
            <a:pPr>
              <a:buFont typeface="Wingdings" panose="05000000000000000000" pitchFamily="2" charset="2"/>
              <a:buChar char="§"/>
            </a:pPr>
            <a:r>
              <a:rPr lang="en-US" dirty="0">
                <a:solidFill>
                  <a:srgbClr val="7030A0"/>
                </a:solidFill>
              </a:rPr>
              <a:t>Abstract Description.</a:t>
            </a:r>
          </a:p>
          <a:p>
            <a:pPr>
              <a:buFont typeface="Wingdings" panose="05000000000000000000" pitchFamily="2" charset="2"/>
              <a:buChar char="§"/>
            </a:pPr>
            <a:r>
              <a:rPr lang="en-US" dirty="0">
                <a:solidFill>
                  <a:srgbClr val="7030A0"/>
                </a:solidFill>
              </a:rPr>
              <a:t>Problem Definition.</a:t>
            </a:r>
          </a:p>
          <a:p>
            <a:pPr>
              <a:buFont typeface="Wingdings" panose="05000000000000000000" pitchFamily="2" charset="2"/>
              <a:buChar char="§"/>
            </a:pPr>
            <a:r>
              <a:rPr lang="en-US" dirty="0">
                <a:solidFill>
                  <a:srgbClr val="7030A0"/>
                </a:solidFill>
              </a:rPr>
              <a:t>Existing System.</a:t>
            </a:r>
          </a:p>
          <a:p>
            <a:pPr>
              <a:buFont typeface="Wingdings" panose="05000000000000000000" pitchFamily="2" charset="2"/>
              <a:buChar char="§"/>
            </a:pPr>
            <a:r>
              <a:rPr lang="en-US" dirty="0">
                <a:solidFill>
                  <a:srgbClr val="7030A0"/>
                </a:solidFill>
              </a:rPr>
              <a:t>Proposed System.</a:t>
            </a:r>
          </a:p>
          <a:p>
            <a:pPr>
              <a:buFont typeface="Wingdings" panose="05000000000000000000" pitchFamily="2" charset="2"/>
              <a:buChar char="§"/>
            </a:pPr>
            <a:r>
              <a:rPr lang="en-US" dirty="0">
                <a:solidFill>
                  <a:srgbClr val="7030A0"/>
                </a:solidFill>
              </a:rPr>
              <a:t>Software and Hardware Requirements.</a:t>
            </a:r>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15" y="804165"/>
            <a:ext cx="9605159" cy="719836"/>
          </a:xfrm>
        </p:spPr>
        <p:txBody>
          <a:bodyPr>
            <a:normAutofit/>
          </a:bodyPr>
          <a:lstStyle/>
          <a:p>
            <a:r>
              <a:rPr lang="en-US" sz="2400" b="1" dirty="0"/>
              <a:t>Abstract Description:</a:t>
            </a:r>
          </a:p>
        </p:txBody>
      </p:sp>
      <p:sp>
        <p:nvSpPr>
          <p:cNvPr id="3" name="Content Placeholder 2"/>
          <p:cNvSpPr>
            <a:spLocks noGrp="1"/>
          </p:cNvSpPr>
          <p:nvPr>
            <p:ph sz="half" idx="2"/>
          </p:nvPr>
        </p:nvSpPr>
        <p:spPr>
          <a:xfrm>
            <a:off x="1446212" y="1828800"/>
            <a:ext cx="9601200" cy="4267200"/>
          </a:xfrm>
        </p:spPr>
        <p:txBody>
          <a:bodyPr>
            <a:normAutofit fontScale="92500"/>
          </a:bodyPr>
          <a:lstStyle/>
          <a:p>
            <a:pPr marL="0" indent="0" algn="just">
              <a:lnSpc>
                <a:spcPct val="150000"/>
              </a:lnSpc>
              <a:buNone/>
            </a:pPr>
            <a:r>
              <a:rPr lang="en-US" dirty="0"/>
              <a:t>		The abstract of flooded area detection mainly focuses on the classification of images of floods to those of non-flooded images. This can be done using convolutional neural networks which is a feed-forward artificial neural network. This uses supervised learning with back-propagation as its technique. When the images of both the flooded and non-flooded such as roads, different types of terrains are given to the model, it transforms the images into matrices of pixels and the computation is done on those pixels. By this, accuracy can be achieved because of the coverage of all the pixels from the images and thus successfully classify the images. This model can be helpful when an organization can send a drone for surveillance and the captured images can then be classified in real-time and thus be notified of the floods and appropriate action can be taken without any time delay.</a:t>
            </a:r>
            <a:endParaRPr lang="en-US" sz="1600" dirty="0">
              <a:solidFill>
                <a:srgbClr val="0070C0"/>
              </a:solidFill>
            </a:endParaRPr>
          </a:p>
        </p:txBody>
      </p:sp>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5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Problem definition:</a:t>
            </a:r>
          </a:p>
        </p:txBody>
      </p:sp>
      <p:sp>
        <p:nvSpPr>
          <p:cNvPr id="3" name="Content Placeholder 2"/>
          <p:cNvSpPr>
            <a:spLocks noGrp="1"/>
          </p:cNvSpPr>
          <p:nvPr>
            <p:ph idx="1"/>
          </p:nvPr>
        </p:nvSpPr>
        <p:spPr>
          <a:noFill/>
          <a:effectLst/>
          <a:scene3d>
            <a:camera prst="orthographicFront"/>
            <a:lightRig rig="threePt" dir="t"/>
          </a:scene3d>
          <a:sp3d>
            <a:bevelT w="139700" h="139700" prst="divot"/>
          </a:sp3d>
        </p:spPr>
        <p:txBody>
          <a:bodyPr>
            <a:normAutofit/>
          </a:bodyPr>
          <a:lstStyle/>
          <a:p>
            <a:pPr marL="0" indent="0">
              <a:lnSpc>
                <a:spcPct val="150000"/>
              </a:lnSpc>
              <a:buNone/>
            </a:pPr>
            <a:r>
              <a:rPr lang="en-US" sz="1600" dirty="0">
                <a:solidFill>
                  <a:schemeClr val="accent4">
                    <a:lumMod val="75000"/>
                  </a:schemeClr>
                </a:solidFill>
              </a:rPr>
              <a:t>The objective of this project is to provide safety to people and help organizations to easily identify flooded areas in the least amount of possible time period and hence the organizations can provide and send relief to those particular areas on-time.</a:t>
            </a:r>
          </a:p>
        </p:txBody>
      </p:sp>
    </p:spTree>
    <p:extLst>
      <p:ext uri="{BB962C8B-B14F-4D97-AF65-F5344CB8AC3E}">
        <p14:creationId xmlns:p14="http://schemas.microsoft.com/office/powerpoint/2010/main" val="231553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804521"/>
            <a:ext cx="9605764" cy="643279"/>
          </a:xfrm>
        </p:spPr>
        <p:txBody>
          <a:bodyPr>
            <a:normAutofit/>
          </a:bodyPr>
          <a:lstStyle/>
          <a:p>
            <a:r>
              <a:rPr lang="en-US" sz="2400" b="1" dirty="0"/>
              <a:t>Existing system:</a:t>
            </a:r>
          </a:p>
        </p:txBody>
      </p:sp>
      <p:sp>
        <p:nvSpPr>
          <p:cNvPr id="3" name="Content Placeholder 2">
            <a:extLst>
              <a:ext uri="{FF2B5EF4-FFF2-40B4-BE49-F238E27FC236}">
                <a16:creationId xmlns:a16="http://schemas.microsoft.com/office/drawing/2014/main" id="{6F562C9A-DFDE-4CF8-97E5-6FE55EFA4AD4}"/>
              </a:ext>
            </a:extLst>
          </p:cNvPr>
          <p:cNvSpPr>
            <a:spLocks noGrp="1"/>
          </p:cNvSpPr>
          <p:nvPr>
            <p:ph idx="1"/>
          </p:nvPr>
        </p:nvSpPr>
        <p:spPr/>
        <p:txBody>
          <a:bodyPr/>
          <a:lstStyle/>
          <a:p>
            <a:r>
              <a:rPr lang="en-US" dirty="0"/>
              <a:t>Previously, there were only manned missions to identify the flooded area in a particular region and so time-taking and risky.</a:t>
            </a:r>
          </a:p>
          <a:p>
            <a:r>
              <a:rPr lang="en-US" dirty="0"/>
              <a:t>Some of the models are present which classify based only on the satellite images of the satellite due to which the accuracy is less and does not cover all the areas in a particular region. It has the ability to classify only the previously collected spectral data but not real-time data</a:t>
            </a:r>
          </a:p>
        </p:txBody>
      </p:sp>
    </p:spTree>
    <p:extLst>
      <p:ext uri="{BB962C8B-B14F-4D97-AF65-F5344CB8AC3E}">
        <p14:creationId xmlns:p14="http://schemas.microsoft.com/office/powerpoint/2010/main" val="30412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Proposed system:</a:t>
            </a:r>
          </a:p>
        </p:txBody>
      </p:sp>
      <p:sp>
        <p:nvSpPr>
          <p:cNvPr id="3" name="Content Placeholder 2">
            <a:extLst>
              <a:ext uri="{FF2B5EF4-FFF2-40B4-BE49-F238E27FC236}">
                <a16:creationId xmlns:a16="http://schemas.microsoft.com/office/drawing/2014/main" id="{B02A657C-B3A3-4AD1-8159-0F662BCD548B}"/>
              </a:ext>
            </a:extLst>
          </p:cNvPr>
          <p:cNvSpPr>
            <a:spLocks noGrp="1"/>
          </p:cNvSpPr>
          <p:nvPr>
            <p:ph idx="1"/>
          </p:nvPr>
        </p:nvSpPr>
        <p:spPr/>
        <p:txBody>
          <a:bodyPr/>
          <a:lstStyle/>
          <a:p>
            <a:r>
              <a:rPr lang="en-US" dirty="0"/>
              <a:t>This system provides real-time classification of the images and the classification is done not on the spectral data but using the real-images captured by the drones.</a:t>
            </a:r>
          </a:p>
          <a:p>
            <a:r>
              <a:rPr lang="en-US" dirty="0"/>
              <a:t>Thus, the accuracy in classifying and predicting the flooded-areas images will be more and it can be easily used by various service organizations.</a:t>
            </a:r>
          </a:p>
          <a:p>
            <a:r>
              <a:rPr lang="en-US" dirty="0"/>
              <a:t>The computational power used is also very less compared to the satellites computational power usage. A single computer with a better GPU and CPU can perform the classification faster and effectively.</a:t>
            </a:r>
          </a:p>
        </p:txBody>
      </p:sp>
    </p:spTree>
    <p:extLst>
      <p:ext uri="{BB962C8B-B14F-4D97-AF65-F5344CB8AC3E}">
        <p14:creationId xmlns:p14="http://schemas.microsoft.com/office/powerpoint/2010/main" val="236575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Software and hardware requirements:</a:t>
            </a:r>
          </a:p>
        </p:txBody>
      </p:sp>
      <p:sp>
        <p:nvSpPr>
          <p:cNvPr id="3" name="Content Placeholder 2">
            <a:extLst>
              <a:ext uri="{FF2B5EF4-FFF2-40B4-BE49-F238E27FC236}">
                <a16:creationId xmlns:a16="http://schemas.microsoft.com/office/drawing/2014/main" id="{C9B51123-C746-4662-9274-E9BFD1D13971}"/>
              </a:ext>
            </a:extLst>
          </p:cNvPr>
          <p:cNvSpPr>
            <a:spLocks noGrp="1"/>
          </p:cNvSpPr>
          <p:nvPr>
            <p:ph idx="1"/>
          </p:nvPr>
        </p:nvSpPr>
        <p:spPr/>
        <p:txBody>
          <a:bodyPr>
            <a:normAutofit/>
          </a:bodyPr>
          <a:lstStyle/>
          <a:p>
            <a:pPr marL="0" indent="0">
              <a:buNone/>
            </a:pPr>
            <a:r>
              <a:rPr lang="en-US" b="1" dirty="0"/>
              <a:t>SOFTWARE:			</a:t>
            </a:r>
          </a:p>
          <a:p>
            <a:pPr marL="0" indent="0">
              <a:buNone/>
            </a:pPr>
            <a:r>
              <a:rPr lang="en-US" sz="1800" dirty="0"/>
              <a:t>1.IDE for python programming.</a:t>
            </a:r>
          </a:p>
          <a:p>
            <a:pPr marL="0" indent="0">
              <a:buNone/>
            </a:pPr>
            <a:r>
              <a:rPr lang="en-US" sz="1800" dirty="0"/>
              <a:t>2.Tensorflow and </a:t>
            </a:r>
            <a:r>
              <a:rPr lang="en-US" sz="1800" dirty="0" err="1"/>
              <a:t>keras</a:t>
            </a:r>
            <a:r>
              <a:rPr lang="en-US" sz="1800" dirty="0"/>
              <a:t> libraries(Machine learning).</a:t>
            </a:r>
          </a:p>
          <a:p>
            <a:pPr marL="0" indent="0">
              <a:buNone/>
            </a:pPr>
            <a:r>
              <a:rPr lang="en-US" sz="1800" dirty="0"/>
              <a:t>3.Numpy and pandas libraries(Python).</a:t>
            </a:r>
          </a:p>
          <a:p>
            <a:pPr marL="0" indent="0">
              <a:buNone/>
            </a:pPr>
            <a:r>
              <a:rPr lang="en-US" sz="1800" dirty="0"/>
              <a:t>4.Images data set for training and testing.</a:t>
            </a:r>
          </a:p>
        </p:txBody>
      </p:sp>
    </p:spTree>
    <p:extLst>
      <p:ext uri="{BB962C8B-B14F-4D97-AF65-F5344CB8AC3E}">
        <p14:creationId xmlns:p14="http://schemas.microsoft.com/office/powerpoint/2010/main" val="256706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5081-88E0-4994-9460-6EED1833B07F}"/>
              </a:ext>
            </a:extLst>
          </p:cNvPr>
          <p:cNvSpPr>
            <a:spLocks noGrp="1"/>
          </p:cNvSpPr>
          <p:nvPr>
            <p:ph type="title"/>
          </p:nvPr>
        </p:nvSpPr>
        <p:spPr/>
        <p:txBody>
          <a:bodyPr>
            <a:normAutofit/>
          </a:bodyPr>
          <a:lstStyle/>
          <a:p>
            <a:r>
              <a:rPr lang="en-US" sz="2400" b="1" dirty="0"/>
              <a:t>Software and hardware requirements:</a:t>
            </a:r>
            <a:endParaRPr lang="en-US" sz="2400" dirty="0"/>
          </a:p>
        </p:txBody>
      </p:sp>
      <p:sp>
        <p:nvSpPr>
          <p:cNvPr id="3" name="Content Placeholder 2">
            <a:extLst>
              <a:ext uri="{FF2B5EF4-FFF2-40B4-BE49-F238E27FC236}">
                <a16:creationId xmlns:a16="http://schemas.microsoft.com/office/drawing/2014/main" id="{574842DC-A23C-42BF-B28A-B2209F020B24}"/>
              </a:ext>
            </a:extLst>
          </p:cNvPr>
          <p:cNvSpPr>
            <a:spLocks noGrp="1"/>
          </p:cNvSpPr>
          <p:nvPr>
            <p:ph idx="1"/>
          </p:nvPr>
        </p:nvSpPr>
        <p:spPr/>
        <p:txBody>
          <a:bodyPr>
            <a:normAutofit/>
          </a:bodyPr>
          <a:lstStyle/>
          <a:p>
            <a:pPr marL="0" indent="0">
              <a:buNone/>
            </a:pPr>
            <a:r>
              <a:rPr lang="en-US" sz="2400" b="1" dirty="0"/>
              <a:t>HARDWARE:</a:t>
            </a:r>
          </a:p>
          <a:p>
            <a:r>
              <a:rPr lang="en-US" sz="1800" dirty="0"/>
              <a:t>A computer with a minimum configuration of Intel i5 processor along with Nvidia 960 MX GPU is preferred for better processing.</a:t>
            </a:r>
          </a:p>
          <a:p>
            <a:r>
              <a:rPr lang="en-US" sz="1800" dirty="0"/>
              <a:t>Minimum 4GB of RAM and 4GB of graphical RAM.</a:t>
            </a:r>
          </a:p>
        </p:txBody>
      </p:sp>
    </p:spTree>
    <p:extLst>
      <p:ext uri="{BB962C8B-B14F-4D97-AF65-F5344CB8AC3E}">
        <p14:creationId xmlns:p14="http://schemas.microsoft.com/office/powerpoint/2010/main" val="208212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Gallery">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0</TotalTime>
  <Words>492</Words>
  <Application>Microsoft Office PowerPoint</Application>
  <PresentationFormat>Custom</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Gill Sans MT</vt:lpstr>
      <vt:lpstr>Wingdings</vt:lpstr>
      <vt:lpstr>Gallery</vt:lpstr>
      <vt:lpstr>Flooded Area detector</vt:lpstr>
      <vt:lpstr>Contents:</vt:lpstr>
      <vt:lpstr>Abstract Description:</vt:lpstr>
      <vt:lpstr>Problem definition:</vt:lpstr>
      <vt:lpstr>Existing system:</vt:lpstr>
      <vt:lpstr>Proposed system:</vt:lpstr>
      <vt:lpstr>Software and hardware requirements:</vt:lpstr>
      <vt:lpstr>Software and hardware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2018-01-26T15:10:19Z</dcterms:created>
  <dcterms:modified xsi:type="dcterms:W3CDTF">2019-01-30T07:21:00Z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