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0"/>
  </p:notesMasterIdLst>
  <p:sldIdLst>
    <p:sldId id="256" r:id="rId2"/>
    <p:sldId id="259" r:id="rId3"/>
    <p:sldId id="257" r:id="rId4"/>
    <p:sldId id="262" r:id="rId5"/>
    <p:sldId id="271" r:id="rId6"/>
    <p:sldId id="272" r:id="rId7"/>
    <p:sldId id="263" r:id="rId8"/>
    <p:sldId id="265" r:id="rId9"/>
    <p:sldId id="268" r:id="rId10"/>
    <p:sldId id="270" r:id="rId11"/>
    <p:sldId id="274" r:id="rId12"/>
    <p:sldId id="275" r:id="rId13"/>
    <p:sldId id="276" r:id="rId14"/>
    <p:sldId id="277" r:id="rId15"/>
    <p:sldId id="278" r:id="rId16"/>
    <p:sldId id="279" r:id="rId17"/>
    <p:sldId id="26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th siddi" initials="ss" lastIdx="1" clrIdx="0">
    <p:extLst>
      <p:ext uri="{19B8F6BF-5375-455C-9EA6-DF929625EA0E}">
        <p15:presenceInfo xmlns:p15="http://schemas.microsoft.com/office/powerpoint/2012/main" userId="7239dac8af19c8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6" autoAdjust="0"/>
    <p:restoredTop sz="89651" autoAdjust="0"/>
  </p:normalViewPr>
  <p:slideViewPr>
    <p:cSldViewPr snapToGrid="0">
      <p:cViewPr varScale="1">
        <p:scale>
          <a:sx n="77" d="100"/>
          <a:sy n="77" d="100"/>
        </p:scale>
        <p:origin x="8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76BB8-7AC9-4D37-A314-79FF10BB43DB}"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105EE14A-D248-4C87-B38A-9C65D629013B}">
      <dgm:prSet/>
      <dgm:spPr/>
      <dgm:t>
        <a:bodyPr/>
        <a:lstStyle/>
        <a:p>
          <a:r>
            <a:rPr lang="en-US"/>
            <a:t>Objective of the project.</a:t>
          </a:r>
        </a:p>
      </dgm:t>
    </dgm:pt>
    <dgm:pt modelId="{C56A77CC-7D8F-4048-892A-574D999CAB30}" type="parTrans" cxnId="{ECAAA31B-5B58-4F1B-80E1-9DB5CC714DB5}">
      <dgm:prSet/>
      <dgm:spPr/>
      <dgm:t>
        <a:bodyPr/>
        <a:lstStyle/>
        <a:p>
          <a:endParaRPr lang="en-US"/>
        </a:p>
      </dgm:t>
    </dgm:pt>
    <dgm:pt modelId="{5C57C2AD-9AAB-4287-BB36-A5677E7B6BE9}" type="sibTrans" cxnId="{ECAAA31B-5B58-4F1B-80E1-9DB5CC714DB5}">
      <dgm:prSet phldrT="1" phldr="0"/>
      <dgm:spPr/>
      <dgm:t>
        <a:bodyPr/>
        <a:lstStyle/>
        <a:p>
          <a:r>
            <a:rPr lang="en-US"/>
            <a:t>1</a:t>
          </a:r>
        </a:p>
      </dgm:t>
    </dgm:pt>
    <dgm:pt modelId="{71DE414D-2858-483F-867A-F5996B87D348}">
      <dgm:prSet/>
      <dgm:spPr/>
      <dgm:t>
        <a:bodyPr/>
        <a:lstStyle/>
        <a:p>
          <a:r>
            <a:rPr lang="en-US"/>
            <a:t>Dataflow of the project.</a:t>
          </a:r>
        </a:p>
      </dgm:t>
    </dgm:pt>
    <dgm:pt modelId="{D9A30041-C481-40B2-A2BB-2C63A15A7532}" type="parTrans" cxnId="{4ACDADC8-454D-43F4-A249-CBE6426AEA4F}">
      <dgm:prSet/>
      <dgm:spPr/>
      <dgm:t>
        <a:bodyPr/>
        <a:lstStyle/>
        <a:p>
          <a:endParaRPr lang="en-US"/>
        </a:p>
      </dgm:t>
    </dgm:pt>
    <dgm:pt modelId="{309C49FC-FDE9-4CFB-B7B9-2D27E33088F1}" type="sibTrans" cxnId="{4ACDADC8-454D-43F4-A249-CBE6426AEA4F}">
      <dgm:prSet phldrT="2" phldr="0"/>
      <dgm:spPr/>
      <dgm:t>
        <a:bodyPr/>
        <a:lstStyle/>
        <a:p>
          <a:r>
            <a:rPr lang="en-US"/>
            <a:t>2</a:t>
          </a:r>
        </a:p>
      </dgm:t>
    </dgm:pt>
    <dgm:pt modelId="{5530BF19-190E-4E19-98B0-1315DED84632}">
      <dgm:prSet/>
      <dgm:spPr/>
      <dgm:t>
        <a:bodyPr/>
        <a:lstStyle/>
        <a:p>
          <a:r>
            <a:rPr lang="en-US" dirty="0"/>
            <a:t>Implementation of the project.</a:t>
          </a:r>
        </a:p>
      </dgm:t>
    </dgm:pt>
    <dgm:pt modelId="{243F4BE6-39AE-4DC6-A8B9-7F4EECCDA407}" type="parTrans" cxnId="{24E513B7-DC81-4322-9088-39C9F42E2E15}">
      <dgm:prSet/>
      <dgm:spPr/>
      <dgm:t>
        <a:bodyPr/>
        <a:lstStyle/>
        <a:p>
          <a:endParaRPr lang="en-US"/>
        </a:p>
      </dgm:t>
    </dgm:pt>
    <dgm:pt modelId="{71B334EB-2EB0-4BCA-B835-3D8A63C7561C}" type="sibTrans" cxnId="{24E513B7-DC81-4322-9088-39C9F42E2E15}">
      <dgm:prSet phldrT="3" phldr="0"/>
      <dgm:spPr/>
      <dgm:t>
        <a:bodyPr/>
        <a:lstStyle/>
        <a:p>
          <a:r>
            <a:rPr lang="en-US"/>
            <a:t>3</a:t>
          </a:r>
        </a:p>
      </dgm:t>
    </dgm:pt>
    <dgm:pt modelId="{882BEC3D-8C8B-4420-BEBA-E545214F1A59}" type="pres">
      <dgm:prSet presAssocID="{CA476BB8-7AC9-4D37-A314-79FF10BB43DB}" presName="Name0" presStyleCnt="0">
        <dgm:presLayoutVars>
          <dgm:animLvl val="lvl"/>
          <dgm:resizeHandles val="exact"/>
        </dgm:presLayoutVars>
      </dgm:prSet>
      <dgm:spPr/>
    </dgm:pt>
    <dgm:pt modelId="{98C0FEA9-76E5-4CB7-BA42-063F26DCBDE3}" type="pres">
      <dgm:prSet presAssocID="{105EE14A-D248-4C87-B38A-9C65D629013B}" presName="compositeNode" presStyleCnt="0">
        <dgm:presLayoutVars>
          <dgm:bulletEnabled val="1"/>
        </dgm:presLayoutVars>
      </dgm:prSet>
      <dgm:spPr/>
    </dgm:pt>
    <dgm:pt modelId="{3D4EC150-8088-4E85-9A9D-5F50174D678C}" type="pres">
      <dgm:prSet presAssocID="{105EE14A-D248-4C87-B38A-9C65D629013B}" presName="bgRect" presStyleLbl="bgAccFollowNode1" presStyleIdx="0" presStyleCnt="3"/>
      <dgm:spPr/>
    </dgm:pt>
    <dgm:pt modelId="{8890330F-8075-49EF-9598-E13CA5441B45}" type="pres">
      <dgm:prSet presAssocID="{5C57C2AD-9AAB-4287-BB36-A5677E7B6BE9}" presName="sibTransNodeCircle" presStyleLbl="alignNode1" presStyleIdx="0" presStyleCnt="6">
        <dgm:presLayoutVars>
          <dgm:chMax val="0"/>
          <dgm:bulletEnabled/>
        </dgm:presLayoutVars>
      </dgm:prSet>
      <dgm:spPr/>
    </dgm:pt>
    <dgm:pt modelId="{89CB5557-A530-4EDF-A30F-81E2FDFE05FD}" type="pres">
      <dgm:prSet presAssocID="{105EE14A-D248-4C87-B38A-9C65D629013B}" presName="bottomLine" presStyleLbl="alignNode1" presStyleIdx="1" presStyleCnt="6">
        <dgm:presLayoutVars/>
      </dgm:prSet>
      <dgm:spPr/>
    </dgm:pt>
    <dgm:pt modelId="{CA0C4703-AF90-452E-B32A-29164A192323}" type="pres">
      <dgm:prSet presAssocID="{105EE14A-D248-4C87-B38A-9C65D629013B}" presName="nodeText" presStyleLbl="bgAccFollowNode1" presStyleIdx="0" presStyleCnt="3">
        <dgm:presLayoutVars>
          <dgm:bulletEnabled val="1"/>
        </dgm:presLayoutVars>
      </dgm:prSet>
      <dgm:spPr/>
    </dgm:pt>
    <dgm:pt modelId="{66F62500-42BC-4DEA-BDA6-C20B0367367A}" type="pres">
      <dgm:prSet presAssocID="{5C57C2AD-9AAB-4287-BB36-A5677E7B6BE9}" presName="sibTrans" presStyleCnt="0"/>
      <dgm:spPr/>
    </dgm:pt>
    <dgm:pt modelId="{CA56DEE2-6CC7-41D3-A3F7-D4A13E5C129F}" type="pres">
      <dgm:prSet presAssocID="{71DE414D-2858-483F-867A-F5996B87D348}" presName="compositeNode" presStyleCnt="0">
        <dgm:presLayoutVars>
          <dgm:bulletEnabled val="1"/>
        </dgm:presLayoutVars>
      </dgm:prSet>
      <dgm:spPr/>
    </dgm:pt>
    <dgm:pt modelId="{AB033C0D-825C-435D-A64C-FD17F0808D10}" type="pres">
      <dgm:prSet presAssocID="{71DE414D-2858-483F-867A-F5996B87D348}" presName="bgRect" presStyleLbl="bgAccFollowNode1" presStyleIdx="1" presStyleCnt="3"/>
      <dgm:spPr/>
    </dgm:pt>
    <dgm:pt modelId="{1647588F-BC10-4BAA-A086-B5AE57175CC1}" type="pres">
      <dgm:prSet presAssocID="{309C49FC-FDE9-4CFB-B7B9-2D27E33088F1}" presName="sibTransNodeCircle" presStyleLbl="alignNode1" presStyleIdx="2" presStyleCnt="6">
        <dgm:presLayoutVars>
          <dgm:chMax val="0"/>
          <dgm:bulletEnabled/>
        </dgm:presLayoutVars>
      </dgm:prSet>
      <dgm:spPr/>
    </dgm:pt>
    <dgm:pt modelId="{32DC3FAA-2A66-4FB2-8CB5-68FE311F7F1E}" type="pres">
      <dgm:prSet presAssocID="{71DE414D-2858-483F-867A-F5996B87D348}" presName="bottomLine" presStyleLbl="alignNode1" presStyleIdx="3" presStyleCnt="6">
        <dgm:presLayoutVars/>
      </dgm:prSet>
      <dgm:spPr/>
    </dgm:pt>
    <dgm:pt modelId="{6AF77345-127E-4F1D-BB82-25CB12A06998}" type="pres">
      <dgm:prSet presAssocID="{71DE414D-2858-483F-867A-F5996B87D348}" presName="nodeText" presStyleLbl="bgAccFollowNode1" presStyleIdx="1" presStyleCnt="3">
        <dgm:presLayoutVars>
          <dgm:bulletEnabled val="1"/>
        </dgm:presLayoutVars>
      </dgm:prSet>
      <dgm:spPr/>
    </dgm:pt>
    <dgm:pt modelId="{AAB6D747-F072-4ACA-87D4-315358B50E89}" type="pres">
      <dgm:prSet presAssocID="{309C49FC-FDE9-4CFB-B7B9-2D27E33088F1}" presName="sibTrans" presStyleCnt="0"/>
      <dgm:spPr/>
    </dgm:pt>
    <dgm:pt modelId="{93D64E69-7E09-42CA-9DED-B16F1D414915}" type="pres">
      <dgm:prSet presAssocID="{5530BF19-190E-4E19-98B0-1315DED84632}" presName="compositeNode" presStyleCnt="0">
        <dgm:presLayoutVars>
          <dgm:bulletEnabled val="1"/>
        </dgm:presLayoutVars>
      </dgm:prSet>
      <dgm:spPr/>
    </dgm:pt>
    <dgm:pt modelId="{9A3E60D4-2BBF-42D9-A8FE-C21C43C07022}" type="pres">
      <dgm:prSet presAssocID="{5530BF19-190E-4E19-98B0-1315DED84632}" presName="bgRect" presStyleLbl="bgAccFollowNode1" presStyleIdx="2" presStyleCnt="3"/>
      <dgm:spPr/>
    </dgm:pt>
    <dgm:pt modelId="{F2419581-D5CB-4442-BB62-C47822C6350A}" type="pres">
      <dgm:prSet presAssocID="{71B334EB-2EB0-4BCA-B835-3D8A63C7561C}" presName="sibTransNodeCircle" presStyleLbl="alignNode1" presStyleIdx="4" presStyleCnt="6">
        <dgm:presLayoutVars>
          <dgm:chMax val="0"/>
          <dgm:bulletEnabled/>
        </dgm:presLayoutVars>
      </dgm:prSet>
      <dgm:spPr/>
    </dgm:pt>
    <dgm:pt modelId="{A472A2FB-C32A-4B66-A0C7-5EEC14051CE3}" type="pres">
      <dgm:prSet presAssocID="{5530BF19-190E-4E19-98B0-1315DED84632}" presName="bottomLine" presStyleLbl="alignNode1" presStyleIdx="5" presStyleCnt="6">
        <dgm:presLayoutVars/>
      </dgm:prSet>
      <dgm:spPr/>
    </dgm:pt>
    <dgm:pt modelId="{0A91726E-5B12-43C6-BCC4-9819CF6F0CF8}" type="pres">
      <dgm:prSet presAssocID="{5530BF19-190E-4E19-98B0-1315DED84632}" presName="nodeText" presStyleLbl="bgAccFollowNode1" presStyleIdx="2" presStyleCnt="3">
        <dgm:presLayoutVars>
          <dgm:bulletEnabled val="1"/>
        </dgm:presLayoutVars>
      </dgm:prSet>
      <dgm:spPr/>
    </dgm:pt>
  </dgm:ptLst>
  <dgm:cxnLst>
    <dgm:cxn modelId="{ECAAA31B-5B58-4F1B-80E1-9DB5CC714DB5}" srcId="{CA476BB8-7AC9-4D37-A314-79FF10BB43DB}" destId="{105EE14A-D248-4C87-B38A-9C65D629013B}" srcOrd="0" destOrd="0" parTransId="{C56A77CC-7D8F-4048-892A-574D999CAB30}" sibTransId="{5C57C2AD-9AAB-4287-BB36-A5677E7B6BE9}"/>
    <dgm:cxn modelId="{E2229C5B-99F2-49BC-AEF0-D5AA57BDB202}" type="presOf" srcId="{5530BF19-190E-4E19-98B0-1315DED84632}" destId="{9A3E60D4-2BBF-42D9-A8FE-C21C43C07022}" srcOrd="0" destOrd="0" presId="urn:microsoft.com/office/officeart/2016/7/layout/BasicLinearProcessNumbered"/>
    <dgm:cxn modelId="{E1CC185D-D2FA-4DB4-8DE4-87273F99AFC5}" type="presOf" srcId="{105EE14A-D248-4C87-B38A-9C65D629013B}" destId="{CA0C4703-AF90-452E-B32A-29164A192323}" srcOrd="1" destOrd="0" presId="urn:microsoft.com/office/officeart/2016/7/layout/BasicLinearProcessNumbered"/>
    <dgm:cxn modelId="{6FAD5272-60CB-4DCB-9817-E51A2DA570BD}" type="presOf" srcId="{71DE414D-2858-483F-867A-F5996B87D348}" destId="{AB033C0D-825C-435D-A64C-FD17F0808D10}" srcOrd="0" destOrd="0" presId="urn:microsoft.com/office/officeart/2016/7/layout/BasicLinearProcessNumbered"/>
    <dgm:cxn modelId="{5218287A-AE38-4AE7-B46B-A9296AB22543}" type="presOf" srcId="{309C49FC-FDE9-4CFB-B7B9-2D27E33088F1}" destId="{1647588F-BC10-4BAA-A086-B5AE57175CC1}" srcOrd="0" destOrd="0" presId="urn:microsoft.com/office/officeart/2016/7/layout/BasicLinearProcessNumbered"/>
    <dgm:cxn modelId="{DB6FFC85-4B36-416B-B353-FBAA78674D3D}" type="presOf" srcId="{71B334EB-2EB0-4BCA-B835-3D8A63C7561C}" destId="{F2419581-D5CB-4442-BB62-C47822C6350A}" srcOrd="0" destOrd="0" presId="urn:microsoft.com/office/officeart/2016/7/layout/BasicLinearProcessNumbered"/>
    <dgm:cxn modelId="{8F673C93-D3AA-4EBC-8B76-C1F167B53E42}" type="presOf" srcId="{5530BF19-190E-4E19-98B0-1315DED84632}" destId="{0A91726E-5B12-43C6-BCC4-9819CF6F0CF8}" srcOrd="1" destOrd="0" presId="urn:microsoft.com/office/officeart/2016/7/layout/BasicLinearProcessNumbered"/>
    <dgm:cxn modelId="{FC63AD93-C577-4560-B0CF-2286F98E97C8}" type="presOf" srcId="{105EE14A-D248-4C87-B38A-9C65D629013B}" destId="{3D4EC150-8088-4E85-9A9D-5F50174D678C}" srcOrd="0" destOrd="0" presId="urn:microsoft.com/office/officeart/2016/7/layout/BasicLinearProcessNumbered"/>
    <dgm:cxn modelId="{BD7236A5-BE14-4A08-989B-DA653FEC6049}" type="presOf" srcId="{CA476BB8-7AC9-4D37-A314-79FF10BB43DB}" destId="{882BEC3D-8C8B-4420-BEBA-E545214F1A59}" srcOrd="0" destOrd="0" presId="urn:microsoft.com/office/officeart/2016/7/layout/BasicLinearProcessNumbered"/>
    <dgm:cxn modelId="{E6F5FAB1-F12D-4CE7-B207-94BC2ABAADF0}" type="presOf" srcId="{71DE414D-2858-483F-867A-F5996B87D348}" destId="{6AF77345-127E-4F1D-BB82-25CB12A06998}" srcOrd="1" destOrd="0" presId="urn:microsoft.com/office/officeart/2016/7/layout/BasicLinearProcessNumbered"/>
    <dgm:cxn modelId="{24E513B7-DC81-4322-9088-39C9F42E2E15}" srcId="{CA476BB8-7AC9-4D37-A314-79FF10BB43DB}" destId="{5530BF19-190E-4E19-98B0-1315DED84632}" srcOrd="2" destOrd="0" parTransId="{243F4BE6-39AE-4DC6-A8B9-7F4EECCDA407}" sibTransId="{71B334EB-2EB0-4BCA-B835-3D8A63C7561C}"/>
    <dgm:cxn modelId="{36EA61BC-BCEA-49EF-90FC-8D23CCB5EB65}" type="presOf" srcId="{5C57C2AD-9AAB-4287-BB36-A5677E7B6BE9}" destId="{8890330F-8075-49EF-9598-E13CA5441B45}" srcOrd="0" destOrd="0" presId="urn:microsoft.com/office/officeart/2016/7/layout/BasicLinearProcessNumbered"/>
    <dgm:cxn modelId="{4ACDADC8-454D-43F4-A249-CBE6426AEA4F}" srcId="{CA476BB8-7AC9-4D37-A314-79FF10BB43DB}" destId="{71DE414D-2858-483F-867A-F5996B87D348}" srcOrd="1" destOrd="0" parTransId="{D9A30041-C481-40B2-A2BB-2C63A15A7532}" sibTransId="{309C49FC-FDE9-4CFB-B7B9-2D27E33088F1}"/>
    <dgm:cxn modelId="{47E93726-5404-4A91-9DBB-354DC66A9141}" type="presParOf" srcId="{882BEC3D-8C8B-4420-BEBA-E545214F1A59}" destId="{98C0FEA9-76E5-4CB7-BA42-063F26DCBDE3}" srcOrd="0" destOrd="0" presId="urn:microsoft.com/office/officeart/2016/7/layout/BasicLinearProcessNumbered"/>
    <dgm:cxn modelId="{44FC019E-A7A7-4D43-9E8D-AC524B80E7C3}" type="presParOf" srcId="{98C0FEA9-76E5-4CB7-BA42-063F26DCBDE3}" destId="{3D4EC150-8088-4E85-9A9D-5F50174D678C}" srcOrd="0" destOrd="0" presId="urn:microsoft.com/office/officeart/2016/7/layout/BasicLinearProcessNumbered"/>
    <dgm:cxn modelId="{1D6B2028-957B-4DC8-84C0-D7BFDD7071A2}" type="presParOf" srcId="{98C0FEA9-76E5-4CB7-BA42-063F26DCBDE3}" destId="{8890330F-8075-49EF-9598-E13CA5441B45}" srcOrd="1" destOrd="0" presId="urn:microsoft.com/office/officeart/2016/7/layout/BasicLinearProcessNumbered"/>
    <dgm:cxn modelId="{11B7F064-B827-4C85-998C-C6268BBC7EBC}" type="presParOf" srcId="{98C0FEA9-76E5-4CB7-BA42-063F26DCBDE3}" destId="{89CB5557-A530-4EDF-A30F-81E2FDFE05FD}" srcOrd="2" destOrd="0" presId="urn:microsoft.com/office/officeart/2016/7/layout/BasicLinearProcessNumbered"/>
    <dgm:cxn modelId="{1BACC173-8314-4725-B413-FA8D49EE57AD}" type="presParOf" srcId="{98C0FEA9-76E5-4CB7-BA42-063F26DCBDE3}" destId="{CA0C4703-AF90-452E-B32A-29164A192323}" srcOrd="3" destOrd="0" presId="urn:microsoft.com/office/officeart/2016/7/layout/BasicLinearProcessNumbered"/>
    <dgm:cxn modelId="{63147958-8155-444C-9F9F-643FFF14707F}" type="presParOf" srcId="{882BEC3D-8C8B-4420-BEBA-E545214F1A59}" destId="{66F62500-42BC-4DEA-BDA6-C20B0367367A}" srcOrd="1" destOrd="0" presId="urn:microsoft.com/office/officeart/2016/7/layout/BasicLinearProcessNumbered"/>
    <dgm:cxn modelId="{3C8B99CC-E778-42E5-BC76-F8E7CA48F902}" type="presParOf" srcId="{882BEC3D-8C8B-4420-BEBA-E545214F1A59}" destId="{CA56DEE2-6CC7-41D3-A3F7-D4A13E5C129F}" srcOrd="2" destOrd="0" presId="urn:microsoft.com/office/officeart/2016/7/layout/BasicLinearProcessNumbered"/>
    <dgm:cxn modelId="{852779BD-5D01-4EB2-A577-044C9EA89824}" type="presParOf" srcId="{CA56DEE2-6CC7-41D3-A3F7-D4A13E5C129F}" destId="{AB033C0D-825C-435D-A64C-FD17F0808D10}" srcOrd="0" destOrd="0" presId="urn:microsoft.com/office/officeart/2016/7/layout/BasicLinearProcessNumbered"/>
    <dgm:cxn modelId="{83C79B2E-2A56-4B2C-96BC-C7D693C0FDFA}" type="presParOf" srcId="{CA56DEE2-6CC7-41D3-A3F7-D4A13E5C129F}" destId="{1647588F-BC10-4BAA-A086-B5AE57175CC1}" srcOrd="1" destOrd="0" presId="urn:microsoft.com/office/officeart/2016/7/layout/BasicLinearProcessNumbered"/>
    <dgm:cxn modelId="{F3C512C5-9635-4BB3-BC04-EB5F68A26C52}" type="presParOf" srcId="{CA56DEE2-6CC7-41D3-A3F7-D4A13E5C129F}" destId="{32DC3FAA-2A66-4FB2-8CB5-68FE311F7F1E}" srcOrd="2" destOrd="0" presId="urn:microsoft.com/office/officeart/2016/7/layout/BasicLinearProcessNumbered"/>
    <dgm:cxn modelId="{E159D4DF-97B1-4DEE-A4AC-7BCB4FE5F618}" type="presParOf" srcId="{CA56DEE2-6CC7-41D3-A3F7-D4A13E5C129F}" destId="{6AF77345-127E-4F1D-BB82-25CB12A06998}" srcOrd="3" destOrd="0" presId="urn:microsoft.com/office/officeart/2016/7/layout/BasicLinearProcessNumbered"/>
    <dgm:cxn modelId="{E3489E62-8BEA-4462-9DEB-304282164094}" type="presParOf" srcId="{882BEC3D-8C8B-4420-BEBA-E545214F1A59}" destId="{AAB6D747-F072-4ACA-87D4-315358B50E89}" srcOrd="3" destOrd="0" presId="urn:microsoft.com/office/officeart/2016/7/layout/BasicLinearProcessNumbered"/>
    <dgm:cxn modelId="{53F00D16-46AA-4635-86CB-5898C2463683}" type="presParOf" srcId="{882BEC3D-8C8B-4420-BEBA-E545214F1A59}" destId="{93D64E69-7E09-42CA-9DED-B16F1D414915}" srcOrd="4" destOrd="0" presId="urn:microsoft.com/office/officeart/2016/7/layout/BasicLinearProcessNumbered"/>
    <dgm:cxn modelId="{6FFBFB18-17ED-407F-A0DF-13EA98D2BD7E}" type="presParOf" srcId="{93D64E69-7E09-42CA-9DED-B16F1D414915}" destId="{9A3E60D4-2BBF-42D9-A8FE-C21C43C07022}" srcOrd="0" destOrd="0" presId="urn:microsoft.com/office/officeart/2016/7/layout/BasicLinearProcessNumbered"/>
    <dgm:cxn modelId="{A0BE8770-35A2-4473-908A-BA1AB7909F10}" type="presParOf" srcId="{93D64E69-7E09-42CA-9DED-B16F1D414915}" destId="{F2419581-D5CB-4442-BB62-C47822C6350A}" srcOrd="1" destOrd="0" presId="urn:microsoft.com/office/officeart/2016/7/layout/BasicLinearProcessNumbered"/>
    <dgm:cxn modelId="{A871E321-8903-4C7E-BB42-7C32FDBE3931}" type="presParOf" srcId="{93D64E69-7E09-42CA-9DED-B16F1D414915}" destId="{A472A2FB-C32A-4B66-A0C7-5EEC14051CE3}" srcOrd="2" destOrd="0" presId="urn:microsoft.com/office/officeart/2016/7/layout/BasicLinearProcessNumbered"/>
    <dgm:cxn modelId="{7CC0D7A2-55AE-4E7F-AC11-FDB96CE24A69}" type="presParOf" srcId="{93D64E69-7E09-42CA-9DED-B16F1D414915}" destId="{0A91726E-5B12-43C6-BCC4-9819CF6F0CF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3A1C65-0DD3-452C-81E0-8781126DAC03}" type="doc">
      <dgm:prSet loTypeId="urn:microsoft.com/office/officeart/2016/7/layout/LinearBlockProcessNumbered" loCatId="process" qsTypeId="urn:microsoft.com/office/officeart/2005/8/quickstyle/simple1" qsCatId="simple" csTypeId="urn:microsoft.com/office/officeart/2005/8/colors/colorful3" csCatId="colorful" phldr="1"/>
      <dgm:spPr/>
      <dgm:t>
        <a:bodyPr/>
        <a:lstStyle/>
        <a:p>
          <a:endParaRPr lang="en-US"/>
        </a:p>
      </dgm:t>
    </dgm:pt>
    <dgm:pt modelId="{BC3288D4-F197-42FC-9B1F-5D7F638511D9}">
      <dgm:prSet/>
      <dgm:spPr/>
      <dgm:t>
        <a:bodyPr/>
        <a:lstStyle/>
        <a:p>
          <a:r>
            <a:rPr lang="en-US" dirty="0"/>
            <a:t>To provide service to various organizations which can use drones for capturing images during floods. The application provides image classification for the images captured.</a:t>
          </a:r>
        </a:p>
      </dgm:t>
    </dgm:pt>
    <dgm:pt modelId="{11E80AC1-B532-4742-A737-8A9312AFCEAE}" type="parTrans" cxnId="{115AFE88-745E-42FF-9792-68F9AA6CA86B}">
      <dgm:prSet/>
      <dgm:spPr/>
      <dgm:t>
        <a:bodyPr/>
        <a:lstStyle/>
        <a:p>
          <a:endParaRPr lang="en-US"/>
        </a:p>
      </dgm:t>
    </dgm:pt>
    <dgm:pt modelId="{F8CBE4D1-72C9-43F7-ACCC-8EC8ACB2ED55}" type="sibTrans" cxnId="{115AFE88-745E-42FF-9792-68F9AA6CA86B}">
      <dgm:prSet phldrT="01" phldr="0"/>
      <dgm:spPr/>
      <dgm:t>
        <a:bodyPr/>
        <a:lstStyle/>
        <a:p>
          <a:r>
            <a:rPr lang="en-US"/>
            <a:t>01</a:t>
          </a:r>
        </a:p>
      </dgm:t>
    </dgm:pt>
    <dgm:pt modelId="{56A70281-B68F-40DC-A9BE-5ADF24DF6EEA}">
      <dgm:prSet/>
      <dgm:spPr>
        <a:solidFill>
          <a:schemeClr val="bg1">
            <a:lumMod val="65000"/>
          </a:schemeClr>
        </a:solidFill>
      </dgm:spPr>
      <dgm:t>
        <a:bodyPr/>
        <a:lstStyle/>
        <a:p>
          <a:r>
            <a:rPr lang="en-US" dirty="0"/>
            <a:t>This helps for effective management when floods occur. Continuous surveillance of flood prone areas is achievable.</a:t>
          </a:r>
        </a:p>
      </dgm:t>
    </dgm:pt>
    <dgm:pt modelId="{12C19C06-7523-4A93-8244-6DC949044F17}" type="parTrans" cxnId="{32B43141-740F-4C61-9981-4B91A89EF5A3}">
      <dgm:prSet/>
      <dgm:spPr/>
      <dgm:t>
        <a:bodyPr/>
        <a:lstStyle/>
        <a:p>
          <a:endParaRPr lang="en-US"/>
        </a:p>
      </dgm:t>
    </dgm:pt>
    <dgm:pt modelId="{ED172F62-9898-469F-BCA5-149CA11373AC}" type="sibTrans" cxnId="{32B43141-740F-4C61-9981-4B91A89EF5A3}">
      <dgm:prSet phldrT="02" phldr="0"/>
      <dgm:spPr/>
      <dgm:t>
        <a:bodyPr/>
        <a:lstStyle/>
        <a:p>
          <a:r>
            <a:rPr lang="en-US"/>
            <a:t>02</a:t>
          </a:r>
        </a:p>
      </dgm:t>
    </dgm:pt>
    <dgm:pt modelId="{448A1459-A3F3-4BFB-B128-F2CCE0C93546}" type="pres">
      <dgm:prSet presAssocID="{3F3A1C65-0DD3-452C-81E0-8781126DAC03}" presName="Name0" presStyleCnt="0">
        <dgm:presLayoutVars>
          <dgm:animLvl val="lvl"/>
          <dgm:resizeHandles val="exact"/>
        </dgm:presLayoutVars>
      </dgm:prSet>
      <dgm:spPr/>
    </dgm:pt>
    <dgm:pt modelId="{CCAA5ABB-3F79-475A-B17C-B757C6EC5A86}" type="pres">
      <dgm:prSet presAssocID="{BC3288D4-F197-42FC-9B1F-5D7F638511D9}" presName="compositeNode" presStyleCnt="0">
        <dgm:presLayoutVars>
          <dgm:bulletEnabled val="1"/>
        </dgm:presLayoutVars>
      </dgm:prSet>
      <dgm:spPr/>
    </dgm:pt>
    <dgm:pt modelId="{A3DC2059-D352-43EE-B682-DD668B4CE388}" type="pres">
      <dgm:prSet presAssocID="{BC3288D4-F197-42FC-9B1F-5D7F638511D9}" presName="bgRect" presStyleLbl="alignNode1" presStyleIdx="0" presStyleCnt="2"/>
      <dgm:spPr/>
    </dgm:pt>
    <dgm:pt modelId="{45AB755F-16FF-410C-A9A2-8B19BFC4907E}" type="pres">
      <dgm:prSet presAssocID="{F8CBE4D1-72C9-43F7-ACCC-8EC8ACB2ED55}" presName="sibTransNodeRect" presStyleLbl="alignNode1" presStyleIdx="0" presStyleCnt="2">
        <dgm:presLayoutVars>
          <dgm:chMax val="0"/>
          <dgm:bulletEnabled val="1"/>
        </dgm:presLayoutVars>
      </dgm:prSet>
      <dgm:spPr/>
    </dgm:pt>
    <dgm:pt modelId="{9836BC43-11B8-4F24-9A1C-B4AABB84B095}" type="pres">
      <dgm:prSet presAssocID="{BC3288D4-F197-42FC-9B1F-5D7F638511D9}" presName="nodeRect" presStyleLbl="alignNode1" presStyleIdx="0" presStyleCnt="2">
        <dgm:presLayoutVars>
          <dgm:bulletEnabled val="1"/>
        </dgm:presLayoutVars>
      </dgm:prSet>
      <dgm:spPr/>
    </dgm:pt>
    <dgm:pt modelId="{E1BB850E-4A75-4E36-9E55-80FA8BB6E750}" type="pres">
      <dgm:prSet presAssocID="{F8CBE4D1-72C9-43F7-ACCC-8EC8ACB2ED55}" presName="sibTrans" presStyleCnt="0"/>
      <dgm:spPr/>
    </dgm:pt>
    <dgm:pt modelId="{B7734D59-2E9F-45E6-BCBB-09C78237E3E4}" type="pres">
      <dgm:prSet presAssocID="{56A70281-B68F-40DC-A9BE-5ADF24DF6EEA}" presName="compositeNode" presStyleCnt="0">
        <dgm:presLayoutVars>
          <dgm:bulletEnabled val="1"/>
        </dgm:presLayoutVars>
      </dgm:prSet>
      <dgm:spPr/>
    </dgm:pt>
    <dgm:pt modelId="{AD7D170E-8EEF-474D-AC96-F1DAB2AA82D7}" type="pres">
      <dgm:prSet presAssocID="{56A70281-B68F-40DC-A9BE-5ADF24DF6EEA}" presName="bgRect" presStyleLbl="alignNode1" presStyleIdx="1" presStyleCnt="2"/>
      <dgm:spPr/>
    </dgm:pt>
    <dgm:pt modelId="{0A85BE56-81D5-43DB-8821-147C15025971}" type="pres">
      <dgm:prSet presAssocID="{ED172F62-9898-469F-BCA5-149CA11373AC}" presName="sibTransNodeRect" presStyleLbl="alignNode1" presStyleIdx="1" presStyleCnt="2">
        <dgm:presLayoutVars>
          <dgm:chMax val="0"/>
          <dgm:bulletEnabled val="1"/>
        </dgm:presLayoutVars>
      </dgm:prSet>
      <dgm:spPr/>
    </dgm:pt>
    <dgm:pt modelId="{C6FDB2FC-BFCE-44E0-83AE-DF530D97F7DD}" type="pres">
      <dgm:prSet presAssocID="{56A70281-B68F-40DC-A9BE-5ADF24DF6EEA}" presName="nodeRect" presStyleLbl="alignNode1" presStyleIdx="1" presStyleCnt="2">
        <dgm:presLayoutVars>
          <dgm:bulletEnabled val="1"/>
        </dgm:presLayoutVars>
      </dgm:prSet>
      <dgm:spPr/>
    </dgm:pt>
  </dgm:ptLst>
  <dgm:cxnLst>
    <dgm:cxn modelId="{32B43141-740F-4C61-9981-4B91A89EF5A3}" srcId="{3F3A1C65-0DD3-452C-81E0-8781126DAC03}" destId="{56A70281-B68F-40DC-A9BE-5ADF24DF6EEA}" srcOrd="1" destOrd="0" parTransId="{12C19C06-7523-4A93-8244-6DC949044F17}" sibTransId="{ED172F62-9898-469F-BCA5-149CA11373AC}"/>
    <dgm:cxn modelId="{F541D74C-D0C7-4823-954F-5DB81C35AA06}" type="presOf" srcId="{56A70281-B68F-40DC-A9BE-5ADF24DF6EEA}" destId="{C6FDB2FC-BFCE-44E0-83AE-DF530D97F7DD}" srcOrd="1" destOrd="0" presId="urn:microsoft.com/office/officeart/2016/7/layout/LinearBlockProcessNumbered"/>
    <dgm:cxn modelId="{2C46DC6C-607E-473D-AA12-120A0D313EE8}" type="presOf" srcId="{ED172F62-9898-469F-BCA5-149CA11373AC}" destId="{0A85BE56-81D5-43DB-8821-147C15025971}" srcOrd="0" destOrd="0" presId="urn:microsoft.com/office/officeart/2016/7/layout/LinearBlockProcessNumbered"/>
    <dgm:cxn modelId="{115AFE88-745E-42FF-9792-68F9AA6CA86B}" srcId="{3F3A1C65-0DD3-452C-81E0-8781126DAC03}" destId="{BC3288D4-F197-42FC-9B1F-5D7F638511D9}" srcOrd="0" destOrd="0" parTransId="{11E80AC1-B532-4742-A737-8A9312AFCEAE}" sibTransId="{F8CBE4D1-72C9-43F7-ACCC-8EC8ACB2ED55}"/>
    <dgm:cxn modelId="{9B54658A-606A-4062-86AF-E2B3CA1D3B47}" type="presOf" srcId="{56A70281-B68F-40DC-A9BE-5ADF24DF6EEA}" destId="{AD7D170E-8EEF-474D-AC96-F1DAB2AA82D7}" srcOrd="0" destOrd="0" presId="urn:microsoft.com/office/officeart/2016/7/layout/LinearBlockProcessNumbered"/>
    <dgm:cxn modelId="{9DF1068F-A39D-4CEA-A654-B47C4B64DB84}" type="presOf" srcId="{BC3288D4-F197-42FC-9B1F-5D7F638511D9}" destId="{A3DC2059-D352-43EE-B682-DD668B4CE388}" srcOrd="0" destOrd="0" presId="urn:microsoft.com/office/officeart/2016/7/layout/LinearBlockProcessNumbered"/>
    <dgm:cxn modelId="{548171A9-A8C1-486A-A5E8-30BE40A1A3BF}" type="presOf" srcId="{BC3288D4-F197-42FC-9B1F-5D7F638511D9}" destId="{9836BC43-11B8-4F24-9A1C-B4AABB84B095}" srcOrd="1" destOrd="0" presId="urn:microsoft.com/office/officeart/2016/7/layout/LinearBlockProcessNumbered"/>
    <dgm:cxn modelId="{0EFA3EC5-FC1E-448E-BFB6-B602A2AD4F8C}" type="presOf" srcId="{F8CBE4D1-72C9-43F7-ACCC-8EC8ACB2ED55}" destId="{45AB755F-16FF-410C-A9A2-8B19BFC4907E}" srcOrd="0" destOrd="0" presId="urn:microsoft.com/office/officeart/2016/7/layout/LinearBlockProcessNumbered"/>
    <dgm:cxn modelId="{C08DD3FD-DB15-4FEE-8A2E-5F2FAE0238C7}" type="presOf" srcId="{3F3A1C65-0DD3-452C-81E0-8781126DAC03}" destId="{448A1459-A3F3-4BFB-B128-F2CCE0C93546}" srcOrd="0" destOrd="0" presId="urn:microsoft.com/office/officeart/2016/7/layout/LinearBlockProcessNumbered"/>
    <dgm:cxn modelId="{28ECB3E2-E7BB-4E93-9CAA-AC6979071F4A}" type="presParOf" srcId="{448A1459-A3F3-4BFB-B128-F2CCE0C93546}" destId="{CCAA5ABB-3F79-475A-B17C-B757C6EC5A86}" srcOrd="0" destOrd="0" presId="urn:microsoft.com/office/officeart/2016/7/layout/LinearBlockProcessNumbered"/>
    <dgm:cxn modelId="{9A19CEAB-B334-475D-823D-9580EC4E5967}" type="presParOf" srcId="{CCAA5ABB-3F79-475A-B17C-B757C6EC5A86}" destId="{A3DC2059-D352-43EE-B682-DD668B4CE388}" srcOrd="0" destOrd="0" presId="urn:microsoft.com/office/officeart/2016/7/layout/LinearBlockProcessNumbered"/>
    <dgm:cxn modelId="{B4DF08D9-37DF-465B-A054-1FA2680BEF12}" type="presParOf" srcId="{CCAA5ABB-3F79-475A-B17C-B757C6EC5A86}" destId="{45AB755F-16FF-410C-A9A2-8B19BFC4907E}" srcOrd="1" destOrd="0" presId="urn:microsoft.com/office/officeart/2016/7/layout/LinearBlockProcessNumbered"/>
    <dgm:cxn modelId="{466C0D33-DF63-4C48-A718-2C3F3856A9F1}" type="presParOf" srcId="{CCAA5ABB-3F79-475A-B17C-B757C6EC5A86}" destId="{9836BC43-11B8-4F24-9A1C-B4AABB84B095}" srcOrd="2" destOrd="0" presId="urn:microsoft.com/office/officeart/2016/7/layout/LinearBlockProcessNumbered"/>
    <dgm:cxn modelId="{B8BA7DA2-9E85-4AB3-BA0D-7F12E1EB1D4F}" type="presParOf" srcId="{448A1459-A3F3-4BFB-B128-F2CCE0C93546}" destId="{E1BB850E-4A75-4E36-9E55-80FA8BB6E750}" srcOrd="1" destOrd="0" presId="urn:microsoft.com/office/officeart/2016/7/layout/LinearBlockProcessNumbered"/>
    <dgm:cxn modelId="{DCA100B2-63FB-461C-91D0-22770F0DF71C}" type="presParOf" srcId="{448A1459-A3F3-4BFB-B128-F2CCE0C93546}" destId="{B7734D59-2E9F-45E6-BCBB-09C78237E3E4}" srcOrd="2" destOrd="0" presId="urn:microsoft.com/office/officeart/2016/7/layout/LinearBlockProcessNumbered"/>
    <dgm:cxn modelId="{707B1D97-19AF-4588-834E-EAD479FAC597}" type="presParOf" srcId="{B7734D59-2E9F-45E6-BCBB-09C78237E3E4}" destId="{AD7D170E-8EEF-474D-AC96-F1DAB2AA82D7}" srcOrd="0" destOrd="0" presId="urn:microsoft.com/office/officeart/2016/7/layout/LinearBlockProcessNumbered"/>
    <dgm:cxn modelId="{D126CADF-6666-4161-BEF3-1CAA35B6F26E}" type="presParOf" srcId="{B7734D59-2E9F-45E6-BCBB-09C78237E3E4}" destId="{0A85BE56-81D5-43DB-8821-147C15025971}" srcOrd="1" destOrd="0" presId="urn:microsoft.com/office/officeart/2016/7/layout/LinearBlockProcessNumbered"/>
    <dgm:cxn modelId="{9646A5D7-744A-4013-9086-43AF991C723D}" type="presParOf" srcId="{B7734D59-2E9F-45E6-BCBB-09C78237E3E4}" destId="{C6FDB2FC-BFCE-44E0-83AE-DF530D97F7D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EC150-8088-4E85-9A9D-5F50174D678C}">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Objective of the project.</a:t>
          </a:r>
        </a:p>
      </dsp:txBody>
      <dsp:txXfrm>
        <a:off x="0" y="1653508"/>
        <a:ext cx="3286125" cy="2610802"/>
      </dsp:txXfrm>
    </dsp:sp>
    <dsp:sp modelId="{8890330F-8075-49EF-9598-E13CA5441B45}">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89CB5557-A530-4EDF-A30F-81E2FDFE05FD}">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33C0D-825C-435D-A64C-FD17F0808D10}">
      <dsp:nvSpPr>
        <dsp:cNvPr id="0" name=""/>
        <dsp:cNvSpPr/>
      </dsp:nvSpPr>
      <dsp:spPr>
        <a:xfrm>
          <a:off x="3614737" y="0"/>
          <a:ext cx="3286125" cy="43513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Dataflow of the project.</a:t>
          </a:r>
        </a:p>
      </dsp:txBody>
      <dsp:txXfrm>
        <a:off x="3614737" y="1653508"/>
        <a:ext cx="3286125" cy="2610802"/>
      </dsp:txXfrm>
    </dsp:sp>
    <dsp:sp modelId="{1647588F-BC10-4BAA-A086-B5AE57175CC1}">
      <dsp:nvSpPr>
        <dsp:cNvPr id="0" name=""/>
        <dsp:cNvSpPr/>
      </dsp:nvSpPr>
      <dsp:spPr>
        <a:xfrm>
          <a:off x="4605099" y="435133"/>
          <a:ext cx="1305401" cy="130540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2DC3FAA-2A66-4FB2-8CB5-68FE311F7F1E}">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3E60D4-2BBF-42D9-A8FE-C21C43C07022}">
      <dsp:nvSpPr>
        <dsp:cNvPr id="0" name=""/>
        <dsp:cNvSpPr/>
      </dsp:nvSpPr>
      <dsp:spPr>
        <a:xfrm>
          <a:off x="7229475" y="0"/>
          <a:ext cx="3286125" cy="435133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t>Implementation of the project.</a:t>
          </a:r>
        </a:p>
      </dsp:txBody>
      <dsp:txXfrm>
        <a:off x="7229475" y="1653508"/>
        <a:ext cx="3286125" cy="2610802"/>
      </dsp:txXfrm>
    </dsp:sp>
    <dsp:sp modelId="{F2419581-D5CB-4442-BB62-C47822C6350A}">
      <dsp:nvSpPr>
        <dsp:cNvPr id="0" name=""/>
        <dsp:cNvSpPr/>
      </dsp:nvSpPr>
      <dsp:spPr>
        <a:xfrm>
          <a:off x="8219836" y="435133"/>
          <a:ext cx="1305401" cy="130540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A472A2FB-C32A-4B66-A0C7-5EEC14051CE3}">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C2059-D352-43EE-B682-DD668B4CE388}">
      <dsp:nvSpPr>
        <dsp:cNvPr id="0" name=""/>
        <dsp:cNvSpPr/>
      </dsp:nvSpPr>
      <dsp:spPr>
        <a:xfrm>
          <a:off x="3286" y="0"/>
          <a:ext cx="5052417" cy="43513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155700">
            <a:lnSpc>
              <a:spcPct val="90000"/>
            </a:lnSpc>
            <a:spcBef>
              <a:spcPct val="0"/>
            </a:spcBef>
            <a:spcAft>
              <a:spcPct val="35000"/>
            </a:spcAft>
            <a:buNone/>
          </a:pPr>
          <a:r>
            <a:rPr lang="en-US" sz="2600" kern="1200" dirty="0"/>
            <a:t>To provide service to various organizations which can use drones for capturing images during floods. The application provides image classification for the images captured.</a:t>
          </a:r>
        </a:p>
      </dsp:txBody>
      <dsp:txXfrm>
        <a:off x="3286" y="1740535"/>
        <a:ext cx="5052417" cy="2610802"/>
      </dsp:txXfrm>
    </dsp:sp>
    <dsp:sp modelId="{45AB755F-16FF-410C-A9A2-8B19BFC4907E}">
      <dsp:nvSpPr>
        <dsp:cNvPr id="0" name=""/>
        <dsp:cNvSpPr/>
      </dsp:nvSpPr>
      <dsp:spPr>
        <a:xfrm>
          <a:off x="3286" y="0"/>
          <a:ext cx="5052417" cy="17405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286" y="0"/>
        <a:ext cx="5052417" cy="1740535"/>
      </dsp:txXfrm>
    </dsp:sp>
    <dsp:sp modelId="{AD7D170E-8EEF-474D-AC96-F1DAB2AA82D7}">
      <dsp:nvSpPr>
        <dsp:cNvPr id="0" name=""/>
        <dsp:cNvSpPr/>
      </dsp:nvSpPr>
      <dsp:spPr>
        <a:xfrm>
          <a:off x="5459896" y="0"/>
          <a:ext cx="5052417" cy="4351338"/>
        </a:xfrm>
        <a:prstGeom prst="rect">
          <a:avLst/>
        </a:prstGeom>
        <a:solidFill>
          <a:schemeClr val="bg1">
            <a:lumMod val="6500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155700">
            <a:lnSpc>
              <a:spcPct val="90000"/>
            </a:lnSpc>
            <a:spcBef>
              <a:spcPct val="0"/>
            </a:spcBef>
            <a:spcAft>
              <a:spcPct val="35000"/>
            </a:spcAft>
            <a:buNone/>
          </a:pPr>
          <a:r>
            <a:rPr lang="en-US" sz="2600" kern="1200" dirty="0"/>
            <a:t>This helps for effective management when floods occur. Continuous surveillance of flood prone areas is achievable.</a:t>
          </a:r>
        </a:p>
      </dsp:txBody>
      <dsp:txXfrm>
        <a:off x="5459896" y="1740535"/>
        <a:ext cx="5052417" cy="2610802"/>
      </dsp:txXfrm>
    </dsp:sp>
    <dsp:sp modelId="{0A85BE56-81D5-43DB-8821-147C15025971}">
      <dsp:nvSpPr>
        <dsp:cNvPr id="0" name=""/>
        <dsp:cNvSpPr/>
      </dsp:nvSpPr>
      <dsp:spPr>
        <a:xfrm>
          <a:off x="5459896" y="0"/>
          <a:ext cx="5052417" cy="17405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459896" y="0"/>
        <a:ext cx="5052417" cy="174053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2506B-1E43-45E9-A4CD-0BD5D92C39B6}" type="datetimeFigureOut">
              <a:rPr lang="en-IN" smtClean="0"/>
              <a:t>13-02-2019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308E5-5F0C-495D-ADBA-97CBE48FAB25}" type="slidenum">
              <a:rPr lang="en-IN" smtClean="0"/>
              <a:t>‹#›</a:t>
            </a:fld>
            <a:endParaRPr lang="en-IN" dirty="0"/>
          </a:p>
        </p:txBody>
      </p:sp>
    </p:spTree>
    <p:extLst>
      <p:ext uri="{BB962C8B-B14F-4D97-AF65-F5344CB8AC3E}">
        <p14:creationId xmlns:p14="http://schemas.microsoft.com/office/powerpoint/2010/main" val="59687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308E5-5F0C-495D-ADBA-97CBE48FAB25}" type="slidenum">
              <a:rPr lang="en-IN" smtClean="0"/>
              <a:t>1</a:t>
            </a:fld>
            <a:endParaRPr lang="en-IN" dirty="0"/>
          </a:p>
        </p:txBody>
      </p:sp>
    </p:spTree>
    <p:extLst>
      <p:ext uri="{BB962C8B-B14F-4D97-AF65-F5344CB8AC3E}">
        <p14:creationId xmlns:p14="http://schemas.microsoft.com/office/powerpoint/2010/main" val="118943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B308E5-5F0C-495D-ADBA-97CBE48FAB25}" type="slidenum">
              <a:rPr lang="en-IN" smtClean="0"/>
              <a:t>2</a:t>
            </a:fld>
            <a:endParaRPr lang="en-IN"/>
          </a:p>
        </p:txBody>
      </p:sp>
    </p:spTree>
    <p:extLst>
      <p:ext uri="{BB962C8B-B14F-4D97-AF65-F5344CB8AC3E}">
        <p14:creationId xmlns:p14="http://schemas.microsoft.com/office/powerpoint/2010/main" val="53819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308E5-5F0C-495D-ADBA-97CBE48FAB25}" type="slidenum">
              <a:rPr lang="en-IN" smtClean="0"/>
              <a:t>14</a:t>
            </a:fld>
            <a:endParaRPr lang="en-IN" dirty="0"/>
          </a:p>
        </p:txBody>
      </p:sp>
    </p:spTree>
    <p:extLst>
      <p:ext uri="{BB962C8B-B14F-4D97-AF65-F5344CB8AC3E}">
        <p14:creationId xmlns:p14="http://schemas.microsoft.com/office/powerpoint/2010/main" val="124393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5144-2B8B-450A-8DEF-120B879C2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EE11E0-CECF-4625-90D2-E82957368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714997-1767-4AC0-9DEB-7A3E04DC4DC9}"/>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8F568A9E-8D2E-4C35-AFF0-2234A99682A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FE82A5-2FEA-4D5F-9F53-E9AD065F81BF}"/>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136059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F2AD-63F3-4AC1-90AC-549BE8D90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863DA0-6BF7-4DD3-BF0B-88F86FC9A8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0F6F3-EDD5-47B4-854A-2C0C2619BA19}"/>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0C9610EA-25A3-4D6C-98BD-A15F357255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80DEE6D-1240-4E18-B22D-20F412D675FD}"/>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164525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D38BD-7620-4BEE-8F34-905124617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3A9F5-5BF7-4AF8-B3C5-2D063C654F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850CF-C804-4800-9299-7FE819F2F879}"/>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86E10565-E81D-40A0-93BC-AE679569FA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AD9247-FC3E-4A9D-A535-6C36C528025D}"/>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71619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1936-4F9F-4A16-96C2-6FB409C5C3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8C3E3D-6FDD-4D92-B4E8-5FC4DF258D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2E1DC-2EFC-4D46-BBAE-07AFA792997B}"/>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05C78989-B917-401B-B332-13250E11FD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0906B2-1009-47BD-BB58-611293807342}"/>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48030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2958-D825-4F24-B209-894E7999B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0FB8EB-0D95-451C-8F21-80BBF42AD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FC51C9-01F0-42DA-ACE7-9B1F2449E993}"/>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0F912123-5AD7-48D8-BB80-FA75F7455D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D4629A-95F4-4B25-BCED-796076134698}"/>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11913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2EAD-9754-40B0-8812-5DBD460BB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BE7506-ED53-4B2A-A059-D3695D58DB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0F3DAC-989D-4DB1-81C7-0E32E0B2DC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A1D2B4-007F-4DAD-B5EE-7F2FC2405635}"/>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6" name="Footer Placeholder 5">
            <a:extLst>
              <a:ext uri="{FF2B5EF4-FFF2-40B4-BE49-F238E27FC236}">
                <a16:creationId xmlns:a16="http://schemas.microsoft.com/office/drawing/2014/main" id="{9501C8B0-6571-4204-8EFA-B99AF1BA460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D75629B-0AF6-4901-A43F-5D097EFB7D4F}"/>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85767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EDBB-5B9E-4D18-A42F-A374A77580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EE973C-6358-4EEB-AD1F-76728A7F1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E1E341-CD2E-4F1C-9246-87B9DD287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2BC559-67A4-4AED-86AE-94C5584A8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B28D56-6B53-4530-A4B5-BF53653800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E36FB0-C2FC-42EC-BC83-B25DA6B49D72}"/>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8" name="Footer Placeholder 7">
            <a:extLst>
              <a:ext uri="{FF2B5EF4-FFF2-40B4-BE49-F238E27FC236}">
                <a16:creationId xmlns:a16="http://schemas.microsoft.com/office/drawing/2014/main" id="{8624C10E-5CC5-4454-9264-68A5FABBCE8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FDB37EF-0C46-4B35-88BB-AA352A5BFD10}"/>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50833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5391-65DF-47E9-B26A-C5BDB6E3D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827550-5BF6-4522-ACA2-9C937E7964BA}"/>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4" name="Footer Placeholder 3">
            <a:extLst>
              <a:ext uri="{FF2B5EF4-FFF2-40B4-BE49-F238E27FC236}">
                <a16:creationId xmlns:a16="http://schemas.microsoft.com/office/drawing/2014/main" id="{FA862641-6CAF-4F40-8952-C8FA7CBFA1B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AC4935F-0AA0-4535-99A9-226A5B78717C}"/>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09019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1EC90-DF95-4A3C-9202-7F5E9DA9F385}"/>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3" name="Footer Placeholder 2">
            <a:extLst>
              <a:ext uri="{FF2B5EF4-FFF2-40B4-BE49-F238E27FC236}">
                <a16:creationId xmlns:a16="http://schemas.microsoft.com/office/drawing/2014/main" id="{063E13B5-EEA7-4F58-A282-B4E79CC90D4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BB605E4-6BE8-48B6-B8F0-49C30AC4170B}"/>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113805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18C3-2F3A-4C84-8B06-4954F69C0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6B43D2-2373-404E-B04F-22B72D3DF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EB9669-1577-4C2F-B265-CCD6C64DC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92D645-4BB0-4A27-87E9-2614F8DFCA55}"/>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6" name="Footer Placeholder 5">
            <a:extLst>
              <a:ext uri="{FF2B5EF4-FFF2-40B4-BE49-F238E27FC236}">
                <a16:creationId xmlns:a16="http://schemas.microsoft.com/office/drawing/2014/main" id="{532DF01D-0737-4329-A70E-C0ECC735668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8D8D30-0E46-481C-9BEA-0F8D8BB9862F}"/>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264415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BC15-67AF-4FD0-808A-B906891CF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779222-2386-49C4-AD59-C9492FFAA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38CF9F8-91B4-4AA9-9BD8-3A7A802ED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16978E-0540-4F54-AAEC-9CCF11611A8E}"/>
              </a:ext>
            </a:extLst>
          </p:cNvPr>
          <p:cNvSpPr>
            <a:spLocks noGrp="1"/>
          </p:cNvSpPr>
          <p:nvPr>
            <p:ph type="dt" sz="half" idx="10"/>
          </p:nvPr>
        </p:nvSpPr>
        <p:spPr/>
        <p:txBody>
          <a:bodyPr/>
          <a:lstStyle/>
          <a:p>
            <a:fld id="{7E4A6BAB-4A85-4831-8F3B-763FA1A1D0DE}" type="datetimeFigureOut">
              <a:rPr lang="en-IN" smtClean="0"/>
              <a:t>13-02-2019</a:t>
            </a:fld>
            <a:endParaRPr lang="en-IN" dirty="0"/>
          </a:p>
        </p:txBody>
      </p:sp>
      <p:sp>
        <p:nvSpPr>
          <p:cNvPr id="6" name="Footer Placeholder 5">
            <a:extLst>
              <a:ext uri="{FF2B5EF4-FFF2-40B4-BE49-F238E27FC236}">
                <a16:creationId xmlns:a16="http://schemas.microsoft.com/office/drawing/2014/main" id="{29A87E8E-B175-4E35-9F79-F85AC3DBD8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CF0F666-7BED-4E7C-8726-BDEABB4B2B72}"/>
              </a:ext>
            </a:extLst>
          </p:cNvPr>
          <p:cNvSpPr>
            <a:spLocks noGrp="1"/>
          </p:cNvSpPr>
          <p:nvPr>
            <p:ph type="sldNum" sz="quarter" idx="12"/>
          </p:nvPr>
        </p:nvSpPr>
        <p:spPr/>
        <p:txBody>
          <a:bodyPr/>
          <a:lstStyle/>
          <a:p>
            <a:fld id="{ACB1DCEA-152A-4E32-8E15-3E89A74AB9B9}" type="slidenum">
              <a:rPr lang="en-IN" smtClean="0"/>
              <a:t>‹#›</a:t>
            </a:fld>
            <a:endParaRPr lang="en-IN" dirty="0"/>
          </a:p>
        </p:txBody>
      </p:sp>
    </p:spTree>
    <p:extLst>
      <p:ext uri="{BB962C8B-B14F-4D97-AF65-F5344CB8AC3E}">
        <p14:creationId xmlns:p14="http://schemas.microsoft.com/office/powerpoint/2010/main" val="341388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690C5-F128-474B-9C5E-E78689A22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C1275F-A77C-4015-B8BA-8443A1C55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60BB7-CF74-4B05-A5EC-9F9EA2284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A6BAB-4A85-4831-8F3B-763FA1A1D0DE}" type="datetimeFigureOut">
              <a:rPr lang="en-IN" smtClean="0"/>
              <a:t>13-02-2019</a:t>
            </a:fld>
            <a:endParaRPr lang="en-IN" dirty="0"/>
          </a:p>
        </p:txBody>
      </p:sp>
      <p:sp>
        <p:nvSpPr>
          <p:cNvPr id="5" name="Footer Placeholder 4">
            <a:extLst>
              <a:ext uri="{FF2B5EF4-FFF2-40B4-BE49-F238E27FC236}">
                <a16:creationId xmlns:a16="http://schemas.microsoft.com/office/drawing/2014/main" id="{356F5E91-7475-452E-A423-5E289A697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E4209E0-7D25-44D6-A71B-57095C97C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DCEA-152A-4E32-8E15-3E89A74AB9B9}" type="slidenum">
              <a:rPr lang="en-IN" smtClean="0"/>
              <a:t>‹#›</a:t>
            </a:fld>
            <a:endParaRPr lang="en-IN" dirty="0"/>
          </a:p>
        </p:txBody>
      </p:sp>
    </p:spTree>
    <p:extLst>
      <p:ext uri="{BB962C8B-B14F-4D97-AF65-F5344CB8AC3E}">
        <p14:creationId xmlns:p14="http://schemas.microsoft.com/office/powerpoint/2010/main" val="194406292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690C-7172-4DA0-B738-11839F490559}"/>
              </a:ext>
            </a:extLst>
          </p:cNvPr>
          <p:cNvSpPr>
            <a:spLocks noGrp="1"/>
          </p:cNvSpPr>
          <p:nvPr>
            <p:ph type="title"/>
          </p:nvPr>
        </p:nvSpPr>
        <p:spPr>
          <a:xfrm>
            <a:off x="0" y="365125"/>
            <a:ext cx="12192000" cy="1325563"/>
          </a:xfrm>
        </p:spPr>
        <p:txBody>
          <a:bodyPr>
            <a:normAutofit/>
          </a:bodyPr>
          <a:lstStyle/>
          <a:p>
            <a:pPr algn="ctr"/>
            <a:r>
              <a:rPr lang="en-US" sz="4000" b="1" dirty="0">
                <a:solidFill>
                  <a:schemeClr val="accent1">
                    <a:lumMod val="75000"/>
                  </a:schemeClr>
                </a:solidFill>
                <a:latin typeface="Gill Sans MT" panose="020B0502020104020203" pitchFamily="34" charset="0"/>
              </a:rPr>
              <a:t>Flooded Area Detector</a:t>
            </a:r>
            <a:endParaRPr lang="en-IN" sz="4000" b="1" dirty="0">
              <a:solidFill>
                <a:schemeClr val="accent1">
                  <a:lumMod val="75000"/>
                </a:schemeClr>
              </a:solidFill>
              <a:latin typeface="Gill Sans MT" panose="020B0502020104020203" pitchFamily="34" charset="0"/>
            </a:endParaRPr>
          </a:p>
        </p:txBody>
      </p:sp>
      <p:sp>
        <p:nvSpPr>
          <p:cNvPr id="3" name="Subtitle 2">
            <a:extLst>
              <a:ext uri="{FF2B5EF4-FFF2-40B4-BE49-F238E27FC236}">
                <a16:creationId xmlns:a16="http://schemas.microsoft.com/office/drawing/2014/main" id="{3C987EE9-D79D-402B-B252-FEA7741E31BB}"/>
              </a:ext>
            </a:extLst>
          </p:cNvPr>
          <p:cNvSpPr>
            <a:spLocks noGrp="1"/>
          </p:cNvSpPr>
          <p:nvPr>
            <p:ph idx="1"/>
          </p:nvPr>
        </p:nvSpPr>
        <p:spPr>
          <a:xfrm>
            <a:off x="-1" y="2045839"/>
            <a:ext cx="12192001" cy="4870580"/>
          </a:xfrm>
        </p:spPr>
        <p:txBody>
          <a:bodyPr>
            <a:noAutofit/>
          </a:bodyPr>
          <a:lstStyle/>
          <a:p>
            <a:pPr marL="0" indent="0" algn="l">
              <a:buNone/>
            </a:pPr>
            <a:r>
              <a:rPr lang="en-US" sz="2800" b="1" dirty="0">
                <a:latin typeface="Gill Sans MT" panose="020B0502020104020203" pitchFamily="34" charset="0"/>
              </a:rPr>
              <a:t>		Group Members:				</a:t>
            </a:r>
            <a:endParaRPr lang="en-IN" sz="2800" b="1" dirty="0">
              <a:latin typeface="Gill Sans MT" panose="020B0502020104020203" pitchFamily="34" charset="0"/>
            </a:endParaRPr>
          </a:p>
        </p:txBody>
      </p:sp>
      <p:sp>
        <p:nvSpPr>
          <p:cNvPr id="5" name="TextBox 4">
            <a:extLst>
              <a:ext uri="{FF2B5EF4-FFF2-40B4-BE49-F238E27FC236}">
                <a16:creationId xmlns:a16="http://schemas.microsoft.com/office/drawing/2014/main" id="{32C5F1D6-ED96-4BBC-83BB-073925F41428}"/>
              </a:ext>
            </a:extLst>
          </p:cNvPr>
          <p:cNvSpPr txBox="1"/>
          <p:nvPr/>
        </p:nvSpPr>
        <p:spPr>
          <a:xfrm flipH="1">
            <a:off x="-1" y="3125755"/>
            <a:ext cx="12192000" cy="5262979"/>
          </a:xfrm>
          <a:prstGeom prst="rect">
            <a:avLst/>
          </a:prstGeom>
          <a:noFill/>
        </p:spPr>
        <p:txBody>
          <a:bodyPr wrap="square" rtlCol="0">
            <a:spAutoFit/>
          </a:bodyPr>
          <a:lstStyle/>
          <a:p>
            <a:r>
              <a:rPr lang="en-US" sz="2400" dirty="0">
                <a:latin typeface="Gill Sans MT" panose="020B0502020104020203" pitchFamily="34" charset="0"/>
              </a:rPr>
              <a:t>		Siddi Sujith	        (15241A05T1)			</a:t>
            </a:r>
          </a:p>
          <a:p>
            <a:r>
              <a:rPr lang="en-US" sz="2400" dirty="0">
                <a:latin typeface="Gill Sans MT" panose="020B0502020104020203" pitchFamily="34" charset="0"/>
              </a:rPr>
              <a:t>		</a:t>
            </a:r>
          </a:p>
          <a:p>
            <a:r>
              <a:rPr lang="en-US" sz="2400" dirty="0">
                <a:latin typeface="Gill Sans MT" panose="020B0502020104020203" pitchFamily="34" charset="0"/>
              </a:rPr>
              <a:t>		</a:t>
            </a:r>
            <a:r>
              <a:rPr lang="en-US" sz="2400" dirty="0" err="1">
                <a:latin typeface="Gill Sans MT" panose="020B0502020104020203" pitchFamily="34" charset="0"/>
              </a:rPr>
              <a:t>Nallana</a:t>
            </a:r>
            <a:r>
              <a:rPr lang="en-US" sz="2400" dirty="0">
                <a:latin typeface="Gill Sans MT" panose="020B0502020104020203" pitchFamily="34" charset="0"/>
              </a:rPr>
              <a:t> Harish         (16245A0546)			         </a:t>
            </a:r>
            <a:r>
              <a:rPr lang="en-US" sz="2400" b="1" dirty="0">
                <a:latin typeface="Gill Sans MT" panose="020B0502020104020203" pitchFamily="34" charset="0"/>
              </a:rPr>
              <a:t>Internal Guide:</a:t>
            </a:r>
            <a:endParaRPr lang="en-US" sz="2400" dirty="0">
              <a:latin typeface="Gill Sans MT" panose="020B0502020104020203" pitchFamily="34" charset="0"/>
            </a:endParaRPr>
          </a:p>
          <a:p>
            <a:endParaRPr lang="en-US" sz="2400" dirty="0">
              <a:latin typeface="Gill Sans MT" panose="020B0502020104020203" pitchFamily="34" charset="0"/>
            </a:endParaRPr>
          </a:p>
          <a:p>
            <a:r>
              <a:rPr lang="en-US" sz="2400" dirty="0">
                <a:latin typeface="Gill Sans MT" panose="020B0502020104020203" pitchFamily="34" charset="0"/>
              </a:rPr>
              <a:t>		Shashi </a:t>
            </a:r>
            <a:r>
              <a:rPr lang="en-US" sz="2400" dirty="0" err="1">
                <a:latin typeface="Gill Sans MT" panose="020B0502020104020203" pitchFamily="34" charset="0"/>
              </a:rPr>
              <a:t>Preetham</a:t>
            </a:r>
            <a:r>
              <a:rPr lang="en-US" sz="2400" dirty="0">
                <a:latin typeface="Gill Sans MT" panose="020B0502020104020203" pitchFamily="34" charset="0"/>
              </a:rPr>
              <a:t> G   (15241A05P9)			Dr. Ch. </a:t>
            </a:r>
            <a:r>
              <a:rPr lang="en-US" sz="2400" dirty="0" err="1">
                <a:latin typeface="Gill Sans MT" panose="020B0502020104020203" pitchFamily="34" charset="0"/>
              </a:rPr>
              <a:t>Mallikarjuna</a:t>
            </a:r>
            <a:r>
              <a:rPr lang="en-US" sz="2400" dirty="0">
                <a:latin typeface="Gill Sans MT" panose="020B0502020104020203" pitchFamily="34" charset="0"/>
              </a:rPr>
              <a:t> Rao</a:t>
            </a:r>
          </a:p>
          <a:p>
            <a:endParaRPr lang="en-US" sz="2400" dirty="0">
              <a:latin typeface="Gill Sans MT" panose="020B0502020104020203" pitchFamily="34" charset="0"/>
            </a:endParaRPr>
          </a:p>
          <a:p>
            <a:r>
              <a:rPr lang="en-US" sz="2400" dirty="0">
                <a:latin typeface="Gill Sans MT" panose="020B0502020104020203" pitchFamily="34" charset="0"/>
              </a:rPr>
              <a:t>		Naveen Naik            (16245A0552)		 (Professor of CSE department)					</a:t>
            </a:r>
          </a:p>
          <a:p>
            <a:r>
              <a:rPr lang="en-US" sz="2400" dirty="0">
                <a:latin typeface="Gill Sans MT" panose="020B0502020104020203" pitchFamily="34" charset="0"/>
              </a:rPr>
              <a:t>									</a:t>
            </a:r>
          </a:p>
          <a:p>
            <a:endParaRPr lang="en-US" sz="2400" dirty="0">
              <a:latin typeface="Gill Sans MT" panose="020B0502020104020203" pitchFamily="34" charset="0"/>
            </a:endParaRPr>
          </a:p>
          <a:p>
            <a:endParaRPr lang="en-US" sz="2400" dirty="0">
              <a:latin typeface="Gill Sans MT" panose="020B0502020104020203" pitchFamily="34" charset="0"/>
            </a:endParaRPr>
          </a:p>
          <a:p>
            <a:endParaRPr lang="en-US" sz="2400" dirty="0">
              <a:latin typeface="Gill Sans MT" panose="020B0502020104020203" pitchFamily="34" charset="0"/>
            </a:endParaRPr>
          </a:p>
          <a:p>
            <a:r>
              <a:rPr lang="en-US" sz="2400" dirty="0">
                <a:latin typeface="Gill Sans MT" panose="020B0502020104020203" pitchFamily="34" charset="0"/>
              </a:rPr>
              <a:t>									</a:t>
            </a:r>
          </a:p>
          <a:p>
            <a:r>
              <a:rPr lang="en-US" sz="2400" dirty="0">
                <a:latin typeface="Gill Sans MT" panose="020B0502020104020203" pitchFamily="34" charset="0"/>
              </a:rPr>
              <a:t>		</a:t>
            </a:r>
            <a:endParaRPr lang="en-IN" sz="2400" dirty="0">
              <a:latin typeface="Gill Sans MT" panose="020B0502020104020203" pitchFamily="34" charset="0"/>
            </a:endParaRPr>
          </a:p>
        </p:txBody>
      </p:sp>
    </p:spTree>
    <p:extLst>
      <p:ext uri="{BB962C8B-B14F-4D97-AF65-F5344CB8AC3E}">
        <p14:creationId xmlns:p14="http://schemas.microsoft.com/office/powerpoint/2010/main" val="205540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FA07D16B-EA9F-412A-8F49-206685D97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984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9CAAC00-D0AE-474C-9BA3-994D05AD132C}"/>
              </a:ext>
            </a:extLst>
          </p:cNvPr>
          <p:cNvSpPr txBox="1">
            <a:spLocks/>
          </p:cNvSpPr>
          <p:nvPr/>
        </p:nvSpPr>
        <p:spPr>
          <a:xfrm>
            <a:off x="2087217" y="2464904"/>
            <a:ext cx="8017565" cy="2259116"/>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chemeClr val="bg1"/>
                </a:solidFill>
                <a:latin typeface="Gill Sans MT" panose="020B0502020104020203" pitchFamily="34" charset="0"/>
              </a:rPr>
              <a:t>Implementation of the project:</a:t>
            </a:r>
            <a:endParaRPr lang="en-IN" sz="26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241074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751911-57DA-42B3-A987-68E1ED7A445A}"/>
              </a:ext>
            </a:extLst>
          </p:cNvPr>
          <p:cNvSpPr>
            <a:spLocks noGrp="1"/>
          </p:cNvSpPr>
          <p:nvPr>
            <p:ph type="title"/>
          </p:nvPr>
        </p:nvSpPr>
        <p:spPr/>
        <p:txBody>
          <a:bodyPr/>
          <a:lstStyle/>
          <a:p>
            <a:r>
              <a:rPr lang="en-US" b="1" dirty="0"/>
              <a:t>Convolutional Neural Networks:</a:t>
            </a:r>
          </a:p>
        </p:txBody>
      </p:sp>
      <p:sp>
        <p:nvSpPr>
          <p:cNvPr id="4" name="Content Placeholder 3">
            <a:extLst>
              <a:ext uri="{FF2B5EF4-FFF2-40B4-BE49-F238E27FC236}">
                <a16:creationId xmlns:a16="http://schemas.microsoft.com/office/drawing/2014/main" id="{74A96210-2ADC-45E8-A7A8-8C2684A76C0D}"/>
              </a:ext>
            </a:extLst>
          </p:cNvPr>
          <p:cNvSpPr>
            <a:spLocks noGrp="1"/>
          </p:cNvSpPr>
          <p:nvPr>
            <p:ph idx="1"/>
          </p:nvPr>
        </p:nvSpPr>
        <p:spPr/>
        <p:txBody>
          <a:bodyPr>
            <a:normAutofit/>
          </a:bodyPr>
          <a:lstStyle/>
          <a:p>
            <a:pPr algn="just">
              <a:lnSpc>
                <a:spcPct val="150000"/>
              </a:lnSpc>
            </a:pPr>
            <a:r>
              <a:rPr lang="en-US" sz="2200" dirty="0"/>
              <a:t>A convolutional neural network consists of an input and an output layer, as well as multiple hidden layers. The hidden layers of a CNN typically consist of convolutional layer, pooling layer, flattening </a:t>
            </a:r>
            <a:r>
              <a:rPr lang="en-US" sz="2200"/>
              <a:t>layer, fully </a:t>
            </a:r>
            <a:r>
              <a:rPr lang="en-US" sz="2200" dirty="0"/>
              <a:t>connected layer and loss layer.</a:t>
            </a:r>
          </a:p>
          <a:p>
            <a:pPr algn="just">
              <a:lnSpc>
                <a:spcPct val="150000"/>
              </a:lnSpc>
            </a:pPr>
            <a:r>
              <a:rPr lang="en-US" sz="2200" dirty="0"/>
              <a:t>The process of convolution in the convolutional neural networks is by cross-correlation.</a:t>
            </a:r>
          </a:p>
          <a:p>
            <a:pPr marL="0" indent="0" algn="just">
              <a:lnSpc>
                <a:spcPct val="150000"/>
              </a:lnSpc>
              <a:buNone/>
            </a:pPr>
            <a:r>
              <a:rPr lang="en-US" sz="2000" b="1" u="sng" dirty="0"/>
              <a:t>Cross Correlation:</a:t>
            </a:r>
          </a:p>
          <a:p>
            <a:pPr marL="0" indent="0" algn="just">
              <a:lnSpc>
                <a:spcPct val="150000"/>
              </a:lnSpc>
              <a:buNone/>
            </a:pPr>
            <a:r>
              <a:rPr lang="en-US" sz="2200" dirty="0"/>
              <a:t>Cross-correlation is a measure of similarity between two series or features measured as a function.</a:t>
            </a:r>
          </a:p>
          <a:p>
            <a:pPr marL="0" indent="0" algn="just">
              <a:lnSpc>
                <a:spcPct val="150000"/>
              </a:lnSpc>
              <a:buNone/>
            </a:pPr>
            <a:endParaRPr lang="en-US" sz="2000" dirty="0"/>
          </a:p>
          <a:p>
            <a:pPr marL="0" indent="0" algn="just">
              <a:lnSpc>
                <a:spcPct val="150000"/>
              </a:lnSpc>
              <a:buNone/>
            </a:pPr>
            <a:endParaRPr lang="en-US" sz="2000" dirty="0"/>
          </a:p>
        </p:txBody>
      </p:sp>
    </p:spTree>
    <p:extLst>
      <p:ext uri="{BB962C8B-B14F-4D97-AF65-F5344CB8AC3E}">
        <p14:creationId xmlns:p14="http://schemas.microsoft.com/office/powerpoint/2010/main" val="284726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766304-482C-4416-B1A1-F8FE7627DE34}"/>
              </a:ext>
            </a:extLst>
          </p:cNvPr>
          <p:cNvSpPr>
            <a:spLocks noGrp="1"/>
          </p:cNvSpPr>
          <p:nvPr>
            <p:ph type="title"/>
          </p:nvPr>
        </p:nvSpPr>
        <p:spPr/>
        <p:txBody>
          <a:bodyPr/>
          <a:lstStyle/>
          <a:p>
            <a:r>
              <a:rPr lang="en-US" b="1" dirty="0">
                <a:latin typeface="Gill Sans MT" panose="020B0502020104020203" pitchFamily="34" charset="0"/>
              </a:rPr>
              <a:t>Terms involved in Convolutional Neural Network:</a:t>
            </a:r>
          </a:p>
        </p:txBody>
      </p:sp>
      <p:sp>
        <p:nvSpPr>
          <p:cNvPr id="5" name="Content Placeholder 4">
            <a:extLst>
              <a:ext uri="{FF2B5EF4-FFF2-40B4-BE49-F238E27FC236}">
                <a16:creationId xmlns:a16="http://schemas.microsoft.com/office/drawing/2014/main" id="{D7F3BE38-D4B3-41D8-827C-6C3FA1F286A4}"/>
              </a:ext>
            </a:extLst>
          </p:cNvPr>
          <p:cNvSpPr>
            <a:spLocks noGrp="1"/>
          </p:cNvSpPr>
          <p:nvPr>
            <p:ph idx="1"/>
          </p:nvPr>
        </p:nvSpPr>
        <p:spPr/>
        <p:txBody>
          <a:bodyPr>
            <a:normAutofit fontScale="85000" lnSpcReduction="10000"/>
          </a:bodyPr>
          <a:lstStyle/>
          <a:p>
            <a:pPr marL="0" indent="0">
              <a:buNone/>
            </a:pPr>
            <a:r>
              <a:rPr lang="en-US" b="1" u="sng" dirty="0">
                <a:latin typeface="Gill Sans MT" panose="020B0502020104020203" pitchFamily="34" charset="0"/>
              </a:rPr>
              <a:t>Convolution</a:t>
            </a:r>
            <a:r>
              <a:rPr lang="en-US" b="1" dirty="0">
                <a:latin typeface="Gill Sans MT" panose="020B0502020104020203" pitchFamily="34" charset="0"/>
              </a:rPr>
              <a:t>:</a:t>
            </a:r>
          </a:p>
          <a:p>
            <a:pPr algn="just">
              <a:lnSpc>
                <a:spcPct val="150000"/>
              </a:lnSpc>
            </a:pPr>
            <a:r>
              <a:rPr lang="en-US" sz="2400" dirty="0">
                <a:latin typeface="Gill Sans MT" panose="020B0502020104020203" pitchFamily="34" charset="0"/>
              </a:rPr>
              <a:t>Convolutional layers apply a convolution operation to the input, passing the result to the next layer.</a:t>
            </a:r>
          </a:p>
          <a:p>
            <a:pPr algn="just">
              <a:lnSpc>
                <a:spcPct val="150000"/>
              </a:lnSpc>
            </a:pPr>
            <a:r>
              <a:rPr lang="en-US" sz="2400" dirty="0">
                <a:latin typeface="Gill Sans MT" panose="020B0502020104020203" pitchFamily="34" charset="0"/>
              </a:rPr>
              <a:t>Each convolutional neuron processes data only for its receptive field. Although fully connected feedforward neural networks can be used to learn features as well as classify data, it would require many resources and more energy would be required for processing. For instance, a fully connected layer for an image of size 100 x 100 has 10000 weights for </a:t>
            </a:r>
            <a:r>
              <a:rPr lang="en-US" sz="2400" i="1" dirty="0">
                <a:latin typeface="Gill Sans MT" panose="020B0502020104020203" pitchFamily="34" charset="0"/>
              </a:rPr>
              <a:t>each</a:t>
            </a:r>
            <a:r>
              <a:rPr lang="en-US" sz="2400" dirty="0">
                <a:latin typeface="Gill Sans MT" panose="020B0502020104020203" pitchFamily="34" charset="0"/>
              </a:rPr>
              <a:t> neuron in the second layer. The convolution operation brings a solution to this problem as it reduces the number of parameters, allowing the network to be deeper with fewer parameters.</a:t>
            </a:r>
          </a:p>
          <a:p>
            <a:pPr marL="0" indent="0" algn="just">
              <a:buNone/>
            </a:pPr>
            <a:endParaRPr lang="en-US" dirty="0">
              <a:latin typeface="Gill Sans MT" panose="020B0502020104020203" pitchFamily="34" charset="0"/>
            </a:endParaRPr>
          </a:p>
        </p:txBody>
      </p:sp>
    </p:spTree>
    <p:extLst>
      <p:ext uri="{BB962C8B-B14F-4D97-AF65-F5344CB8AC3E}">
        <p14:creationId xmlns:p14="http://schemas.microsoft.com/office/powerpoint/2010/main" val="50578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89E1A-AB82-4E47-A95B-685F4605D530}"/>
              </a:ext>
            </a:extLst>
          </p:cNvPr>
          <p:cNvSpPr>
            <a:spLocks noGrp="1"/>
          </p:cNvSpPr>
          <p:nvPr>
            <p:ph idx="1"/>
          </p:nvPr>
        </p:nvSpPr>
        <p:spPr>
          <a:xfrm>
            <a:off x="755374" y="437322"/>
            <a:ext cx="10598426" cy="6321287"/>
          </a:xfrm>
        </p:spPr>
        <p:txBody>
          <a:bodyPr>
            <a:normAutofit fontScale="92500" lnSpcReduction="10000"/>
          </a:bodyPr>
          <a:lstStyle/>
          <a:p>
            <a:pPr marL="0" indent="0">
              <a:lnSpc>
                <a:spcPct val="150000"/>
              </a:lnSpc>
              <a:buNone/>
            </a:pPr>
            <a:r>
              <a:rPr lang="en-US" b="1" u="sng" dirty="0">
                <a:latin typeface="Gill Sans MT" panose="020B0502020104020203" pitchFamily="34" charset="0"/>
              </a:rPr>
              <a:t>Pooling:</a:t>
            </a:r>
          </a:p>
          <a:p>
            <a:pPr>
              <a:lnSpc>
                <a:spcPct val="150000"/>
              </a:lnSpc>
            </a:pPr>
            <a:r>
              <a:rPr lang="en-US" sz="2200" dirty="0">
                <a:latin typeface="Gill Sans MT" panose="020B0502020104020203" pitchFamily="34" charset="0"/>
              </a:rPr>
              <a:t>In this layer, the outputs of neuron clusters at one layer are combined and passed onto a single neuron in the next layer.</a:t>
            </a:r>
          </a:p>
          <a:p>
            <a:pPr marL="0" indent="0">
              <a:lnSpc>
                <a:spcPct val="150000"/>
              </a:lnSpc>
              <a:buNone/>
            </a:pPr>
            <a:r>
              <a:rPr lang="en-US" sz="2000" b="1" dirty="0">
                <a:latin typeface="Gill Sans MT" panose="020B0502020104020203" pitchFamily="34" charset="0"/>
              </a:rPr>
              <a:t>Types of Pooling:</a:t>
            </a:r>
          </a:p>
          <a:p>
            <a:pPr>
              <a:lnSpc>
                <a:spcPct val="150000"/>
              </a:lnSpc>
            </a:pPr>
            <a:r>
              <a:rPr lang="en-US" sz="2000" dirty="0">
                <a:latin typeface="Gill Sans MT" panose="020B0502020104020203" pitchFamily="34" charset="0"/>
              </a:rPr>
              <a:t>Maximum pooling</a:t>
            </a:r>
          </a:p>
          <a:p>
            <a:pPr>
              <a:lnSpc>
                <a:spcPct val="150000"/>
              </a:lnSpc>
            </a:pPr>
            <a:r>
              <a:rPr lang="en-US" sz="2000" dirty="0">
                <a:latin typeface="Gill Sans MT" panose="020B0502020104020203" pitchFamily="34" charset="0"/>
              </a:rPr>
              <a:t>Average pooling</a:t>
            </a:r>
          </a:p>
          <a:p>
            <a:pPr marL="0" indent="0">
              <a:lnSpc>
                <a:spcPct val="150000"/>
              </a:lnSpc>
              <a:buNone/>
            </a:pPr>
            <a:r>
              <a:rPr lang="en-US" b="1" u="sng" dirty="0">
                <a:latin typeface="Gill Sans MT" panose="020B0502020104020203" pitchFamily="34" charset="0"/>
              </a:rPr>
              <a:t>Receptive Field</a:t>
            </a:r>
            <a:r>
              <a:rPr lang="en-US" b="1" dirty="0">
                <a:latin typeface="Gill Sans MT" panose="020B0502020104020203" pitchFamily="34" charset="0"/>
              </a:rPr>
              <a:t>:</a:t>
            </a:r>
          </a:p>
          <a:p>
            <a:pPr marL="0" indent="0" algn="just">
              <a:lnSpc>
                <a:spcPct val="170000"/>
              </a:lnSpc>
              <a:buNone/>
            </a:pPr>
            <a:r>
              <a:rPr lang="en-US" sz="2400" dirty="0">
                <a:latin typeface="Gill Sans MT" panose="020B0502020104020203" pitchFamily="34" charset="0"/>
              </a:rPr>
              <a:t>In a fully connected layer, each neuron receives input from </a:t>
            </a:r>
            <a:r>
              <a:rPr lang="en-US" sz="2400" i="1" dirty="0">
                <a:latin typeface="Gill Sans MT" panose="020B0502020104020203" pitchFamily="34" charset="0"/>
              </a:rPr>
              <a:t>every</a:t>
            </a:r>
            <a:r>
              <a:rPr lang="en-US" sz="2400" dirty="0">
                <a:latin typeface="Gill Sans MT" panose="020B0502020104020203" pitchFamily="34" charset="0"/>
              </a:rPr>
              <a:t> element of the previous layer. In a convolutional layer, neurons receive input from only a restricted subarea of the previous layer. So, in a fully connected layer, the receptive field is the entire previous layer. In a convolutional layer, the receptive area is smaller than the entire previous layer.</a:t>
            </a:r>
            <a:endParaRPr lang="en-US" sz="2400" b="1" u="sng" dirty="0">
              <a:latin typeface="Gill Sans MT" panose="020B0502020104020203" pitchFamily="34" charset="0"/>
            </a:endParaRPr>
          </a:p>
        </p:txBody>
      </p:sp>
    </p:spTree>
    <p:extLst>
      <p:ext uri="{BB962C8B-B14F-4D97-AF65-F5344CB8AC3E}">
        <p14:creationId xmlns:p14="http://schemas.microsoft.com/office/powerpoint/2010/main" val="242951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D94EF-57D9-468D-8DD2-5E2DDE32A63D}"/>
              </a:ext>
            </a:extLst>
          </p:cNvPr>
          <p:cNvSpPr>
            <a:spLocks noGrp="1"/>
          </p:cNvSpPr>
          <p:nvPr>
            <p:ph idx="1"/>
          </p:nvPr>
        </p:nvSpPr>
        <p:spPr>
          <a:xfrm>
            <a:off x="838200" y="487017"/>
            <a:ext cx="10515600" cy="5689946"/>
          </a:xfrm>
        </p:spPr>
        <p:txBody>
          <a:bodyPr>
            <a:normAutofit/>
          </a:bodyPr>
          <a:lstStyle/>
          <a:p>
            <a:pPr marL="0" indent="0">
              <a:buNone/>
            </a:pPr>
            <a:r>
              <a:rPr lang="en-US" b="1" u="sng" dirty="0">
                <a:latin typeface="Gill Sans MT" panose="020B0502020104020203" pitchFamily="34" charset="0"/>
              </a:rPr>
              <a:t>Weights</a:t>
            </a:r>
            <a:r>
              <a:rPr lang="en-US" b="1" dirty="0">
                <a:latin typeface="Gill Sans MT" panose="020B0502020104020203" pitchFamily="34" charset="0"/>
              </a:rPr>
              <a:t>:</a:t>
            </a:r>
          </a:p>
          <a:p>
            <a:pPr algn="just">
              <a:lnSpc>
                <a:spcPct val="150000"/>
              </a:lnSpc>
            </a:pPr>
            <a:r>
              <a:rPr lang="en-US" sz="2200" dirty="0"/>
              <a:t>Each neuron in a neural network computes an output value by applying some function to the input values coming from the receptive field in the previous layer. The function that is applied to the input values is specified by a vector of weights. Learning in a neural network progresses by making incremental adjustments to the weights. The vector of weights is called a </a:t>
            </a:r>
            <a:r>
              <a:rPr lang="en-US" sz="2200" i="1" dirty="0"/>
              <a:t>filter</a:t>
            </a:r>
            <a:r>
              <a:rPr lang="en-US" sz="2200" dirty="0"/>
              <a:t>. A distinguishing feature of CNNs is that many neurons share the same filter. This reduces memory footprint because a single vector of weights is used across all receptive fields sharing that filter, rather than each receptive field having its own vector of weights.</a:t>
            </a:r>
            <a:endParaRPr lang="en-US" sz="2200" dirty="0">
              <a:latin typeface="Gill Sans MT" panose="020B0502020104020203" pitchFamily="34" charset="0"/>
            </a:endParaRPr>
          </a:p>
        </p:txBody>
      </p:sp>
    </p:spTree>
    <p:extLst>
      <p:ext uri="{BB962C8B-B14F-4D97-AF65-F5344CB8AC3E}">
        <p14:creationId xmlns:p14="http://schemas.microsoft.com/office/powerpoint/2010/main" val="427373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054B-9818-4445-9B8D-5FC8E2C5E691}"/>
              </a:ext>
            </a:extLst>
          </p:cNvPr>
          <p:cNvSpPr>
            <a:spLocks noGrp="1"/>
          </p:cNvSpPr>
          <p:nvPr>
            <p:ph type="title"/>
          </p:nvPr>
        </p:nvSpPr>
        <p:spPr/>
        <p:txBody>
          <a:bodyPr>
            <a:normAutofit/>
          </a:bodyPr>
          <a:lstStyle/>
          <a:p>
            <a:r>
              <a:rPr lang="en-US" sz="2800" b="1" u="sng" dirty="0">
                <a:latin typeface="Gill Sans MT" panose="020B0502020104020203" pitchFamily="34" charset="0"/>
              </a:rPr>
              <a:t>Activation Function</a:t>
            </a:r>
            <a:r>
              <a:rPr lang="en-US" sz="2800" b="1" dirty="0">
                <a:latin typeface="Gill Sans MT" panose="020B0502020104020203" pitchFamily="34" charset="0"/>
              </a:rPr>
              <a:t>:</a:t>
            </a:r>
            <a:endParaRPr lang="en-US" sz="2800" b="1" u="sng"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9EDD5C97-861B-4194-B593-B86F2C515005}"/>
              </a:ext>
            </a:extLst>
          </p:cNvPr>
          <p:cNvSpPr>
            <a:spLocks noGrp="1"/>
          </p:cNvSpPr>
          <p:nvPr>
            <p:ph idx="1"/>
          </p:nvPr>
        </p:nvSpPr>
        <p:spPr/>
        <p:txBody>
          <a:bodyPr>
            <a:normAutofit lnSpcReduction="10000"/>
          </a:bodyPr>
          <a:lstStyle/>
          <a:p>
            <a:pPr algn="just">
              <a:lnSpc>
                <a:spcPct val="150000"/>
              </a:lnSpc>
            </a:pPr>
            <a:r>
              <a:rPr lang="en-US" sz="2200" dirty="0">
                <a:latin typeface="Gill Sans MT" panose="020B0502020104020203" pitchFamily="34" charset="0"/>
              </a:rPr>
              <a:t>Activation functions are used to bring non-linear properties to the network.</a:t>
            </a:r>
          </a:p>
          <a:p>
            <a:pPr algn="just">
              <a:lnSpc>
                <a:spcPct val="150000"/>
              </a:lnSpc>
            </a:pPr>
            <a:r>
              <a:rPr lang="en-US" sz="2200" dirty="0">
                <a:latin typeface="Gill Sans MT" panose="020B0502020104020203" pitchFamily="34" charset="0"/>
              </a:rPr>
              <a:t>Generally, without an activation function, the output would be a linear function. The drawback with linear function is that it is not curvilinear and thus reduces accuracy of the network. The linear function has less power to learn from the network.</a:t>
            </a:r>
          </a:p>
          <a:p>
            <a:pPr algn="just">
              <a:lnSpc>
                <a:spcPct val="150000"/>
              </a:lnSpc>
            </a:pPr>
            <a:r>
              <a:rPr lang="en-US" sz="2200" dirty="0">
                <a:latin typeface="Gill Sans MT" panose="020B0502020104020203" pitchFamily="34" charset="0"/>
              </a:rPr>
              <a:t>Whereas, activation functions introduce non-linear properties to the output of each layer and increase the learning power of the layers in the network.</a:t>
            </a:r>
          </a:p>
          <a:p>
            <a:pPr algn="just">
              <a:lnSpc>
                <a:spcPct val="150000"/>
              </a:lnSpc>
            </a:pPr>
            <a:r>
              <a:rPr lang="en-US" sz="2200" dirty="0">
                <a:latin typeface="Gill Sans MT" panose="020B0502020104020203" pitchFamily="34" charset="0"/>
              </a:rPr>
              <a:t>Different activations functions are present such as the sigmoid function, </a:t>
            </a:r>
            <a:r>
              <a:rPr lang="en-US" sz="2200" dirty="0" err="1">
                <a:latin typeface="Gill Sans MT" panose="020B0502020104020203" pitchFamily="34" charset="0"/>
              </a:rPr>
              <a:t>ReLu</a:t>
            </a:r>
            <a:r>
              <a:rPr lang="en-US" sz="2200" dirty="0">
                <a:latin typeface="Gill Sans MT" panose="020B0502020104020203" pitchFamily="34" charset="0"/>
              </a:rPr>
              <a:t> function and </a:t>
            </a:r>
            <a:r>
              <a:rPr lang="en-US" sz="2200" dirty="0" err="1">
                <a:latin typeface="Gill Sans MT" panose="020B0502020104020203" pitchFamily="34" charset="0"/>
              </a:rPr>
              <a:t>Softmax</a:t>
            </a:r>
            <a:r>
              <a:rPr lang="en-US" sz="2200">
                <a:latin typeface="Gill Sans MT" panose="020B0502020104020203" pitchFamily="34" charset="0"/>
              </a:rPr>
              <a:t> function.</a:t>
            </a:r>
            <a:endParaRPr lang="en-US" sz="2200" dirty="0">
              <a:latin typeface="Gill Sans MT" panose="020B0502020104020203" pitchFamily="34" charset="0"/>
            </a:endParaRPr>
          </a:p>
        </p:txBody>
      </p:sp>
    </p:spTree>
    <p:extLst>
      <p:ext uri="{BB962C8B-B14F-4D97-AF65-F5344CB8AC3E}">
        <p14:creationId xmlns:p14="http://schemas.microsoft.com/office/powerpoint/2010/main" val="300064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5896E-14EC-4A3F-9323-9AA370A1599C}"/>
              </a:ext>
            </a:extLst>
          </p:cNvPr>
          <p:cNvSpPr>
            <a:spLocks noGrp="1"/>
          </p:cNvSpPr>
          <p:nvPr>
            <p:ph idx="1"/>
          </p:nvPr>
        </p:nvSpPr>
        <p:spPr/>
        <p:txBody>
          <a:bodyPr>
            <a:normAutofit/>
          </a:bodyPr>
          <a:lstStyle/>
          <a:p>
            <a:pPr algn="ctr"/>
            <a:endParaRPr lang="en-US" sz="4800" dirty="0"/>
          </a:p>
          <a:p>
            <a:pPr marL="0" indent="0" algn="ctr">
              <a:buNone/>
            </a:pPr>
            <a:r>
              <a:rPr lang="en-US" sz="8000" dirty="0"/>
              <a:t>Thank You</a:t>
            </a:r>
          </a:p>
        </p:txBody>
      </p:sp>
    </p:spTree>
    <p:extLst>
      <p:ext uri="{BB962C8B-B14F-4D97-AF65-F5344CB8AC3E}">
        <p14:creationId xmlns:p14="http://schemas.microsoft.com/office/powerpoint/2010/main" val="90000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374B9-7166-4F1B-B016-942B1BA3D441}"/>
              </a:ext>
            </a:extLst>
          </p:cNvPr>
          <p:cNvSpPr>
            <a:spLocks noGrp="1"/>
          </p:cNvSpPr>
          <p:nvPr>
            <p:ph idx="1"/>
          </p:nvPr>
        </p:nvSpPr>
        <p:spPr/>
        <p:txBody>
          <a:bodyPr/>
          <a:lstStyle/>
          <a:p>
            <a:pPr algn="ctr"/>
            <a:endParaRPr lang="en-US" dirty="0"/>
          </a:p>
          <a:p>
            <a:pPr algn="ctr"/>
            <a:endParaRPr lang="en-US" dirty="0"/>
          </a:p>
          <a:p>
            <a:pPr marL="0" indent="0" algn="ctr">
              <a:buNone/>
            </a:pPr>
            <a:r>
              <a:rPr lang="en-US" sz="8000" dirty="0"/>
              <a:t>Questions ?</a:t>
            </a:r>
          </a:p>
        </p:txBody>
      </p:sp>
    </p:spTree>
    <p:extLst>
      <p:ext uri="{BB962C8B-B14F-4D97-AF65-F5344CB8AC3E}">
        <p14:creationId xmlns:p14="http://schemas.microsoft.com/office/powerpoint/2010/main" val="99247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DA17-8F22-468D-8274-660F20559445}"/>
              </a:ext>
            </a:extLst>
          </p:cNvPr>
          <p:cNvSpPr>
            <a:spLocks noGrp="1"/>
          </p:cNvSpPr>
          <p:nvPr>
            <p:ph type="title"/>
          </p:nvPr>
        </p:nvSpPr>
        <p:spPr/>
        <p:txBody>
          <a:bodyPr>
            <a:normAutofit/>
          </a:bodyPr>
          <a:lstStyle/>
          <a:p>
            <a:r>
              <a:rPr lang="en-US" b="1">
                <a:latin typeface="Gill Sans MT" panose="020B0502020104020203" pitchFamily="34" charset="0"/>
              </a:rPr>
              <a:t>Contents:</a:t>
            </a:r>
            <a:endParaRPr lang="en-IN" b="1">
              <a:latin typeface="Gill Sans MT" panose="020B0502020104020203" pitchFamily="34" charset="0"/>
            </a:endParaRPr>
          </a:p>
        </p:txBody>
      </p:sp>
      <p:graphicFrame>
        <p:nvGraphicFramePr>
          <p:cNvPr id="21" name="Content Placeholder 2">
            <a:extLst>
              <a:ext uri="{FF2B5EF4-FFF2-40B4-BE49-F238E27FC236}">
                <a16:creationId xmlns:a16="http://schemas.microsoft.com/office/drawing/2014/main" id="{53B4E586-4981-42AF-997E-FE931E3E7D98}"/>
              </a:ext>
            </a:extLst>
          </p:cNvPr>
          <p:cNvGraphicFramePr>
            <a:graphicFrameLocks noGrp="1"/>
          </p:cNvGraphicFramePr>
          <p:nvPr>
            <p:ph idx="1"/>
            <p:extLst>
              <p:ext uri="{D42A27DB-BD31-4B8C-83A1-F6EECF244321}">
                <p14:modId xmlns:p14="http://schemas.microsoft.com/office/powerpoint/2010/main" val="34424470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39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9E1C-C29E-45B7-9557-70E1223E4365}"/>
              </a:ext>
            </a:extLst>
          </p:cNvPr>
          <p:cNvSpPr>
            <a:spLocks noGrp="1"/>
          </p:cNvSpPr>
          <p:nvPr>
            <p:ph type="title"/>
          </p:nvPr>
        </p:nvSpPr>
        <p:spPr/>
        <p:txBody>
          <a:bodyPr>
            <a:normAutofit/>
          </a:bodyPr>
          <a:lstStyle/>
          <a:p>
            <a:r>
              <a:rPr lang="en-US" b="1">
                <a:latin typeface="Gill Sans MT" panose="020B0502020104020203" pitchFamily="34" charset="0"/>
              </a:rPr>
              <a:t>Objective of the project:</a:t>
            </a:r>
            <a:endParaRPr lang="en-IN" b="1">
              <a:latin typeface="Gill Sans MT" panose="020B0502020104020203" pitchFamily="34" charset="0"/>
            </a:endParaRPr>
          </a:p>
        </p:txBody>
      </p:sp>
      <p:graphicFrame>
        <p:nvGraphicFramePr>
          <p:cNvPr id="5" name="Content Placeholder 2">
            <a:extLst>
              <a:ext uri="{FF2B5EF4-FFF2-40B4-BE49-F238E27FC236}">
                <a16:creationId xmlns:a16="http://schemas.microsoft.com/office/drawing/2014/main" id="{06BBFE45-8E6C-455D-BB88-ACB9C98EB5BA}"/>
              </a:ext>
            </a:extLst>
          </p:cNvPr>
          <p:cNvGraphicFramePr>
            <a:graphicFrameLocks noGrp="1"/>
          </p:cNvGraphicFramePr>
          <p:nvPr>
            <p:ph idx="1"/>
            <p:extLst>
              <p:ext uri="{D42A27DB-BD31-4B8C-83A1-F6EECF244321}">
                <p14:modId xmlns:p14="http://schemas.microsoft.com/office/powerpoint/2010/main" val="2310106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58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49A035-7665-4630-9F80-27FEEBEEA0BD}"/>
              </a:ext>
            </a:extLst>
          </p:cNvPr>
          <p:cNvSpPr>
            <a:spLocks noGrp="1"/>
          </p:cNvSpPr>
          <p:nvPr>
            <p:ph type="ctrTitle"/>
          </p:nvPr>
        </p:nvSpPr>
        <p:spPr>
          <a:xfrm>
            <a:off x="2087217" y="2464904"/>
            <a:ext cx="8017565" cy="2259116"/>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dirty="0">
                <a:solidFill>
                  <a:schemeClr val="bg1"/>
                </a:solidFill>
                <a:latin typeface="Gill Sans MT" panose="020B0502020104020203" pitchFamily="34" charset="0"/>
              </a:rPr>
              <a:t>Data flow:</a:t>
            </a:r>
            <a:endParaRPr lang="en-IN" sz="26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163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31BC1-B26C-4E79-92D4-6EEA0AD7B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191" y="0"/>
            <a:ext cx="5751617" cy="6858000"/>
          </a:xfrm>
          <a:prstGeom prst="rect">
            <a:avLst/>
          </a:prstGeom>
        </p:spPr>
      </p:pic>
    </p:spTree>
    <p:extLst>
      <p:ext uri="{BB962C8B-B14F-4D97-AF65-F5344CB8AC3E}">
        <p14:creationId xmlns:p14="http://schemas.microsoft.com/office/powerpoint/2010/main" val="134753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590271-446B-4A45-8825-4F04EB2F2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252" y="0"/>
            <a:ext cx="8458200" cy="6858000"/>
          </a:xfrm>
          <a:prstGeom prst="rect">
            <a:avLst/>
          </a:prstGeom>
        </p:spPr>
      </p:pic>
    </p:spTree>
    <p:extLst>
      <p:ext uri="{BB962C8B-B14F-4D97-AF65-F5344CB8AC3E}">
        <p14:creationId xmlns:p14="http://schemas.microsoft.com/office/powerpoint/2010/main" val="239233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C38C-223A-448D-8757-B3D61F1A1785}"/>
              </a:ext>
            </a:extLst>
          </p:cNvPr>
          <p:cNvSpPr>
            <a:spLocks noGrp="1"/>
          </p:cNvSpPr>
          <p:nvPr>
            <p:ph type="title"/>
          </p:nvPr>
        </p:nvSpPr>
        <p:spPr/>
        <p:txBody>
          <a:bodyPr/>
          <a:lstStyle/>
          <a:p>
            <a:r>
              <a:rPr lang="en-US" b="1" dirty="0"/>
              <a:t>Data Flow Explanation:</a:t>
            </a:r>
          </a:p>
        </p:txBody>
      </p:sp>
      <p:sp>
        <p:nvSpPr>
          <p:cNvPr id="3" name="Content Placeholder 2">
            <a:extLst>
              <a:ext uri="{FF2B5EF4-FFF2-40B4-BE49-F238E27FC236}">
                <a16:creationId xmlns:a16="http://schemas.microsoft.com/office/drawing/2014/main" id="{5DCEF373-168B-4584-8836-BC38A38291B7}"/>
              </a:ext>
            </a:extLst>
          </p:cNvPr>
          <p:cNvSpPr>
            <a:spLocks noGrp="1"/>
          </p:cNvSpPr>
          <p:nvPr>
            <p:ph idx="1"/>
          </p:nvPr>
        </p:nvSpPr>
        <p:spPr/>
        <p:txBody>
          <a:bodyPr>
            <a:normAutofit/>
          </a:bodyPr>
          <a:lstStyle/>
          <a:p>
            <a:pPr algn="just"/>
            <a:r>
              <a:rPr lang="en-US" sz="2200" dirty="0"/>
              <a:t>Firstly, a virtual environment will be created using Anaconda command line interface and the virtual environment is activated.</a:t>
            </a:r>
          </a:p>
          <a:p>
            <a:pPr algn="just"/>
            <a:r>
              <a:rPr lang="en-US" sz="2200" dirty="0"/>
              <a:t>In the next step, the libraries such as </a:t>
            </a:r>
            <a:r>
              <a:rPr lang="en-US" sz="2200" dirty="0" err="1"/>
              <a:t>Numpy</a:t>
            </a:r>
            <a:r>
              <a:rPr lang="en-US" sz="2200" dirty="0"/>
              <a:t>, Pandas, Matplotlib will be installed using </a:t>
            </a:r>
            <a:r>
              <a:rPr lang="en-US" sz="2200" dirty="0" err="1"/>
              <a:t>conda</a:t>
            </a:r>
            <a:r>
              <a:rPr lang="en-US" sz="2200" dirty="0"/>
              <a:t> command.</a:t>
            </a:r>
          </a:p>
          <a:p>
            <a:pPr algn="just"/>
            <a:r>
              <a:rPr lang="en-US" sz="2200" dirty="0" err="1"/>
              <a:t>Tensorflow</a:t>
            </a:r>
            <a:r>
              <a:rPr lang="en-US" sz="2200" dirty="0"/>
              <a:t> package is installed in the third step which is a necessary backend for Machine Learning models.</a:t>
            </a:r>
          </a:p>
          <a:p>
            <a:pPr algn="just"/>
            <a:r>
              <a:rPr lang="en-US" sz="2200" dirty="0" err="1"/>
              <a:t>Keras</a:t>
            </a:r>
            <a:r>
              <a:rPr lang="en-US" sz="2200" dirty="0"/>
              <a:t> is the last installation which is a library of neural networks and contains many classes and methods.</a:t>
            </a:r>
          </a:p>
          <a:p>
            <a:pPr algn="just"/>
            <a:r>
              <a:rPr lang="en-US" sz="2200" dirty="0"/>
              <a:t>Datasets of flooded and non-flooded areas are collected from the Internet.</a:t>
            </a:r>
          </a:p>
          <a:p>
            <a:pPr algn="just"/>
            <a:r>
              <a:rPr lang="en-US" sz="2200" dirty="0"/>
              <a:t>Using the Anaconda IDE, the coding is done to import datasets, train and test the model.</a:t>
            </a:r>
          </a:p>
        </p:txBody>
      </p:sp>
    </p:spTree>
    <p:extLst>
      <p:ext uri="{BB962C8B-B14F-4D97-AF65-F5344CB8AC3E}">
        <p14:creationId xmlns:p14="http://schemas.microsoft.com/office/powerpoint/2010/main" val="60814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7084C53-03A3-4C1B-9640-75D384C55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7055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5F9EE3F4-F147-4DA9-946D-0CFBA4728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1943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F12353-ECA7-4795-B28B-45DFB4056A77}">
  <we:reference id="wa104380375" version="1.0.4.0" store="en-US" storeType="OMEX"/>
  <we:alternateReferences>
    <we:reference id="wa104380375" version="1.0.4.0" store="WA10438037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109</TotalTime>
  <Words>478</Words>
  <Application>Microsoft Office PowerPoint</Application>
  <PresentationFormat>Widescreen</PresentationFormat>
  <Paragraphs>67</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Gill Sans MT</vt:lpstr>
      <vt:lpstr>Office Theme</vt:lpstr>
      <vt:lpstr>Flooded Area Detector</vt:lpstr>
      <vt:lpstr>Contents:</vt:lpstr>
      <vt:lpstr>Objective of the project:</vt:lpstr>
      <vt:lpstr>Data flow:</vt:lpstr>
      <vt:lpstr>PowerPoint Presentation</vt:lpstr>
      <vt:lpstr>PowerPoint Presentation</vt:lpstr>
      <vt:lpstr>Data Flow Explanation:</vt:lpstr>
      <vt:lpstr>PowerPoint Presentation</vt:lpstr>
      <vt:lpstr>PowerPoint Presentation</vt:lpstr>
      <vt:lpstr>PowerPoint Presentation</vt:lpstr>
      <vt:lpstr>PowerPoint Presentation</vt:lpstr>
      <vt:lpstr>Convolutional Neural Networks:</vt:lpstr>
      <vt:lpstr>Terms involved in Convolutional Neural Network:</vt:lpstr>
      <vt:lpstr>PowerPoint Presentation</vt:lpstr>
      <vt:lpstr>PowerPoint Presentation</vt:lpstr>
      <vt:lpstr>Activation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Flooded Area Detector</dc:title>
  <dc:creator>15241A05T1</dc:creator>
  <cp:lastModifiedBy>Siddi Sujith S Surendar</cp:lastModifiedBy>
  <cp:revision>25</cp:revision>
  <dcterms:created xsi:type="dcterms:W3CDTF">2019-02-11T16:57:41Z</dcterms:created>
  <dcterms:modified xsi:type="dcterms:W3CDTF">2019-02-13T16:43:12Z</dcterms:modified>
</cp:coreProperties>
</file>