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4" r:id="rId4"/>
    <p:sldId id="258" r:id="rId5"/>
    <p:sldId id="275" r:id="rId6"/>
    <p:sldId id="259" r:id="rId7"/>
    <p:sldId id="260" r:id="rId8"/>
    <p:sldId id="261" r:id="rId9"/>
    <p:sldId id="262" r:id="rId10"/>
    <p:sldId id="263" r:id="rId11"/>
    <p:sldId id="264" r:id="rId12"/>
    <p:sldId id="265" r:id="rId13"/>
    <p:sldId id="266" r:id="rId14"/>
    <p:sldId id="267" r:id="rId15"/>
    <p:sldId id="276" r:id="rId16"/>
    <p:sldId id="268"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5241A05T1" initials="1" lastIdx="1" clrIdx="0">
    <p:extLst>
      <p:ext uri="{19B8F6BF-5375-455C-9EA6-DF929625EA0E}">
        <p15:presenceInfo xmlns:p15="http://schemas.microsoft.com/office/powerpoint/2012/main" userId="15241A05T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C334-FCC2-4276-9D70-5E3752B15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DAB777-D175-4233-AC50-67E5C9018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6CF7D-F00D-4315-8052-1446198623F3}"/>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5" name="Footer Placeholder 4">
            <a:extLst>
              <a:ext uri="{FF2B5EF4-FFF2-40B4-BE49-F238E27FC236}">
                <a16:creationId xmlns:a16="http://schemas.microsoft.com/office/drawing/2014/main" id="{9051BEF9-E2EE-4E18-A663-682B84607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6C103-9F44-4C23-9EE4-45593390C376}"/>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168557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5826-E567-45F3-9B7F-44DF803470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9A9FF3-ABB3-4C1C-B091-9ACA5F7D93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27652-9E00-44B6-A902-9049ED336C5E}"/>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5" name="Footer Placeholder 4">
            <a:extLst>
              <a:ext uri="{FF2B5EF4-FFF2-40B4-BE49-F238E27FC236}">
                <a16:creationId xmlns:a16="http://schemas.microsoft.com/office/drawing/2014/main" id="{D2FA527B-BCEE-4A1C-8776-BF2906DB3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D5364-8F06-46D6-82A9-00D0D77DAA23}"/>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84840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D4E35-3C28-40EB-B8A4-36507C3AC6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FC17A8-90C1-4F52-B963-D47F27DC18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E5011-AC92-4C3D-9449-73379B973479}"/>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5" name="Footer Placeholder 4">
            <a:extLst>
              <a:ext uri="{FF2B5EF4-FFF2-40B4-BE49-F238E27FC236}">
                <a16:creationId xmlns:a16="http://schemas.microsoft.com/office/drawing/2014/main" id="{A6FECE20-19AB-48B0-AA9E-0B6EF7D53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D6CEA-ECB2-49B9-8421-010100359849}"/>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282423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9A22-8744-49EE-B0F6-4CF38D8226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F4FBC-17D5-465B-9DB6-E166C2CEC2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E7612-F1FE-4828-853C-BA7CF91D0C6D}"/>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5" name="Footer Placeholder 4">
            <a:extLst>
              <a:ext uri="{FF2B5EF4-FFF2-40B4-BE49-F238E27FC236}">
                <a16:creationId xmlns:a16="http://schemas.microsoft.com/office/drawing/2014/main" id="{8ED8AA23-D103-4EEC-B2BF-3BCFF77CB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CB937-B924-4813-ABD0-26A43B9210DC}"/>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409543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A305-AE79-4601-9A9C-4A99F6A58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8F3B3D-0C94-4A7D-A92B-B2F6836F38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E461F7-B56F-4B1C-9515-B2AEF1C78D55}"/>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5" name="Footer Placeholder 4">
            <a:extLst>
              <a:ext uri="{FF2B5EF4-FFF2-40B4-BE49-F238E27FC236}">
                <a16:creationId xmlns:a16="http://schemas.microsoft.com/office/drawing/2014/main" id="{607B4D00-7C05-4AFF-9351-24CFB555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544C7-6ECE-42FD-A106-EDED0D5BEECE}"/>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368156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0320-ED3F-4CA4-AEC3-90A42DAD5D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68351-4DEF-4536-A02A-CD2067745C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1112D0-8AAA-4ED3-88EB-287B31096D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1C274-C05D-446C-97E7-09B77A14C322}"/>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6" name="Footer Placeholder 5">
            <a:extLst>
              <a:ext uri="{FF2B5EF4-FFF2-40B4-BE49-F238E27FC236}">
                <a16:creationId xmlns:a16="http://schemas.microsoft.com/office/drawing/2014/main" id="{18E42336-5109-40C4-9FDE-3DE53F5CB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49A49-5E49-4BB4-BA12-07EE29BAA36A}"/>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202827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BE16-C44B-493A-B2DF-22CF9ECD5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31A0E-F887-4A8B-80BA-72497E870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498E4E-C6F1-4BF7-A7BF-F012F15678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FA31B-3FAC-4CDD-BB67-6A0C13B78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AA7E77-3505-4F30-9993-820C1B826F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5A310E-FE37-4E8D-8144-F91F6A2155A4}"/>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8" name="Footer Placeholder 7">
            <a:extLst>
              <a:ext uri="{FF2B5EF4-FFF2-40B4-BE49-F238E27FC236}">
                <a16:creationId xmlns:a16="http://schemas.microsoft.com/office/drawing/2014/main" id="{F6469540-5F1C-495A-9949-1EF7A67DBA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3DE8B-5439-42E0-AB02-AF2B9697E1A9}"/>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182108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3C9A-4303-4C89-9748-F19DFFE38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D5AB80-4BBF-44FD-BB05-2AB2DC16B376}"/>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4" name="Footer Placeholder 3">
            <a:extLst>
              <a:ext uri="{FF2B5EF4-FFF2-40B4-BE49-F238E27FC236}">
                <a16:creationId xmlns:a16="http://schemas.microsoft.com/office/drawing/2014/main" id="{BB76EEC5-01D9-478E-8CDC-5D4DC09ED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13739-662A-4B12-A439-0DFDE86D9A4A}"/>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213437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7B67E-F040-4CFC-8B0E-ACD3EF9A9AEF}"/>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3" name="Footer Placeholder 2">
            <a:extLst>
              <a:ext uri="{FF2B5EF4-FFF2-40B4-BE49-F238E27FC236}">
                <a16:creationId xmlns:a16="http://schemas.microsoft.com/office/drawing/2014/main" id="{D426AC03-757D-4423-B5B3-52D2825E40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56E590-4A0E-44E2-B14B-10F73FDB8DA4}"/>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364055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8CD8-9045-4109-A77C-329E94FA4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8EDB2-9C64-40D6-ABA5-16402D08D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B088E7-571C-4DD6-B003-505A25DD9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07FA73-B9DE-44CE-B4D9-B58FF2279563}"/>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6" name="Footer Placeholder 5">
            <a:extLst>
              <a:ext uri="{FF2B5EF4-FFF2-40B4-BE49-F238E27FC236}">
                <a16:creationId xmlns:a16="http://schemas.microsoft.com/office/drawing/2014/main" id="{CCA8BC7F-7579-4C26-847F-57D6B19BC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807D7-832F-4B75-802A-714D3203D94B}"/>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28574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07AB-51CB-4A29-A09B-414AEA548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526BC1-5A6B-4E4F-9409-B189FEFC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30464B-A744-468B-B6B6-E9D94F397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E98805-32C0-4DB9-8365-528EBF09E409}"/>
              </a:ext>
            </a:extLst>
          </p:cNvPr>
          <p:cNvSpPr>
            <a:spLocks noGrp="1"/>
          </p:cNvSpPr>
          <p:nvPr>
            <p:ph type="dt" sz="half" idx="10"/>
          </p:nvPr>
        </p:nvSpPr>
        <p:spPr/>
        <p:txBody>
          <a:bodyPr/>
          <a:lstStyle/>
          <a:p>
            <a:fld id="{A0220043-07E0-4CE0-BE58-0B8A119D8036}" type="datetimeFigureOut">
              <a:rPr lang="en-US" smtClean="0"/>
              <a:t>3/7/2019</a:t>
            </a:fld>
            <a:endParaRPr lang="en-US"/>
          </a:p>
        </p:txBody>
      </p:sp>
      <p:sp>
        <p:nvSpPr>
          <p:cNvPr id="6" name="Footer Placeholder 5">
            <a:extLst>
              <a:ext uri="{FF2B5EF4-FFF2-40B4-BE49-F238E27FC236}">
                <a16:creationId xmlns:a16="http://schemas.microsoft.com/office/drawing/2014/main" id="{939F4C19-02AD-4AFC-9087-4BA094420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C506-835F-4D2A-A882-3DBFF0DFD1AB}"/>
              </a:ext>
            </a:extLst>
          </p:cNvPr>
          <p:cNvSpPr>
            <a:spLocks noGrp="1"/>
          </p:cNvSpPr>
          <p:nvPr>
            <p:ph type="sldNum" sz="quarter" idx="12"/>
          </p:nvPr>
        </p:nvSpPr>
        <p:spPr/>
        <p:txBody>
          <a:bodyPr/>
          <a:lstStyle/>
          <a:p>
            <a:fld id="{30983307-0A79-4272-924E-AB2FF7B5BE14}" type="slidenum">
              <a:rPr lang="en-US" smtClean="0"/>
              <a:t>‹#›</a:t>
            </a:fld>
            <a:endParaRPr lang="en-US"/>
          </a:p>
        </p:txBody>
      </p:sp>
    </p:spTree>
    <p:extLst>
      <p:ext uri="{BB962C8B-B14F-4D97-AF65-F5344CB8AC3E}">
        <p14:creationId xmlns:p14="http://schemas.microsoft.com/office/powerpoint/2010/main" val="148628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3FBE5-47F4-4E53-AF0A-49C3E7A34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22AF94-198D-4C8A-BE86-CC3C54305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C9246-9EF2-47F0-9832-04C4F8517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20043-07E0-4CE0-BE58-0B8A119D8036}" type="datetimeFigureOut">
              <a:rPr lang="en-US" smtClean="0"/>
              <a:t>3/7/2019</a:t>
            </a:fld>
            <a:endParaRPr lang="en-US"/>
          </a:p>
        </p:txBody>
      </p:sp>
      <p:sp>
        <p:nvSpPr>
          <p:cNvPr id="5" name="Footer Placeholder 4">
            <a:extLst>
              <a:ext uri="{FF2B5EF4-FFF2-40B4-BE49-F238E27FC236}">
                <a16:creationId xmlns:a16="http://schemas.microsoft.com/office/drawing/2014/main" id="{3044D539-AA54-4DAE-B594-70A347CF1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A10D01-C7CF-4C55-8CDB-DCAFBB37B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83307-0A79-4272-924E-AB2FF7B5BE14}" type="slidenum">
              <a:rPr lang="en-US" smtClean="0"/>
              <a:t>‹#›</a:t>
            </a:fld>
            <a:endParaRPr lang="en-US"/>
          </a:p>
        </p:txBody>
      </p:sp>
    </p:spTree>
    <p:extLst>
      <p:ext uri="{BB962C8B-B14F-4D97-AF65-F5344CB8AC3E}">
        <p14:creationId xmlns:p14="http://schemas.microsoft.com/office/powerpoint/2010/main" val="35114711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10" Type="http://schemas.openxmlformats.org/officeDocument/2006/relationships/image" Target="../media/image25.jpg"/><Relationship Id="rId4" Type="http://schemas.openxmlformats.org/officeDocument/2006/relationships/image" Target="../media/image19.jpg"/><Relationship Id="rId9"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articles/10.3389/fpls.2017.02235"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7D5B-7BE0-4B56-A84B-EC9FF80BD348}"/>
              </a:ext>
            </a:extLst>
          </p:cNvPr>
          <p:cNvSpPr>
            <a:spLocks noGrp="1"/>
          </p:cNvSpPr>
          <p:nvPr>
            <p:ph type="title"/>
          </p:nvPr>
        </p:nvSpPr>
        <p:spPr/>
        <p:txBody>
          <a:bodyPr>
            <a:normAutofit/>
          </a:bodyPr>
          <a:lstStyle/>
          <a:p>
            <a:pPr algn="ctr"/>
            <a:r>
              <a:rPr lang="en-US" sz="4000" b="1" dirty="0">
                <a:solidFill>
                  <a:schemeClr val="accent1">
                    <a:lumMod val="75000"/>
                  </a:schemeClr>
                </a:solidFill>
                <a:latin typeface="Times New Roman" panose="02020603050405020304" pitchFamily="18" charset="0"/>
                <a:cs typeface="Times New Roman" panose="02020603050405020304" pitchFamily="18" charset="0"/>
              </a:rPr>
              <a:t>FLOODED AREA DETECTOR</a:t>
            </a:r>
            <a:endParaRPr lang="en-US" sz="4800" b="1"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ED7187D3-308F-4088-801B-B20864318CE7}"/>
              </a:ext>
            </a:extLst>
          </p:cNvPr>
          <p:cNvSpPr>
            <a:spLocks noGrp="1"/>
          </p:cNvSpPr>
          <p:nvPr>
            <p:ph idx="1"/>
          </p:nvPr>
        </p:nvSpPr>
        <p:spPr>
          <a:xfrm>
            <a:off x="838200" y="1825625"/>
            <a:ext cx="10832184" cy="4351338"/>
          </a:xfrm>
        </p:spPr>
        <p:txBody>
          <a:bodyPr>
            <a:noAutofit/>
          </a:bodyPr>
          <a:lstStyle/>
          <a:p>
            <a:pPr marL="0" indent="0" algn="l">
              <a:buNone/>
            </a:pPr>
            <a:r>
              <a:rPr lang="en-US" sz="2800" b="1" dirty="0">
                <a:latin typeface="Gill Sans MT" panose="020B0502020104020203" pitchFamily="34" charset="0"/>
              </a:rPr>
              <a:t>	</a:t>
            </a:r>
          </a:p>
          <a:p>
            <a:pPr marL="0" indent="0" algn="l">
              <a:buNone/>
            </a:pPr>
            <a:r>
              <a:rPr lang="en-US" sz="2800" b="1" dirty="0">
                <a:latin typeface="Gill Sans MT" panose="020B0502020104020203" pitchFamily="34" charset="0"/>
              </a:rPr>
              <a:t>Group Members:</a:t>
            </a:r>
          </a:p>
          <a:p>
            <a:pPr marL="0" indent="0" algn="l">
              <a:buNone/>
            </a:pPr>
            <a:endParaRPr lang="en-US" b="1" dirty="0">
              <a:latin typeface="Gill Sans MT" panose="020B0502020104020203" pitchFamily="34" charset="0"/>
            </a:endParaRPr>
          </a:p>
          <a:p>
            <a:pPr marL="0" indent="0">
              <a:buNone/>
            </a:pPr>
            <a:r>
              <a:rPr lang="en-US" sz="2000" dirty="0"/>
              <a:t>Siddi Sujith	     (15241A05T1)			</a:t>
            </a:r>
          </a:p>
          <a:p>
            <a:pPr marL="0" indent="0">
              <a:buNone/>
            </a:pPr>
            <a:r>
              <a:rPr lang="en-US" sz="2000" dirty="0"/>
              <a:t>		</a:t>
            </a:r>
          </a:p>
          <a:p>
            <a:pPr marL="0" indent="0">
              <a:buNone/>
            </a:pPr>
            <a:r>
              <a:rPr lang="en-US" sz="2000" dirty="0" err="1"/>
              <a:t>Nallana</a:t>
            </a:r>
            <a:r>
              <a:rPr lang="en-US" sz="2000" dirty="0"/>
              <a:t> Harish           (16245A0546)			 		</a:t>
            </a:r>
            <a:r>
              <a:rPr lang="en-US" sz="2000" b="1" dirty="0"/>
              <a:t>Internal Guide:</a:t>
            </a:r>
            <a:endParaRPr lang="en-US" sz="2000" dirty="0"/>
          </a:p>
          <a:p>
            <a:endParaRPr lang="en-US" sz="2000" dirty="0"/>
          </a:p>
          <a:p>
            <a:pPr marL="0" indent="0">
              <a:buNone/>
            </a:pPr>
            <a:r>
              <a:rPr lang="en-US" sz="2000" dirty="0"/>
              <a:t>Shashi </a:t>
            </a:r>
            <a:r>
              <a:rPr lang="en-US" sz="2000" dirty="0" err="1"/>
              <a:t>Preetham</a:t>
            </a:r>
            <a:r>
              <a:rPr lang="en-US" sz="2000" dirty="0"/>
              <a:t> G   (15241A05P9)					Dr. Ch. Mallikarjuna Rao</a:t>
            </a:r>
          </a:p>
          <a:p>
            <a:endParaRPr lang="en-US" sz="2000" dirty="0"/>
          </a:p>
          <a:p>
            <a:pPr marL="0" indent="0">
              <a:buNone/>
            </a:pPr>
            <a:r>
              <a:rPr lang="en-US" sz="2000" dirty="0"/>
              <a:t>Naveen Naik               (16245A0552)		 			(Professor of CSE department)				</a:t>
            </a:r>
          </a:p>
          <a:p>
            <a:pPr marL="0" indent="0">
              <a:buNone/>
            </a:pPr>
            <a:r>
              <a:rPr lang="en-US" dirty="0">
                <a:latin typeface="Gill Sans MT" panose="020B0502020104020203" pitchFamily="34" charset="0"/>
              </a:rPr>
              <a:t>									</a:t>
            </a:r>
          </a:p>
          <a:p>
            <a:endParaRPr lang="en-US" dirty="0">
              <a:latin typeface="Gill Sans MT" panose="020B0502020104020203" pitchFamily="34" charset="0"/>
            </a:endParaRPr>
          </a:p>
          <a:p>
            <a:endParaRPr lang="en-US" dirty="0">
              <a:latin typeface="Gill Sans MT" panose="020B0502020104020203" pitchFamily="34" charset="0"/>
            </a:endParaRPr>
          </a:p>
          <a:p>
            <a:endParaRPr lang="en-US" dirty="0">
              <a:latin typeface="Gill Sans MT" panose="020B0502020104020203" pitchFamily="34" charset="0"/>
            </a:endParaRPr>
          </a:p>
          <a:p>
            <a:r>
              <a:rPr lang="en-US" dirty="0">
                <a:latin typeface="Gill Sans MT" panose="020B0502020104020203" pitchFamily="34" charset="0"/>
              </a:rPr>
              <a:t>									</a:t>
            </a:r>
          </a:p>
          <a:p>
            <a:r>
              <a:rPr lang="en-US" dirty="0">
                <a:latin typeface="Gill Sans MT" panose="020B0502020104020203" pitchFamily="34" charset="0"/>
              </a:rPr>
              <a:t>		</a:t>
            </a:r>
            <a:endParaRPr lang="en-IN" dirty="0">
              <a:latin typeface="Gill Sans MT" panose="020B0502020104020203" pitchFamily="34" charset="0"/>
            </a:endParaRPr>
          </a:p>
          <a:p>
            <a:pPr marL="0" indent="0" algn="l">
              <a:buNone/>
            </a:pPr>
            <a:r>
              <a:rPr lang="en-US" sz="2800" b="1" dirty="0">
                <a:latin typeface="Gill Sans MT" panose="020B0502020104020203" pitchFamily="34" charset="0"/>
              </a:rPr>
              <a:t>				</a:t>
            </a:r>
            <a:endParaRPr lang="en-IN" sz="2800" b="1" dirty="0">
              <a:latin typeface="Gill Sans MT" panose="020B0502020104020203" pitchFamily="34" charset="0"/>
            </a:endParaRPr>
          </a:p>
        </p:txBody>
      </p:sp>
    </p:spTree>
    <p:extLst>
      <p:ext uri="{BB962C8B-B14F-4D97-AF65-F5344CB8AC3E}">
        <p14:creationId xmlns:p14="http://schemas.microsoft.com/office/powerpoint/2010/main" val="187118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9453-8154-410F-A1AC-E8D2207B09E3}"/>
              </a:ext>
            </a:extLst>
          </p:cNvPr>
          <p:cNvSpPr>
            <a:spLocks noGrp="1"/>
          </p:cNvSpPr>
          <p:nvPr>
            <p:ph type="title"/>
          </p:nvPr>
        </p:nvSpPr>
        <p:spPr/>
        <p:txBody>
          <a:bodyPr/>
          <a:lstStyle/>
          <a:p>
            <a:r>
              <a:rPr lang="en-US" b="1" dirty="0"/>
              <a:t>Loss of the model (graph):</a:t>
            </a:r>
          </a:p>
        </p:txBody>
      </p:sp>
      <p:pic>
        <p:nvPicPr>
          <p:cNvPr id="5" name="Content Placeholder 4" descr="A close up of text on a white background&#10;&#10;Description automatically generated">
            <a:extLst>
              <a:ext uri="{FF2B5EF4-FFF2-40B4-BE49-F238E27FC236}">
                <a16:creationId xmlns:a16="http://schemas.microsoft.com/office/drawing/2014/main" id="{C459A83A-755F-4F1B-9039-53F25DE90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440" y="1690688"/>
            <a:ext cx="7464602" cy="4976401"/>
          </a:xfrm>
        </p:spPr>
      </p:pic>
    </p:spTree>
    <p:extLst>
      <p:ext uri="{BB962C8B-B14F-4D97-AF65-F5344CB8AC3E}">
        <p14:creationId xmlns:p14="http://schemas.microsoft.com/office/powerpoint/2010/main" val="374414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8F9A-D3BC-4A67-88F6-6C533A93439C}"/>
              </a:ext>
            </a:extLst>
          </p:cNvPr>
          <p:cNvSpPr>
            <a:spLocks noGrp="1"/>
          </p:cNvSpPr>
          <p:nvPr>
            <p:ph type="title"/>
          </p:nvPr>
        </p:nvSpPr>
        <p:spPr/>
        <p:txBody>
          <a:bodyPr/>
          <a:lstStyle/>
          <a:p>
            <a:r>
              <a:rPr lang="en-US" b="1" dirty="0"/>
              <a:t>Neural Network model (representation):</a:t>
            </a:r>
          </a:p>
        </p:txBody>
      </p:sp>
      <p:pic>
        <p:nvPicPr>
          <p:cNvPr id="5" name="Content Placeholder 4" descr="A screenshot of a cell phone&#10;&#10;Description automatically generated">
            <a:extLst>
              <a:ext uri="{FF2B5EF4-FFF2-40B4-BE49-F238E27FC236}">
                <a16:creationId xmlns:a16="http://schemas.microsoft.com/office/drawing/2014/main" id="{37FA8600-73DA-44C7-BB27-593F9D5EC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6629" y="1342416"/>
            <a:ext cx="2801567" cy="5418307"/>
          </a:xfrm>
        </p:spPr>
      </p:pic>
    </p:spTree>
    <p:extLst>
      <p:ext uri="{BB962C8B-B14F-4D97-AF65-F5344CB8AC3E}">
        <p14:creationId xmlns:p14="http://schemas.microsoft.com/office/powerpoint/2010/main" val="19145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AACF-CBEE-4E07-B4D4-A9A3CE045992}"/>
              </a:ext>
            </a:extLst>
          </p:cNvPr>
          <p:cNvSpPr>
            <a:spLocks noGrp="1"/>
          </p:cNvSpPr>
          <p:nvPr>
            <p:ph type="title"/>
          </p:nvPr>
        </p:nvSpPr>
        <p:spPr/>
        <p:txBody>
          <a:bodyPr/>
          <a:lstStyle/>
          <a:p>
            <a:r>
              <a:rPr lang="en-US" b="1" dirty="0"/>
              <a:t>Predictions on sample data:</a:t>
            </a:r>
          </a:p>
        </p:txBody>
      </p:sp>
      <p:pic>
        <p:nvPicPr>
          <p:cNvPr id="5" name="Content Placeholder 4" descr="A picture containing tree, sheep, building, outdoor&#10;&#10;Description automatically generated">
            <a:extLst>
              <a:ext uri="{FF2B5EF4-FFF2-40B4-BE49-F238E27FC236}">
                <a16:creationId xmlns:a16="http://schemas.microsoft.com/office/drawing/2014/main" id="{6ECA4BDE-E038-4F78-94CB-5DEA0A3EA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907" y="1663017"/>
            <a:ext cx="2414500" cy="1532608"/>
          </a:xfrm>
        </p:spPr>
      </p:pic>
      <p:pic>
        <p:nvPicPr>
          <p:cNvPr id="7" name="Picture 6" descr="A picture containing outdoor, sky, nature, grass&#10;&#10;Description automatically generated">
            <a:extLst>
              <a:ext uri="{FF2B5EF4-FFF2-40B4-BE49-F238E27FC236}">
                <a16:creationId xmlns:a16="http://schemas.microsoft.com/office/drawing/2014/main" id="{B0D06209-DDBF-444B-98F7-5C5A72489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08" y="3579118"/>
            <a:ext cx="2414500" cy="1507910"/>
          </a:xfrm>
          <a:prstGeom prst="rect">
            <a:avLst/>
          </a:prstGeom>
        </p:spPr>
      </p:pic>
      <p:pic>
        <p:nvPicPr>
          <p:cNvPr id="9" name="Picture 8" descr="A field with a mountain in the background&#10;&#10;Description automatically generated">
            <a:extLst>
              <a:ext uri="{FF2B5EF4-FFF2-40B4-BE49-F238E27FC236}">
                <a16:creationId xmlns:a16="http://schemas.microsoft.com/office/drawing/2014/main" id="{E61D20ED-B4EE-4AE5-AFE3-094E2AE7C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652" y="5468089"/>
            <a:ext cx="2411756" cy="1389911"/>
          </a:xfrm>
          <a:prstGeom prst="rect">
            <a:avLst/>
          </a:prstGeom>
        </p:spPr>
      </p:pic>
      <p:pic>
        <p:nvPicPr>
          <p:cNvPr id="11" name="Picture 10" descr="A close up of a tree&#10;&#10;Description automatically generated">
            <a:extLst>
              <a:ext uri="{FF2B5EF4-FFF2-40B4-BE49-F238E27FC236}">
                <a16:creationId xmlns:a16="http://schemas.microsoft.com/office/drawing/2014/main" id="{3493D931-9BC9-4450-B5CE-29466E809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200" y="1584640"/>
            <a:ext cx="2619375" cy="1610986"/>
          </a:xfrm>
          <a:prstGeom prst="rect">
            <a:avLst/>
          </a:prstGeom>
        </p:spPr>
      </p:pic>
      <p:pic>
        <p:nvPicPr>
          <p:cNvPr id="13" name="Picture 12" descr="A picture containing grass, outdoor, sky, field&#10;&#10;Description automatically generated">
            <a:extLst>
              <a:ext uri="{FF2B5EF4-FFF2-40B4-BE49-F238E27FC236}">
                <a16:creationId xmlns:a16="http://schemas.microsoft.com/office/drawing/2014/main" id="{98991BC6-EF06-4994-9EA4-14CCD412F0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2513" y="3579118"/>
            <a:ext cx="2705100" cy="1507910"/>
          </a:xfrm>
          <a:prstGeom prst="rect">
            <a:avLst/>
          </a:prstGeom>
        </p:spPr>
      </p:pic>
      <p:pic>
        <p:nvPicPr>
          <p:cNvPr id="15" name="Picture 14" descr="A close up of a hill&#10;&#10;Description automatically generated">
            <a:extLst>
              <a:ext uri="{FF2B5EF4-FFF2-40B4-BE49-F238E27FC236}">
                <a16:creationId xmlns:a16="http://schemas.microsoft.com/office/drawing/2014/main" id="{E7D488D3-DEC1-471D-83F1-FEBF51D6E7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0201" y="5468089"/>
            <a:ext cx="2697412" cy="1389911"/>
          </a:xfrm>
          <a:prstGeom prst="rect">
            <a:avLst/>
          </a:prstGeom>
        </p:spPr>
      </p:pic>
      <p:pic>
        <p:nvPicPr>
          <p:cNvPr id="17" name="Picture 16" descr="A view of a field&#10;&#10;Description automatically generated">
            <a:extLst>
              <a:ext uri="{FF2B5EF4-FFF2-40B4-BE49-F238E27FC236}">
                <a16:creationId xmlns:a16="http://schemas.microsoft.com/office/drawing/2014/main" id="{BBFAF816-4AF4-457E-9240-4F3065B804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4582" y="1585900"/>
            <a:ext cx="2828925" cy="1609725"/>
          </a:xfrm>
          <a:prstGeom prst="rect">
            <a:avLst/>
          </a:prstGeom>
        </p:spPr>
      </p:pic>
      <p:pic>
        <p:nvPicPr>
          <p:cNvPr id="19" name="Picture 18" descr="A body of water&#10;&#10;Description automatically generated">
            <a:extLst>
              <a:ext uri="{FF2B5EF4-FFF2-40B4-BE49-F238E27FC236}">
                <a16:creationId xmlns:a16="http://schemas.microsoft.com/office/drawing/2014/main" id="{772C1F16-CCD1-49A1-8CC1-FD462047BE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6494" y="3557224"/>
            <a:ext cx="2705100" cy="1507910"/>
          </a:xfrm>
          <a:prstGeom prst="rect">
            <a:avLst/>
          </a:prstGeom>
        </p:spPr>
      </p:pic>
      <p:pic>
        <p:nvPicPr>
          <p:cNvPr id="21" name="Picture 20" descr="A picture containing outdoor, tree, sky&#10;&#10;Description automatically generated">
            <a:extLst>
              <a:ext uri="{FF2B5EF4-FFF2-40B4-BE49-F238E27FC236}">
                <a16:creationId xmlns:a16="http://schemas.microsoft.com/office/drawing/2014/main" id="{455F4667-FD7E-4478-8B66-1FDCA197D7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06495" y="5505731"/>
            <a:ext cx="2767012" cy="1352269"/>
          </a:xfrm>
          <a:prstGeom prst="rect">
            <a:avLst/>
          </a:prstGeom>
        </p:spPr>
      </p:pic>
      <p:sp>
        <p:nvSpPr>
          <p:cNvPr id="3" name="TextBox 2">
            <a:extLst>
              <a:ext uri="{FF2B5EF4-FFF2-40B4-BE49-F238E27FC236}">
                <a16:creationId xmlns:a16="http://schemas.microsoft.com/office/drawing/2014/main" id="{72DF4063-D296-476E-891E-86CBFBBE3C5A}"/>
              </a:ext>
            </a:extLst>
          </p:cNvPr>
          <p:cNvSpPr txBox="1"/>
          <p:nvPr/>
        </p:nvSpPr>
        <p:spPr>
          <a:xfrm>
            <a:off x="535459" y="1771135"/>
            <a:ext cx="362465" cy="369332"/>
          </a:xfrm>
          <a:prstGeom prst="rect">
            <a:avLst/>
          </a:prstGeom>
          <a:noFill/>
        </p:spPr>
        <p:txBody>
          <a:bodyPr wrap="square" rtlCol="0">
            <a:spAutoFit/>
          </a:bodyPr>
          <a:lstStyle/>
          <a:p>
            <a:r>
              <a:rPr lang="en-US" dirty="0"/>
              <a:t>1.</a:t>
            </a:r>
          </a:p>
        </p:txBody>
      </p:sp>
      <p:sp>
        <p:nvSpPr>
          <p:cNvPr id="4" name="TextBox 3">
            <a:extLst>
              <a:ext uri="{FF2B5EF4-FFF2-40B4-BE49-F238E27FC236}">
                <a16:creationId xmlns:a16="http://schemas.microsoft.com/office/drawing/2014/main" id="{D48A77C5-FEC6-443C-ACF5-BFDFAF8C32F9}"/>
              </a:ext>
            </a:extLst>
          </p:cNvPr>
          <p:cNvSpPr txBox="1"/>
          <p:nvPr/>
        </p:nvSpPr>
        <p:spPr>
          <a:xfrm>
            <a:off x="535459" y="3764692"/>
            <a:ext cx="362465" cy="369332"/>
          </a:xfrm>
          <a:prstGeom prst="rect">
            <a:avLst/>
          </a:prstGeom>
          <a:noFill/>
        </p:spPr>
        <p:txBody>
          <a:bodyPr wrap="square" rtlCol="0">
            <a:spAutoFit/>
          </a:bodyPr>
          <a:lstStyle/>
          <a:p>
            <a:r>
              <a:rPr lang="en-US" dirty="0"/>
              <a:t>2.</a:t>
            </a:r>
          </a:p>
        </p:txBody>
      </p:sp>
      <p:sp>
        <p:nvSpPr>
          <p:cNvPr id="6" name="TextBox 5">
            <a:extLst>
              <a:ext uri="{FF2B5EF4-FFF2-40B4-BE49-F238E27FC236}">
                <a16:creationId xmlns:a16="http://schemas.microsoft.com/office/drawing/2014/main" id="{E94B8D3A-03D0-4800-BE5F-14B9F2317360}"/>
              </a:ext>
            </a:extLst>
          </p:cNvPr>
          <p:cNvSpPr txBox="1"/>
          <p:nvPr/>
        </p:nvSpPr>
        <p:spPr>
          <a:xfrm>
            <a:off x="535459" y="5642919"/>
            <a:ext cx="362465" cy="369332"/>
          </a:xfrm>
          <a:prstGeom prst="rect">
            <a:avLst/>
          </a:prstGeom>
          <a:noFill/>
        </p:spPr>
        <p:txBody>
          <a:bodyPr wrap="square" rtlCol="0">
            <a:spAutoFit/>
          </a:bodyPr>
          <a:lstStyle/>
          <a:p>
            <a:r>
              <a:rPr lang="en-US" dirty="0"/>
              <a:t>3.</a:t>
            </a:r>
          </a:p>
        </p:txBody>
      </p:sp>
      <p:sp>
        <p:nvSpPr>
          <p:cNvPr id="8" name="TextBox 7">
            <a:extLst>
              <a:ext uri="{FF2B5EF4-FFF2-40B4-BE49-F238E27FC236}">
                <a16:creationId xmlns:a16="http://schemas.microsoft.com/office/drawing/2014/main" id="{C018A770-62F3-49BD-A513-29A4C230357E}"/>
              </a:ext>
            </a:extLst>
          </p:cNvPr>
          <p:cNvSpPr txBox="1"/>
          <p:nvPr/>
        </p:nvSpPr>
        <p:spPr>
          <a:xfrm>
            <a:off x="4168346" y="1663017"/>
            <a:ext cx="482147" cy="369332"/>
          </a:xfrm>
          <a:prstGeom prst="rect">
            <a:avLst/>
          </a:prstGeom>
          <a:noFill/>
        </p:spPr>
        <p:txBody>
          <a:bodyPr wrap="square" rtlCol="0">
            <a:spAutoFit/>
          </a:bodyPr>
          <a:lstStyle/>
          <a:p>
            <a:r>
              <a:rPr lang="en-US" dirty="0"/>
              <a:t>4.</a:t>
            </a:r>
          </a:p>
        </p:txBody>
      </p:sp>
      <p:sp>
        <p:nvSpPr>
          <p:cNvPr id="10" name="TextBox 9">
            <a:extLst>
              <a:ext uri="{FF2B5EF4-FFF2-40B4-BE49-F238E27FC236}">
                <a16:creationId xmlns:a16="http://schemas.microsoft.com/office/drawing/2014/main" id="{5CEF4781-D211-4720-B36D-1244F2ADFB19}"/>
              </a:ext>
            </a:extLst>
          </p:cNvPr>
          <p:cNvSpPr txBox="1"/>
          <p:nvPr/>
        </p:nvSpPr>
        <p:spPr>
          <a:xfrm>
            <a:off x="4168346" y="3657600"/>
            <a:ext cx="542943" cy="369332"/>
          </a:xfrm>
          <a:prstGeom prst="rect">
            <a:avLst/>
          </a:prstGeom>
          <a:noFill/>
        </p:spPr>
        <p:txBody>
          <a:bodyPr wrap="square" rtlCol="0">
            <a:spAutoFit/>
          </a:bodyPr>
          <a:lstStyle/>
          <a:p>
            <a:r>
              <a:rPr lang="en-US" dirty="0"/>
              <a:t>5.</a:t>
            </a:r>
          </a:p>
        </p:txBody>
      </p:sp>
      <p:sp>
        <p:nvSpPr>
          <p:cNvPr id="14" name="TextBox 13">
            <a:extLst>
              <a:ext uri="{FF2B5EF4-FFF2-40B4-BE49-F238E27FC236}">
                <a16:creationId xmlns:a16="http://schemas.microsoft.com/office/drawing/2014/main" id="{10C23307-7327-4AF7-A20C-4D8B2F921767}"/>
              </a:ext>
            </a:extLst>
          </p:cNvPr>
          <p:cNvSpPr txBox="1"/>
          <p:nvPr/>
        </p:nvSpPr>
        <p:spPr>
          <a:xfrm>
            <a:off x="4226011" y="5568778"/>
            <a:ext cx="424482" cy="369332"/>
          </a:xfrm>
          <a:prstGeom prst="rect">
            <a:avLst/>
          </a:prstGeom>
          <a:noFill/>
        </p:spPr>
        <p:txBody>
          <a:bodyPr wrap="square" rtlCol="0">
            <a:spAutoFit/>
          </a:bodyPr>
          <a:lstStyle/>
          <a:p>
            <a:r>
              <a:rPr lang="en-US" dirty="0"/>
              <a:t>6.</a:t>
            </a:r>
          </a:p>
        </p:txBody>
      </p:sp>
      <p:sp>
        <p:nvSpPr>
          <p:cNvPr id="16" name="TextBox 15">
            <a:extLst>
              <a:ext uri="{FF2B5EF4-FFF2-40B4-BE49-F238E27FC236}">
                <a16:creationId xmlns:a16="http://schemas.microsoft.com/office/drawing/2014/main" id="{E2ED6CC5-C36F-4856-8A89-D3E3CA47B48D}"/>
              </a:ext>
            </a:extLst>
          </p:cNvPr>
          <p:cNvSpPr txBox="1"/>
          <p:nvPr/>
        </p:nvSpPr>
        <p:spPr>
          <a:xfrm>
            <a:off x="8040131" y="1771135"/>
            <a:ext cx="477793" cy="369332"/>
          </a:xfrm>
          <a:prstGeom prst="rect">
            <a:avLst/>
          </a:prstGeom>
          <a:noFill/>
        </p:spPr>
        <p:txBody>
          <a:bodyPr wrap="square" rtlCol="0">
            <a:spAutoFit/>
          </a:bodyPr>
          <a:lstStyle/>
          <a:p>
            <a:r>
              <a:rPr lang="en-US" dirty="0"/>
              <a:t>7.</a:t>
            </a:r>
          </a:p>
        </p:txBody>
      </p:sp>
      <p:sp>
        <p:nvSpPr>
          <p:cNvPr id="18" name="TextBox 17">
            <a:extLst>
              <a:ext uri="{FF2B5EF4-FFF2-40B4-BE49-F238E27FC236}">
                <a16:creationId xmlns:a16="http://schemas.microsoft.com/office/drawing/2014/main" id="{B2F6B2B2-C81C-4337-8823-EBE929526E0E}"/>
              </a:ext>
            </a:extLst>
          </p:cNvPr>
          <p:cNvSpPr txBox="1"/>
          <p:nvPr/>
        </p:nvSpPr>
        <p:spPr>
          <a:xfrm>
            <a:off x="8106033" y="3657600"/>
            <a:ext cx="558422" cy="369332"/>
          </a:xfrm>
          <a:prstGeom prst="rect">
            <a:avLst/>
          </a:prstGeom>
          <a:noFill/>
        </p:spPr>
        <p:txBody>
          <a:bodyPr wrap="square" rtlCol="0">
            <a:spAutoFit/>
          </a:bodyPr>
          <a:lstStyle/>
          <a:p>
            <a:r>
              <a:rPr lang="en-US" dirty="0"/>
              <a:t>8.</a:t>
            </a:r>
          </a:p>
        </p:txBody>
      </p:sp>
      <p:sp>
        <p:nvSpPr>
          <p:cNvPr id="20" name="TextBox 19">
            <a:extLst>
              <a:ext uri="{FF2B5EF4-FFF2-40B4-BE49-F238E27FC236}">
                <a16:creationId xmlns:a16="http://schemas.microsoft.com/office/drawing/2014/main" id="{446E5B61-8938-4D31-BAD7-F9C3958E3C2F}"/>
              </a:ext>
            </a:extLst>
          </p:cNvPr>
          <p:cNvSpPr txBox="1"/>
          <p:nvPr/>
        </p:nvSpPr>
        <p:spPr>
          <a:xfrm>
            <a:off x="8106032" y="5568778"/>
            <a:ext cx="411892"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72724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348D-687A-44D8-ABE2-04087A60845C}"/>
              </a:ext>
            </a:extLst>
          </p:cNvPr>
          <p:cNvSpPr>
            <a:spLocks noGrp="1"/>
          </p:cNvSpPr>
          <p:nvPr>
            <p:ph type="title"/>
          </p:nvPr>
        </p:nvSpPr>
        <p:spPr/>
        <p:txBody>
          <a:bodyPr/>
          <a:lstStyle/>
          <a:p>
            <a:r>
              <a:rPr lang="en-US" b="1" dirty="0"/>
              <a:t>Results on the prediction samples:</a:t>
            </a:r>
          </a:p>
        </p:txBody>
      </p:sp>
      <p:graphicFrame>
        <p:nvGraphicFramePr>
          <p:cNvPr id="7" name="Content Placeholder 6">
            <a:extLst>
              <a:ext uri="{FF2B5EF4-FFF2-40B4-BE49-F238E27FC236}">
                <a16:creationId xmlns:a16="http://schemas.microsoft.com/office/drawing/2014/main" id="{1D6D850B-50A2-4882-BBC7-8CA3C7FC1C21}"/>
              </a:ext>
            </a:extLst>
          </p:cNvPr>
          <p:cNvGraphicFramePr>
            <a:graphicFrameLocks noGrp="1"/>
          </p:cNvGraphicFramePr>
          <p:nvPr>
            <p:ph idx="1"/>
            <p:extLst>
              <p:ext uri="{D42A27DB-BD31-4B8C-83A1-F6EECF244321}">
                <p14:modId xmlns:p14="http://schemas.microsoft.com/office/powerpoint/2010/main" val="3369688538"/>
              </p:ext>
            </p:extLst>
          </p:nvPr>
        </p:nvGraphicFramePr>
        <p:xfrm>
          <a:off x="838200" y="1883498"/>
          <a:ext cx="6152909" cy="3708400"/>
        </p:xfrm>
        <a:graphic>
          <a:graphicData uri="http://schemas.openxmlformats.org/drawingml/2006/table">
            <a:tbl>
              <a:tblPr firstRow="1" bandRow="1">
                <a:tableStyleId>{5C22544A-7EE6-4342-B048-85BDC9FD1C3A}</a:tableStyleId>
              </a:tblPr>
              <a:tblGrid>
                <a:gridCol w="2229091">
                  <a:extLst>
                    <a:ext uri="{9D8B030D-6E8A-4147-A177-3AD203B41FA5}">
                      <a16:colId xmlns:a16="http://schemas.microsoft.com/office/drawing/2014/main" val="246169060"/>
                    </a:ext>
                  </a:extLst>
                </a:gridCol>
                <a:gridCol w="3923818">
                  <a:extLst>
                    <a:ext uri="{9D8B030D-6E8A-4147-A177-3AD203B41FA5}">
                      <a16:colId xmlns:a16="http://schemas.microsoft.com/office/drawing/2014/main" val="1568179813"/>
                    </a:ext>
                  </a:extLst>
                </a:gridCol>
              </a:tblGrid>
              <a:tr h="370840">
                <a:tc>
                  <a:txBody>
                    <a:bodyPr/>
                    <a:lstStyle/>
                    <a:p>
                      <a:r>
                        <a:rPr lang="en-US" dirty="0"/>
                        <a:t>Image Number:</a:t>
                      </a:r>
                    </a:p>
                  </a:txBody>
                  <a:tcPr/>
                </a:tc>
                <a:tc>
                  <a:txBody>
                    <a:bodyPr/>
                    <a:lstStyle/>
                    <a:p>
                      <a:r>
                        <a:rPr lang="en-US" dirty="0"/>
                        <a:t>Prediction:</a:t>
                      </a:r>
                    </a:p>
                  </a:txBody>
                  <a:tcPr/>
                </a:tc>
                <a:extLst>
                  <a:ext uri="{0D108BD9-81ED-4DB2-BD59-A6C34878D82A}">
                    <a16:rowId xmlns:a16="http://schemas.microsoft.com/office/drawing/2014/main" val="2150383253"/>
                  </a:ext>
                </a:extLst>
              </a:tr>
              <a:tr h="370840">
                <a:tc>
                  <a:txBody>
                    <a:bodyPr/>
                    <a:lstStyle/>
                    <a:p>
                      <a:r>
                        <a:rPr lang="en-US" dirty="0"/>
                        <a:t>1.</a:t>
                      </a:r>
                    </a:p>
                  </a:txBody>
                  <a:tcPr/>
                </a:tc>
                <a:tc>
                  <a:txBody>
                    <a:bodyPr/>
                    <a:lstStyle/>
                    <a:p>
                      <a:r>
                        <a:rPr lang="en-US" dirty="0"/>
                        <a:t>Flooded</a:t>
                      </a:r>
                    </a:p>
                  </a:txBody>
                  <a:tcPr/>
                </a:tc>
                <a:extLst>
                  <a:ext uri="{0D108BD9-81ED-4DB2-BD59-A6C34878D82A}">
                    <a16:rowId xmlns:a16="http://schemas.microsoft.com/office/drawing/2014/main" val="789466646"/>
                  </a:ext>
                </a:extLst>
              </a:tr>
              <a:tr h="370840">
                <a:tc>
                  <a:txBody>
                    <a:bodyPr/>
                    <a:lstStyle/>
                    <a:p>
                      <a:r>
                        <a:rPr lang="en-US" dirty="0"/>
                        <a:t>2.</a:t>
                      </a:r>
                    </a:p>
                  </a:txBody>
                  <a:tcPr/>
                </a:tc>
                <a:tc>
                  <a:txBody>
                    <a:bodyPr/>
                    <a:lstStyle/>
                    <a:p>
                      <a:r>
                        <a:rPr lang="en-US" dirty="0"/>
                        <a:t>Non-flooded</a:t>
                      </a:r>
                    </a:p>
                  </a:txBody>
                  <a:tcPr/>
                </a:tc>
                <a:extLst>
                  <a:ext uri="{0D108BD9-81ED-4DB2-BD59-A6C34878D82A}">
                    <a16:rowId xmlns:a16="http://schemas.microsoft.com/office/drawing/2014/main" val="1377635093"/>
                  </a:ext>
                </a:extLst>
              </a:tr>
              <a:tr h="370840">
                <a:tc>
                  <a:txBody>
                    <a:bodyPr/>
                    <a:lstStyle/>
                    <a:p>
                      <a:r>
                        <a:rPr lang="en-US" dirty="0"/>
                        <a:t>3.</a:t>
                      </a:r>
                    </a:p>
                  </a:txBody>
                  <a:tcPr/>
                </a:tc>
                <a:tc>
                  <a:txBody>
                    <a:bodyPr/>
                    <a:lstStyle/>
                    <a:p>
                      <a:r>
                        <a:rPr lang="en-US" dirty="0"/>
                        <a:t>Flooded</a:t>
                      </a:r>
                    </a:p>
                  </a:txBody>
                  <a:tcPr/>
                </a:tc>
                <a:extLst>
                  <a:ext uri="{0D108BD9-81ED-4DB2-BD59-A6C34878D82A}">
                    <a16:rowId xmlns:a16="http://schemas.microsoft.com/office/drawing/2014/main" val="1686983134"/>
                  </a:ext>
                </a:extLst>
              </a:tr>
              <a:tr h="370840">
                <a:tc>
                  <a:txBody>
                    <a:bodyPr/>
                    <a:lstStyle/>
                    <a:p>
                      <a:r>
                        <a:rPr lang="en-US" dirty="0"/>
                        <a:t>4.</a:t>
                      </a:r>
                    </a:p>
                  </a:txBody>
                  <a:tcPr/>
                </a:tc>
                <a:tc>
                  <a:txBody>
                    <a:bodyPr/>
                    <a:lstStyle/>
                    <a:p>
                      <a:r>
                        <a:rPr lang="en-US" dirty="0"/>
                        <a:t>Non-flooded</a:t>
                      </a:r>
                    </a:p>
                  </a:txBody>
                  <a:tcPr/>
                </a:tc>
                <a:extLst>
                  <a:ext uri="{0D108BD9-81ED-4DB2-BD59-A6C34878D82A}">
                    <a16:rowId xmlns:a16="http://schemas.microsoft.com/office/drawing/2014/main" val="1490640334"/>
                  </a:ext>
                </a:extLst>
              </a:tr>
              <a:tr h="370840">
                <a:tc>
                  <a:txBody>
                    <a:bodyPr/>
                    <a:lstStyle/>
                    <a:p>
                      <a:r>
                        <a:rPr lang="en-US" dirty="0"/>
                        <a:t>5.</a:t>
                      </a:r>
                    </a:p>
                  </a:txBody>
                  <a:tcPr/>
                </a:tc>
                <a:tc>
                  <a:txBody>
                    <a:bodyPr/>
                    <a:lstStyle/>
                    <a:p>
                      <a:r>
                        <a:rPr lang="en-US" dirty="0"/>
                        <a:t>Non-flooded</a:t>
                      </a:r>
                    </a:p>
                  </a:txBody>
                  <a:tcPr/>
                </a:tc>
                <a:extLst>
                  <a:ext uri="{0D108BD9-81ED-4DB2-BD59-A6C34878D82A}">
                    <a16:rowId xmlns:a16="http://schemas.microsoft.com/office/drawing/2014/main" val="3549474821"/>
                  </a:ext>
                </a:extLst>
              </a:tr>
              <a:tr h="370840">
                <a:tc>
                  <a:txBody>
                    <a:bodyPr/>
                    <a:lstStyle/>
                    <a:p>
                      <a:r>
                        <a:rPr lang="en-US" dirty="0"/>
                        <a:t>6.</a:t>
                      </a:r>
                    </a:p>
                  </a:txBody>
                  <a:tcPr/>
                </a:tc>
                <a:tc>
                  <a:txBody>
                    <a:bodyPr/>
                    <a:lstStyle/>
                    <a:p>
                      <a:r>
                        <a:rPr lang="en-US" dirty="0"/>
                        <a:t>flooded</a:t>
                      </a:r>
                    </a:p>
                  </a:txBody>
                  <a:tcPr/>
                </a:tc>
                <a:extLst>
                  <a:ext uri="{0D108BD9-81ED-4DB2-BD59-A6C34878D82A}">
                    <a16:rowId xmlns:a16="http://schemas.microsoft.com/office/drawing/2014/main" val="1559727702"/>
                  </a:ext>
                </a:extLst>
              </a:tr>
              <a:tr h="370840">
                <a:tc>
                  <a:txBody>
                    <a:bodyPr/>
                    <a:lstStyle/>
                    <a:p>
                      <a:r>
                        <a:rPr lang="en-US" dirty="0"/>
                        <a:t>7.</a:t>
                      </a:r>
                    </a:p>
                  </a:txBody>
                  <a:tcPr/>
                </a:tc>
                <a:tc>
                  <a:txBody>
                    <a:bodyPr/>
                    <a:lstStyle/>
                    <a:p>
                      <a:r>
                        <a:rPr lang="en-US" dirty="0"/>
                        <a:t>Non-flooded</a:t>
                      </a:r>
                    </a:p>
                  </a:txBody>
                  <a:tcPr/>
                </a:tc>
                <a:extLst>
                  <a:ext uri="{0D108BD9-81ED-4DB2-BD59-A6C34878D82A}">
                    <a16:rowId xmlns:a16="http://schemas.microsoft.com/office/drawing/2014/main" val="4183724139"/>
                  </a:ext>
                </a:extLst>
              </a:tr>
              <a:tr h="370840">
                <a:tc>
                  <a:txBody>
                    <a:bodyPr/>
                    <a:lstStyle/>
                    <a:p>
                      <a:r>
                        <a:rPr lang="en-US" dirty="0"/>
                        <a:t>8.</a:t>
                      </a:r>
                    </a:p>
                  </a:txBody>
                  <a:tcPr/>
                </a:tc>
                <a:tc>
                  <a:txBody>
                    <a:bodyPr/>
                    <a:lstStyle/>
                    <a:p>
                      <a:r>
                        <a:rPr lang="en-US" dirty="0"/>
                        <a:t>flooded</a:t>
                      </a:r>
                    </a:p>
                  </a:txBody>
                  <a:tcPr/>
                </a:tc>
                <a:extLst>
                  <a:ext uri="{0D108BD9-81ED-4DB2-BD59-A6C34878D82A}">
                    <a16:rowId xmlns:a16="http://schemas.microsoft.com/office/drawing/2014/main" val="946539361"/>
                  </a:ext>
                </a:extLst>
              </a:tr>
              <a:tr h="370840">
                <a:tc>
                  <a:txBody>
                    <a:bodyPr/>
                    <a:lstStyle/>
                    <a:p>
                      <a:r>
                        <a:rPr lang="en-US" dirty="0"/>
                        <a:t>9.</a:t>
                      </a:r>
                    </a:p>
                  </a:txBody>
                  <a:tcPr/>
                </a:tc>
                <a:tc>
                  <a:txBody>
                    <a:bodyPr/>
                    <a:lstStyle/>
                    <a:p>
                      <a:r>
                        <a:rPr lang="en-US" dirty="0"/>
                        <a:t>flooded</a:t>
                      </a:r>
                    </a:p>
                  </a:txBody>
                  <a:tcPr/>
                </a:tc>
                <a:extLst>
                  <a:ext uri="{0D108BD9-81ED-4DB2-BD59-A6C34878D82A}">
                    <a16:rowId xmlns:a16="http://schemas.microsoft.com/office/drawing/2014/main" val="723168755"/>
                  </a:ext>
                </a:extLst>
              </a:tr>
            </a:tbl>
          </a:graphicData>
        </a:graphic>
      </p:graphicFrame>
    </p:spTree>
    <p:extLst>
      <p:ext uri="{BB962C8B-B14F-4D97-AF65-F5344CB8AC3E}">
        <p14:creationId xmlns:p14="http://schemas.microsoft.com/office/powerpoint/2010/main" val="380204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90C3-2C33-4BF0-800E-4031666A66C9}"/>
              </a:ext>
            </a:extLst>
          </p:cNvPr>
          <p:cNvSpPr>
            <a:spLocks noGrp="1"/>
          </p:cNvSpPr>
          <p:nvPr>
            <p:ph type="title"/>
          </p:nvPr>
        </p:nvSpPr>
        <p:spPr/>
        <p:txBody>
          <a:bodyPr/>
          <a:lstStyle/>
          <a:p>
            <a:r>
              <a:rPr lang="en-US" b="1" dirty="0"/>
              <a:t>Libraries and Packages used in the project:</a:t>
            </a:r>
          </a:p>
        </p:txBody>
      </p:sp>
      <p:sp>
        <p:nvSpPr>
          <p:cNvPr id="3" name="Content Placeholder 2">
            <a:extLst>
              <a:ext uri="{FF2B5EF4-FFF2-40B4-BE49-F238E27FC236}">
                <a16:creationId xmlns:a16="http://schemas.microsoft.com/office/drawing/2014/main" id="{40FBB94B-0940-4451-8652-8F0D7E34587A}"/>
              </a:ext>
            </a:extLst>
          </p:cNvPr>
          <p:cNvSpPr>
            <a:spLocks noGrp="1"/>
          </p:cNvSpPr>
          <p:nvPr>
            <p:ph idx="1"/>
          </p:nvPr>
        </p:nvSpPr>
        <p:spPr/>
        <p:txBody>
          <a:bodyPr>
            <a:noAutofit/>
          </a:bodyPr>
          <a:lstStyle/>
          <a:p>
            <a:pPr>
              <a:lnSpc>
                <a:spcPct val="150000"/>
              </a:lnSpc>
            </a:pPr>
            <a:r>
              <a:rPr lang="en-US" dirty="0" err="1"/>
              <a:t>Keras</a:t>
            </a:r>
            <a:r>
              <a:rPr lang="en-US" dirty="0"/>
              <a:t> - </a:t>
            </a:r>
            <a:r>
              <a:rPr lang="en-US" dirty="0" err="1"/>
              <a:t>Keras</a:t>
            </a:r>
            <a:r>
              <a:rPr lang="en-US" dirty="0"/>
              <a:t> is a high-level neural networks API, written in Python and capable of running on top of TensorFlow.</a:t>
            </a:r>
          </a:p>
          <a:p>
            <a:pPr>
              <a:lnSpc>
                <a:spcPct val="150000"/>
              </a:lnSpc>
            </a:pPr>
            <a:r>
              <a:rPr lang="en-US" dirty="0"/>
              <a:t>Pandas – It is an open source package which provides data structures and data analysis tools.</a:t>
            </a:r>
          </a:p>
          <a:p>
            <a:pPr algn="just">
              <a:lnSpc>
                <a:spcPct val="150000"/>
              </a:lnSpc>
            </a:pPr>
            <a:r>
              <a:rPr lang="en-US" dirty="0" err="1"/>
              <a:t>Tensorflow</a:t>
            </a:r>
            <a:r>
              <a:rPr lang="en-US" dirty="0"/>
              <a:t> – TensorFlow is a package that bundles together a set of machine learning and deep learning models. It uses Python to provide a front-end API for building applications with the framework.</a:t>
            </a:r>
          </a:p>
        </p:txBody>
      </p:sp>
    </p:spTree>
    <p:extLst>
      <p:ext uri="{BB962C8B-B14F-4D97-AF65-F5344CB8AC3E}">
        <p14:creationId xmlns:p14="http://schemas.microsoft.com/office/powerpoint/2010/main" val="389643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D79DC-2AB5-4883-BB7F-C9EF2CD7BD26}"/>
              </a:ext>
            </a:extLst>
          </p:cNvPr>
          <p:cNvSpPr>
            <a:spLocks noGrp="1"/>
          </p:cNvSpPr>
          <p:nvPr>
            <p:ph idx="1"/>
          </p:nvPr>
        </p:nvSpPr>
        <p:spPr>
          <a:xfrm>
            <a:off x="838200" y="482858"/>
            <a:ext cx="10515600" cy="4351338"/>
          </a:xfrm>
        </p:spPr>
        <p:txBody>
          <a:bodyPr/>
          <a:lstStyle/>
          <a:p>
            <a:pPr algn="just">
              <a:lnSpc>
                <a:spcPct val="150000"/>
              </a:lnSpc>
            </a:pPr>
            <a:r>
              <a:rPr lang="en-US" dirty="0"/>
              <a:t>Pillow - </a:t>
            </a:r>
            <a:r>
              <a:rPr lang="en-US" b="1" dirty="0"/>
              <a:t>Python</a:t>
            </a:r>
            <a:r>
              <a:rPr lang="en-US" dirty="0"/>
              <a:t> Imaging Library (abbreviated as PIL) (in newer versions known as </a:t>
            </a:r>
            <a:r>
              <a:rPr lang="en-US" b="1" dirty="0"/>
              <a:t>Pillow</a:t>
            </a:r>
            <a:r>
              <a:rPr lang="en-US" dirty="0"/>
              <a:t>) is a free library for the </a:t>
            </a:r>
            <a:r>
              <a:rPr lang="en-US" b="1" dirty="0"/>
              <a:t>Python</a:t>
            </a:r>
            <a:r>
              <a:rPr lang="en-US" dirty="0"/>
              <a:t> programming language that adds support for opening, manipulating, and saving many different image file formats.</a:t>
            </a:r>
          </a:p>
          <a:p>
            <a:pPr algn="just">
              <a:lnSpc>
                <a:spcPct val="150000"/>
              </a:lnSpc>
            </a:pPr>
            <a:endParaRPr lang="en-US" dirty="0"/>
          </a:p>
        </p:txBody>
      </p:sp>
    </p:spTree>
    <p:extLst>
      <p:ext uri="{BB962C8B-B14F-4D97-AF65-F5344CB8AC3E}">
        <p14:creationId xmlns:p14="http://schemas.microsoft.com/office/powerpoint/2010/main" val="377766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5896E-14EC-4A3F-9323-9AA370A1599C}"/>
              </a:ext>
            </a:extLst>
          </p:cNvPr>
          <p:cNvSpPr>
            <a:spLocks noGrp="1"/>
          </p:cNvSpPr>
          <p:nvPr>
            <p:ph idx="1"/>
          </p:nvPr>
        </p:nvSpPr>
        <p:spPr/>
        <p:txBody>
          <a:bodyPr>
            <a:normAutofit/>
          </a:bodyPr>
          <a:lstStyle/>
          <a:p>
            <a:pPr algn="ctr"/>
            <a:endParaRPr lang="en-US" sz="4800" dirty="0"/>
          </a:p>
          <a:p>
            <a:pPr marL="0" indent="0" algn="ctr">
              <a:buNone/>
            </a:pPr>
            <a:r>
              <a:rPr lang="en-US" sz="8000" dirty="0"/>
              <a:t>Thank You</a:t>
            </a:r>
          </a:p>
        </p:txBody>
      </p:sp>
    </p:spTree>
    <p:extLst>
      <p:ext uri="{BB962C8B-B14F-4D97-AF65-F5344CB8AC3E}">
        <p14:creationId xmlns:p14="http://schemas.microsoft.com/office/powerpoint/2010/main" val="90000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374B9-7166-4F1B-B016-942B1BA3D441}"/>
              </a:ext>
            </a:extLst>
          </p:cNvPr>
          <p:cNvSpPr>
            <a:spLocks noGrp="1"/>
          </p:cNvSpPr>
          <p:nvPr>
            <p:ph idx="1"/>
          </p:nvPr>
        </p:nvSpPr>
        <p:spPr/>
        <p:txBody>
          <a:bodyPr/>
          <a:lstStyle/>
          <a:p>
            <a:pPr algn="ctr"/>
            <a:endParaRPr lang="en-US" dirty="0"/>
          </a:p>
          <a:p>
            <a:pPr algn="ctr"/>
            <a:endParaRPr lang="en-US" dirty="0"/>
          </a:p>
          <a:p>
            <a:pPr marL="0" indent="0" algn="ctr">
              <a:buNone/>
            </a:pPr>
            <a:r>
              <a:rPr lang="en-US" sz="8000" dirty="0"/>
              <a:t>Questions ?</a:t>
            </a:r>
          </a:p>
        </p:txBody>
      </p:sp>
    </p:spTree>
    <p:extLst>
      <p:ext uri="{BB962C8B-B14F-4D97-AF65-F5344CB8AC3E}">
        <p14:creationId xmlns:p14="http://schemas.microsoft.com/office/powerpoint/2010/main" val="99247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9F7B6A-6938-4296-B9A3-571A89A35DDA}"/>
              </a:ext>
            </a:extLst>
          </p:cNvPr>
          <p:cNvSpPr>
            <a:spLocks noGrp="1"/>
          </p:cNvSpPr>
          <p:nvPr>
            <p:ph type="title"/>
          </p:nvPr>
        </p:nvSpPr>
        <p:spPr/>
        <p:txBody>
          <a:bodyPr/>
          <a:lstStyle/>
          <a:p>
            <a:r>
              <a:rPr lang="en-US" b="1" dirty="0"/>
              <a:t>Abstract:</a:t>
            </a:r>
          </a:p>
        </p:txBody>
      </p:sp>
      <p:sp>
        <p:nvSpPr>
          <p:cNvPr id="5" name="Content Placeholder 4">
            <a:extLst>
              <a:ext uri="{FF2B5EF4-FFF2-40B4-BE49-F238E27FC236}">
                <a16:creationId xmlns:a16="http://schemas.microsoft.com/office/drawing/2014/main" id="{2D0E2C8B-9705-4091-BCEE-15F95613FC7F}"/>
              </a:ext>
            </a:extLst>
          </p:cNvPr>
          <p:cNvSpPr>
            <a:spLocks noGrp="1"/>
          </p:cNvSpPr>
          <p:nvPr>
            <p:ph idx="1"/>
          </p:nvPr>
        </p:nvSpPr>
        <p:spPr/>
        <p:txBody>
          <a:bodyPr>
            <a:noAutofit/>
          </a:bodyPr>
          <a:lstStyle/>
          <a:p>
            <a:pPr marL="0" indent="0" algn="just">
              <a:lnSpc>
                <a:spcPct val="150000"/>
              </a:lnSpc>
              <a:buNone/>
            </a:pPr>
            <a:r>
              <a:rPr lang="en-US" dirty="0"/>
              <a:t>The abstract of flooded area detection mainly focuses on the classification of images of floods to those of non-flooded images. This can be done using convolutional neural networks which is a feed-forward artificial neural network. This uses supervised learning with back-propagation as its technique. When the images of both the flooded and non-flooded such as roads, different types of terrains are given to the model, it transforms the images into matrices of pixels and</a:t>
            </a:r>
          </a:p>
        </p:txBody>
      </p:sp>
    </p:spTree>
    <p:extLst>
      <p:ext uri="{BB962C8B-B14F-4D97-AF65-F5344CB8AC3E}">
        <p14:creationId xmlns:p14="http://schemas.microsoft.com/office/powerpoint/2010/main" val="323963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52CF1-C2A1-4437-AB71-61DE3BFD31C7}"/>
              </a:ext>
            </a:extLst>
          </p:cNvPr>
          <p:cNvSpPr>
            <a:spLocks noGrp="1"/>
          </p:cNvSpPr>
          <p:nvPr>
            <p:ph idx="1"/>
          </p:nvPr>
        </p:nvSpPr>
        <p:spPr>
          <a:xfrm>
            <a:off x="838200" y="581711"/>
            <a:ext cx="10515600" cy="4351338"/>
          </a:xfrm>
        </p:spPr>
        <p:txBody>
          <a:bodyPr/>
          <a:lstStyle/>
          <a:p>
            <a:pPr marL="0" indent="0" algn="just">
              <a:lnSpc>
                <a:spcPct val="150000"/>
              </a:lnSpc>
              <a:buNone/>
            </a:pPr>
            <a:r>
              <a:rPr lang="en-US" dirty="0"/>
              <a:t>the computation is done on those pixels. By this, accuracy can be achieved because of the coverage of all the pixels from the images and thus successfully classify the images. This model can be helpful when an organization can send a drone for surveillance and the captured images can then be classified in real-time and thus be notified of the floods and appropriate action can be taken without any time delay.</a:t>
            </a:r>
          </a:p>
          <a:p>
            <a:pPr algn="just">
              <a:lnSpc>
                <a:spcPct val="150000"/>
              </a:lnSpc>
            </a:pPr>
            <a:endParaRPr lang="en-US" dirty="0"/>
          </a:p>
        </p:txBody>
      </p:sp>
    </p:spTree>
    <p:extLst>
      <p:ext uri="{BB962C8B-B14F-4D97-AF65-F5344CB8AC3E}">
        <p14:creationId xmlns:p14="http://schemas.microsoft.com/office/powerpoint/2010/main" val="232550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7E1A-28E0-49AF-8662-EC29FDC3A550}"/>
              </a:ext>
            </a:extLst>
          </p:cNvPr>
          <p:cNvSpPr>
            <a:spLocks noGrp="1"/>
          </p:cNvSpPr>
          <p:nvPr>
            <p:ph type="title"/>
          </p:nvPr>
        </p:nvSpPr>
        <p:spPr/>
        <p:txBody>
          <a:bodyPr/>
          <a:lstStyle/>
          <a:p>
            <a:r>
              <a:rPr lang="en-US" b="1" dirty="0"/>
              <a:t>Implementation of project:</a:t>
            </a:r>
          </a:p>
        </p:txBody>
      </p:sp>
      <p:sp>
        <p:nvSpPr>
          <p:cNvPr id="3" name="Content Placeholder 2">
            <a:extLst>
              <a:ext uri="{FF2B5EF4-FFF2-40B4-BE49-F238E27FC236}">
                <a16:creationId xmlns:a16="http://schemas.microsoft.com/office/drawing/2014/main" id="{BCF9532A-F38F-4F99-AA3B-36E1008141B3}"/>
              </a:ext>
            </a:extLst>
          </p:cNvPr>
          <p:cNvSpPr>
            <a:spLocks noGrp="1"/>
          </p:cNvSpPr>
          <p:nvPr>
            <p:ph idx="1"/>
          </p:nvPr>
        </p:nvSpPr>
        <p:spPr/>
        <p:txBody>
          <a:bodyPr>
            <a:noAutofit/>
          </a:bodyPr>
          <a:lstStyle/>
          <a:p>
            <a:pPr algn="just">
              <a:lnSpc>
                <a:spcPct val="150000"/>
              </a:lnSpc>
            </a:pPr>
            <a:r>
              <a:rPr lang="en-US" dirty="0"/>
              <a:t>The project of image classification is implemented using convolutional neural networks which is a feed-forward network with supervised learning technique.</a:t>
            </a:r>
          </a:p>
          <a:p>
            <a:pPr algn="just">
              <a:lnSpc>
                <a:spcPct val="150000"/>
              </a:lnSpc>
            </a:pPr>
            <a:r>
              <a:rPr lang="en-US" dirty="0"/>
              <a:t>The convolution process uses cross-correlation as its mathematical operation.</a:t>
            </a:r>
          </a:p>
          <a:p>
            <a:pPr algn="just">
              <a:lnSpc>
                <a:spcPct val="150000"/>
              </a:lnSpc>
            </a:pPr>
            <a:r>
              <a:rPr lang="en-US" dirty="0"/>
              <a:t>A feature map is obtained in the convolution process and using the feature map, the network is trained.</a:t>
            </a:r>
          </a:p>
        </p:txBody>
      </p:sp>
    </p:spTree>
    <p:extLst>
      <p:ext uri="{BB962C8B-B14F-4D97-AF65-F5344CB8AC3E}">
        <p14:creationId xmlns:p14="http://schemas.microsoft.com/office/powerpoint/2010/main" val="136774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BDB3F-5C40-4829-AE10-C39C19102ADF}"/>
              </a:ext>
            </a:extLst>
          </p:cNvPr>
          <p:cNvSpPr>
            <a:spLocks noGrp="1"/>
          </p:cNvSpPr>
          <p:nvPr>
            <p:ph idx="1"/>
          </p:nvPr>
        </p:nvSpPr>
        <p:spPr>
          <a:xfrm>
            <a:off x="838200" y="425192"/>
            <a:ext cx="10515600" cy="4351338"/>
          </a:xfrm>
        </p:spPr>
        <p:txBody>
          <a:bodyPr/>
          <a:lstStyle/>
          <a:p>
            <a:pPr algn="just">
              <a:lnSpc>
                <a:spcPct val="150000"/>
              </a:lnSpc>
            </a:pPr>
            <a:r>
              <a:rPr lang="en-US" dirty="0"/>
              <a:t>After training the model, it is tested for accuracy and loss against the validation data collected.</a:t>
            </a:r>
          </a:p>
          <a:p>
            <a:pPr algn="just">
              <a:lnSpc>
                <a:spcPct val="150000"/>
              </a:lnSpc>
            </a:pPr>
            <a:r>
              <a:rPr lang="en-US" dirty="0"/>
              <a:t>During the training, the neural network model is fitted on the training data collected and pre-processed.</a:t>
            </a:r>
          </a:p>
          <a:p>
            <a:pPr algn="just">
              <a:lnSpc>
                <a:spcPct val="150000"/>
              </a:lnSpc>
            </a:pPr>
            <a:r>
              <a:rPr lang="en-US" dirty="0"/>
              <a:t>A graph is plotted to visualize the accuracy as well as the loss of trained and validated data.</a:t>
            </a:r>
          </a:p>
          <a:p>
            <a:endParaRPr lang="en-US" dirty="0"/>
          </a:p>
        </p:txBody>
      </p:sp>
    </p:spTree>
    <p:extLst>
      <p:ext uri="{BB962C8B-B14F-4D97-AF65-F5344CB8AC3E}">
        <p14:creationId xmlns:p14="http://schemas.microsoft.com/office/powerpoint/2010/main" val="396311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021A-5797-4D41-A0BC-6D4A136EB2A6}"/>
              </a:ext>
            </a:extLst>
          </p:cNvPr>
          <p:cNvSpPr>
            <a:spLocks noGrp="1"/>
          </p:cNvSpPr>
          <p:nvPr>
            <p:ph type="title"/>
          </p:nvPr>
        </p:nvSpPr>
        <p:spPr/>
        <p:txBody>
          <a:bodyPr/>
          <a:lstStyle/>
          <a:p>
            <a:r>
              <a:rPr lang="en-US" b="1" dirty="0"/>
              <a:t>Convolutional neural network Architecture:</a:t>
            </a:r>
          </a:p>
        </p:txBody>
      </p:sp>
      <p:pic>
        <p:nvPicPr>
          <p:cNvPr id="5" name="Content Placeholder 4" descr="A picture containing text, map&#10;&#10;Description automatically generated">
            <a:extLst>
              <a:ext uri="{FF2B5EF4-FFF2-40B4-BE49-F238E27FC236}">
                <a16:creationId xmlns:a16="http://schemas.microsoft.com/office/drawing/2014/main" id="{A76B7255-E45E-4C85-8A63-9DDF43ABD0F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00" y="1943894"/>
            <a:ext cx="10515600" cy="4114800"/>
          </a:xfrm>
        </p:spPr>
      </p:pic>
    </p:spTree>
    <p:extLst>
      <p:ext uri="{BB962C8B-B14F-4D97-AF65-F5344CB8AC3E}">
        <p14:creationId xmlns:p14="http://schemas.microsoft.com/office/powerpoint/2010/main" val="155807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3F99-A233-4EFC-8311-5341C338A441}"/>
              </a:ext>
            </a:extLst>
          </p:cNvPr>
          <p:cNvSpPr>
            <a:spLocks noGrp="1"/>
          </p:cNvSpPr>
          <p:nvPr>
            <p:ph type="title"/>
          </p:nvPr>
        </p:nvSpPr>
        <p:spPr/>
        <p:txBody>
          <a:bodyPr/>
          <a:lstStyle/>
          <a:p>
            <a:r>
              <a:rPr lang="en-US" b="1" dirty="0"/>
              <a:t>Training Data (flooded):</a:t>
            </a:r>
          </a:p>
        </p:txBody>
      </p:sp>
      <p:pic>
        <p:nvPicPr>
          <p:cNvPr id="27" name="Content Placeholder 26" descr="A small boat in a body of water&#10;&#10;Description automatically generated">
            <a:extLst>
              <a:ext uri="{FF2B5EF4-FFF2-40B4-BE49-F238E27FC236}">
                <a16:creationId xmlns:a16="http://schemas.microsoft.com/office/drawing/2014/main" id="{889F010A-F1F8-4A06-9390-11FBE61E3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695" y="1988446"/>
            <a:ext cx="1865376" cy="1243584"/>
          </a:xfrm>
        </p:spPr>
      </p:pic>
      <p:pic>
        <p:nvPicPr>
          <p:cNvPr id="29" name="Picture 28" descr="A small house in a body of water&#10;&#10;Description automatically generated">
            <a:extLst>
              <a:ext uri="{FF2B5EF4-FFF2-40B4-BE49-F238E27FC236}">
                <a16:creationId xmlns:a16="http://schemas.microsoft.com/office/drawing/2014/main" id="{D84F80EB-88A2-43B0-AD06-8DD167430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611" y="1988446"/>
            <a:ext cx="2143125" cy="1243584"/>
          </a:xfrm>
          <a:prstGeom prst="rect">
            <a:avLst/>
          </a:prstGeom>
        </p:spPr>
      </p:pic>
      <p:pic>
        <p:nvPicPr>
          <p:cNvPr id="31" name="Picture 30" descr="A group of people walking in the rain holding an umbrella&#10;&#10;Description automatically generated">
            <a:extLst>
              <a:ext uri="{FF2B5EF4-FFF2-40B4-BE49-F238E27FC236}">
                <a16:creationId xmlns:a16="http://schemas.microsoft.com/office/drawing/2014/main" id="{5EC677FA-E7AC-459A-A98A-726335DB6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495" y="1988446"/>
            <a:ext cx="2562225" cy="1243584"/>
          </a:xfrm>
          <a:prstGeom prst="rect">
            <a:avLst/>
          </a:prstGeom>
        </p:spPr>
      </p:pic>
      <p:pic>
        <p:nvPicPr>
          <p:cNvPr id="33" name="Picture 32" descr="A person standing next to a body of water&#10;&#10;Description automatically generated">
            <a:extLst>
              <a:ext uri="{FF2B5EF4-FFF2-40B4-BE49-F238E27FC236}">
                <a16:creationId xmlns:a16="http://schemas.microsoft.com/office/drawing/2014/main" id="{276FDF72-1254-401C-BAA7-E75DD86F22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4179" y="4370151"/>
            <a:ext cx="1865376" cy="1096794"/>
          </a:xfrm>
          <a:prstGeom prst="rect">
            <a:avLst/>
          </a:prstGeom>
        </p:spPr>
      </p:pic>
      <p:pic>
        <p:nvPicPr>
          <p:cNvPr id="35" name="Picture 34" descr="A group of people standing in a river&#10;&#10;Description automatically generated">
            <a:extLst>
              <a:ext uri="{FF2B5EF4-FFF2-40B4-BE49-F238E27FC236}">
                <a16:creationId xmlns:a16="http://schemas.microsoft.com/office/drawing/2014/main" id="{B0DC8AB3-8FB8-4772-8749-754014601E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9611" y="4296756"/>
            <a:ext cx="2176663" cy="1096794"/>
          </a:xfrm>
          <a:prstGeom prst="rect">
            <a:avLst/>
          </a:prstGeom>
        </p:spPr>
      </p:pic>
      <p:pic>
        <p:nvPicPr>
          <p:cNvPr id="37" name="Picture 36" descr="Water next to a river&#10;&#10;Description automatically generated">
            <a:extLst>
              <a:ext uri="{FF2B5EF4-FFF2-40B4-BE49-F238E27FC236}">
                <a16:creationId xmlns:a16="http://schemas.microsoft.com/office/drawing/2014/main" id="{9620B193-5719-4F49-9BB7-79A1282B5E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6495" y="4296755"/>
            <a:ext cx="2619375" cy="1096795"/>
          </a:xfrm>
          <a:prstGeom prst="rect">
            <a:avLst/>
          </a:prstGeom>
        </p:spPr>
      </p:pic>
    </p:spTree>
    <p:extLst>
      <p:ext uri="{BB962C8B-B14F-4D97-AF65-F5344CB8AC3E}">
        <p14:creationId xmlns:p14="http://schemas.microsoft.com/office/powerpoint/2010/main" val="183596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6989-83C3-4D41-88F8-E5EE5AFEF420}"/>
              </a:ext>
            </a:extLst>
          </p:cNvPr>
          <p:cNvSpPr>
            <a:spLocks noGrp="1"/>
          </p:cNvSpPr>
          <p:nvPr>
            <p:ph type="title"/>
          </p:nvPr>
        </p:nvSpPr>
        <p:spPr/>
        <p:txBody>
          <a:bodyPr/>
          <a:lstStyle/>
          <a:p>
            <a:r>
              <a:rPr lang="en-US" b="1" dirty="0"/>
              <a:t>Training Data (non-flooded):</a:t>
            </a:r>
          </a:p>
        </p:txBody>
      </p:sp>
      <p:pic>
        <p:nvPicPr>
          <p:cNvPr id="5" name="Content Placeholder 4" descr="A picture containing outdoor, sky, nature&#10;&#10;Description automatically generated">
            <a:extLst>
              <a:ext uri="{FF2B5EF4-FFF2-40B4-BE49-F238E27FC236}">
                <a16:creationId xmlns:a16="http://schemas.microsoft.com/office/drawing/2014/main" id="{F5E67EF0-6DB3-4380-B46E-2D9CE8CB3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9725" y="2225084"/>
            <a:ext cx="2619375" cy="1743075"/>
          </a:xfrm>
        </p:spPr>
      </p:pic>
      <p:pic>
        <p:nvPicPr>
          <p:cNvPr id="7" name="Picture 6" descr="A close up of a dry grass field&#10;&#10;Description automatically generated">
            <a:extLst>
              <a:ext uri="{FF2B5EF4-FFF2-40B4-BE49-F238E27FC236}">
                <a16:creationId xmlns:a16="http://schemas.microsoft.com/office/drawing/2014/main" id="{1DD53E66-007B-4738-B39A-040358F95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694" y="2239674"/>
            <a:ext cx="2619375" cy="1743075"/>
          </a:xfrm>
          <a:prstGeom prst="rect">
            <a:avLst/>
          </a:prstGeom>
        </p:spPr>
      </p:pic>
      <p:pic>
        <p:nvPicPr>
          <p:cNvPr id="9" name="Picture 8" descr="A large mountain in the background&#10;&#10;Description automatically generated">
            <a:extLst>
              <a:ext uri="{FF2B5EF4-FFF2-40B4-BE49-F238E27FC236}">
                <a16:creationId xmlns:a16="http://schemas.microsoft.com/office/drawing/2014/main" id="{9C5CCF48-7B9A-4966-9582-7DBA68AE0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7908" y="2139660"/>
            <a:ext cx="2628900" cy="2023777"/>
          </a:xfrm>
          <a:prstGeom prst="rect">
            <a:avLst/>
          </a:prstGeom>
        </p:spPr>
      </p:pic>
      <p:pic>
        <p:nvPicPr>
          <p:cNvPr id="11" name="Picture 10" descr="A fountain in front of a body of water&#10;&#10;Description automatically generated">
            <a:extLst>
              <a:ext uri="{FF2B5EF4-FFF2-40B4-BE49-F238E27FC236}">
                <a16:creationId xmlns:a16="http://schemas.microsoft.com/office/drawing/2014/main" id="{03747FA4-6DBF-4CCD-8174-A78658932E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243" y="4749529"/>
            <a:ext cx="2541857" cy="1776854"/>
          </a:xfrm>
          <a:prstGeom prst="rect">
            <a:avLst/>
          </a:prstGeom>
        </p:spPr>
      </p:pic>
      <p:pic>
        <p:nvPicPr>
          <p:cNvPr id="13" name="Picture 12" descr="A person riding on top of a snow covered slope&#10;&#10;Description automatically generated">
            <a:extLst>
              <a:ext uri="{FF2B5EF4-FFF2-40B4-BE49-F238E27FC236}">
                <a16:creationId xmlns:a16="http://schemas.microsoft.com/office/drawing/2014/main" id="{91854AE6-7058-4360-B72F-A931505B58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3170" y="4749529"/>
            <a:ext cx="2619375" cy="1743075"/>
          </a:xfrm>
          <a:prstGeom prst="rect">
            <a:avLst/>
          </a:prstGeom>
        </p:spPr>
      </p:pic>
      <p:pic>
        <p:nvPicPr>
          <p:cNvPr id="15" name="Picture 14" descr="A truck driving down a dirt road&#10;&#10;Description automatically generated">
            <a:extLst>
              <a:ext uri="{FF2B5EF4-FFF2-40B4-BE49-F238E27FC236}">
                <a16:creationId xmlns:a16="http://schemas.microsoft.com/office/drawing/2014/main" id="{B6A6511F-342B-4036-A672-B7A703C2C6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7908" y="4749528"/>
            <a:ext cx="2628900" cy="1743075"/>
          </a:xfrm>
          <a:prstGeom prst="rect">
            <a:avLst/>
          </a:prstGeom>
        </p:spPr>
      </p:pic>
    </p:spTree>
    <p:extLst>
      <p:ext uri="{BB962C8B-B14F-4D97-AF65-F5344CB8AC3E}">
        <p14:creationId xmlns:p14="http://schemas.microsoft.com/office/powerpoint/2010/main" val="373241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17EB-195E-417A-86BD-89E883A442BC}"/>
              </a:ext>
            </a:extLst>
          </p:cNvPr>
          <p:cNvSpPr>
            <a:spLocks noGrp="1"/>
          </p:cNvSpPr>
          <p:nvPr>
            <p:ph type="title"/>
          </p:nvPr>
        </p:nvSpPr>
        <p:spPr/>
        <p:txBody>
          <a:bodyPr/>
          <a:lstStyle/>
          <a:p>
            <a:r>
              <a:rPr lang="en-US" b="1" dirty="0"/>
              <a:t>Accuracy of the model (graph):</a:t>
            </a:r>
          </a:p>
        </p:txBody>
      </p:sp>
      <p:pic>
        <p:nvPicPr>
          <p:cNvPr id="5" name="Content Placeholder 4" descr="A close up of text on a white background&#10;&#10;Description automatically generated">
            <a:extLst>
              <a:ext uri="{FF2B5EF4-FFF2-40B4-BE49-F238E27FC236}">
                <a16:creationId xmlns:a16="http://schemas.microsoft.com/office/drawing/2014/main" id="{CED4665A-9DA4-44F1-A442-98A43C309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924" y="1492859"/>
            <a:ext cx="7500025" cy="5000016"/>
          </a:xfrm>
        </p:spPr>
      </p:pic>
    </p:spTree>
    <p:extLst>
      <p:ext uri="{BB962C8B-B14F-4D97-AF65-F5344CB8AC3E}">
        <p14:creationId xmlns:p14="http://schemas.microsoft.com/office/powerpoint/2010/main" val="1017935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400</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Gill Sans MT</vt:lpstr>
      <vt:lpstr>Times New Roman</vt:lpstr>
      <vt:lpstr>Office Theme</vt:lpstr>
      <vt:lpstr>FLOODED AREA DETECTOR</vt:lpstr>
      <vt:lpstr>Abstract:</vt:lpstr>
      <vt:lpstr>PowerPoint Presentation</vt:lpstr>
      <vt:lpstr>Implementation of project:</vt:lpstr>
      <vt:lpstr>PowerPoint Presentation</vt:lpstr>
      <vt:lpstr>Convolutional neural network Architecture:</vt:lpstr>
      <vt:lpstr>Training Data (flooded):</vt:lpstr>
      <vt:lpstr>Training Data (non-flooded):</vt:lpstr>
      <vt:lpstr>Accuracy of the model (graph):</vt:lpstr>
      <vt:lpstr>Loss of the model (graph):</vt:lpstr>
      <vt:lpstr>Neural Network model (representation):</vt:lpstr>
      <vt:lpstr>Predictions on sample data:</vt:lpstr>
      <vt:lpstr>Results on the prediction samples:</vt:lpstr>
      <vt:lpstr>Libraries and Packages used in the project: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FLOODED AREA DETECTOR</dc:title>
  <dc:creator>15241A05T1</dc:creator>
  <cp:lastModifiedBy>15241A05T1</cp:lastModifiedBy>
  <cp:revision>14</cp:revision>
  <dcterms:created xsi:type="dcterms:W3CDTF">2019-03-02T13:53:42Z</dcterms:created>
  <dcterms:modified xsi:type="dcterms:W3CDTF">2019-03-07T03:10:23Z</dcterms:modified>
</cp:coreProperties>
</file>