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5"/>
  </p:notesMasterIdLst>
  <p:sldIdLst>
    <p:sldId id="256" r:id="rId2"/>
    <p:sldId id="267" r:id="rId3"/>
    <p:sldId id="258" r:id="rId4"/>
    <p:sldId id="257" r:id="rId5"/>
    <p:sldId id="273" r:id="rId6"/>
    <p:sldId id="260" r:id="rId7"/>
    <p:sldId id="274" r:id="rId8"/>
    <p:sldId id="275" r:id="rId9"/>
    <p:sldId id="276" r:id="rId10"/>
    <p:sldId id="263"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B26"/>
    <a:srgbClr val="0E684C"/>
    <a:srgbClr val="00AEEF"/>
    <a:srgbClr val="8F8F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B81B3-5EAB-7AFB-3DF7-2A68F0BC845B}" v="815" dt="2020-12-08T12:51:04.182"/>
    <p1510:client id="{14B32352-9642-EB71-4A7B-560275DA7908}" v="540" dt="2020-12-08T12:30:58.577"/>
    <p1510:client id="{5C2E0FE7-F875-4EED-8718-D574F2D0C0E7}" v="25" dt="2020-12-05T18:02:13.475"/>
    <p1510:client id="{98324BF7-B2EE-480D-CE65-53D5B9AD1A59}" v="3389" dt="2020-12-08T10:36:59.052"/>
    <p1510:client id="{B4D64DA6-6A36-D619-819F-DA974209A0AE}" v="1289" dt="2020-12-06T17:28:52.499"/>
    <p1510:client id="{B8589743-A328-6F52-6D38-59CFF108D085}" v="58" dt="2020-12-08T23:23:55.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1" autoAdjust="0"/>
    <p:restoredTop sz="76242" autoAdjust="0"/>
  </p:normalViewPr>
  <p:slideViewPr>
    <p:cSldViewPr snapToGrid="0">
      <p:cViewPr varScale="1">
        <p:scale>
          <a:sx n="43" d="100"/>
          <a:sy n="43" d="100"/>
        </p:scale>
        <p:origin x="7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6712F-E8D1-4627-BA21-3527F6D948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1A7265-F1D5-4BFA-8650-D241BE6D6998}">
      <dgm:prSet custT="1"/>
      <dgm:spPr>
        <a:solidFill>
          <a:srgbClr val="FFCB26"/>
        </a:solidFill>
      </dgm:spPr>
      <dgm:t>
        <a:bodyPr/>
        <a:lstStyle/>
        <a:p>
          <a:r>
            <a:rPr lang="en-US" sz="1700" kern="1200" dirty="0">
              <a:solidFill>
                <a:schemeClr val="bg1"/>
              </a:solidFill>
              <a:latin typeface="Century Gothic" panose="020B0502020202020204"/>
              <a:ea typeface="+mn-ea"/>
              <a:cs typeface="+mn-cs"/>
            </a:rPr>
            <a:t>Company</a:t>
          </a:r>
          <a:r>
            <a:rPr lang="en-US" sz="1700" kern="1200" dirty="0">
              <a:solidFill>
                <a:schemeClr val="bg1"/>
              </a:solidFill>
            </a:rPr>
            <a:t>, Scenario, company Goals</a:t>
          </a:r>
        </a:p>
      </dgm:t>
    </dgm:pt>
    <dgm:pt modelId="{44E39357-A9C3-4082-A3F8-E0BDA9128D7C}" type="parTrans" cxnId="{CC531336-C178-4254-9B39-159D9F3E354F}">
      <dgm:prSet/>
      <dgm:spPr/>
      <dgm:t>
        <a:bodyPr/>
        <a:lstStyle/>
        <a:p>
          <a:endParaRPr lang="en-US"/>
        </a:p>
      </dgm:t>
    </dgm:pt>
    <dgm:pt modelId="{37007F65-76B6-4322-8D57-9AFE4514DDA5}" type="sibTrans" cxnId="{CC531336-C178-4254-9B39-159D9F3E354F}">
      <dgm:prSet/>
      <dgm:spPr/>
      <dgm:t>
        <a:bodyPr/>
        <a:lstStyle/>
        <a:p>
          <a:endParaRPr lang="en-US"/>
        </a:p>
      </dgm:t>
    </dgm:pt>
    <dgm:pt modelId="{59851C85-1949-411D-89C3-240EBF983434}">
      <dgm:prSet custT="1"/>
      <dgm:spPr>
        <a:solidFill>
          <a:srgbClr val="FFCB26"/>
        </a:solidFill>
        <a:ln w="15875" cap="rnd" cmpd="sng" algn="ctr">
          <a:solidFill>
            <a:prstClr val="white">
              <a:hueOff val="0"/>
              <a:satOff val="0"/>
              <a:lumOff val="0"/>
              <a:alphaOff val="0"/>
            </a:prstClr>
          </a:solidFill>
          <a:prstDash val="solid"/>
        </a:ln>
        <a:effectLst/>
      </dgm:spPr>
      <dgm:t>
        <a:bodyPr spcFirstLastPara="0" vert="horz" wrap="square" lIns="64770" tIns="64770" rIns="64770" bIns="64770" numCol="1" spcCol="1270" anchor="ctr" anchorCtr="0"/>
        <a:lstStyle/>
        <a:p>
          <a:pPr marL="0" lvl="0" indent="0" algn="l" defTabSz="755650">
            <a:lnSpc>
              <a:spcPct val="90000"/>
            </a:lnSpc>
            <a:spcBef>
              <a:spcPct val="0"/>
            </a:spcBef>
            <a:spcAft>
              <a:spcPct val="35000"/>
            </a:spcAft>
            <a:buNone/>
          </a:pPr>
          <a:r>
            <a:rPr lang="en-US" sz="1700" kern="1200">
              <a:solidFill>
                <a:prstClr val="black"/>
              </a:solidFill>
              <a:latin typeface="Century Gothic" panose="020B0502020202020204"/>
              <a:ea typeface="+mn-ea"/>
              <a:cs typeface="+mn-cs"/>
            </a:rPr>
            <a:t>Project goals &amp; objectives &amp; tools</a:t>
          </a:r>
        </a:p>
      </dgm:t>
    </dgm:pt>
    <dgm:pt modelId="{AE0100B0-BB05-4728-9B49-722DE964D7AA}" type="parTrans" cxnId="{B07ACB94-F961-4F21-969E-EE831BD047E9}">
      <dgm:prSet/>
      <dgm:spPr/>
      <dgm:t>
        <a:bodyPr/>
        <a:lstStyle/>
        <a:p>
          <a:endParaRPr lang="en-US"/>
        </a:p>
      </dgm:t>
    </dgm:pt>
    <dgm:pt modelId="{D4DCB927-7338-43E2-AB4D-40B2153CFD88}" type="sibTrans" cxnId="{B07ACB94-F961-4F21-969E-EE831BD047E9}">
      <dgm:prSet/>
      <dgm:spPr/>
      <dgm:t>
        <a:bodyPr/>
        <a:lstStyle/>
        <a:p>
          <a:endParaRPr lang="en-US"/>
        </a:p>
      </dgm:t>
    </dgm:pt>
    <dgm:pt modelId="{3C2169EA-A623-4620-88C1-D3EFB07FC36B}">
      <dgm:prSet custT="1"/>
      <dgm:spPr>
        <a:solidFill>
          <a:srgbClr val="FFCB26"/>
        </a:solidFill>
        <a:ln w="15875" cap="rnd" cmpd="sng" algn="ctr">
          <a:solidFill>
            <a:prstClr val="white">
              <a:hueOff val="0"/>
              <a:satOff val="0"/>
              <a:lumOff val="0"/>
              <a:alphaOff val="0"/>
            </a:prstClr>
          </a:solidFill>
          <a:prstDash val="solid"/>
        </a:ln>
        <a:effectLst/>
      </dgm:spPr>
      <dgm:t>
        <a:bodyPr spcFirstLastPara="0" vert="horz" wrap="square" lIns="64770" tIns="64770" rIns="64770" bIns="64770" numCol="1" spcCol="1270" anchor="ctr" anchorCtr="0"/>
        <a:lstStyle/>
        <a:p>
          <a:pPr marL="0" lvl="0" indent="0" algn="l" defTabSz="755650">
            <a:lnSpc>
              <a:spcPct val="90000"/>
            </a:lnSpc>
            <a:spcBef>
              <a:spcPct val="0"/>
            </a:spcBef>
            <a:spcAft>
              <a:spcPct val="35000"/>
            </a:spcAft>
            <a:buNone/>
          </a:pPr>
          <a:r>
            <a:rPr lang="en-US" sz="1700" kern="1200" dirty="0">
              <a:solidFill>
                <a:prstClr val="black"/>
              </a:solidFill>
              <a:latin typeface="Century Gothic" panose="020B0502020202020204"/>
              <a:ea typeface="+mn-ea"/>
              <a:cs typeface="+mn-cs"/>
            </a:rPr>
            <a:t>Prepping the data</a:t>
          </a:r>
        </a:p>
      </dgm:t>
    </dgm:pt>
    <dgm:pt modelId="{9F376F99-FFC5-426B-8066-1811DD55980C}" type="parTrans" cxnId="{187BB53E-FC99-45B6-A0A6-58BF0D7F7724}">
      <dgm:prSet/>
      <dgm:spPr/>
      <dgm:t>
        <a:bodyPr/>
        <a:lstStyle/>
        <a:p>
          <a:endParaRPr lang="en-US"/>
        </a:p>
      </dgm:t>
    </dgm:pt>
    <dgm:pt modelId="{FA4245B5-826E-4389-B189-C1F8B46EDD5C}" type="sibTrans" cxnId="{187BB53E-FC99-45B6-A0A6-58BF0D7F7724}">
      <dgm:prSet/>
      <dgm:spPr/>
      <dgm:t>
        <a:bodyPr/>
        <a:lstStyle/>
        <a:p>
          <a:endParaRPr lang="en-US"/>
        </a:p>
      </dgm:t>
    </dgm:pt>
    <dgm:pt modelId="{136A1CF2-437D-411A-A131-EFA7C846639E}">
      <dgm:prSet custT="1"/>
      <dgm:spPr>
        <a:solidFill>
          <a:srgbClr val="FFCB26"/>
        </a:solidFill>
        <a:ln w="15875" cap="rnd" cmpd="sng" algn="ctr">
          <a:solidFill>
            <a:prstClr val="white">
              <a:hueOff val="0"/>
              <a:satOff val="0"/>
              <a:lumOff val="0"/>
              <a:alphaOff val="0"/>
            </a:prstClr>
          </a:solidFill>
          <a:prstDash val="solid"/>
        </a:ln>
        <a:effectLst/>
      </dgm:spPr>
      <dgm:t>
        <a:bodyPr spcFirstLastPara="0" vert="horz" wrap="square" lIns="64770" tIns="64770" rIns="64770" bIns="64770" numCol="1" spcCol="1270" anchor="ctr" anchorCtr="0"/>
        <a:lstStyle/>
        <a:p>
          <a:pPr marL="0" lvl="0" indent="0" algn="l" defTabSz="755650">
            <a:lnSpc>
              <a:spcPct val="90000"/>
            </a:lnSpc>
            <a:spcBef>
              <a:spcPct val="0"/>
            </a:spcBef>
            <a:spcAft>
              <a:spcPct val="35000"/>
            </a:spcAft>
            <a:buNone/>
          </a:pPr>
          <a:r>
            <a:rPr lang="en-US" sz="1700" kern="1200" dirty="0">
              <a:solidFill>
                <a:prstClr val="black"/>
              </a:solidFill>
              <a:latin typeface="Century Gothic" panose="020B0502020202020204"/>
              <a:ea typeface="+mn-ea"/>
              <a:cs typeface="+mn-cs"/>
            </a:rPr>
            <a:t>Visualizations</a:t>
          </a:r>
        </a:p>
      </dgm:t>
    </dgm:pt>
    <dgm:pt modelId="{BDDA8F25-513B-41F8-8C6D-17018D08456F}" type="parTrans" cxnId="{F2546084-0798-4E62-A546-DE5891B239BD}">
      <dgm:prSet/>
      <dgm:spPr/>
      <dgm:t>
        <a:bodyPr/>
        <a:lstStyle/>
        <a:p>
          <a:endParaRPr lang="en-US"/>
        </a:p>
      </dgm:t>
    </dgm:pt>
    <dgm:pt modelId="{31E38327-797B-489E-9422-513ED4C68830}" type="sibTrans" cxnId="{F2546084-0798-4E62-A546-DE5891B239BD}">
      <dgm:prSet/>
      <dgm:spPr/>
      <dgm:t>
        <a:bodyPr/>
        <a:lstStyle/>
        <a:p>
          <a:endParaRPr lang="en-US"/>
        </a:p>
      </dgm:t>
    </dgm:pt>
    <dgm:pt modelId="{4921350E-6F92-4DB5-AE98-7FAB447A83A8}">
      <dgm:prSet custT="1"/>
      <dgm:spPr>
        <a:solidFill>
          <a:srgbClr val="FFCB26"/>
        </a:solidFill>
        <a:ln w="15875" cap="rnd" cmpd="sng" algn="ctr">
          <a:solidFill>
            <a:prstClr val="white">
              <a:hueOff val="0"/>
              <a:satOff val="0"/>
              <a:lumOff val="0"/>
              <a:alphaOff val="0"/>
            </a:prstClr>
          </a:solidFill>
          <a:prstDash val="solid"/>
        </a:ln>
        <a:effectLst/>
      </dgm:spPr>
      <dgm:t>
        <a:bodyPr spcFirstLastPara="0" vert="horz" wrap="square" lIns="64770" tIns="64770" rIns="64770" bIns="64770" numCol="1" spcCol="1270" anchor="ctr" anchorCtr="0"/>
        <a:lstStyle/>
        <a:p>
          <a:pPr marL="0" lvl="0" indent="0" algn="l" defTabSz="755650">
            <a:lnSpc>
              <a:spcPct val="90000"/>
            </a:lnSpc>
            <a:spcBef>
              <a:spcPct val="0"/>
            </a:spcBef>
            <a:spcAft>
              <a:spcPct val="35000"/>
            </a:spcAft>
            <a:buNone/>
          </a:pPr>
          <a:r>
            <a:rPr lang="en-US" sz="1700" kern="1200" dirty="0">
              <a:solidFill>
                <a:prstClr val="black"/>
              </a:solidFill>
              <a:latin typeface="Century Gothic" panose="020B0502020202020204"/>
              <a:ea typeface="+mn-ea"/>
              <a:cs typeface="+mn-cs"/>
            </a:rPr>
            <a:t>Answering the business questions</a:t>
          </a:r>
        </a:p>
      </dgm:t>
    </dgm:pt>
    <dgm:pt modelId="{2356B126-9CB5-4236-B721-BA2CE5DAF7D9}" type="parTrans" cxnId="{8C978415-CEC5-48F0-B35D-6BE41ED1999D}">
      <dgm:prSet/>
      <dgm:spPr/>
      <dgm:t>
        <a:bodyPr/>
        <a:lstStyle/>
        <a:p>
          <a:endParaRPr lang="en-US"/>
        </a:p>
      </dgm:t>
    </dgm:pt>
    <dgm:pt modelId="{04DD8F7D-4AA5-40AD-94FA-25E606872BEF}" type="sibTrans" cxnId="{8C978415-CEC5-48F0-B35D-6BE41ED1999D}">
      <dgm:prSet/>
      <dgm:spPr/>
      <dgm:t>
        <a:bodyPr/>
        <a:lstStyle/>
        <a:p>
          <a:endParaRPr lang="en-US"/>
        </a:p>
      </dgm:t>
    </dgm:pt>
    <dgm:pt modelId="{2FC88062-5FC0-470F-8860-E2D01AADB0FE}">
      <dgm:prSet custT="1"/>
      <dgm:spPr>
        <a:solidFill>
          <a:srgbClr val="FFCB26"/>
        </a:solidFill>
        <a:ln w="15875" cap="rnd" cmpd="sng" algn="ctr">
          <a:solidFill>
            <a:prstClr val="white">
              <a:hueOff val="0"/>
              <a:satOff val="0"/>
              <a:lumOff val="0"/>
              <a:alphaOff val="0"/>
            </a:prstClr>
          </a:solidFill>
          <a:prstDash val="solid"/>
        </a:ln>
        <a:effectLst/>
      </dgm:spPr>
      <dgm:t>
        <a:bodyPr spcFirstLastPara="0" vert="horz" wrap="square" lIns="64770" tIns="64770" rIns="64770" bIns="64770" numCol="1" spcCol="1270" anchor="ctr" anchorCtr="0"/>
        <a:lstStyle/>
        <a:p>
          <a:r>
            <a:rPr lang="en-US" sz="1700" kern="1200" dirty="0">
              <a:solidFill>
                <a:prstClr val="black"/>
              </a:solidFill>
              <a:latin typeface="Century Gothic" panose="020B0502020202020204"/>
              <a:ea typeface="+mn-ea"/>
              <a:cs typeface="+mn-cs"/>
            </a:rPr>
            <a:t>Recommendations</a:t>
          </a:r>
        </a:p>
      </dgm:t>
    </dgm:pt>
    <dgm:pt modelId="{2A79BE57-683D-44C0-9F37-70EA4304F145}" type="parTrans" cxnId="{CF1DF02C-D4D3-4AA2-B1DE-F4F778057D13}">
      <dgm:prSet/>
      <dgm:spPr/>
      <dgm:t>
        <a:bodyPr/>
        <a:lstStyle/>
        <a:p>
          <a:endParaRPr lang="en-US"/>
        </a:p>
      </dgm:t>
    </dgm:pt>
    <dgm:pt modelId="{25D4D843-29AD-4ED8-B25B-1EF27DC7BEA0}" type="sibTrans" cxnId="{CF1DF02C-D4D3-4AA2-B1DE-F4F778057D13}">
      <dgm:prSet/>
      <dgm:spPr/>
      <dgm:t>
        <a:bodyPr/>
        <a:lstStyle/>
        <a:p>
          <a:endParaRPr lang="en-US"/>
        </a:p>
      </dgm:t>
    </dgm:pt>
    <dgm:pt modelId="{431FE703-B1A3-47EC-9AF1-B74B9E7C5991}">
      <dgm:prSet custT="1"/>
      <dgm:spPr>
        <a:solidFill>
          <a:srgbClr val="FFCB26"/>
        </a:solidFill>
        <a:ln w="15875" cap="rnd" cmpd="sng" algn="ctr">
          <a:solidFill>
            <a:prstClr val="white">
              <a:hueOff val="0"/>
              <a:satOff val="0"/>
              <a:lumOff val="0"/>
              <a:alphaOff val="0"/>
            </a:prstClr>
          </a:solidFill>
          <a:prstDash val="solid"/>
        </a:ln>
        <a:effectLst/>
      </dgm:spPr>
      <dgm:t>
        <a:bodyPr spcFirstLastPara="0" vert="horz" wrap="square" lIns="64770" tIns="64770" rIns="64770" bIns="64770" numCol="1" spcCol="1270" anchor="ctr" anchorCtr="0"/>
        <a:lstStyle/>
        <a:p>
          <a:pPr marL="0" lvl="0" indent="0" algn="l" defTabSz="755650">
            <a:lnSpc>
              <a:spcPct val="90000"/>
            </a:lnSpc>
            <a:spcBef>
              <a:spcPct val="0"/>
            </a:spcBef>
            <a:spcAft>
              <a:spcPct val="35000"/>
            </a:spcAft>
            <a:buNone/>
          </a:pPr>
          <a:r>
            <a:rPr lang="en-US" sz="1700" kern="1200">
              <a:solidFill>
                <a:prstClr val="black"/>
              </a:solidFill>
              <a:latin typeface="Century Gothic" panose="020B0502020202020204"/>
              <a:ea typeface="+mn-ea"/>
              <a:cs typeface="+mn-cs"/>
            </a:rPr>
            <a:t>Final thoughts</a:t>
          </a:r>
        </a:p>
      </dgm:t>
    </dgm:pt>
    <dgm:pt modelId="{11629270-2550-4A48-9921-83389FCC9FC3}" type="parTrans" cxnId="{0F927857-2F38-4EB8-B8FF-2DF81024F550}">
      <dgm:prSet/>
      <dgm:spPr/>
      <dgm:t>
        <a:bodyPr/>
        <a:lstStyle/>
        <a:p>
          <a:endParaRPr lang="en-US"/>
        </a:p>
      </dgm:t>
    </dgm:pt>
    <dgm:pt modelId="{703DDC0A-CB7A-47F5-A818-DDF7C923BA35}" type="sibTrans" cxnId="{0F927857-2F38-4EB8-B8FF-2DF81024F550}">
      <dgm:prSet/>
      <dgm:spPr/>
      <dgm:t>
        <a:bodyPr/>
        <a:lstStyle/>
        <a:p>
          <a:endParaRPr lang="en-US"/>
        </a:p>
      </dgm:t>
    </dgm:pt>
    <dgm:pt modelId="{C0610990-53B9-488F-A845-5F8A9A927863}" type="pres">
      <dgm:prSet presAssocID="{B2C6712F-E8D1-4627-BA21-3527F6D9482E}" presName="linear" presStyleCnt="0">
        <dgm:presLayoutVars>
          <dgm:animLvl val="lvl"/>
          <dgm:resizeHandles val="exact"/>
        </dgm:presLayoutVars>
      </dgm:prSet>
      <dgm:spPr/>
    </dgm:pt>
    <dgm:pt modelId="{FAAB226C-47D5-4106-A392-533B4E243B5B}" type="pres">
      <dgm:prSet presAssocID="{AB1A7265-F1D5-4BFA-8650-D241BE6D6998}" presName="parentText" presStyleLbl="node1" presStyleIdx="0" presStyleCnt="7" custLinFactNeighborX="3806">
        <dgm:presLayoutVars>
          <dgm:chMax val="0"/>
          <dgm:bulletEnabled val="1"/>
        </dgm:presLayoutVars>
      </dgm:prSet>
      <dgm:spPr/>
    </dgm:pt>
    <dgm:pt modelId="{655B3CB6-5D10-4325-B9EB-A8EF1F3459B5}" type="pres">
      <dgm:prSet presAssocID="{37007F65-76B6-4322-8D57-9AFE4514DDA5}" presName="spacer" presStyleCnt="0"/>
      <dgm:spPr/>
    </dgm:pt>
    <dgm:pt modelId="{D773FA1F-92BE-46AC-9CF9-DFA8981C6364}" type="pres">
      <dgm:prSet presAssocID="{59851C85-1949-411D-89C3-240EBF983434}" presName="parentText" presStyleLbl="node1" presStyleIdx="1" presStyleCnt="7">
        <dgm:presLayoutVars>
          <dgm:chMax val="0"/>
          <dgm:bulletEnabled val="1"/>
        </dgm:presLayoutVars>
      </dgm:prSet>
      <dgm:spPr>
        <a:xfrm>
          <a:off x="0" y="462358"/>
          <a:ext cx="8534400" cy="412425"/>
        </a:xfrm>
        <a:prstGeom prst="roundRect">
          <a:avLst/>
        </a:prstGeom>
      </dgm:spPr>
    </dgm:pt>
    <dgm:pt modelId="{60230502-3156-4C95-AF3A-02CCC7B181ED}" type="pres">
      <dgm:prSet presAssocID="{D4DCB927-7338-43E2-AB4D-40B2153CFD88}" presName="spacer" presStyleCnt="0"/>
      <dgm:spPr/>
    </dgm:pt>
    <dgm:pt modelId="{3C1E2C1B-56D6-41A8-823A-BB7EAA4F1D48}" type="pres">
      <dgm:prSet presAssocID="{3C2169EA-A623-4620-88C1-D3EFB07FC36B}" presName="parentText" presStyleLbl="node1" presStyleIdx="2" presStyleCnt="7">
        <dgm:presLayoutVars>
          <dgm:chMax val="0"/>
          <dgm:bulletEnabled val="1"/>
        </dgm:presLayoutVars>
      </dgm:prSet>
      <dgm:spPr>
        <a:xfrm>
          <a:off x="0" y="1373608"/>
          <a:ext cx="8534400" cy="412425"/>
        </a:xfrm>
        <a:prstGeom prst="roundRect">
          <a:avLst/>
        </a:prstGeom>
      </dgm:spPr>
    </dgm:pt>
    <dgm:pt modelId="{DCE8ADD4-84A5-4C8B-9744-B6DCE83BB3CE}" type="pres">
      <dgm:prSet presAssocID="{FA4245B5-826E-4389-B189-C1F8B46EDD5C}" presName="spacer" presStyleCnt="0"/>
      <dgm:spPr/>
    </dgm:pt>
    <dgm:pt modelId="{C6F2A80A-A10A-4E58-B29E-835133E49BD6}" type="pres">
      <dgm:prSet presAssocID="{136A1CF2-437D-411A-A131-EFA7C846639E}" presName="parentText" presStyleLbl="node1" presStyleIdx="3" presStyleCnt="7">
        <dgm:presLayoutVars>
          <dgm:chMax val="0"/>
          <dgm:bulletEnabled val="1"/>
        </dgm:presLayoutVars>
      </dgm:prSet>
      <dgm:spPr>
        <a:xfrm>
          <a:off x="0" y="1829233"/>
          <a:ext cx="8534400" cy="412425"/>
        </a:xfrm>
        <a:prstGeom prst="roundRect">
          <a:avLst/>
        </a:prstGeom>
      </dgm:spPr>
    </dgm:pt>
    <dgm:pt modelId="{BB029583-1A87-4E0B-BEE3-C24B04EDC807}" type="pres">
      <dgm:prSet presAssocID="{31E38327-797B-489E-9422-513ED4C68830}" presName="spacer" presStyleCnt="0"/>
      <dgm:spPr/>
    </dgm:pt>
    <dgm:pt modelId="{866B06F9-6CE4-42A5-AB0B-A10CA0E3ADB3}" type="pres">
      <dgm:prSet presAssocID="{4921350E-6F92-4DB5-AE98-7FAB447A83A8}" presName="parentText" presStyleLbl="node1" presStyleIdx="4" presStyleCnt="7">
        <dgm:presLayoutVars>
          <dgm:chMax val="0"/>
          <dgm:bulletEnabled val="1"/>
        </dgm:presLayoutVars>
      </dgm:prSet>
      <dgm:spPr>
        <a:xfrm>
          <a:off x="0" y="2284858"/>
          <a:ext cx="8534400" cy="412425"/>
        </a:xfrm>
        <a:prstGeom prst="roundRect">
          <a:avLst/>
        </a:prstGeom>
      </dgm:spPr>
    </dgm:pt>
    <dgm:pt modelId="{88CFF557-3921-47CE-80DA-4DC8650A0B05}" type="pres">
      <dgm:prSet presAssocID="{04DD8F7D-4AA5-40AD-94FA-25E606872BEF}" presName="spacer" presStyleCnt="0"/>
      <dgm:spPr/>
    </dgm:pt>
    <dgm:pt modelId="{C3C5A8DA-F1A3-4D9C-8AB8-2AFF06019E4F}" type="pres">
      <dgm:prSet presAssocID="{2FC88062-5FC0-470F-8860-E2D01AADB0FE}" presName="parentText" presStyleLbl="node1" presStyleIdx="5" presStyleCnt="7" custLinFactNeighborY="6289">
        <dgm:presLayoutVars>
          <dgm:chMax val="0"/>
          <dgm:bulletEnabled val="1"/>
        </dgm:presLayoutVars>
      </dgm:prSet>
      <dgm:spPr>
        <a:xfrm>
          <a:off x="0" y="2740483"/>
          <a:ext cx="8534400" cy="412425"/>
        </a:xfrm>
        <a:prstGeom prst="roundRect">
          <a:avLst/>
        </a:prstGeom>
      </dgm:spPr>
    </dgm:pt>
    <dgm:pt modelId="{68E410FB-2FD6-4B7D-94EF-EF7B3F8255BA}" type="pres">
      <dgm:prSet presAssocID="{25D4D843-29AD-4ED8-B25B-1EF27DC7BEA0}" presName="spacer" presStyleCnt="0"/>
      <dgm:spPr/>
    </dgm:pt>
    <dgm:pt modelId="{0F5FF0A5-43C9-4E9F-B35C-BBB39F886060}" type="pres">
      <dgm:prSet presAssocID="{431FE703-B1A3-47EC-9AF1-B74B9E7C5991}" presName="parentText" presStyleLbl="node1" presStyleIdx="6" presStyleCnt="7">
        <dgm:presLayoutVars>
          <dgm:chMax val="0"/>
          <dgm:bulletEnabled val="1"/>
        </dgm:presLayoutVars>
      </dgm:prSet>
      <dgm:spPr>
        <a:xfrm>
          <a:off x="0" y="3196108"/>
          <a:ext cx="8534400" cy="412425"/>
        </a:xfrm>
        <a:prstGeom prst="roundRect">
          <a:avLst/>
        </a:prstGeom>
      </dgm:spPr>
    </dgm:pt>
  </dgm:ptLst>
  <dgm:cxnLst>
    <dgm:cxn modelId="{8C978415-CEC5-48F0-B35D-6BE41ED1999D}" srcId="{B2C6712F-E8D1-4627-BA21-3527F6D9482E}" destId="{4921350E-6F92-4DB5-AE98-7FAB447A83A8}" srcOrd="4" destOrd="0" parTransId="{2356B126-9CB5-4236-B721-BA2CE5DAF7D9}" sibTransId="{04DD8F7D-4AA5-40AD-94FA-25E606872BEF}"/>
    <dgm:cxn modelId="{5653751F-EB25-488D-9501-7C3199748E14}" type="presOf" srcId="{2FC88062-5FC0-470F-8860-E2D01AADB0FE}" destId="{C3C5A8DA-F1A3-4D9C-8AB8-2AFF06019E4F}" srcOrd="0" destOrd="0" presId="urn:microsoft.com/office/officeart/2005/8/layout/vList2"/>
    <dgm:cxn modelId="{CF1DF02C-D4D3-4AA2-B1DE-F4F778057D13}" srcId="{B2C6712F-E8D1-4627-BA21-3527F6D9482E}" destId="{2FC88062-5FC0-470F-8860-E2D01AADB0FE}" srcOrd="5" destOrd="0" parTransId="{2A79BE57-683D-44C0-9F37-70EA4304F145}" sibTransId="{25D4D843-29AD-4ED8-B25B-1EF27DC7BEA0}"/>
    <dgm:cxn modelId="{C1C8DF2E-6EDA-4703-B8B1-F4EA863BC771}" type="presOf" srcId="{136A1CF2-437D-411A-A131-EFA7C846639E}" destId="{C6F2A80A-A10A-4E58-B29E-835133E49BD6}" srcOrd="0" destOrd="0" presId="urn:microsoft.com/office/officeart/2005/8/layout/vList2"/>
    <dgm:cxn modelId="{35DAA033-CA46-4010-A6D8-971CCEB31CCB}" type="presOf" srcId="{431FE703-B1A3-47EC-9AF1-B74B9E7C5991}" destId="{0F5FF0A5-43C9-4E9F-B35C-BBB39F886060}" srcOrd="0" destOrd="0" presId="urn:microsoft.com/office/officeart/2005/8/layout/vList2"/>
    <dgm:cxn modelId="{CC531336-C178-4254-9B39-159D9F3E354F}" srcId="{B2C6712F-E8D1-4627-BA21-3527F6D9482E}" destId="{AB1A7265-F1D5-4BFA-8650-D241BE6D6998}" srcOrd="0" destOrd="0" parTransId="{44E39357-A9C3-4082-A3F8-E0BDA9128D7C}" sibTransId="{37007F65-76B6-4322-8D57-9AFE4514DDA5}"/>
    <dgm:cxn modelId="{187BB53E-FC99-45B6-A0A6-58BF0D7F7724}" srcId="{B2C6712F-E8D1-4627-BA21-3527F6D9482E}" destId="{3C2169EA-A623-4620-88C1-D3EFB07FC36B}" srcOrd="2" destOrd="0" parTransId="{9F376F99-FFC5-426B-8066-1811DD55980C}" sibTransId="{FA4245B5-826E-4389-B189-C1F8B46EDD5C}"/>
    <dgm:cxn modelId="{0F927857-2F38-4EB8-B8FF-2DF81024F550}" srcId="{B2C6712F-E8D1-4627-BA21-3527F6D9482E}" destId="{431FE703-B1A3-47EC-9AF1-B74B9E7C5991}" srcOrd="6" destOrd="0" parTransId="{11629270-2550-4A48-9921-83389FCC9FC3}" sibTransId="{703DDC0A-CB7A-47F5-A818-DDF7C923BA35}"/>
    <dgm:cxn modelId="{F2546084-0798-4E62-A546-DE5891B239BD}" srcId="{B2C6712F-E8D1-4627-BA21-3527F6D9482E}" destId="{136A1CF2-437D-411A-A131-EFA7C846639E}" srcOrd="3" destOrd="0" parTransId="{BDDA8F25-513B-41F8-8C6D-17018D08456F}" sibTransId="{31E38327-797B-489E-9422-513ED4C68830}"/>
    <dgm:cxn modelId="{81F33091-B43E-4123-A8C0-06BC25DC9B14}" type="presOf" srcId="{AB1A7265-F1D5-4BFA-8650-D241BE6D6998}" destId="{FAAB226C-47D5-4106-A392-533B4E243B5B}" srcOrd="0" destOrd="0" presId="urn:microsoft.com/office/officeart/2005/8/layout/vList2"/>
    <dgm:cxn modelId="{36DD8992-3EB3-43DA-B48D-59D0DAE00A2A}" type="presOf" srcId="{59851C85-1949-411D-89C3-240EBF983434}" destId="{D773FA1F-92BE-46AC-9CF9-DFA8981C6364}" srcOrd="0" destOrd="0" presId="urn:microsoft.com/office/officeart/2005/8/layout/vList2"/>
    <dgm:cxn modelId="{B07ACB94-F961-4F21-969E-EE831BD047E9}" srcId="{B2C6712F-E8D1-4627-BA21-3527F6D9482E}" destId="{59851C85-1949-411D-89C3-240EBF983434}" srcOrd="1" destOrd="0" parTransId="{AE0100B0-BB05-4728-9B49-722DE964D7AA}" sibTransId="{D4DCB927-7338-43E2-AB4D-40B2153CFD88}"/>
    <dgm:cxn modelId="{BA2956AC-F94C-4D0E-ABE0-3398478F693A}" type="presOf" srcId="{3C2169EA-A623-4620-88C1-D3EFB07FC36B}" destId="{3C1E2C1B-56D6-41A8-823A-BB7EAA4F1D48}" srcOrd="0" destOrd="0" presId="urn:microsoft.com/office/officeart/2005/8/layout/vList2"/>
    <dgm:cxn modelId="{C07039B1-948B-4572-A043-D51F523ECF00}" type="presOf" srcId="{B2C6712F-E8D1-4627-BA21-3527F6D9482E}" destId="{C0610990-53B9-488F-A845-5F8A9A927863}" srcOrd="0" destOrd="0" presId="urn:microsoft.com/office/officeart/2005/8/layout/vList2"/>
    <dgm:cxn modelId="{B99EBEB4-7753-4340-884E-1717A96E688C}" type="presOf" srcId="{4921350E-6F92-4DB5-AE98-7FAB447A83A8}" destId="{866B06F9-6CE4-42A5-AB0B-A10CA0E3ADB3}" srcOrd="0" destOrd="0" presId="urn:microsoft.com/office/officeart/2005/8/layout/vList2"/>
    <dgm:cxn modelId="{21EB38F7-DBA0-4ABC-A204-07D10443F88D}" type="presParOf" srcId="{C0610990-53B9-488F-A845-5F8A9A927863}" destId="{FAAB226C-47D5-4106-A392-533B4E243B5B}" srcOrd="0" destOrd="0" presId="urn:microsoft.com/office/officeart/2005/8/layout/vList2"/>
    <dgm:cxn modelId="{1751E581-08A2-4EF9-88B7-C1070B9775C5}" type="presParOf" srcId="{C0610990-53B9-488F-A845-5F8A9A927863}" destId="{655B3CB6-5D10-4325-B9EB-A8EF1F3459B5}" srcOrd="1" destOrd="0" presId="urn:microsoft.com/office/officeart/2005/8/layout/vList2"/>
    <dgm:cxn modelId="{DEAC4C60-DD19-4C4B-A096-C2554196C220}" type="presParOf" srcId="{C0610990-53B9-488F-A845-5F8A9A927863}" destId="{D773FA1F-92BE-46AC-9CF9-DFA8981C6364}" srcOrd="2" destOrd="0" presId="urn:microsoft.com/office/officeart/2005/8/layout/vList2"/>
    <dgm:cxn modelId="{078B7BBF-4C25-4471-B8BA-E2B4E655060D}" type="presParOf" srcId="{C0610990-53B9-488F-A845-5F8A9A927863}" destId="{60230502-3156-4C95-AF3A-02CCC7B181ED}" srcOrd="3" destOrd="0" presId="urn:microsoft.com/office/officeart/2005/8/layout/vList2"/>
    <dgm:cxn modelId="{D89591F2-6B6B-427F-B91E-E271BD92F99E}" type="presParOf" srcId="{C0610990-53B9-488F-A845-5F8A9A927863}" destId="{3C1E2C1B-56D6-41A8-823A-BB7EAA4F1D48}" srcOrd="4" destOrd="0" presId="urn:microsoft.com/office/officeart/2005/8/layout/vList2"/>
    <dgm:cxn modelId="{AE5947BF-E75E-4D5E-91CB-4D1C626C931B}" type="presParOf" srcId="{C0610990-53B9-488F-A845-5F8A9A927863}" destId="{DCE8ADD4-84A5-4C8B-9744-B6DCE83BB3CE}" srcOrd="5" destOrd="0" presId="urn:microsoft.com/office/officeart/2005/8/layout/vList2"/>
    <dgm:cxn modelId="{F9064104-216D-472F-A9B2-D9529FB256D8}" type="presParOf" srcId="{C0610990-53B9-488F-A845-5F8A9A927863}" destId="{C6F2A80A-A10A-4E58-B29E-835133E49BD6}" srcOrd="6" destOrd="0" presId="urn:microsoft.com/office/officeart/2005/8/layout/vList2"/>
    <dgm:cxn modelId="{95071796-E084-4ABB-9201-E32F5D881ECC}" type="presParOf" srcId="{C0610990-53B9-488F-A845-5F8A9A927863}" destId="{BB029583-1A87-4E0B-BEE3-C24B04EDC807}" srcOrd="7" destOrd="0" presId="urn:microsoft.com/office/officeart/2005/8/layout/vList2"/>
    <dgm:cxn modelId="{B20EB8AD-899F-4BAE-A172-2426CB64919F}" type="presParOf" srcId="{C0610990-53B9-488F-A845-5F8A9A927863}" destId="{866B06F9-6CE4-42A5-AB0B-A10CA0E3ADB3}" srcOrd="8" destOrd="0" presId="urn:microsoft.com/office/officeart/2005/8/layout/vList2"/>
    <dgm:cxn modelId="{474A99C4-FA5A-4785-8EEA-C6BCED82E4B3}" type="presParOf" srcId="{C0610990-53B9-488F-A845-5F8A9A927863}" destId="{88CFF557-3921-47CE-80DA-4DC8650A0B05}" srcOrd="9" destOrd="0" presId="urn:microsoft.com/office/officeart/2005/8/layout/vList2"/>
    <dgm:cxn modelId="{A72A4647-7638-4A5F-96D3-0DA09C5D7860}" type="presParOf" srcId="{C0610990-53B9-488F-A845-5F8A9A927863}" destId="{C3C5A8DA-F1A3-4D9C-8AB8-2AFF06019E4F}" srcOrd="10" destOrd="0" presId="urn:microsoft.com/office/officeart/2005/8/layout/vList2"/>
    <dgm:cxn modelId="{F918DA4F-34A1-4410-A058-27094F8A8D2C}" type="presParOf" srcId="{C0610990-53B9-488F-A845-5F8A9A927863}" destId="{68E410FB-2FD6-4B7D-94EF-EF7B3F8255BA}" srcOrd="11" destOrd="0" presId="urn:microsoft.com/office/officeart/2005/8/layout/vList2"/>
    <dgm:cxn modelId="{34F1AC67-2EE7-4E90-ABA5-3F7842998E9B}" type="presParOf" srcId="{C0610990-53B9-488F-A845-5F8A9A927863}" destId="{0F5FF0A5-43C9-4E9F-B35C-BBB39F886060}"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B226C-47D5-4106-A392-533B4E243B5B}">
      <dsp:nvSpPr>
        <dsp:cNvPr id="0" name=""/>
        <dsp:cNvSpPr/>
      </dsp:nvSpPr>
      <dsp:spPr>
        <a:xfrm>
          <a:off x="0" y="27793"/>
          <a:ext cx="8241674" cy="449280"/>
        </a:xfrm>
        <a:prstGeom prst="roundRect">
          <a:avLst/>
        </a:prstGeom>
        <a:solidFill>
          <a:srgbClr val="FFCB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1"/>
              </a:solidFill>
              <a:latin typeface="Century Gothic" panose="020B0502020202020204"/>
              <a:ea typeface="+mn-ea"/>
              <a:cs typeface="+mn-cs"/>
            </a:rPr>
            <a:t>Company</a:t>
          </a:r>
          <a:r>
            <a:rPr lang="en-US" sz="1700" kern="1200" dirty="0">
              <a:solidFill>
                <a:schemeClr val="bg1"/>
              </a:solidFill>
            </a:rPr>
            <a:t>, Scenario, company Goals</a:t>
          </a:r>
        </a:p>
      </dsp:txBody>
      <dsp:txXfrm>
        <a:off x="21932" y="49725"/>
        <a:ext cx="8197810" cy="405416"/>
      </dsp:txXfrm>
    </dsp:sp>
    <dsp:sp modelId="{D773FA1F-92BE-46AC-9CF9-DFA8981C6364}">
      <dsp:nvSpPr>
        <dsp:cNvPr id="0" name=""/>
        <dsp:cNvSpPr/>
      </dsp:nvSpPr>
      <dsp:spPr>
        <a:xfrm>
          <a:off x="0" y="546193"/>
          <a:ext cx="8241674" cy="449280"/>
        </a:xfrm>
        <a:prstGeom prst="roundRect">
          <a:avLst/>
        </a:prstGeom>
        <a:solidFill>
          <a:srgbClr val="FFCB26"/>
        </a:solidFill>
        <a:ln w="1587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prstClr val="black"/>
              </a:solidFill>
              <a:latin typeface="Century Gothic" panose="020B0502020202020204"/>
              <a:ea typeface="+mn-ea"/>
              <a:cs typeface="+mn-cs"/>
            </a:rPr>
            <a:t>Project goals &amp; objectives &amp; tools</a:t>
          </a:r>
        </a:p>
      </dsp:txBody>
      <dsp:txXfrm>
        <a:off x="21932" y="568125"/>
        <a:ext cx="8197810" cy="405416"/>
      </dsp:txXfrm>
    </dsp:sp>
    <dsp:sp modelId="{3C1E2C1B-56D6-41A8-823A-BB7EAA4F1D48}">
      <dsp:nvSpPr>
        <dsp:cNvPr id="0" name=""/>
        <dsp:cNvSpPr/>
      </dsp:nvSpPr>
      <dsp:spPr>
        <a:xfrm>
          <a:off x="0" y="1064593"/>
          <a:ext cx="8241674" cy="449280"/>
        </a:xfrm>
        <a:prstGeom prst="roundRect">
          <a:avLst/>
        </a:prstGeom>
        <a:solidFill>
          <a:srgbClr val="FFCB26"/>
        </a:solidFill>
        <a:ln w="1587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prstClr val="black"/>
              </a:solidFill>
              <a:latin typeface="Century Gothic" panose="020B0502020202020204"/>
              <a:ea typeface="+mn-ea"/>
              <a:cs typeface="+mn-cs"/>
            </a:rPr>
            <a:t>Prepping the data</a:t>
          </a:r>
        </a:p>
      </dsp:txBody>
      <dsp:txXfrm>
        <a:off x="21932" y="1086525"/>
        <a:ext cx="8197810" cy="405416"/>
      </dsp:txXfrm>
    </dsp:sp>
    <dsp:sp modelId="{C6F2A80A-A10A-4E58-B29E-835133E49BD6}">
      <dsp:nvSpPr>
        <dsp:cNvPr id="0" name=""/>
        <dsp:cNvSpPr/>
      </dsp:nvSpPr>
      <dsp:spPr>
        <a:xfrm>
          <a:off x="0" y="1582993"/>
          <a:ext cx="8241674" cy="449280"/>
        </a:xfrm>
        <a:prstGeom prst="roundRect">
          <a:avLst/>
        </a:prstGeom>
        <a:solidFill>
          <a:srgbClr val="FFCB26"/>
        </a:solidFill>
        <a:ln w="1587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prstClr val="black"/>
              </a:solidFill>
              <a:latin typeface="Century Gothic" panose="020B0502020202020204"/>
              <a:ea typeface="+mn-ea"/>
              <a:cs typeface="+mn-cs"/>
            </a:rPr>
            <a:t>Visualizations</a:t>
          </a:r>
        </a:p>
      </dsp:txBody>
      <dsp:txXfrm>
        <a:off x="21932" y="1604925"/>
        <a:ext cx="8197810" cy="405416"/>
      </dsp:txXfrm>
    </dsp:sp>
    <dsp:sp modelId="{866B06F9-6CE4-42A5-AB0B-A10CA0E3ADB3}">
      <dsp:nvSpPr>
        <dsp:cNvPr id="0" name=""/>
        <dsp:cNvSpPr/>
      </dsp:nvSpPr>
      <dsp:spPr>
        <a:xfrm>
          <a:off x="0" y="2101393"/>
          <a:ext cx="8241674" cy="449280"/>
        </a:xfrm>
        <a:prstGeom prst="roundRect">
          <a:avLst/>
        </a:prstGeom>
        <a:solidFill>
          <a:srgbClr val="FFCB26"/>
        </a:solidFill>
        <a:ln w="1587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prstClr val="black"/>
              </a:solidFill>
              <a:latin typeface="Century Gothic" panose="020B0502020202020204"/>
              <a:ea typeface="+mn-ea"/>
              <a:cs typeface="+mn-cs"/>
            </a:rPr>
            <a:t>Answering the business questions</a:t>
          </a:r>
        </a:p>
      </dsp:txBody>
      <dsp:txXfrm>
        <a:off x="21932" y="2123325"/>
        <a:ext cx="8197810" cy="405416"/>
      </dsp:txXfrm>
    </dsp:sp>
    <dsp:sp modelId="{C3C5A8DA-F1A3-4D9C-8AB8-2AFF06019E4F}">
      <dsp:nvSpPr>
        <dsp:cNvPr id="0" name=""/>
        <dsp:cNvSpPr/>
      </dsp:nvSpPr>
      <dsp:spPr>
        <a:xfrm>
          <a:off x="0" y="2624140"/>
          <a:ext cx="8241674" cy="449280"/>
        </a:xfrm>
        <a:prstGeom prst="roundRect">
          <a:avLst/>
        </a:prstGeom>
        <a:solidFill>
          <a:srgbClr val="FFCB26"/>
        </a:solidFill>
        <a:ln w="1587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prstClr val="black"/>
              </a:solidFill>
              <a:latin typeface="Century Gothic" panose="020B0502020202020204"/>
              <a:ea typeface="+mn-ea"/>
              <a:cs typeface="+mn-cs"/>
            </a:rPr>
            <a:t>Recommendations</a:t>
          </a:r>
        </a:p>
      </dsp:txBody>
      <dsp:txXfrm>
        <a:off x="21932" y="2646072"/>
        <a:ext cx="8197810" cy="405416"/>
      </dsp:txXfrm>
    </dsp:sp>
    <dsp:sp modelId="{0F5FF0A5-43C9-4E9F-B35C-BBB39F886060}">
      <dsp:nvSpPr>
        <dsp:cNvPr id="0" name=""/>
        <dsp:cNvSpPr/>
      </dsp:nvSpPr>
      <dsp:spPr>
        <a:xfrm>
          <a:off x="0" y="3138193"/>
          <a:ext cx="8241674" cy="449280"/>
        </a:xfrm>
        <a:prstGeom prst="roundRect">
          <a:avLst/>
        </a:prstGeom>
        <a:solidFill>
          <a:srgbClr val="FFCB26"/>
        </a:solidFill>
        <a:ln w="1587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prstClr val="black"/>
              </a:solidFill>
              <a:latin typeface="Century Gothic" panose="020B0502020202020204"/>
              <a:ea typeface="+mn-ea"/>
              <a:cs typeface="+mn-cs"/>
            </a:rPr>
            <a:t>Final thoughts</a:t>
          </a:r>
        </a:p>
      </dsp:txBody>
      <dsp:txXfrm>
        <a:off x="21932" y="3160125"/>
        <a:ext cx="8197810" cy="405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8CD50-7D6B-4291-96D1-4BE22E7E0982}"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16125-1303-4D5F-9EB5-2EBA100738F6}" type="slidenum">
              <a:rPr lang="en-US" smtClean="0"/>
              <a:t>‹#›</a:t>
            </a:fld>
            <a:endParaRPr lang="en-US"/>
          </a:p>
        </p:txBody>
      </p:sp>
    </p:spTree>
    <p:extLst>
      <p:ext uri="{BB962C8B-B14F-4D97-AF65-F5344CB8AC3E}">
        <p14:creationId xmlns:p14="http://schemas.microsoft.com/office/powerpoint/2010/main" val="3688455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716125-1303-4D5F-9EB5-2EBA100738F6}" type="slidenum">
              <a:rPr lang="en-US" smtClean="0"/>
              <a:t>2</a:t>
            </a:fld>
            <a:endParaRPr lang="en-US"/>
          </a:p>
        </p:txBody>
      </p:sp>
    </p:spTree>
    <p:extLst>
      <p:ext uri="{BB962C8B-B14F-4D97-AF65-F5344CB8AC3E}">
        <p14:creationId xmlns:p14="http://schemas.microsoft.com/office/powerpoint/2010/main" val="96702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B9716125-1303-4D5F-9EB5-2EBA100738F6}" type="slidenum">
              <a:rPr lang="en-US" smtClean="0"/>
              <a:t>3</a:t>
            </a:fld>
            <a:endParaRPr lang="en-US"/>
          </a:p>
        </p:txBody>
      </p:sp>
    </p:spTree>
    <p:extLst>
      <p:ext uri="{BB962C8B-B14F-4D97-AF65-F5344CB8AC3E}">
        <p14:creationId xmlns:p14="http://schemas.microsoft.com/office/powerpoint/2010/main" val="330059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716125-1303-4D5F-9EB5-2EBA100738F6}" type="slidenum">
              <a:rPr lang="en-US" smtClean="0"/>
              <a:t>4</a:t>
            </a:fld>
            <a:endParaRPr lang="en-US"/>
          </a:p>
        </p:txBody>
      </p:sp>
    </p:spTree>
    <p:extLst>
      <p:ext uri="{BB962C8B-B14F-4D97-AF65-F5344CB8AC3E}">
        <p14:creationId xmlns:p14="http://schemas.microsoft.com/office/powerpoint/2010/main" val="104968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time constraints and our own priorities, we dramatically underestimated this project's depth, </a:t>
            </a:r>
          </a:p>
          <a:p>
            <a:r>
              <a:rPr lang="en-US" dirty="0"/>
              <a:t>The data definitely had a lot of columns that didn't make sense at first glance, so that added to our struggle of finding relationships</a:t>
            </a:r>
          </a:p>
          <a:p>
            <a:r>
              <a:rPr lang="en-US" dirty="0"/>
              <a:t>but we did our best with the small time we were able to somehow work with.</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B9716125-1303-4D5F-9EB5-2EBA100738F6}" type="slidenum">
              <a:rPr lang="en-US" smtClean="0"/>
              <a:t>10</a:t>
            </a:fld>
            <a:endParaRPr lang="en-US"/>
          </a:p>
        </p:txBody>
      </p:sp>
    </p:spTree>
    <p:extLst>
      <p:ext uri="{BB962C8B-B14F-4D97-AF65-F5344CB8AC3E}">
        <p14:creationId xmlns:p14="http://schemas.microsoft.com/office/powerpoint/2010/main" val="4280703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716125-1303-4D5F-9EB5-2EBA100738F6}" type="slidenum">
              <a:rPr lang="en-US" smtClean="0"/>
              <a:t>11</a:t>
            </a:fld>
            <a:endParaRPr lang="en-US"/>
          </a:p>
        </p:txBody>
      </p:sp>
    </p:spTree>
    <p:extLst>
      <p:ext uri="{BB962C8B-B14F-4D97-AF65-F5344CB8AC3E}">
        <p14:creationId xmlns:p14="http://schemas.microsoft.com/office/powerpoint/2010/main" val="278011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solidFill>
                  <a:srgbClr val="FFCB26"/>
                </a:solidFill>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59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8082DE7-444D-48D1-881B-CDE12CF37AFE}"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75669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380405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90535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737089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7196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92435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2172375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21255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lvl1pPr>
              <a:defRPr>
                <a:solidFill>
                  <a:srgbClr val="FFCB26"/>
                </a:solidFill>
              </a:defRPr>
            </a:lvl1pPr>
          </a:lstStyle>
          <a:p>
            <a:r>
              <a:rPr lang="en-US" dirty="0"/>
              <a:t>Click to edit Master title style</a:t>
            </a:r>
          </a:p>
        </p:txBody>
      </p:sp>
      <p:sp>
        <p:nvSpPr>
          <p:cNvPr id="3" name="Content Placeholder 2"/>
          <p:cNvSpPr>
            <a:spLocks noGrp="1"/>
          </p:cNvSpPr>
          <p:nvPr>
            <p:ph idx="1"/>
          </p:nvPr>
        </p:nvSpPr>
        <p:spPr/>
        <p:txBody>
          <a:bodyPr anchor="ctr"/>
          <a:lstStyle>
            <a:lvl1pPr>
              <a:buClrTx/>
              <a:buFont typeface="Arial" panose="020B0604020202020204" pitchFamily="34" charset="0"/>
              <a:buChar char="•"/>
              <a:defRPr>
                <a:solidFill>
                  <a:schemeClr val="bg1"/>
                </a:solidFill>
              </a:defRPr>
            </a:lvl1pPr>
            <a:lvl2pPr>
              <a:buClrTx/>
              <a:buFont typeface="Arial" panose="020B0604020202020204" pitchFamily="34" charset="0"/>
              <a:buChar char="•"/>
              <a:defRPr>
                <a:solidFill>
                  <a:schemeClr val="bg1"/>
                </a:solidFill>
              </a:defRPr>
            </a:lvl2pPr>
            <a:lvl3pPr>
              <a:buClrTx/>
              <a:buFont typeface="Arial" panose="020B0604020202020204" pitchFamily="34" charset="0"/>
              <a:buChar char="•"/>
              <a:defRPr>
                <a:solidFill>
                  <a:schemeClr val="bg1"/>
                </a:solidFill>
              </a:defRPr>
            </a:lvl3pPr>
            <a:lvl4pPr>
              <a:buClrTx/>
              <a:buFont typeface="Arial" panose="020B0604020202020204" pitchFamily="34" charset="0"/>
              <a:buChar char="•"/>
              <a:defRPr>
                <a:solidFill>
                  <a:schemeClr val="bg1"/>
                </a:solidFill>
              </a:defRPr>
            </a:lvl4pPr>
            <a:lvl5pPr>
              <a:buClrTx/>
              <a:buFont typeface="Arial" panose="020B0604020202020204" pitchFamily="34" charset="0"/>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61153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solidFill>
                  <a:srgbClr val="FFCB26"/>
                </a:solidFill>
              </a:defRPr>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348616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B26"/>
                </a:solidFill>
              </a:defRPr>
            </a:lvl1p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82DE7-444D-48D1-881B-CDE12CF37AFE}"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32982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B26"/>
                </a:solidFill>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82DE7-444D-48D1-881B-CDE12CF37AFE}"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54688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B26"/>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08082DE7-444D-48D1-881B-CDE12CF37AFE}"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55135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82DE7-444D-48D1-881B-CDE12CF37AFE}"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83939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82DE7-444D-48D1-881B-CDE12CF37AFE}"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3179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82DE7-444D-48D1-881B-CDE12CF37AFE}"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405470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082DE7-444D-48D1-881B-CDE12CF37AFE}" type="datetimeFigureOut">
              <a:rPr lang="en-US" smtClean="0"/>
              <a:t>2/25/2021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19DAE3F-2ECD-4465-93F1-503038141468}" type="slidenum">
              <a:rPr lang="en-US" smtClean="0"/>
              <a:t>‹#›</a:t>
            </a:fld>
            <a:endParaRPr lang="en-US"/>
          </a:p>
        </p:txBody>
      </p:sp>
    </p:spTree>
    <p:extLst>
      <p:ext uri="{BB962C8B-B14F-4D97-AF65-F5344CB8AC3E}">
        <p14:creationId xmlns:p14="http://schemas.microsoft.com/office/powerpoint/2010/main" val="126640490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rgbClr val="FFCB26"/>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1338D8-E7D1-4C13-BF7E-EBA57AC80FEB}"/>
              </a:ext>
            </a:extLst>
          </p:cNvPr>
          <p:cNvPicPr>
            <a:picLocks noChangeAspect="1"/>
          </p:cNvPicPr>
          <p:nvPr/>
        </p:nvPicPr>
        <p:blipFill rotWithShape="1">
          <a:blip r:embed="rId2"/>
          <a:srcRect l="12415" t="16851" r="9904" b="13254"/>
          <a:stretch/>
        </p:blipFill>
        <p:spPr>
          <a:xfrm>
            <a:off x="7726260" y="315347"/>
            <a:ext cx="4118995" cy="2067127"/>
          </a:xfrm>
          <a:prstGeom prst="rect">
            <a:avLst/>
          </a:prstGeom>
        </p:spPr>
      </p:pic>
      <p:sp>
        <p:nvSpPr>
          <p:cNvPr id="2" name="Title 1">
            <a:extLst>
              <a:ext uri="{FF2B5EF4-FFF2-40B4-BE49-F238E27FC236}">
                <a16:creationId xmlns:a16="http://schemas.microsoft.com/office/drawing/2014/main" id="{1A9FEBB6-1388-4625-8E22-E5E818E6FAE9}"/>
              </a:ext>
            </a:extLst>
          </p:cNvPr>
          <p:cNvSpPr>
            <a:spLocks noGrp="1"/>
          </p:cNvSpPr>
          <p:nvPr>
            <p:ph type="ctrTitle"/>
          </p:nvPr>
        </p:nvSpPr>
        <p:spPr/>
        <p:txBody>
          <a:bodyPr/>
          <a:lstStyle/>
          <a:p>
            <a:r>
              <a:rPr lang="en-US" b="1" dirty="0">
                <a:solidFill>
                  <a:srgbClr val="FFCB26"/>
                </a:solidFill>
              </a:rPr>
              <a:t>Data analytics Project</a:t>
            </a:r>
          </a:p>
        </p:txBody>
      </p:sp>
      <p:sp>
        <p:nvSpPr>
          <p:cNvPr id="3" name="Subtitle 2">
            <a:extLst>
              <a:ext uri="{FF2B5EF4-FFF2-40B4-BE49-F238E27FC236}">
                <a16:creationId xmlns:a16="http://schemas.microsoft.com/office/drawing/2014/main" id="{6CF038F4-C6DE-4C0B-89A2-B7B1EA582D98}"/>
              </a:ext>
            </a:extLst>
          </p:cNvPr>
          <p:cNvSpPr>
            <a:spLocks noGrp="1"/>
          </p:cNvSpPr>
          <p:nvPr>
            <p:ph type="subTitle" idx="1"/>
          </p:nvPr>
        </p:nvSpPr>
        <p:spPr/>
        <p:txBody>
          <a:bodyPr/>
          <a:lstStyle/>
          <a:p>
            <a:r>
              <a:rPr lang="en-US" dirty="0">
                <a:solidFill>
                  <a:schemeClr val="bg1"/>
                </a:solidFill>
              </a:rPr>
              <a:t>Ramya </a:t>
            </a:r>
            <a:r>
              <a:rPr lang="en-US" dirty="0" err="1">
                <a:solidFill>
                  <a:schemeClr val="bg1"/>
                </a:solidFill>
              </a:rPr>
              <a:t>Movva</a:t>
            </a:r>
            <a:endParaRPr lang="en-US" dirty="0">
              <a:solidFill>
                <a:schemeClr val="bg1"/>
              </a:solidFill>
            </a:endParaRPr>
          </a:p>
          <a:p>
            <a:r>
              <a:rPr lang="en-US" dirty="0">
                <a:solidFill>
                  <a:schemeClr val="bg1"/>
                </a:solidFill>
              </a:rPr>
              <a:t>Sujith </a:t>
            </a:r>
            <a:r>
              <a:rPr lang="en-US" dirty="0" err="1">
                <a:solidFill>
                  <a:schemeClr val="bg1"/>
                </a:solidFill>
              </a:rPr>
              <a:t>Siddi</a:t>
            </a:r>
            <a:endParaRPr lang="en-US" dirty="0">
              <a:solidFill>
                <a:schemeClr val="bg1"/>
              </a:solidFill>
            </a:endParaRPr>
          </a:p>
          <a:p>
            <a:r>
              <a:rPr lang="en-US" dirty="0">
                <a:solidFill>
                  <a:schemeClr val="bg1"/>
                </a:solidFill>
              </a:rPr>
              <a:t>Manas Rahul</a:t>
            </a:r>
          </a:p>
          <a:p>
            <a:endParaRPr lang="en-US" dirty="0">
              <a:solidFill>
                <a:schemeClr val="bg1"/>
              </a:solidFill>
            </a:endParaRPr>
          </a:p>
        </p:txBody>
      </p:sp>
    </p:spTree>
    <p:extLst>
      <p:ext uri="{BB962C8B-B14F-4D97-AF65-F5344CB8AC3E}">
        <p14:creationId xmlns:p14="http://schemas.microsoft.com/office/powerpoint/2010/main" val="181184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8E08-1FE7-4C1E-82F0-E43F84AB1648}"/>
              </a:ext>
            </a:extLst>
          </p:cNvPr>
          <p:cNvSpPr>
            <a:spLocks noGrp="1"/>
          </p:cNvSpPr>
          <p:nvPr>
            <p:ph type="title"/>
          </p:nvPr>
        </p:nvSpPr>
        <p:spPr/>
        <p:txBody>
          <a:bodyPr/>
          <a:lstStyle/>
          <a:p>
            <a:r>
              <a:rPr lang="en-US"/>
              <a:t>Final thoughts</a:t>
            </a:r>
            <a:endParaRPr lang="en-US" dirty="0"/>
          </a:p>
        </p:txBody>
      </p:sp>
      <p:sp>
        <p:nvSpPr>
          <p:cNvPr id="3" name="Content Placeholder 2">
            <a:extLst>
              <a:ext uri="{FF2B5EF4-FFF2-40B4-BE49-F238E27FC236}">
                <a16:creationId xmlns:a16="http://schemas.microsoft.com/office/drawing/2014/main" id="{6BE891ED-7A21-4262-BB61-70A7420D16B5}"/>
              </a:ext>
            </a:extLst>
          </p:cNvPr>
          <p:cNvSpPr>
            <a:spLocks noGrp="1"/>
          </p:cNvSpPr>
          <p:nvPr>
            <p:ph idx="1"/>
          </p:nvPr>
        </p:nvSpPr>
        <p:spPr/>
        <p:txBody>
          <a:bodyPr/>
          <a:lstStyle/>
          <a:p>
            <a:pPr marL="0" indent="0">
              <a:buNone/>
            </a:pPr>
            <a:r>
              <a:rPr lang="en-US" dirty="0"/>
              <a:t>Difficult dataset </a:t>
            </a:r>
          </a:p>
          <a:p>
            <a:pPr marL="0" indent="0">
              <a:buNone/>
            </a:pPr>
            <a:r>
              <a:rPr lang="en-US" dirty="0"/>
              <a:t>+ our underestimation of the project </a:t>
            </a:r>
            <a:endParaRPr lang="en-US"/>
          </a:p>
          <a:p>
            <a:pPr marL="0" indent="0">
              <a:buNone/>
            </a:pPr>
            <a:r>
              <a:rPr lang="en-US" dirty="0"/>
              <a:t>____________________________________</a:t>
            </a:r>
            <a:endParaRPr lang="en-US"/>
          </a:p>
          <a:p>
            <a:pPr marL="0" indent="0">
              <a:buNone/>
            </a:pPr>
            <a:r>
              <a:rPr lang="en-US" dirty="0"/>
              <a:t>=  Limited capability</a:t>
            </a:r>
            <a:endParaRPr lang="en-US"/>
          </a:p>
        </p:txBody>
      </p:sp>
    </p:spTree>
    <p:extLst>
      <p:ext uri="{BB962C8B-B14F-4D97-AF65-F5344CB8AC3E}">
        <p14:creationId xmlns:p14="http://schemas.microsoft.com/office/powerpoint/2010/main" val="346917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A8E4F8-9720-4F24-9005-B0D3E147E64D}"/>
              </a:ext>
            </a:extLst>
          </p:cNvPr>
          <p:cNvSpPr>
            <a:spLocks noGrp="1"/>
          </p:cNvSpPr>
          <p:nvPr>
            <p:ph type="title"/>
          </p:nvPr>
        </p:nvSpPr>
        <p:spPr/>
        <p:txBody>
          <a:bodyPr/>
          <a:lstStyle/>
          <a:p>
            <a:r>
              <a:rPr lang="en-US"/>
              <a:t>Thank you for listening</a:t>
            </a:r>
          </a:p>
        </p:txBody>
      </p:sp>
    </p:spTree>
    <p:extLst>
      <p:ext uri="{BB962C8B-B14F-4D97-AF65-F5344CB8AC3E}">
        <p14:creationId xmlns:p14="http://schemas.microsoft.com/office/powerpoint/2010/main" val="77370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B1AF-8B9B-4556-8D20-0B2DE829B16F}"/>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09466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1D80-35D1-4E9C-A006-0C4F5BE18DFA}"/>
              </a:ext>
            </a:extLst>
          </p:cNvPr>
          <p:cNvSpPr>
            <a:spLocks noGrp="1"/>
          </p:cNvSpPr>
          <p:nvPr>
            <p:ph type="title"/>
          </p:nvPr>
        </p:nvSpPr>
        <p:spPr>
          <a:xfrm>
            <a:off x="684212" y="4717937"/>
            <a:ext cx="8534400" cy="1507067"/>
          </a:xfrm>
        </p:spPr>
        <p:txBody>
          <a:bodyPr/>
          <a:lstStyle/>
          <a:p>
            <a:r>
              <a:rPr lang="en-US" dirty="0"/>
              <a:t>Prep details</a:t>
            </a:r>
          </a:p>
        </p:txBody>
      </p:sp>
      <p:sp>
        <p:nvSpPr>
          <p:cNvPr id="3" name="TextBox 2">
            <a:extLst>
              <a:ext uri="{FF2B5EF4-FFF2-40B4-BE49-F238E27FC236}">
                <a16:creationId xmlns:a16="http://schemas.microsoft.com/office/drawing/2014/main" id="{A9565D00-9A09-4009-BC5C-A1FF8ADFEA98}"/>
              </a:ext>
            </a:extLst>
          </p:cNvPr>
          <p:cNvSpPr txBox="1"/>
          <p:nvPr/>
        </p:nvSpPr>
        <p:spPr>
          <a:xfrm>
            <a:off x="683795" y="593557"/>
            <a:ext cx="891941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Data Preparation:</a:t>
            </a:r>
          </a:p>
          <a:p>
            <a:endParaRPr lang="en-US" dirty="0">
              <a:solidFill>
                <a:schemeClr val="bg1"/>
              </a:solidFill>
            </a:endParaRPr>
          </a:p>
          <a:p>
            <a:r>
              <a:rPr lang="en-US" dirty="0">
                <a:solidFill>
                  <a:schemeClr val="bg1"/>
                </a:solidFill>
              </a:rPr>
              <a:t>1. </a:t>
            </a:r>
            <a:r>
              <a:rPr lang="en-US" b="1" dirty="0">
                <a:solidFill>
                  <a:schemeClr val="bg1"/>
                </a:solidFill>
              </a:rPr>
              <a:t>Data Cleaning</a:t>
            </a:r>
          </a:p>
          <a:p>
            <a:pPr marL="285750" indent="-285750">
              <a:buFont typeface="Arial"/>
              <a:buChar char="•"/>
            </a:pPr>
            <a:r>
              <a:rPr lang="en-US" dirty="0">
                <a:solidFill>
                  <a:schemeClr val="bg1"/>
                </a:solidFill>
              </a:rPr>
              <a:t>Handling missing values</a:t>
            </a:r>
          </a:p>
          <a:p>
            <a:pPr marL="285750" indent="-285750">
              <a:buFont typeface="Arial"/>
              <a:buChar char="•"/>
            </a:pPr>
            <a:r>
              <a:rPr lang="en-US" dirty="0">
                <a:solidFill>
                  <a:schemeClr val="bg1"/>
                </a:solidFill>
              </a:rPr>
              <a:t>Dropping </a:t>
            </a:r>
            <a:r>
              <a:rPr lang="en-US" dirty="0" err="1">
                <a:solidFill>
                  <a:schemeClr val="bg1"/>
                </a:solidFill>
              </a:rPr>
              <a:t>irrevelant</a:t>
            </a:r>
            <a:r>
              <a:rPr lang="en-US" dirty="0">
                <a:solidFill>
                  <a:schemeClr val="bg1"/>
                </a:solidFill>
              </a:rPr>
              <a:t> columns</a:t>
            </a:r>
          </a:p>
          <a:p>
            <a:pPr marL="285750" indent="-285750">
              <a:buFont typeface="Arial"/>
              <a:buChar char="•"/>
            </a:pPr>
            <a:r>
              <a:rPr lang="en-US" dirty="0">
                <a:solidFill>
                  <a:schemeClr val="bg1"/>
                </a:solidFill>
              </a:rPr>
              <a:t>Merging datasheets</a:t>
            </a:r>
          </a:p>
          <a:p>
            <a:pPr marL="285750" indent="-285750">
              <a:buFont typeface="Arial"/>
              <a:buChar char="•"/>
            </a:pPr>
            <a:r>
              <a:rPr lang="en-US" dirty="0">
                <a:solidFill>
                  <a:schemeClr val="bg1"/>
                </a:solidFill>
              </a:rPr>
              <a:t>Converting data into a consistent datatype</a:t>
            </a:r>
          </a:p>
          <a:p>
            <a:endParaRPr lang="en-US" dirty="0">
              <a:solidFill>
                <a:schemeClr val="bg1"/>
              </a:solidFill>
            </a:endParaRPr>
          </a:p>
          <a:p>
            <a:r>
              <a:rPr lang="en-US" dirty="0">
                <a:solidFill>
                  <a:schemeClr val="bg1"/>
                </a:solidFill>
              </a:rPr>
              <a:t>2.</a:t>
            </a:r>
            <a:r>
              <a:rPr lang="en-US" b="1" dirty="0">
                <a:solidFill>
                  <a:schemeClr val="bg1"/>
                </a:solidFill>
              </a:rPr>
              <a:t>Feature Selection</a:t>
            </a:r>
          </a:p>
          <a:p>
            <a:pPr marL="285750" indent="-285750">
              <a:buFont typeface="Arial"/>
              <a:buChar char="•"/>
            </a:pPr>
            <a:r>
              <a:rPr lang="en-US" dirty="0">
                <a:solidFill>
                  <a:schemeClr val="bg1"/>
                </a:solidFill>
              </a:rPr>
              <a:t>Choosing columns that are useful for the analysis</a:t>
            </a:r>
          </a:p>
          <a:p>
            <a:pPr marL="285750" indent="-285750">
              <a:buFont typeface="Arial"/>
              <a:buChar char="•"/>
            </a:pPr>
            <a:endParaRPr lang="en-US" dirty="0">
              <a:solidFill>
                <a:schemeClr val="bg1"/>
              </a:solidFill>
            </a:endParaRPr>
          </a:p>
          <a:p>
            <a:r>
              <a:rPr lang="en-US" dirty="0">
                <a:solidFill>
                  <a:schemeClr val="bg1"/>
                </a:solidFill>
              </a:rPr>
              <a:t>3.</a:t>
            </a:r>
            <a:r>
              <a:rPr lang="en-US" b="1" dirty="0">
                <a:solidFill>
                  <a:schemeClr val="bg1"/>
                </a:solidFill>
              </a:rPr>
              <a:t>Establishing Relationships:</a:t>
            </a:r>
          </a:p>
          <a:p>
            <a:pPr marL="285750" indent="-285750">
              <a:buFont typeface="Arial"/>
              <a:buChar char="•"/>
            </a:pPr>
            <a:r>
              <a:rPr lang="en-US" dirty="0">
                <a:solidFill>
                  <a:schemeClr val="bg1"/>
                </a:solidFill>
              </a:rPr>
              <a:t>Using tableau, established relationships between different data sources on user ids and session ids</a:t>
            </a:r>
            <a:endParaRPr lang="en-US" b="1" dirty="0">
              <a:solidFill>
                <a:schemeClr val="bg1"/>
              </a:solidFill>
            </a:endParaRPr>
          </a:p>
          <a:p>
            <a:pPr marL="285750" indent="-285750">
              <a:buFont typeface="Arial"/>
              <a:buChar char="•"/>
            </a:pPr>
            <a:endParaRPr lang="en-US" dirty="0">
              <a:solidFill>
                <a:schemeClr val="bg1"/>
              </a:solidFill>
            </a:endParaRPr>
          </a:p>
        </p:txBody>
      </p:sp>
    </p:spTree>
    <p:extLst>
      <p:ext uri="{BB962C8B-B14F-4D97-AF65-F5344CB8AC3E}">
        <p14:creationId xmlns:p14="http://schemas.microsoft.com/office/powerpoint/2010/main" val="17156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0F65-AB61-4726-B5DD-F39E7BAD9BF3}"/>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BD5E19DE-3699-4841-8789-B6A694B8A125}"/>
              </a:ext>
            </a:extLst>
          </p:cNvPr>
          <p:cNvGraphicFramePr>
            <a:graphicFrameLocks noGrp="1"/>
          </p:cNvGraphicFramePr>
          <p:nvPr>
            <p:ph idx="1"/>
            <p:extLst>
              <p:ext uri="{D42A27DB-BD31-4B8C-83A1-F6EECF244321}">
                <p14:modId xmlns:p14="http://schemas.microsoft.com/office/powerpoint/2010/main" val="462874081"/>
              </p:ext>
            </p:extLst>
          </p:nvPr>
        </p:nvGraphicFramePr>
        <p:xfrm>
          <a:off x="684212" y="872065"/>
          <a:ext cx="8241674" cy="3615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163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E448-E1DB-4F8C-831F-6E6882CB7052}"/>
              </a:ext>
            </a:extLst>
          </p:cNvPr>
          <p:cNvSpPr>
            <a:spLocks noGrp="1"/>
          </p:cNvSpPr>
          <p:nvPr>
            <p:ph type="title"/>
          </p:nvPr>
        </p:nvSpPr>
        <p:spPr/>
        <p:txBody>
          <a:bodyPr/>
          <a:lstStyle/>
          <a:p>
            <a:r>
              <a:rPr lang="en-US" dirty="0"/>
              <a:t>Company, Scenario, company Goals</a:t>
            </a:r>
          </a:p>
        </p:txBody>
      </p:sp>
      <p:sp>
        <p:nvSpPr>
          <p:cNvPr id="3" name="Content Placeholder 2">
            <a:extLst>
              <a:ext uri="{FF2B5EF4-FFF2-40B4-BE49-F238E27FC236}">
                <a16:creationId xmlns:a16="http://schemas.microsoft.com/office/drawing/2014/main" id="{381AABC8-CD0E-4962-BC90-16101EADF304}"/>
              </a:ext>
            </a:extLst>
          </p:cNvPr>
          <p:cNvSpPr>
            <a:spLocks noGrp="1"/>
          </p:cNvSpPr>
          <p:nvPr>
            <p:ph idx="1"/>
          </p:nvPr>
        </p:nvSpPr>
        <p:spPr/>
        <p:txBody>
          <a:bodyPr>
            <a:normAutofit fontScale="92500" lnSpcReduction="10000"/>
          </a:bodyPr>
          <a:lstStyle/>
          <a:p>
            <a:r>
              <a:rPr lang="en-US" dirty="0">
                <a:ea typeface="+mn-lt"/>
                <a:cs typeface="+mn-lt"/>
              </a:rPr>
              <a:t>The Taproot Foundation helps nonprofits scale their efforts by connecting them to talented business professionals who volunteer their expertise to deliver high-impact pro bono </a:t>
            </a:r>
            <a:r>
              <a:rPr lang="en-US">
                <a:ea typeface="+mn-lt"/>
                <a:cs typeface="+mn-lt"/>
              </a:rPr>
              <a:t>service</a:t>
            </a:r>
            <a:endParaRPr lang="en-US"/>
          </a:p>
          <a:p>
            <a:r>
              <a:rPr lang="en-US" dirty="0">
                <a:ea typeface="+mn-lt"/>
                <a:cs typeface="+mn-lt"/>
              </a:rPr>
              <a:t>The program data could be used to scale its own work, refining its long-standing Service Grant program and informing the design of its newest program, Taproot+.</a:t>
            </a:r>
            <a:endParaRPr lang="en-US" dirty="0"/>
          </a:p>
          <a:p>
            <a:pPr>
              <a:buFont typeface="Arial,Sans-Serif" panose="020B0604020202020204" pitchFamily="34" charset="0"/>
            </a:pPr>
            <a:r>
              <a:rPr lang="en-US" dirty="0"/>
              <a:t>Conversions on </a:t>
            </a:r>
            <a:r>
              <a:rPr lang="en-US" err="1"/>
              <a:t>taprootplus</a:t>
            </a:r>
            <a:r>
              <a:rPr lang="en-US" dirty="0"/>
              <a:t> platform data was added to the User Activity Data</a:t>
            </a:r>
            <a:endParaRPr lang="en-US" dirty="0">
              <a:ea typeface="+mn-lt"/>
              <a:cs typeface="+mn-lt"/>
            </a:endParaRPr>
          </a:p>
          <a:p>
            <a:pPr>
              <a:buFont typeface="Arial,Sans-Serif" panose="020B0604020202020204" pitchFamily="34" charset="0"/>
            </a:pPr>
            <a:r>
              <a:rPr lang="en-US" dirty="0"/>
              <a:t>In addit</a:t>
            </a:r>
            <a:r>
              <a:rPr lang="en-US" dirty="0">
                <a:ea typeface="+mn-lt"/>
                <a:cs typeface="+mn-lt"/>
              </a:rPr>
              <a:t>ion to the project data project categories has been added to know which category the project falls under and project inquiries to know users engagement on these projects</a:t>
            </a:r>
            <a:endParaRPr lang="en-US" dirty="0"/>
          </a:p>
          <a:p>
            <a:endParaRPr lang="en-US"/>
          </a:p>
          <a:p>
            <a:pPr marL="0" indent="0">
              <a:buNone/>
            </a:pPr>
            <a:endParaRPr lang="en-US" dirty="0"/>
          </a:p>
        </p:txBody>
      </p:sp>
    </p:spTree>
    <p:extLst>
      <p:ext uri="{BB962C8B-B14F-4D97-AF65-F5344CB8AC3E}">
        <p14:creationId xmlns:p14="http://schemas.microsoft.com/office/powerpoint/2010/main" val="34270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AE89-395C-46E6-9CF5-9C1599934A83}"/>
              </a:ext>
            </a:extLst>
          </p:cNvPr>
          <p:cNvSpPr>
            <a:spLocks noGrp="1"/>
          </p:cNvSpPr>
          <p:nvPr>
            <p:ph type="title"/>
          </p:nvPr>
        </p:nvSpPr>
        <p:spPr/>
        <p:txBody>
          <a:bodyPr/>
          <a:lstStyle/>
          <a:p>
            <a:r>
              <a:rPr lang="en-US" dirty="0"/>
              <a:t>Project goals &amp; objectives &amp; tools</a:t>
            </a:r>
          </a:p>
        </p:txBody>
      </p:sp>
      <p:sp>
        <p:nvSpPr>
          <p:cNvPr id="3" name="Content Placeholder 2">
            <a:extLst>
              <a:ext uri="{FF2B5EF4-FFF2-40B4-BE49-F238E27FC236}">
                <a16:creationId xmlns:a16="http://schemas.microsoft.com/office/drawing/2014/main" id="{E2A059FB-B123-4693-A597-B6CC183FED38}"/>
              </a:ext>
            </a:extLst>
          </p:cNvPr>
          <p:cNvSpPr>
            <a:spLocks noGrp="1"/>
          </p:cNvSpPr>
          <p:nvPr>
            <p:ph idx="1"/>
          </p:nvPr>
        </p:nvSpPr>
        <p:spPr/>
        <p:txBody>
          <a:bodyPr/>
          <a:lstStyle/>
          <a:p>
            <a:r>
              <a:rPr lang="en-US" dirty="0">
                <a:ea typeface="+mn-lt"/>
                <a:cs typeface="+mn-lt"/>
              </a:rPr>
              <a:t>Analyze the </a:t>
            </a:r>
            <a:r>
              <a:rPr lang="en-US">
                <a:ea typeface="+mn-lt"/>
                <a:cs typeface="+mn-lt"/>
              </a:rPr>
              <a:t>real-world</a:t>
            </a:r>
            <a:r>
              <a:rPr lang="en-US" dirty="0">
                <a:ea typeface="+mn-lt"/>
                <a:cs typeface="+mn-lt"/>
              </a:rPr>
              <a:t> datasets and provide some insights that will contribute to the organization's mission and their specific needs.</a:t>
            </a:r>
            <a:endParaRPr lang="en-US" dirty="0"/>
          </a:p>
          <a:p>
            <a:pPr marL="0" indent="0">
              <a:buNone/>
            </a:pPr>
            <a:r>
              <a:rPr lang="en-US" dirty="0">
                <a:ea typeface="+mn-lt"/>
                <a:cs typeface="+mn-lt"/>
              </a:rPr>
              <a:t>Tools :</a:t>
            </a:r>
            <a:endParaRPr lang="en-US" dirty="0"/>
          </a:p>
          <a:p>
            <a:pPr marL="457200" lvl="1" indent="0">
              <a:buNone/>
            </a:pPr>
            <a:r>
              <a:rPr lang="en-US">
                <a:ea typeface="+mn-lt"/>
                <a:cs typeface="+mn-lt"/>
              </a:rPr>
              <a:t>Tableau, Python Jupyter</a:t>
            </a:r>
            <a:r>
              <a:rPr lang="en-US" dirty="0">
                <a:ea typeface="+mn-lt"/>
                <a:cs typeface="+mn-lt"/>
              </a:rPr>
              <a:t> notebook, Microsoft Excel</a:t>
            </a:r>
            <a:endParaRPr lang="en-US" dirty="0"/>
          </a:p>
          <a:p>
            <a:endParaRPr lang="en-US" dirty="0"/>
          </a:p>
        </p:txBody>
      </p:sp>
    </p:spTree>
    <p:extLst>
      <p:ext uri="{BB962C8B-B14F-4D97-AF65-F5344CB8AC3E}">
        <p14:creationId xmlns:p14="http://schemas.microsoft.com/office/powerpoint/2010/main" val="394248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5933-05F8-4FF6-B418-9B1B1D2F182C}"/>
              </a:ext>
            </a:extLst>
          </p:cNvPr>
          <p:cNvSpPr>
            <a:spLocks noGrp="1"/>
          </p:cNvSpPr>
          <p:nvPr>
            <p:ph type="title"/>
          </p:nvPr>
        </p:nvSpPr>
        <p:spPr/>
        <p:txBody>
          <a:bodyPr/>
          <a:lstStyle/>
          <a:p>
            <a:r>
              <a:rPr lang="en-US" dirty="0">
                <a:ea typeface="+mj-lt"/>
                <a:cs typeface="+mj-lt"/>
              </a:rPr>
              <a:t>Data description &amp; Quality</a:t>
            </a:r>
          </a:p>
          <a:p>
            <a:endParaRPr lang="en-US" dirty="0"/>
          </a:p>
        </p:txBody>
      </p:sp>
      <p:sp>
        <p:nvSpPr>
          <p:cNvPr id="3" name="Content Placeholder 2">
            <a:extLst>
              <a:ext uri="{FF2B5EF4-FFF2-40B4-BE49-F238E27FC236}">
                <a16:creationId xmlns:a16="http://schemas.microsoft.com/office/drawing/2014/main" id="{2E44395E-01B4-41D0-8E36-953F58301AF5}"/>
              </a:ext>
            </a:extLst>
          </p:cNvPr>
          <p:cNvSpPr>
            <a:spLocks noGrp="1"/>
          </p:cNvSpPr>
          <p:nvPr>
            <p:ph idx="1"/>
          </p:nvPr>
        </p:nvSpPr>
        <p:spPr>
          <a:xfrm>
            <a:off x="684212" y="869066"/>
            <a:ext cx="5148806" cy="3615267"/>
          </a:xfrm>
        </p:spPr>
        <p:txBody>
          <a:bodyPr/>
          <a:lstStyle/>
          <a:p>
            <a:endParaRPr lang="en-US" sz="1900" dirty="0"/>
          </a:p>
          <a:p>
            <a:r>
              <a:rPr lang="en-US" sz="1900" dirty="0">
                <a:ea typeface="+mn-lt"/>
                <a:cs typeface="+mn-lt"/>
              </a:rPr>
              <a:t>Conversions on </a:t>
            </a:r>
            <a:r>
              <a:rPr lang="en-US" sz="1900" dirty="0" err="1">
                <a:ea typeface="+mn-lt"/>
                <a:cs typeface="+mn-lt"/>
              </a:rPr>
              <a:t>taprootplus</a:t>
            </a:r>
            <a:r>
              <a:rPr lang="en-US" sz="1900" dirty="0">
                <a:ea typeface="+mn-lt"/>
                <a:cs typeface="+mn-lt"/>
              </a:rPr>
              <a:t> platform data was added to the User Activity Data</a:t>
            </a:r>
          </a:p>
          <a:p>
            <a:r>
              <a:rPr lang="en-US" sz="1900" dirty="0">
                <a:ea typeface="+mn-lt"/>
                <a:cs typeface="+mn-lt"/>
              </a:rPr>
              <a:t>In addit</a:t>
            </a:r>
            <a:r>
              <a:rPr lang="en-US" sz="1900" dirty="0"/>
              <a:t>ion to the project data project categories has been added to know which category the project falls under and project inquiries to know users engagement on these projects</a:t>
            </a:r>
            <a:endParaRPr lang="en-US" sz="1900" dirty="0">
              <a:ea typeface="+mn-lt"/>
              <a:cs typeface="+mn-lt"/>
            </a:endParaRPr>
          </a:p>
          <a:p>
            <a:endParaRPr lang="en-US" sz="1900" dirty="0">
              <a:ea typeface="+mn-lt"/>
              <a:cs typeface="+mn-lt"/>
            </a:endParaRPr>
          </a:p>
          <a:p>
            <a:endParaRPr lang="en-US" sz="1900" dirty="0">
              <a:ea typeface="+mn-lt"/>
              <a:cs typeface="+mn-lt"/>
            </a:endParaRPr>
          </a:p>
          <a:p>
            <a:endParaRPr lang="en-US" sz="1900" dirty="0"/>
          </a:p>
        </p:txBody>
      </p:sp>
      <p:pic>
        <p:nvPicPr>
          <p:cNvPr id="5" name="Picture 6" descr="Text&#10;&#10;Description automatically generated">
            <a:extLst>
              <a:ext uri="{FF2B5EF4-FFF2-40B4-BE49-F238E27FC236}">
                <a16:creationId xmlns:a16="http://schemas.microsoft.com/office/drawing/2014/main" id="{4371359F-37E4-4583-9478-22A9AFB83DC5}"/>
              </a:ext>
            </a:extLst>
          </p:cNvPr>
          <p:cNvPicPr>
            <a:picLocks noChangeAspect="1"/>
          </p:cNvPicPr>
          <p:nvPr/>
        </p:nvPicPr>
        <p:blipFill>
          <a:blip r:embed="rId2"/>
          <a:stretch>
            <a:fillRect/>
          </a:stretch>
        </p:blipFill>
        <p:spPr>
          <a:xfrm>
            <a:off x="5779196" y="869981"/>
            <a:ext cx="4934479" cy="3034704"/>
          </a:xfrm>
          <a:prstGeom prst="rect">
            <a:avLst/>
          </a:prstGeom>
          <a:noFill/>
        </p:spPr>
      </p:pic>
    </p:spTree>
    <p:extLst>
      <p:ext uri="{BB962C8B-B14F-4D97-AF65-F5344CB8AC3E}">
        <p14:creationId xmlns:p14="http://schemas.microsoft.com/office/powerpoint/2010/main" val="183477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3098-9DB8-43D6-ADAD-7BF32A9C8EC0}"/>
              </a:ext>
            </a:extLst>
          </p:cNvPr>
          <p:cNvSpPr>
            <a:spLocks noGrp="1"/>
          </p:cNvSpPr>
          <p:nvPr>
            <p:ph type="title"/>
          </p:nvPr>
        </p:nvSpPr>
        <p:spPr/>
        <p:txBody>
          <a:bodyPr/>
          <a:lstStyle/>
          <a:p>
            <a:r>
              <a:rPr lang="en-US" dirty="0"/>
              <a:t>Prepping the data</a:t>
            </a:r>
          </a:p>
        </p:txBody>
      </p:sp>
      <p:sp>
        <p:nvSpPr>
          <p:cNvPr id="3" name="Content Placeholder 2">
            <a:extLst>
              <a:ext uri="{FF2B5EF4-FFF2-40B4-BE49-F238E27FC236}">
                <a16:creationId xmlns:a16="http://schemas.microsoft.com/office/drawing/2014/main" id="{EB42CEFF-3053-458D-8D84-AEEE1D2BEDE8}"/>
              </a:ext>
            </a:extLst>
          </p:cNvPr>
          <p:cNvSpPr>
            <a:spLocks noGrp="1"/>
          </p:cNvSpPr>
          <p:nvPr>
            <p:ph idx="1"/>
          </p:nvPr>
        </p:nvSpPr>
        <p:spPr/>
        <p:txBody>
          <a:bodyPr>
            <a:normAutofit fontScale="92500" lnSpcReduction="10000"/>
          </a:bodyPr>
          <a:lstStyle/>
          <a:p>
            <a:r>
              <a:rPr lang="en-US" dirty="0"/>
              <a:t>Collected all the csv files together and imported them into </a:t>
            </a:r>
            <a:r>
              <a:rPr lang="en-US" dirty="0" err="1"/>
              <a:t>jupyter</a:t>
            </a:r>
            <a:r>
              <a:rPr lang="en-US" dirty="0"/>
              <a:t> notebook</a:t>
            </a:r>
          </a:p>
          <a:p>
            <a:r>
              <a:rPr lang="en-US" dirty="0"/>
              <a:t>Using pandas, pre-processed the data by removing missing values. Dropped columns which have more than 70% of the data as missing data.</a:t>
            </a:r>
          </a:p>
          <a:p>
            <a:r>
              <a:rPr lang="en-US" dirty="0"/>
              <a:t>Consolidated all the years user activity data into one csv files by merging on the common fields.</a:t>
            </a:r>
          </a:p>
          <a:p>
            <a:r>
              <a:rPr lang="en-US" dirty="0"/>
              <a:t>Split the email column in email notification data so as to obtain </a:t>
            </a:r>
            <a:r>
              <a:rPr lang="en-US" dirty="0" err="1"/>
              <a:t>email_type</a:t>
            </a:r>
            <a:r>
              <a:rPr lang="en-US" dirty="0"/>
              <a:t> column and renamed the column kind to </a:t>
            </a:r>
            <a:r>
              <a:rPr lang="en-US" dirty="0" err="1"/>
              <a:t>user_type</a:t>
            </a:r>
            <a:r>
              <a:rPr lang="en-US" dirty="0"/>
              <a:t>.</a:t>
            </a:r>
          </a:p>
          <a:p>
            <a:r>
              <a:rPr lang="en-US" dirty="0"/>
              <a:t>Extracted the session ids from the Page column in the user activity dataset.</a:t>
            </a:r>
          </a:p>
        </p:txBody>
      </p:sp>
    </p:spTree>
    <p:extLst>
      <p:ext uri="{BB962C8B-B14F-4D97-AF65-F5344CB8AC3E}">
        <p14:creationId xmlns:p14="http://schemas.microsoft.com/office/powerpoint/2010/main" val="57420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C9A0-B664-4AB3-94C5-67ABA384FF81}"/>
              </a:ext>
            </a:extLst>
          </p:cNvPr>
          <p:cNvSpPr>
            <a:spLocks noGrp="1"/>
          </p:cNvSpPr>
          <p:nvPr>
            <p:ph type="title"/>
          </p:nvPr>
        </p:nvSpPr>
        <p:spPr>
          <a:xfrm>
            <a:off x="781474" y="6032208"/>
            <a:ext cx="6428389" cy="390163"/>
          </a:xfrm>
        </p:spPr>
        <p:txBody>
          <a:bodyPr>
            <a:normAutofit fontScale="90000"/>
          </a:bodyPr>
          <a:lstStyle/>
          <a:p>
            <a:r>
              <a:rPr lang="en-US"/>
              <a:t>Visualizations &amp; Insights </a:t>
            </a:r>
            <a:r>
              <a:rPr lang="en-US" dirty="0"/>
              <a:t>that will help the company:</a:t>
            </a:r>
          </a:p>
        </p:txBody>
      </p:sp>
      <p:pic>
        <p:nvPicPr>
          <p:cNvPr id="4" name="Picture 4" descr="Chart, bubble chart&#10;&#10;Description automatically generated">
            <a:extLst>
              <a:ext uri="{FF2B5EF4-FFF2-40B4-BE49-F238E27FC236}">
                <a16:creationId xmlns:a16="http://schemas.microsoft.com/office/drawing/2014/main" id="{006C7C61-D519-41AE-930C-CAAC87E40313}"/>
              </a:ext>
            </a:extLst>
          </p:cNvPr>
          <p:cNvPicPr>
            <a:picLocks noGrp="1" noChangeAspect="1"/>
          </p:cNvPicPr>
          <p:nvPr>
            <p:ph idx="1"/>
          </p:nvPr>
        </p:nvPicPr>
        <p:blipFill>
          <a:blip r:embed="rId2"/>
          <a:stretch>
            <a:fillRect/>
          </a:stretch>
        </p:blipFill>
        <p:spPr>
          <a:xfrm>
            <a:off x="6452881" y="226512"/>
            <a:ext cx="5399940" cy="2821952"/>
          </a:xfrm>
        </p:spPr>
      </p:pic>
      <p:sp>
        <p:nvSpPr>
          <p:cNvPr id="5" name="TextBox 4">
            <a:extLst>
              <a:ext uri="{FF2B5EF4-FFF2-40B4-BE49-F238E27FC236}">
                <a16:creationId xmlns:a16="http://schemas.microsoft.com/office/drawing/2014/main" id="{AB08AF41-CA80-48A6-B281-4DCDD859EC1E}"/>
              </a:ext>
            </a:extLst>
          </p:cNvPr>
          <p:cNvSpPr txBox="1"/>
          <p:nvPr/>
        </p:nvSpPr>
        <p:spPr>
          <a:xfrm>
            <a:off x="507304" y="705633"/>
            <a:ext cx="560330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solidFill>
                  <a:schemeClr val="bg1"/>
                </a:solidFill>
              </a:rPr>
              <a:t>From the bubble graph, the top two bubbles with exit rates &lt; 10% are </a:t>
            </a:r>
            <a:r>
              <a:rPr lang="en-US" dirty="0" err="1">
                <a:solidFill>
                  <a:schemeClr val="bg1"/>
                </a:solidFill>
              </a:rPr>
              <a:t>nonprofit_webinar</a:t>
            </a:r>
            <a:r>
              <a:rPr lang="en-US" dirty="0">
                <a:solidFill>
                  <a:schemeClr val="bg1"/>
                </a:solidFill>
              </a:rPr>
              <a:t> and </a:t>
            </a:r>
            <a:r>
              <a:rPr lang="en-US" dirty="0" err="1">
                <a:solidFill>
                  <a:schemeClr val="bg1"/>
                </a:solidFill>
              </a:rPr>
              <a:t>pl_nonprofit_inactive</a:t>
            </a:r>
            <a:r>
              <a:rPr lang="en-US" dirty="0">
                <a:solidFill>
                  <a:schemeClr val="bg1"/>
                </a:solidFill>
              </a:rPr>
              <a:t> with gmail.com as </a:t>
            </a:r>
            <a:r>
              <a:rPr lang="en-US" dirty="0" err="1">
                <a:solidFill>
                  <a:schemeClr val="bg1"/>
                </a:solidFill>
              </a:rPr>
              <a:t>email_type</a:t>
            </a:r>
            <a:endParaRPr lang="en-US" dirty="0">
              <a:solidFill>
                <a:schemeClr val="bg1"/>
              </a:solidFill>
            </a:endParaRPr>
          </a:p>
          <a:p>
            <a:pPr marL="285750" indent="-285750" algn="just">
              <a:buFont typeface="Arial"/>
              <a:buChar char="•"/>
            </a:pPr>
            <a:r>
              <a:rPr lang="en-US" dirty="0">
                <a:solidFill>
                  <a:schemeClr val="bg1"/>
                </a:solidFill>
              </a:rPr>
              <a:t>The average bounce rates for each of the user types are 24.35% and 24.20%</a:t>
            </a:r>
          </a:p>
        </p:txBody>
      </p:sp>
      <p:pic>
        <p:nvPicPr>
          <p:cNvPr id="6" name="Picture 6" descr="A picture containing chart&#10;&#10;Description automatically generated">
            <a:extLst>
              <a:ext uri="{FF2B5EF4-FFF2-40B4-BE49-F238E27FC236}">
                <a16:creationId xmlns:a16="http://schemas.microsoft.com/office/drawing/2014/main" id="{ABE5576E-0E60-4E14-B956-C9FFF89F7F10}"/>
              </a:ext>
            </a:extLst>
          </p:cNvPr>
          <p:cNvPicPr>
            <a:picLocks noChangeAspect="1"/>
          </p:cNvPicPr>
          <p:nvPr/>
        </p:nvPicPr>
        <p:blipFill>
          <a:blip r:embed="rId3"/>
          <a:stretch>
            <a:fillRect/>
          </a:stretch>
        </p:blipFill>
        <p:spPr>
          <a:xfrm>
            <a:off x="6457166" y="3225391"/>
            <a:ext cx="5415418" cy="2390506"/>
          </a:xfrm>
          <a:prstGeom prst="rect">
            <a:avLst/>
          </a:prstGeom>
        </p:spPr>
      </p:pic>
      <p:sp>
        <p:nvSpPr>
          <p:cNvPr id="7" name="TextBox 6">
            <a:extLst>
              <a:ext uri="{FF2B5EF4-FFF2-40B4-BE49-F238E27FC236}">
                <a16:creationId xmlns:a16="http://schemas.microsoft.com/office/drawing/2014/main" id="{D0F6EA60-DDE1-4B03-BC27-D18026F13D7E}"/>
              </a:ext>
            </a:extLst>
          </p:cNvPr>
          <p:cNvSpPr txBox="1"/>
          <p:nvPr/>
        </p:nvSpPr>
        <p:spPr>
          <a:xfrm>
            <a:off x="505141" y="3168295"/>
            <a:ext cx="517533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solidFill>
                  <a:schemeClr val="bg1"/>
                </a:solidFill>
              </a:rPr>
              <a:t>When analyzing project types with the best outcomes, the bar graph shows the outcomes of different project types based on the state of project.</a:t>
            </a:r>
            <a:endParaRPr lang="en-US"/>
          </a:p>
          <a:p>
            <a:pPr marL="285750" indent="-285750" algn="just">
              <a:buFont typeface="Arial"/>
              <a:buChar char="•"/>
            </a:pPr>
            <a:r>
              <a:rPr lang="en-US" dirty="0">
                <a:solidFill>
                  <a:schemeClr val="bg1"/>
                </a:solidFill>
              </a:rPr>
              <a:t>As completed projects give the best outcome, project with id 10 has the longest bar and tend to produce the best outcomes in completed state.</a:t>
            </a:r>
          </a:p>
        </p:txBody>
      </p:sp>
    </p:spTree>
    <p:extLst>
      <p:ext uri="{BB962C8B-B14F-4D97-AF65-F5344CB8AC3E}">
        <p14:creationId xmlns:p14="http://schemas.microsoft.com/office/powerpoint/2010/main" val="371544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F78F-CED0-4B63-B537-A74BEEF4950C}"/>
              </a:ext>
            </a:extLst>
          </p:cNvPr>
          <p:cNvSpPr>
            <a:spLocks noGrp="1"/>
          </p:cNvSpPr>
          <p:nvPr>
            <p:ph type="title"/>
          </p:nvPr>
        </p:nvSpPr>
        <p:spPr>
          <a:xfrm>
            <a:off x="329307" y="6157469"/>
            <a:ext cx="6269278" cy="515423"/>
          </a:xfrm>
        </p:spPr>
        <p:txBody>
          <a:bodyPr>
            <a:normAutofit fontScale="90000"/>
          </a:bodyPr>
          <a:lstStyle/>
          <a:p>
            <a:r>
              <a:rPr lang="en-US" dirty="0"/>
              <a:t>User activity data analysis:</a:t>
            </a:r>
          </a:p>
        </p:txBody>
      </p:sp>
      <p:pic>
        <p:nvPicPr>
          <p:cNvPr id="4" name="Picture 4" descr="Table&#10;&#10;Description automatically generated">
            <a:extLst>
              <a:ext uri="{FF2B5EF4-FFF2-40B4-BE49-F238E27FC236}">
                <a16:creationId xmlns:a16="http://schemas.microsoft.com/office/drawing/2014/main" id="{631DF946-380B-4382-90A5-8C35ECED20C2}"/>
              </a:ext>
            </a:extLst>
          </p:cNvPr>
          <p:cNvPicPr>
            <a:picLocks noGrp="1" noChangeAspect="1"/>
          </p:cNvPicPr>
          <p:nvPr>
            <p:ph idx="1"/>
          </p:nvPr>
        </p:nvPicPr>
        <p:blipFill>
          <a:blip r:embed="rId2"/>
          <a:stretch>
            <a:fillRect/>
          </a:stretch>
        </p:blipFill>
        <p:spPr>
          <a:xfrm>
            <a:off x="9272435" y="41007"/>
            <a:ext cx="2276475" cy="2733675"/>
          </a:xfrm>
        </p:spPr>
      </p:pic>
      <p:pic>
        <p:nvPicPr>
          <p:cNvPr id="5" name="Picture 5" descr="Graphical user interface, application&#10;&#10;Description automatically generated">
            <a:extLst>
              <a:ext uri="{FF2B5EF4-FFF2-40B4-BE49-F238E27FC236}">
                <a16:creationId xmlns:a16="http://schemas.microsoft.com/office/drawing/2014/main" id="{42D72439-C6F3-4FFC-A401-EF4D522E94E0}"/>
              </a:ext>
            </a:extLst>
          </p:cNvPr>
          <p:cNvPicPr>
            <a:picLocks noChangeAspect="1"/>
          </p:cNvPicPr>
          <p:nvPr/>
        </p:nvPicPr>
        <p:blipFill>
          <a:blip r:embed="rId3"/>
          <a:stretch>
            <a:fillRect/>
          </a:stretch>
        </p:blipFill>
        <p:spPr>
          <a:xfrm>
            <a:off x="58324" y="40970"/>
            <a:ext cx="1668311" cy="1515128"/>
          </a:xfrm>
          <a:prstGeom prst="rect">
            <a:avLst/>
          </a:prstGeom>
        </p:spPr>
      </p:pic>
      <p:pic>
        <p:nvPicPr>
          <p:cNvPr id="6" name="Picture 6" descr="Table&#10;&#10;Description automatically generated">
            <a:extLst>
              <a:ext uri="{FF2B5EF4-FFF2-40B4-BE49-F238E27FC236}">
                <a16:creationId xmlns:a16="http://schemas.microsoft.com/office/drawing/2014/main" id="{86DB6AB5-8AF6-4DAA-99E1-D89C9A2612C5}"/>
              </a:ext>
            </a:extLst>
          </p:cNvPr>
          <p:cNvPicPr>
            <a:picLocks noChangeAspect="1"/>
          </p:cNvPicPr>
          <p:nvPr/>
        </p:nvPicPr>
        <p:blipFill>
          <a:blip r:embed="rId4"/>
          <a:stretch>
            <a:fillRect/>
          </a:stretch>
        </p:blipFill>
        <p:spPr>
          <a:xfrm>
            <a:off x="1757950" y="37317"/>
            <a:ext cx="1797224" cy="2628900"/>
          </a:xfrm>
          <a:prstGeom prst="rect">
            <a:avLst/>
          </a:prstGeom>
        </p:spPr>
      </p:pic>
      <p:pic>
        <p:nvPicPr>
          <p:cNvPr id="7" name="Picture 7" descr="Table&#10;&#10;Description automatically generated">
            <a:extLst>
              <a:ext uri="{FF2B5EF4-FFF2-40B4-BE49-F238E27FC236}">
                <a16:creationId xmlns:a16="http://schemas.microsoft.com/office/drawing/2014/main" id="{413B8D4B-B9B4-41D2-BCA7-792409C4C76F}"/>
              </a:ext>
            </a:extLst>
          </p:cNvPr>
          <p:cNvPicPr>
            <a:picLocks noChangeAspect="1"/>
          </p:cNvPicPr>
          <p:nvPr/>
        </p:nvPicPr>
        <p:blipFill>
          <a:blip r:embed="rId5"/>
          <a:stretch>
            <a:fillRect/>
          </a:stretch>
        </p:blipFill>
        <p:spPr>
          <a:xfrm>
            <a:off x="3607170" y="40971"/>
            <a:ext cx="1741771" cy="2705100"/>
          </a:xfrm>
          <a:prstGeom prst="rect">
            <a:avLst/>
          </a:prstGeom>
        </p:spPr>
      </p:pic>
      <p:pic>
        <p:nvPicPr>
          <p:cNvPr id="8" name="Picture 8" descr="Table&#10;&#10;Description automatically generated">
            <a:extLst>
              <a:ext uri="{FF2B5EF4-FFF2-40B4-BE49-F238E27FC236}">
                <a16:creationId xmlns:a16="http://schemas.microsoft.com/office/drawing/2014/main" id="{0ED30177-7B47-447D-A93E-09E1866028AA}"/>
              </a:ext>
            </a:extLst>
          </p:cNvPr>
          <p:cNvPicPr>
            <a:picLocks noChangeAspect="1"/>
          </p:cNvPicPr>
          <p:nvPr/>
        </p:nvPicPr>
        <p:blipFill>
          <a:blip r:embed="rId6"/>
          <a:stretch>
            <a:fillRect/>
          </a:stretch>
        </p:blipFill>
        <p:spPr>
          <a:xfrm>
            <a:off x="5379668" y="40971"/>
            <a:ext cx="1985898" cy="2705100"/>
          </a:xfrm>
          <a:prstGeom prst="rect">
            <a:avLst/>
          </a:prstGeom>
        </p:spPr>
      </p:pic>
      <p:pic>
        <p:nvPicPr>
          <p:cNvPr id="9" name="Picture 9" descr="Table&#10;&#10;Description automatically generated">
            <a:extLst>
              <a:ext uri="{FF2B5EF4-FFF2-40B4-BE49-F238E27FC236}">
                <a16:creationId xmlns:a16="http://schemas.microsoft.com/office/drawing/2014/main" id="{9086D27A-4190-4D00-A3B5-49ABE0C39F5F}"/>
              </a:ext>
            </a:extLst>
          </p:cNvPr>
          <p:cNvPicPr>
            <a:picLocks noChangeAspect="1"/>
          </p:cNvPicPr>
          <p:nvPr/>
        </p:nvPicPr>
        <p:blipFill>
          <a:blip r:embed="rId7"/>
          <a:stretch>
            <a:fillRect/>
          </a:stretch>
        </p:blipFill>
        <p:spPr>
          <a:xfrm>
            <a:off x="7371567" y="44429"/>
            <a:ext cx="1843414" cy="2698185"/>
          </a:xfrm>
          <a:prstGeom prst="rect">
            <a:avLst/>
          </a:prstGeom>
        </p:spPr>
      </p:pic>
      <p:sp>
        <p:nvSpPr>
          <p:cNvPr id="10" name="TextBox 9">
            <a:extLst>
              <a:ext uri="{FF2B5EF4-FFF2-40B4-BE49-F238E27FC236}">
                <a16:creationId xmlns:a16="http://schemas.microsoft.com/office/drawing/2014/main" id="{0A1005E3-C1C7-4C92-A4A6-79FC85E440EA}"/>
              </a:ext>
            </a:extLst>
          </p:cNvPr>
          <p:cNvSpPr txBox="1"/>
          <p:nvPr/>
        </p:nvSpPr>
        <p:spPr>
          <a:xfrm>
            <a:off x="58455" y="3137770"/>
            <a:ext cx="1035276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solidFill>
                  <a:schemeClr val="bg1"/>
                </a:solidFill>
              </a:rPr>
              <a:t>The above tables show the user activity for the years 2014 to 2019</a:t>
            </a:r>
            <a:endParaRPr lang="en-US"/>
          </a:p>
          <a:p>
            <a:pPr marL="285750" indent="-285750" algn="just">
              <a:buFont typeface="Arial"/>
              <a:buChar char="•"/>
            </a:pPr>
            <a:r>
              <a:rPr lang="en-US" dirty="0">
                <a:solidFill>
                  <a:schemeClr val="bg1"/>
                </a:solidFill>
              </a:rPr>
              <a:t>Of all the years, in the year 2019 the highest user activity is recorded with 49,443 sessions in the month of May</a:t>
            </a:r>
          </a:p>
          <a:p>
            <a:pPr marL="285750" indent="-285750" algn="just">
              <a:buFont typeface="Arial"/>
              <a:buChar char="•"/>
            </a:pPr>
            <a:r>
              <a:rPr lang="en-US" dirty="0">
                <a:solidFill>
                  <a:schemeClr val="bg1"/>
                </a:solidFill>
              </a:rPr>
              <a:t>The least user activity was recorded in the year 2015 with 331 sessions in the month of January</a:t>
            </a:r>
          </a:p>
          <a:p>
            <a:pPr marL="285750" indent="-285750" algn="just">
              <a:buFont typeface="Arial"/>
              <a:buChar char="•"/>
            </a:pPr>
            <a:r>
              <a:rPr lang="en-US" dirty="0">
                <a:solidFill>
                  <a:schemeClr val="bg1"/>
                </a:solidFill>
              </a:rPr>
              <a:t>In all the years except for 2019, the user activity has been increasing month to month </a:t>
            </a:r>
          </a:p>
          <a:p>
            <a:pPr marL="285750" indent="-285750" algn="just">
              <a:buFont typeface="Arial"/>
              <a:buChar char="•"/>
            </a:pPr>
            <a:r>
              <a:rPr lang="en-US" dirty="0">
                <a:solidFill>
                  <a:schemeClr val="bg1"/>
                </a:solidFill>
              </a:rPr>
              <a:t>There are many fluctuations in the user activity in the year 2019</a:t>
            </a:r>
          </a:p>
          <a:p>
            <a:pPr marL="285750" indent="-285750" algn="just">
              <a:buFont typeface="Arial"/>
              <a:buChar char="•"/>
            </a:pPr>
            <a:r>
              <a:rPr lang="en-US" dirty="0">
                <a:solidFill>
                  <a:schemeClr val="bg1"/>
                </a:solidFill>
              </a:rPr>
              <a:t>There has been steep increase in the user activity from the year 2018 to 2019. This can be attributed to mainly the growth of technology and internet.</a:t>
            </a:r>
          </a:p>
          <a:p>
            <a:pPr marL="285750" indent="-285750">
              <a:buFont typeface="Arial"/>
              <a:buChar char="•"/>
            </a:pPr>
            <a:endParaRPr lang="en-US" dirty="0">
              <a:solidFill>
                <a:schemeClr val="bg1"/>
              </a:solidFill>
            </a:endParaRPr>
          </a:p>
        </p:txBody>
      </p:sp>
    </p:spTree>
    <p:extLst>
      <p:ext uri="{BB962C8B-B14F-4D97-AF65-F5344CB8AC3E}">
        <p14:creationId xmlns:p14="http://schemas.microsoft.com/office/powerpoint/2010/main" val="86762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C5D7-4939-473B-891B-122A70CCE17C}"/>
              </a:ext>
            </a:extLst>
          </p:cNvPr>
          <p:cNvSpPr>
            <a:spLocks noGrp="1"/>
          </p:cNvSpPr>
          <p:nvPr>
            <p:ph type="title"/>
          </p:nvPr>
        </p:nvSpPr>
        <p:spPr>
          <a:xfrm>
            <a:off x="764422" y="5590226"/>
            <a:ext cx="8454190" cy="404173"/>
          </a:xfrm>
        </p:spPr>
        <p:txBody>
          <a:bodyPr>
            <a:normAutofit fontScale="90000"/>
          </a:bodyPr>
          <a:lstStyle/>
          <a:p>
            <a:r>
              <a:rPr lang="en-US" dirty="0">
                <a:ea typeface="+mj-lt"/>
                <a:cs typeface="+mj-lt"/>
              </a:rPr>
              <a:t>Recommendations:</a:t>
            </a:r>
            <a:endParaRPr lang="en-US" dirty="0"/>
          </a:p>
        </p:txBody>
      </p:sp>
      <p:sp>
        <p:nvSpPr>
          <p:cNvPr id="7" name="Content Placeholder 6">
            <a:extLst>
              <a:ext uri="{FF2B5EF4-FFF2-40B4-BE49-F238E27FC236}">
                <a16:creationId xmlns:a16="http://schemas.microsoft.com/office/drawing/2014/main" id="{75BE04B9-E802-4049-A7E3-134C3426275A}"/>
              </a:ext>
            </a:extLst>
          </p:cNvPr>
          <p:cNvSpPr>
            <a:spLocks noGrp="1"/>
          </p:cNvSpPr>
          <p:nvPr>
            <p:ph idx="1"/>
          </p:nvPr>
        </p:nvSpPr>
        <p:spPr>
          <a:xfrm>
            <a:off x="684212" y="685800"/>
            <a:ext cx="10248900" cy="4367240"/>
          </a:xfrm>
        </p:spPr>
        <p:txBody>
          <a:bodyPr>
            <a:normAutofit fontScale="70000" lnSpcReduction="20000"/>
          </a:bodyPr>
          <a:lstStyle/>
          <a:p>
            <a:pPr marL="0" indent="0">
              <a:lnSpc>
                <a:spcPct val="120000"/>
              </a:lnSpc>
              <a:buNone/>
            </a:pPr>
            <a:endParaRPr lang="en-US" dirty="0"/>
          </a:p>
          <a:p>
            <a:pPr marL="0" indent="0">
              <a:lnSpc>
                <a:spcPct val="120000"/>
              </a:lnSpc>
              <a:buNone/>
            </a:pPr>
            <a:endParaRPr lang="en-US" dirty="0"/>
          </a:p>
          <a:p>
            <a:pPr marL="0" indent="0" algn="just">
              <a:lnSpc>
                <a:spcPct val="120000"/>
              </a:lnSpc>
              <a:buNone/>
            </a:pPr>
            <a:r>
              <a:rPr lang="en-US" dirty="0"/>
              <a:t>Based on the analytical results in the previous slides, these are the following recommendations or next  steps to be taken:</a:t>
            </a:r>
            <a:endParaRPr lang="en-US"/>
          </a:p>
          <a:p>
            <a:pPr algn="just">
              <a:lnSpc>
                <a:spcPct val="120000"/>
              </a:lnSpc>
            </a:pPr>
            <a:r>
              <a:rPr lang="en-US" dirty="0"/>
              <a:t>The non-profit users webinar and inactive navigate away more often just after viewing one page. Focus should be kept on those user types and keep those non-profit users engaged to decrease the bounce rates</a:t>
            </a:r>
          </a:p>
          <a:p>
            <a:pPr algn="just">
              <a:lnSpc>
                <a:spcPct val="120000"/>
              </a:lnSpc>
            </a:pPr>
            <a:r>
              <a:rPr lang="en-US" dirty="0"/>
              <a:t>As we saw from the project recommendation data, the project with id 10 has more completion rate resulting in best outcomes. So the organization needs to focus on areas to improve why other projects are failing to reach the completion stage to give better outcomes.</a:t>
            </a:r>
          </a:p>
          <a:p>
            <a:pPr algn="just">
              <a:lnSpc>
                <a:spcPct val="120000"/>
              </a:lnSpc>
            </a:pPr>
            <a:r>
              <a:rPr lang="en-US" dirty="0"/>
              <a:t>Also, most number of sessions are generated for project 10. So identifying the causes and implementing the same solutions for other projects might help other projects for engagement with the users.</a:t>
            </a:r>
          </a:p>
          <a:p>
            <a:pPr algn="just">
              <a:lnSpc>
                <a:spcPct val="120000"/>
              </a:lnSpc>
            </a:pPr>
            <a:r>
              <a:rPr lang="en-US" dirty="0"/>
              <a:t>From the user activity data, we can see that more and more sessions are being generated rapidly. This indicates that there is a need for sophisticated data storage equipment and more compute power in the future to analyze the user activity.</a:t>
            </a:r>
          </a:p>
          <a:p>
            <a:pPr algn="just">
              <a:lnSpc>
                <a:spcPct val="120000"/>
              </a:lnSpc>
            </a:pPr>
            <a:r>
              <a:rPr lang="en-US" dirty="0"/>
              <a:t>And also there is a need to find out the reason for a sudden spike in the number of sessions.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73744599"/>
      </p:ext>
    </p:extLst>
  </p:cSld>
  <p:clrMapOvr>
    <a:masterClrMapping/>
  </p:clrMapOvr>
</p:sld>
</file>

<file path=ppt/theme/theme1.xml><?xml version="1.0" encoding="utf-8"?>
<a:theme xmlns:a="http://schemas.openxmlformats.org/drawingml/2006/main" name="HarvardBusinessReview">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HarvardBusinessReview" id="{65DF6378-1A95-46F7-897C-2105A16D6A49}" vid="{E02316F1-F784-4C6B-82A5-9D82F06FAC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136</Words>
  <Application>Microsoft Office PowerPoint</Application>
  <PresentationFormat>Widescreen</PresentationFormat>
  <Paragraphs>37</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HarvardBusinessReview</vt:lpstr>
      <vt:lpstr>Data analytics Project</vt:lpstr>
      <vt:lpstr>Agenda</vt:lpstr>
      <vt:lpstr>Company, Scenario, company Goals</vt:lpstr>
      <vt:lpstr>Project goals &amp; objectives &amp; tools</vt:lpstr>
      <vt:lpstr>Data description &amp; Quality </vt:lpstr>
      <vt:lpstr>Prepping the data</vt:lpstr>
      <vt:lpstr>Visualizations &amp; Insights that will help the company:</vt:lpstr>
      <vt:lpstr>User activity data analysis:</vt:lpstr>
      <vt:lpstr>Recommendations:</vt:lpstr>
      <vt:lpstr>Final thoughts</vt:lpstr>
      <vt:lpstr>Thank you for listening</vt:lpstr>
      <vt:lpstr>appendix</vt:lpstr>
      <vt:lpstr>Prep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6: How To Choose Your First AI Project</dc:title>
  <dc:creator>Ramya</dc:creator>
  <cp:lastModifiedBy>Ramya</cp:lastModifiedBy>
  <cp:revision>630</cp:revision>
  <dcterms:created xsi:type="dcterms:W3CDTF">2020-11-08T07:58:19Z</dcterms:created>
  <dcterms:modified xsi:type="dcterms:W3CDTF">2021-02-25T17:32:49Z</dcterms:modified>
</cp:coreProperties>
</file>