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4" r:id="rId8"/>
    <p:sldId id="263" r:id="rId9"/>
    <p:sldId id="262" r:id="rId10"/>
    <p:sldId id="266" r:id="rId11"/>
    <p:sldId id="265" r:id="rId12"/>
    <p:sldId id="267" r:id="rId13"/>
    <p:sldId id="269" r:id="rId14"/>
    <p:sldId id="268"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5" autoAdjust="0"/>
    <p:restoredTop sz="94660"/>
  </p:normalViewPr>
  <p:slideViewPr>
    <p:cSldViewPr snapToGrid="0">
      <p:cViewPr>
        <p:scale>
          <a:sx n="100" d="100"/>
          <a:sy n="100" d="100"/>
        </p:scale>
        <p:origin x="58"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8DB58-6913-4A43-848D-612C1FE85A02}" type="datetimeFigureOut">
              <a:rPr lang="en-IN" smtClean="0"/>
              <a:t>30-08-2023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F24D1-67AF-47FF-BAFF-096581050A1B}" type="slidenum">
              <a:rPr lang="en-IN" smtClean="0"/>
              <a:t>‹#›</a:t>
            </a:fld>
            <a:endParaRPr lang="en-IN"/>
          </a:p>
        </p:txBody>
      </p:sp>
    </p:spTree>
    <p:extLst>
      <p:ext uri="{BB962C8B-B14F-4D97-AF65-F5344CB8AC3E}">
        <p14:creationId xmlns:p14="http://schemas.microsoft.com/office/powerpoint/2010/main" val="985512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DF24D1-67AF-47FF-BAFF-096581050A1B}" type="slidenum">
              <a:rPr lang="en-IN" smtClean="0"/>
              <a:t>7</a:t>
            </a:fld>
            <a:endParaRPr lang="en-IN"/>
          </a:p>
        </p:txBody>
      </p:sp>
    </p:spTree>
    <p:extLst>
      <p:ext uri="{BB962C8B-B14F-4D97-AF65-F5344CB8AC3E}">
        <p14:creationId xmlns:p14="http://schemas.microsoft.com/office/powerpoint/2010/main" val="2525049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67851-FC1A-BBD4-1587-6151513237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74A927-7B01-9D0C-6E0F-587719C08C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66C7BD-360C-9DBB-FE68-CFBC88EA5C31}"/>
              </a:ext>
            </a:extLst>
          </p:cNvPr>
          <p:cNvSpPr>
            <a:spLocks noGrp="1"/>
          </p:cNvSpPr>
          <p:nvPr>
            <p:ph type="dt" sz="half" idx="10"/>
          </p:nvPr>
        </p:nvSpPr>
        <p:spPr/>
        <p:txBody>
          <a:bodyPr/>
          <a:lstStyle/>
          <a:p>
            <a:fld id="{EFB6E6F6-001A-4103-ADB7-7FD93EF6C0AC}" type="datetimeFigureOut">
              <a:rPr lang="en-IN" smtClean="0"/>
              <a:t>30-08-2023</a:t>
            </a:fld>
            <a:endParaRPr lang="en-IN"/>
          </a:p>
        </p:txBody>
      </p:sp>
      <p:sp>
        <p:nvSpPr>
          <p:cNvPr id="5" name="Footer Placeholder 4">
            <a:extLst>
              <a:ext uri="{FF2B5EF4-FFF2-40B4-BE49-F238E27FC236}">
                <a16:creationId xmlns:a16="http://schemas.microsoft.com/office/drawing/2014/main" id="{F75358A5-DB48-173C-84FA-F52C37393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056134-4408-1E72-6806-C9651D56AABE}"/>
              </a:ext>
            </a:extLst>
          </p:cNvPr>
          <p:cNvSpPr>
            <a:spLocks noGrp="1"/>
          </p:cNvSpPr>
          <p:nvPr>
            <p:ph type="sldNum" sz="quarter" idx="12"/>
          </p:nvPr>
        </p:nvSpPr>
        <p:spPr/>
        <p:txBody>
          <a:bodyPr/>
          <a:lstStyle/>
          <a:p>
            <a:fld id="{743F6B33-58CA-451E-AEC9-2721CC4F1E60}" type="slidenum">
              <a:rPr lang="en-IN" smtClean="0"/>
              <a:t>‹#›</a:t>
            </a:fld>
            <a:endParaRPr lang="en-IN"/>
          </a:p>
        </p:txBody>
      </p:sp>
    </p:spTree>
    <p:extLst>
      <p:ext uri="{BB962C8B-B14F-4D97-AF65-F5344CB8AC3E}">
        <p14:creationId xmlns:p14="http://schemas.microsoft.com/office/powerpoint/2010/main" val="3235069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0B02F-E153-DA46-188E-916B2CD915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6C8B59-C8C1-8BF5-B3E7-7560920C31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CBC07-0A64-0474-5C28-30C452AFED53}"/>
              </a:ext>
            </a:extLst>
          </p:cNvPr>
          <p:cNvSpPr>
            <a:spLocks noGrp="1"/>
          </p:cNvSpPr>
          <p:nvPr>
            <p:ph type="dt" sz="half" idx="10"/>
          </p:nvPr>
        </p:nvSpPr>
        <p:spPr/>
        <p:txBody>
          <a:bodyPr/>
          <a:lstStyle/>
          <a:p>
            <a:fld id="{EFB6E6F6-001A-4103-ADB7-7FD93EF6C0AC}" type="datetimeFigureOut">
              <a:rPr lang="en-IN" smtClean="0"/>
              <a:t>30-08-2023</a:t>
            </a:fld>
            <a:endParaRPr lang="en-IN"/>
          </a:p>
        </p:txBody>
      </p:sp>
      <p:sp>
        <p:nvSpPr>
          <p:cNvPr id="5" name="Footer Placeholder 4">
            <a:extLst>
              <a:ext uri="{FF2B5EF4-FFF2-40B4-BE49-F238E27FC236}">
                <a16:creationId xmlns:a16="http://schemas.microsoft.com/office/drawing/2014/main" id="{6DFE8AD4-08C6-3E62-29DD-49AA4F4A26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9BC667-A87E-1115-9118-C0B754D62961}"/>
              </a:ext>
            </a:extLst>
          </p:cNvPr>
          <p:cNvSpPr>
            <a:spLocks noGrp="1"/>
          </p:cNvSpPr>
          <p:nvPr>
            <p:ph type="sldNum" sz="quarter" idx="12"/>
          </p:nvPr>
        </p:nvSpPr>
        <p:spPr/>
        <p:txBody>
          <a:bodyPr/>
          <a:lstStyle/>
          <a:p>
            <a:fld id="{743F6B33-58CA-451E-AEC9-2721CC4F1E60}" type="slidenum">
              <a:rPr lang="en-IN" smtClean="0"/>
              <a:t>‹#›</a:t>
            </a:fld>
            <a:endParaRPr lang="en-IN"/>
          </a:p>
        </p:txBody>
      </p:sp>
    </p:spTree>
    <p:extLst>
      <p:ext uri="{BB962C8B-B14F-4D97-AF65-F5344CB8AC3E}">
        <p14:creationId xmlns:p14="http://schemas.microsoft.com/office/powerpoint/2010/main" val="77134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C477BD-1651-509C-6D58-9844BEF9B7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7E6EBB-0FE1-03DE-3C6F-774F8F3070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283A51-E0CE-81B1-2116-C098DEC0F1B0}"/>
              </a:ext>
            </a:extLst>
          </p:cNvPr>
          <p:cNvSpPr>
            <a:spLocks noGrp="1"/>
          </p:cNvSpPr>
          <p:nvPr>
            <p:ph type="dt" sz="half" idx="10"/>
          </p:nvPr>
        </p:nvSpPr>
        <p:spPr/>
        <p:txBody>
          <a:bodyPr/>
          <a:lstStyle/>
          <a:p>
            <a:fld id="{EFB6E6F6-001A-4103-ADB7-7FD93EF6C0AC}" type="datetimeFigureOut">
              <a:rPr lang="en-IN" smtClean="0"/>
              <a:t>30-08-2023</a:t>
            </a:fld>
            <a:endParaRPr lang="en-IN"/>
          </a:p>
        </p:txBody>
      </p:sp>
      <p:sp>
        <p:nvSpPr>
          <p:cNvPr id="5" name="Footer Placeholder 4">
            <a:extLst>
              <a:ext uri="{FF2B5EF4-FFF2-40B4-BE49-F238E27FC236}">
                <a16:creationId xmlns:a16="http://schemas.microsoft.com/office/drawing/2014/main" id="{DBE98D6A-E7BC-D0FA-FA6F-1E2C3DF3CA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E082ED-5919-8AFA-07F5-3563458CADBC}"/>
              </a:ext>
            </a:extLst>
          </p:cNvPr>
          <p:cNvSpPr>
            <a:spLocks noGrp="1"/>
          </p:cNvSpPr>
          <p:nvPr>
            <p:ph type="sldNum" sz="quarter" idx="12"/>
          </p:nvPr>
        </p:nvSpPr>
        <p:spPr/>
        <p:txBody>
          <a:bodyPr/>
          <a:lstStyle/>
          <a:p>
            <a:fld id="{743F6B33-58CA-451E-AEC9-2721CC4F1E60}" type="slidenum">
              <a:rPr lang="en-IN" smtClean="0"/>
              <a:t>‹#›</a:t>
            </a:fld>
            <a:endParaRPr lang="en-IN"/>
          </a:p>
        </p:txBody>
      </p:sp>
    </p:spTree>
    <p:extLst>
      <p:ext uri="{BB962C8B-B14F-4D97-AF65-F5344CB8AC3E}">
        <p14:creationId xmlns:p14="http://schemas.microsoft.com/office/powerpoint/2010/main" val="161725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33EF4-AE29-F0FD-255D-72334925D3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5DC6A1-3E36-DCF9-6189-1C6A2EE00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909ED5-EFBA-9559-A51E-4F2738EF623A}"/>
              </a:ext>
            </a:extLst>
          </p:cNvPr>
          <p:cNvSpPr>
            <a:spLocks noGrp="1"/>
          </p:cNvSpPr>
          <p:nvPr>
            <p:ph type="dt" sz="half" idx="10"/>
          </p:nvPr>
        </p:nvSpPr>
        <p:spPr/>
        <p:txBody>
          <a:bodyPr/>
          <a:lstStyle/>
          <a:p>
            <a:fld id="{EFB6E6F6-001A-4103-ADB7-7FD93EF6C0AC}" type="datetimeFigureOut">
              <a:rPr lang="en-IN" smtClean="0"/>
              <a:t>30-08-2023</a:t>
            </a:fld>
            <a:endParaRPr lang="en-IN"/>
          </a:p>
        </p:txBody>
      </p:sp>
      <p:sp>
        <p:nvSpPr>
          <p:cNvPr id="5" name="Footer Placeholder 4">
            <a:extLst>
              <a:ext uri="{FF2B5EF4-FFF2-40B4-BE49-F238E27FC236}">
                <a16:creationId xmlns:a16="http://schemas.microsoft.com/office/drawing/2014/main" id="{A739B0F8-1B8B-1734-FFC9-B617A779EB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4FC2C8-6657-EB26-407E-F68A703C0572}"/>
              </a:ext>
            </a:extLst>
          </p:cNvPr>
          <p:cNvSpPr>
            <a:spLocks noGrp="1"/>
          </p:cNvSpPr>
          <p:nvPr>
            <p:ph type="sldNum" sz="quarter" idx="12"/>
          </p:nvPr>
        </p:nvSpPr>
        <p:spPr/>
        <p:txBody>
          <a:bodyPr/>
          <a:lstStyle/>
          <a:p>
            <a:fld id="{743F6B33-58CA-451E-AEC9-2721CC4F1E60}" type="slidenum">
              <a:rPr lang="en-IN" smtClean="0"/>
              <a:t>‹#›</a:t>
            </a:fld>
            <a:endParaRPr lang="en-IN"/>
          </a:p>
        </p:txBody>
      </p:sp>
    </p:spTree>
    <p:extLst>
      <p:ext uri="{BB962C8B-B14F-4D97-AF65-F5344CB8AC3E}">
        <p14:creationId xmlns:p14="http://schemas.microsoft.com/office/powerpoint/2010/main" val="2033557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0D1F-A9A1-E592-055F-8055E7BEDA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70DFCA-D505-42BC-006D-0220B7F7D9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6BA4EB-E764-FBBF-BB5A-88FFDB8A65FD}"/>
              </a:ext>
            </a:extLst>
          </p:cNvPr>
          <p:cNvSpPr>
            <a:spLocks noGrp="1"/>
          </p:cNvSpPr>
          <p:nvPr>
            <p:ph type="dt" sz="half" idx="10"/>
          </p:nvPr>
        </p:nvSpPr>
        <p:spPr/>
        <p:txBody>
          <a:bodyPr/>
          <a:lstStyle/>
          <a:p>
            <a:fld id="{EFB6E6F6-001A-4103-ADB7-7FD93EF6C0AC}" type="datetimeFigureOut">
              <a:rPr lang="en-IN" smtClean="0"/>
              <a:t>30-08-2023</a:t>
            </a:fld>
            <a:endParaRPr lang="en-IN"/>
          </a:p>
        </p:txBody>
      </p:sp>
      <p:sp>
        <p:nvSpPr>
          <p:cNvPr id="5" name="Footer Placeholder 4">
            <a:extLst>
              <a:ext uri="{FF2B5EF4-FFF2-40B4-BE49-F238E27FC236}">
                <a16:creationId xmlns:a16="http://schemas.microsoft.com/office/drawing/2014/main" id="{4AEB23EE-7BC2-D7F1-46B0-F2F6B36A6D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59278D-DEDD-340B-8B2B-0B742FCCB26F}"/>
              </a:ext>
            </a:extLst>
          </p:cNvPr>
          <p:cNvSpPr>
            <a:spLocks noGrp="1"/>
          </p:cNvSpPr>
          <p:nvPr>
            <p:ph type="sldNum" sz="quarter" idx="12"/>
          </p:nvPr>
        </p:nvSpPr>
        <p:spPr/>
        <p:txBody>
          <a:bodyPr/>
          <a:lstStyle/>
          <a:p>
            <a:fld id="{743F6B33-58CA-451E-AEC9-2721CC4F1E60}" type="slidenum">
              <a:rPr lang="en-IN" smtClean="0"/>
              <a:t>‹#›</a:t>
            </a:fld>
            <a:endParaRPr lang="en-IN"/>
          </a:p>
        </p:txBody>
      </p:sp>
    </p:spTree>
    <p:extLst>
      <p:ext uri="{BB962C8B-B14F-4D97-AF65-F5344CB8AC3E}">
        <p14:creationId xmlns:p14="http://schemas.microsoft.com/office/powerpoint/2010/main" val="146092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47D8B-3014-21C4-55F0-A4CF17274E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996922-D028-C6CD-F5FB-7311BBF842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9B324F-04E1-2F43-63F5-F1B74FEA31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13185C-F65B-A619-9751-715A8760BD4E}"/>
              </a:ext>
            </a:extLst>
          </p:cNvPr>
          <p:cNvSpPr>
            <a:spLocks noGrp="1"/>
          </p:cNvSpPr>
          <p:nvPr>
            <p:ph type="dt" sz="half" idx="10"/>
          </p:nvPr>
        </p:nvSpPr>
        <p:spPr/>
        <p:txBody>
          <a:bodyPr/>
          <a:lstStyle/>
          <a:p>
            <a:fld id="{EFB6E6F6-001A-4103-ADB7-7FD93EF6C0AC}" type="datetimeFigureOut">
              <a:rPr lang="en-IN" smtClean="0"/>
              <a:t>30-08-2023</a:t>
            </a:fld>
            <a:endParaRPr lang="en-IN"/>
          </a:p>
        </p:txBody>
      </p:sp>
      <p:sp>
        <p:nvSpPr>
          <p:cNvPr id="6" name="Footer Placeholder 5">
            <a:extLst>
              <a:ext uri="{FF2B5EF4-FFF2-40B4-BE49-F238E27FC236}">
                <a16:creationId xmlns:a16="http://schemas.microsoft.com/office/drawing/2014/main" id="{3865DC57-B96F-CEAB-21F1-CCE2708A16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0DFE91-7FE5-7AF6-5755-8F04D29C660B}"/>
              </a:ext>
            </a:extLst>
          </p:cNvPr>
          <p:cNvSpPr>
            <a:spLocks noGrp="1"/>
          </p:cNvSpPr>
          <p:nvPr>
            <p:ph type="sldNum" sz="quarter" idx="12"/>
          </p:nvPr>
        </p:nvSpPr>
        <p:spPr/>
        <p:txBody>
          <a:bodyPr/>
          <a:lstStyle/>
          <a:p>
            <a:fld id="{743F6B33-58CA-451E-AEC9-2721CC4F1E60}" type="slidenum">
              <a:rPr lang="en-IN" smtClean="0"/>
              <a:t>‹#›</a:t>
            </a:fld>
            <a:endParaRPr lang="en-IN"/>
          </a:p>
        </p:txBody>
      </p:sp>
    </p:spTree>
    <p:extLst>
      <p:ext uri="{BB962C8B-B14F-4D97-AF65-F5344CB8AC3E}">
        <p14:creationId xmlns:p14="http://schemas.microsoft.com/office/powerpoint/2010/main" val="3496102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E275-CBD3-65F8-C5CC-9E646D21B9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3A25E5-122B-63DA-B088-9D9BE1DDBE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D3163A-3638-95B7-95DC-2B1B944C42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10F8B5-070E-E7B3-A98E-1E7990346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DFD2DA-47C1-70B5-D109-34A8FCE0A8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B796BB-D19E-468D-B2B7-B38E46146BF4}"/>
              </a:ext>
            </a:extLst>
          </p:cNvPr>
          <p:cNvSpPr>
            <a:spLocks noGrp="1"/>
          </p:cNvSpPr>
          <p:nvPr>
            <p:ph type="dt" sz="half" idx="10"/>
          </p:nvPr>
        </p:nvSpPr>
        <p:spPr/>
        <p:txBody>
          <a:bodyPr/>
          <a:lstStyle/>
          <a:p>
            <a:fld id="{EFB6E6F6-001A-4103-ADB7-7FD93EF6C0AC}" type="datetimeFigureOut">
              <a:rPr lang="en-IN" smtClean="0"/>
              <a:t>30-08-2023</a:t>
            </a:fld>
            <a:endParaRPr lang="en-IN"/>
          </a:p>
        </p:txBody>
      </p:sp>
      <p:sp>
        <p:nvSpPr>
          <p:cNvPr id="8" name="Footer Placeholder 7">
            <a:extLst>
              <a:ext uri="{FF2B5EF4-FFF2-40B4-BE49-F238E27FC236}">
                <a16:creationId xmlns:a16="http://schemas.microsoft.com/office/drawing/2014/main" id="{682279D6-25DA-E093-C753-B0DD3CA94B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95A1AA-BF8E-ABFA-DEC4-B6507E2CF0EE}"/>
              </a:ext>
            </a:extLst>
          </p:cNvPr>
          <p:cNvSpPr>
            <a:spLocks noGrp="1"/>
          </p:cNvSpPr>
          <p:nvPr>
            <p:ph type="sldNum" sz="quarter" idx="12"/>
          </p:nvPr>
        </p:nvSpPr>
        <p:spPr/>
        <p:txBody>
          <a:bodyPr/>
          <a:lstStyle/>
          <a:p>
            <a:fld id="{743F6B33-58CA-451E-AEC9-2721CC4F1E60}" type="slidenum">
              <a:rPr lang="en-IN" smtClean="0"/>
              <a:t>‹#›</a:t>
            </a:fld>
            <a:endParaRPr lang="en-IN"/>
          </a:p>
        </p:txBody>
      </p:sp>
    </p:spTree>
    <p:extLst>
      <p:ext uri="{BB962C8B-B14F-4D97-AF65-F5344CB8AC3E}">
        <p14:creationId xmlns:p14="http://schemas.microsoft.com/office/powerpoint/2010/main" val="1689681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F963-F97D-2B24-4CB8-4863D01D27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2F30CB-EDB5-0CA6-869C-C0D11CCB37A0}"/>
              </a:ext>
            </a:extLst>
          </p:cNvPr>
          <p:cNvSpPr>
            <a:spLocks noGrp="1"/>
          </p:cNvSpPr>
          <p:nvPr>
            <p:ph type="dt" sz="half" idx="10"/>
          </p:nvPr>
        </p:nvSpPr>
        <p:spPr/>
        <p:txBody>
          <a:bodyPr/>
          <a:lstStyle/>
          <a:p>
            <a:fld id="{EFB6E6F6-001A-4103-ADB7-7FD93EF6C0AC}" type="datetimeFigureOut">
              <a:rPr lang="en-IN" smtClean="0"/>
              <a:t>30-08-2023</a:t>
            </a:fld>
            <a:endParaRPr lang="en-IN"/>
          </a:p>
        </p:txBody>
      </p:sp>
      <p:sp>
        <p:nvSpPr>
          <p:cNvPr id="4" name="Footer Placeholder 3">
            <a:extLst>
              <a:ext uri="{FF2B5EF4-FFF2-40B4-BE49-F238E27FC236}">
                <a16:creationId xmlns:a16="http://schemas.microsoft.com/office/drawing/2014/main" id="{40F48806-51CB-4D47-54C9-2CF5A814C3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FDD0B8-FAEC-426A-624F-E0D6648DB16B}"/>
              </a:ext>
            </a:extLst>
          </p:cNvPr>
          <p:cNvSpPr>
            <a:spLocks noGrp="1"/>
          </p:cNvSpPr>
          <p:nvPr>
            <p:ph type="sldNum" sz="quarter" idx="12"/>
          </p:nvPr>
        </p:nvSpPr>
        <p:spPr/>
        <p:txBody>
          <a:bodyPr/>
          <a:lstStyle/>
          <a:p>
            <a:fld id="{743F6B33-58CA-451E-AEC9-2721CC4F1E60}" type="slidenum">
              <a:rPr lang="en-IN" smtClean="0"/>
              <a:t>‹#›</a:t>
            </a:fld>
            <a:endParaRPr lang="en-IN"/>
          </a:p>
        </p:txBody>
      </p:sp>
    </p:spTree>
    <p:extLst>
      <p:ext uri="{BB962C8B-B14F-4D97-AF65-F5344CB8AC3E}">
        <p14:creationId xmlns:p14="http://schemas.microsoft.com/office/powerpoint/2010/main" val="2171436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553E2-F027-FAB4-40C3-FDB273281A21}"/>
              </a:ext>
            </a:extLst>
          </p:cNvPr>
          <p:cNvSpPr>
            <a:spLocks noGrp="1"/>
          </p:cNvSpPr>
          <p:nvPr>
            <p:ph type="dt" sz="half" idx="10"/>
          </p:nvPr>
        </p:nvSpPr>
        <p:spPr/>
        <p:txBody>
          <a:bodyPr/>
          <a:lstStyle/>
          <a:p>
            <a:fld id="{EFB6E6F6-001A-4103-ADB7-7FD93EF6C0AC}" type="datetimeFigureOut">
              <a:rPr lang="en-IN" smtClean="0"/>
              <a:t>30-08-2023</a:t>
            </a:fld>
            <a:endParaRPr lang="en-IN"/>
          </a:p>
        </p:txBody>
      </p:sp>
      <p:sp>
        <p:nvSpPr>
          <p:cNvPr id="3" name="Footer Placeholder 2">
            <a:extLst>
              <a:ext uri="{FF2B5EF4-FFF2-40B4-BE49-F238E27FC236}">
                <a16:creationId xmlns:a16="http://schemas.microsoft.com/office/drawing/2014/main" id="{5D97C8CB-595E-26C2-FE3D-A83AC0CCDD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389CFE-6E88-B4D6-355C-A4A35561557E}"/>
              </a:ext>
            </a:extLst>
          </p:cNvPr>
          <p:cNvSpPr>
            <a:spLocks noGrp="1"/>
          </p:cNvSpPr>
          <p:nvPr>
            <p:ph type="sldNum" sz="quarter" idx="12"/>
          </p:nvPr>
        </p:nvSpPr>
        <p:spPr/>
        <p:txBody>
          <a:bodyPr/>
          <a:lstStyle/>
          <a:p>
            <a:fld id="{743F6B33-58CA-451E-AEC9-2721CC4F1E60}" type="slidenum">
              <a:rPr lang="en-IN" smtClean="0"/>
              <a:t>‹#›</a:t>
            </a:fld>
            <a:endParaRPr lang="en-IN"/>
          </a:p>
        </p:txBody>
      </p:sp>
    </p:spTree>
    <p:extLst>
      <p:ext uri="{BB962C8B-B14F-4D97-AF65-F5344CB8AC3E}">
        <p14:creationId xmlns:p14="http://schemas.microsoft.com/office/powerpoint/2010/main" val="10050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77C96-098D-963B-18C7-899D5E647C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64B67F-19E3-7572-E252-447FE8B94A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E28A86-89D1-7A64-7813-62A08FAE13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8FFFD0-ED4A-95B9-D2A4-18336993C92F}"/>
              </a:ext>
            </a:extLst>
          </p:cNvPr>
          <p:cNvSpPr>
            <a:spLocks noGrp="1"/>
          </p:cNvSpPr>
          <p:nvPr>
            <p:ph type="dt" sz="half" idx="10"/>
          </p:nvPr>
        </p:nvSpPr>
        <p:spPr/>
        <p:txBody>
          <a:bodyPr/>
          <a:lstStyle/>
          <a:p>
            <a:fld id="{EFB6E6F6-001A-4103-ADB7-7FD93EF6C0AC}" type="datetimeFigureOut">
              <a:rPr lang="en-IN" smtClean="0"/>
              <a:t>30-08-2023</a:t>
            </a:fld>
            <a:endParaRPr lang="en-IN"/>
          </a:p>
        </p:txBody>
      </p:sp>
      <p:sp>
        <p:nvSpPr>
          <p:cNvPr id="6" name="Footer Placeholder 5">
            <a:extLst>
              <a:ext uri="{FF2B5EF4-FFF2-40B4-BE49-F238E27FC236}">
                <a16:creationId xmlns:a16="http://schemas.microsoft.com/office/drawing/2014/main" id="{0C6181C5-2518-00F3-DC68-1A4EB32546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6E3F17-4375-E1C8-22A1-377D01AC7504}"/>
              </a:ext>
            </a:extLst>
          </p:cNvPr>
          <p:cNvSpPr>
            <a:spLocks noGrp="1"/>
          </p:cNvSpPr>
          <p:nvPr>
            <p:ph type="sldNum" sz="quarter" idx="12"/>
          </p:nvPr>
        </p:nvSpPr>
        <p:spPr/>
        <p:txBody>
          <a:bodyPr/>
          <a:lstStyle/>
          <a:p>
            <a:fld id="{743F6B33-58CA-451E-AEC9-2721CC4F1E60}" type="slidenum">
              <a:rPr lang="en-IN" smtClean="0"/>
              <a:t>‹#›</a:t>
            </a:fld>
            <a:endParaRPr lang="en-IN"/>
          </a:p>
        </p:txBody>
      </p:sp>
    </p:spTree>
    <p:extLst>
      <p:ext uri="{BB962C8B-B14F-4D97-AF65-F5344CB8AC3E}">
        <p14:creationId xmlns:p14="http://schemas.microsoft.com/office/powerpoint/2010/main" val="308248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D46C-9417-2092-E27B-989366DCFD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CAA7A4-9031-91C4-C3F0-1013CA5657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A1B164-5B5E-939C-4029-4C32DAADA6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1CC6E4-3731-A75D-7764-07CA1857D203}"/>
              </a:ext>
            </a:extLst>
          </p:cNvPr>
          <p:cNvSpPr>
            <a:spLocks noGrp="1"/>
          </p:cNvSpPr>
          <p:nvPr>
            <p:ph type="dt" sz="half" idx="10"/>
          </p:nvPr>
        </p:nvSpPr>
        <p:spPr/>
        <p:txBody>
          <a:bodyPr/>
          <a:lstStyle/>
          <a:p>
            <a:fld id="{EFB6E6F6-001A-4103-ADB7-7FD93EF6C0AC}" type="datetimeFigureOut">
              <a:rPr lang="en-IN" smtClean="0"/>
              <a:t>30-08-2023</a:t>
            </a:fld>
            <a:endParaRPr lang="en-IN"/>
          </a:p>
        </p:txBody>
      </p:sp>
      <p:sp>
        <p:nvSpPr>
          <p:cNvPr id="6" name="Footer Placeholder 5">
            <a:extLst>
              <a:ext uri="{FF2B5EF4-FFF2-40B4-BE49-F238E27FC236}">
                <a16:creationId xmlns:a16="http://schemas.microsoft.com/office/drawing/2014/main" id="{4F3BC3B8-7D57-CAA4-DF09-27F5968AFA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DC37E1-61DA-B982-1DCF-86B750A496FA}"/>
              </a:ext>
            </a:extLst>
          </p:cNvPr>
          <p:cNvSpPr>
            <a:spLocks noGrp="1"/>
          </p:cNvSpPr>
          <p:nvPr>
            <p:ph type="sldNum" sz="quarter" idx="12"/>
          </p:nvPr>
        </p:nvSpPr>
        <p:spPr/>
        <p:txBody>
          <a:bodyPr/>
          <a:lstStyle/>
          <a:p>
            <a:fld id="{743F6B33-58CA-451E-AEC9-2721CC4F1E60}" type="slidenum">
              <a:rPr lang="en-IN" smtClean="0"/>
              <a:t>‹#›</a:t>
            </a:fld>
            <a:endParaRPr lang="en-IN"/>
          </a:p>
        </p:txBody>
      </p:sp>
    </p:spTree>
    <p:extLst>
      <p:ext uri="{BB962C8B-B14F-4D97-AF65-F5344CB8AC3E}">
        <p14:creationId xmlns:p14="http://schemas.microsoft.com/office/powerpoint/2010/main" val="717068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A5A8B4-E972-6581-3562-A43DD40599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9EC4C0-2142-A2DA-B77E-10BD76594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4EB406-EBB4-3BFA-726D-29075B67AE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6E6F6-001A-4103-ADB7-7FD93EF6C0AC}" type="datetimeFigureOut">
              <a:rPr lang="en-IN" smtClean="0"/>
              <a:t>30-08-2023</a:t>
            </a:fld>
            <a:endParaRPr lang="en-IN"/>
          </a:p>
        </p:txBody>
      </p:sp>
      <p:sp>
        <p:nvSpPr>
          <p:cNvPr id="5" name="Footer Placeholder 4">
            <a:extLst>
              <a:ext uri="{FF2B5EF4-FFF2-40B4-BE49-F238E27FC236}">
                <a16:creationId xmlns:a16="http://schemas.microsoft.com/office/drawing/2014/main" id="{D9E22AFD-F50A-3D79-6F5D-85EBB20FE8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775283-9F9D-DB3F-22FB-BC9B6DC974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3F6B33-58CA-451E-AEC9-2721CC4F1E60}" type="slidenum">
              <a:rPr lang="en-IN" smtClean="0"/>
              <a:t>‹#›</a:t>
            </a:fld>
            <a:endParaRPr lang="en-IN"/>
          </a:p>
        </p:txBody>
      </p:sp>
    </p:spTree>
    <p:extLst>
      <p:ext uri="{BB962C8B-B14F-4D97-AF65-F5344CB8AC3E}">
        <p14:creationId xmlns:p14="http://schemas.microsoft.com/office/powerpoint/2010/main" val="2974474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ow to lock background, Tip Tuesday- Locking the Background in Google  Slides | The Tech Coaches - agriturismofurfullanu.net">
            <a:extLst>
              <a:ext uri="{FF2B5EF4-FFF2-40B4-BE49-F238E27FC236}">
                <a16:creationId xmlns:a16="http://schemas.microsoft.com/office/drawing/2014/main" id="{74B4FE44-F92C-8D2B-4483-33440247E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4932622-2B11-62E5-6012-15918E3F9FB4}"/>
              </a:ext>
            </a:extLst>
          </p:cNvPr>
          <p:cNvSpPr>
            <a:spLocks noGrp="1"/>
          </p:cNvSpPr>
          <p:nvPr>
            <p:ph type="ctrTitle"/>
          </p:nvPr>
        </p:nvSpPr>
        <p:spPr>
          <a:xfrm>
            <a:off x="383356" y="2205872"/>
            <a:ext cx="6375662" cy="1050090"/>
          </a:xfrm>
        </p:spPr>
        <p:txBody>
          <a:bodyPr/>
          <a:lstStyle/>
          <a:p>
            <a:r>
              <a:rPr lang="en-IN" dirty="0">
                <a:solidFill>
                  <a:schemeClr val="bg1"/>
                </a:solidFill>
                <a:latin typeface="Adobe Garamond Pro Bold" panose="02020702060506020403" pitchFamily="18" charset="0"/>
              </a:rPr>
              <a:t>INS Cipher</a:t>
            </a:r>
          </a:p>
        </p:txBody>
      </p:sp>
      <p:sp>
        <p:nvSpPr>
          <p:cNvPr id="3" name="Subtitle 2">
            <a:extLst>
              <a:ext uri="{FF2B5EF4-FFF2-40B4-BE49-F238E27FC236}">
                <a16:creationId xmlns:a16="http://schemas.microsoft.com/office/drawing/2014/main" id="{3D86BC7F-49EB-EAAE-9F22-B629B6566371}"/>
              </a:ext>
            </a:extLst>
          </p:cNvPr>
          <p:cNvSpPr>
            <a:spLocks noGrp="1"/>
          </p:cNvSpPr>
          <p:nvPr>
            <p:ph type="subTitle" idx="1"/>
          </p:nvPr>
        </p:nvSpPr>
        <p:spPr>
          <a:xfrm>
            <a:off x="383356" y="3602039"/>
            <a:ext cx="6375662" cy="592889"/>
          </a:xfrm>
        </p:spPr>
        <p:txBody>
          <a:bodyPr>
            <a:normAutofit lnSpcReduction="10000"/>
          </a:bodyPr>
          <a:lstStyle/>
          <a:p>
            <a:r>
              <a:rPr lang="en-IN" sz="3600" dirty="0">
                <a:solidFill>
                  <a:schemeClr val="bg1"/>
                </a:solidFill>
                <a:latin typeface="Adobe Garamond Pro Bold" panose="02020702060506020403" pitchFamily="18" charset="0"/>
                <a:ea typeface="+mj-ea"/>
                <a:cs typeface="+mj-cs"/>
              </a:rPr>
              <a:t>Group II</a:t>
            </a:r>
          </a:p>
        </p:txBody>
      </p:sp>
      <p:sp>
        <p:nvSpPr>
          <p:cNvPr id="4" name="Title 1">
            <a:extLst>
              <a:ext uri="{FF2B5EF4-FFF2-40B4-BE49-F238E27FC236}">
                <a16:creationId xmlns:a16="http://schemas.microsoft.com/office/drawing/2014/main" id="{4A479199-0F13-7377-32A0-E055556793A9}"/>
              </a:ext>
            </a:extLst>
          </p:cNvPr>
          <p:cNvSpPr txBox="1">
            <a:spLocks/>
          </p:cNvSpPr>
          <p:nvPr/>
        </p:nvSpPr>
        <p:spPr>
          <a:xfrm>
            <a:off x="383356" y="2205871"/>
            <a:ext cx="6375662" cy="10500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bg1"/>
                </a:solidFill>
                <a:latin typeface="Adobe Garamond Pro Bold" panose="02020702060506020403" pitchFamily="18" charset="0"/>
              </a:rPr>
              <a:t>INS Cipher</a:t>
            </a:r>
          </a:p>
        </p:txBody>
      </p:sp>
    </p:spTree>
    <p:extLst>
      <p:ext uri="{BB962C8B-B14F-4D97-AF65-F5344CB8AC3E}">
        <p14:creationId xmlns:p14="http://schemas.microsoft.com/office/powerpoint/2010/main" val="18965304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rk Blue Gradient Images – Browse 620,499 Stock Photos, Vectors, and Video  | Adobe Stock">
            <a:extLst>
              <a:ext uri="{FF2B5EF4-FFF2-40B4-BE49-F238E27FC236}">
                <a16:creationId xmlns:a16="http://schemas.microsoft.com/office/drawing/2014/main" id="{CC4D2B88-8133-812F-AA28-7AD8866AA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 y="0"/>
            <a:ext cx="122192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1D81EBA-0270-E67B-E124-60F186210C05}"/>
              </a:ext>
            </a:extLst>
          </p:cNvPr>
          <p:cNvSpPr txBox="1">
            <a:spLocks/>
          </p:cNvSpPr>
          <p:nvPr/>
        </p:nvSpPr>
        <p:spPr>
          <a:xfrm>
            <a:off x="2894561" y="377071"/>
            <a:ext cx="7055683" cy="10500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accent2">
                    <a:lumMod val="40000"/>
                    <a:lumOff val="60000"/>
                  </a:schemeClr>
                </a:solidFill>
                <a:latin typeface="Adobe Garamond Pro Bold" panose="02020702060506020403" pitchFamily="18" charset="0"/>
              </a:rPr>
              <a:t>DISADVANTAGES</a:t>
            </a:r>
          </a:p>
        </p:txBody>
      </p:sp>
      <p:sp>
        <p:nvSpPr>
          <p:cNvPr id="3" name="Subtitle 2">
            <a:extLst>
              <a:ext uri="{FF2B5EF4-FFF2-40B4-BE49-F238E27FC236}">
                <a16:creationId xmlns:a16="http://schemas.microsoft.com/office/drawing/2014/main" id="{C4C18BE8-FC87-FF09-560A-BEDCE085995A}"/>
              </a:ext>
            </a:extLst>
          </p:cNvPr>
          <p:cNvSpPr txBox="1">
            <a:spLocks/>
          </p:cNvSpPr>
          <p:nvPr/>
        </p:nvSpPr>
        <p:spPr>
          <a:xfrm>
            <a:off x="892848" y="1538549"/>
            <a:ext cx="10837036" cy="49423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1) The time complexity for this cipher is O(n^2).</a:t>
            </a:r>
          </a:p>
          <a:p>
            <a:pPr>
              <a:lnSpc>
                <a:spcPct val="107000"/>
              </a:lnSpc>
              <a:spcAft>
                <a:spcPts val="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2) Due to such high time complexity, this cipher could be comparatively slower than other ciphers.</a:t>
            </a:r>
          </a:p>
          <a:p>
            <a:pPr>
              <a:lnSpc>
                <a:spcPct val="107000"/>
              </a:lnSpc>
              <a:spcAft>
                <a:spcPts val="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3) Also, due to a infinite loop running in value() function which only breaks when condition is satisfied, the time to generate the secret key could be very large or very small based to the hash which is generated each time.</a:t>
            </a:r>
          </a:p>
          <a:p>
            <a:pPr>
              <a:lnSpc>
                <a:spcPct val="107000"/>
              </a:lnSpc>
              <a:spcAft>
                <a:spcPts val="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4) If attacker somehow figured out both the keys which are required to decrypt the cipher text then it would be impossible to know whether the cipher text is modified or leaked.</a:t>
            </a:r>
          </a:p>
        </p:txBody>
      </p:sp>
    </p:spTree>
    <p:extLst>
      <p:ext uri="{BB962C8B-B14F-4D97-AF65-F5344CB8AC3E}">
        <p14:creationId xmlns:p14="http://schemas.microsoft.com/office/powerpoint/2010/main" val="286111899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rk Blue Gradient Images – Browse 620,499 Stock Photos, Vectors, and Video  | Adobe Stock">
            <a:extLst>
              <a:ext uri="{FF2B5EF4-FFF2-40B4-BE49-F238E27FC236}">
                <a16:creationId xmlns:a16="http://schemas.microsoft.com/office/drawing/2014/main" id="{CC4D2B88-8133-812F-AA28-7AD8866AA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 y="0"/>
            <a:ext cx="122192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6F810B1-A0E1-3821-3E4A-0739A13CFB06}"/>
              </a:ext>
            </a:extLst>
          </p:cNvPr>
          <p:cNvSpPr txBox="1">
            <a:spLocks/>
          </p:cNvSpPr>
          <p:nvPr/>
        </p:nvSpPr>
        <p:spPr>
          <a:xfrm>
            <a:off x="2568158" y="2699421"/>
            <a:ext cx="7055683" cy="10500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accent2">
                    <a:lumMod val="40000"/>
                    <a:lumOff val="60000"/>
                  </a:schemeClr>
                </a:solidFill>
                <a:latin typeface="Adobe Garamond Pro Bold" panose="02020702060506020403" pitchFamily="18" charset="0"/>
              </a:rPr>
              <a:t>SNORT TOOL</a:t>
            </a:r>
          </a:p>
        </p:txBody>
      </p:sp>
    </p:spTree>
    <p:extLst>
      <p:ext uri="{BB962C8B-B14F-4D97-AF65-F5344CB8AC3E}">
        <p14:creationId xmlns:p14="http://schemas.microsoft.com/office/powerpoint/2010/main" val="366891001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rk Blue Gradient Images – Browse 620,499 Stock Photos, Vectors, and Video  | Adobe Stock">
            <a:extLst>
              <a:ext uri="{FF2B5EF4-FFF2-40B4-BE49-F238E27FC236}">
                <a16:creationId xmlns:a16="http://schemas.microsoft.com/office/drawing/2014/main" id="{CC4D2B88-8133-812F-AA28-7AD8866AA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 y="0"/>
            <a:ext cx="122192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DECFF52-46E3-EE0E-EE52-A268021DFF5A}"/>
              </a:ext>
            </a:extLst>
          </p:cNvPr>
          <p:cNvSpPr txBox="1">
            <a:spLocks/>
          </p:cNvSpPr>
          <p:nvPr/>
        </p:nvSpPr>
        <p:spPr>
          <a:xfrm>
            <a:off x="2568158" y="191891"/>
            <a:ext cx="7055683" cy="10500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a:solidFill>
                  <a:schemeClr val="accent2">
                    <a:lumMod val="40000"/>
                    <a:lumOff val="60000"/>
                  </a:schemeClr>
                </a:solidFill>
                <a:latin typeface="Adobe Garamond Pro Bold" panose="02020702060506020403" pitchFamily="18" charset="0"/>
              </a:rPr>
              <a:t>INTRODUCTION</a:t>
            </a:r>
          </a:p>
        </p:txBody>
      </p:sp>
      <p:sp>
        <p:nvSpPr>
          <p:cNvPr id="3" name="Subtitle 2">
            <a:extLst>
              <a:ext uri="{FF2B5EF4-FFF2-40B4-BE49-F238E27FC236}">
                <a16:creationId xmlns:a16="http://schemas.microsoft.com/office/drawing/2014/main" id="{03394392-00E9-D1F8-9CBF-2B2E7066B835}"/>
              </a:ext>
            </a:extLst>
          </p:cNvPr>
          <p:cNvSpPr txBox="1">
            <a:spLocks/>
          </p:cNvSpPr>
          <p:nvPr/>
        </p:nvSpPr>
        <p:spPr>
          <a:xfrm>
            <a:off x="892848" y="1538549"/>
            <a:ext cx="10837036" cy="49423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Snort is an open source network intrusion detection system created Sourcefire founder and former CTO Martin </a:t>
            </a:r>
            <a:r>
              <a:rPr lang="en-IN" sz="2200" kern="100" dirty="0" err="1">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Roesch</a:t>
            </a: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 Cisco now develops and maintains Snort. </a:t>
            </a:r>
          </a:p>
          <a:p>
            <a:pPr>
              <a:lnSpc>
                <a:spcPct val="107000"/>
              </a:lnSpc>
              <a:spcAft>
                <a:spcPts val="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It is a network security tool used to scan networks and prevent any unauthorized activity in the network. </a:t>
            </a:r>
          </a:p>
          <a:p>
            <a:pPr>
              <a:lnSpc>
                <a:spcPct val="107000"/>
              </a:lnSpc>
              <a:spcAft>
                <a:spcPts val="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IT professionals use it to track, monitor, and </a:t>
            </a:r>
            <a:r>
              <a:rPr lang="en-IN" sz="2200" kern="100" dirty="0" err="1">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analyze</a:t>
            </a: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 network traffic. It helps to discover any signs of theft, unauthorized access, etc. After detection, the tool will help send alerts to the users.</a:t>
            </a:r>
          </a:p>
          <a:p>
            <a:pPr>
              <a:lnSpc>
                <a:spcPct val="107000"/>
              </a:lnSpc>
              <a:spcAft>
                <a:spcPts val="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It can be </a:t>
            </a:r>
            <a:r>
              <a:rPr lang="en-IN" sz="2200" kern="100" dirty="0" err="1">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reffered</a:t>
            </a: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 as a packet sniffer that monitors network traffic, scrutinizing each packet closely to detect a dangerous payload or suspicious anomalies.</a:t>
            </a:r>
          </a:p>
        </p:txBody>
      </p:sp>
    </p:spTree>
    <p:extLst>
      <p:ext uri="{BB962C8B-B14F-4D97-AF65-F5344CB8AC3E}">
        <p14:creationId xmlns:p14="http://schemas.microsoft.com/office/powerpoint/2010/main" val="218116150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rk Blue Gradient Images – Browse 620,499 Stock Photos, Vectors, and Video  | Adobe Stock">
            <a:extLst>
              <a:ext uri="{FF2B5EF4-FFF2-40B4-BE49-F238E27FC236}">
                <a16:creationId xmlns:a16="http://schemas.microsoft.com/office/drawing/2014/main" id="{CC4D2B88-8133-812F-AA28-7AD8866AA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 y="0"/>
            <a:ext cx="122192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CB80773-CBC2-9C37-26C1-C48D845BC0B6}"/>
              </a:ext>
            </a:extLst>
          </p:cNvPr>
          <p:cNvSpPr txBox="1">
            <a:spLocks/>
          </p:cNvSpPr>
          <p:nvPr/>
        </p:nvSpPr>
        <p:spPr>
          <a:xfrm>
            <a:off x="2568158" y="191891"/>
            <a:ext cx="7055683" cy="1050090"/>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a:solidFill>
                  <a:schemeClr val="accent2">
                    <a:lumMod val="40000"/>
                    <a:lumOff val="60000"/>
                  </a:schemeClr>
                </a:solidFill>
                <a:latin typeface="Adobe Garamond Pro Bold" panose="02020702060506020403" pitchFamily="18" charset="0"/>
              </a:rPr>
              <a:t>HOW DOES SNORT WORK</a:t>
            </a:r>
          </a:p>
        </p:txBody>
      </p:sp>
      <p:sp>
        <p:nvSpPr>
          <p:cNvPr id="3" name="Subtitle 2">
            <a:extLst>
              <a:ext uri="{FF2B5EF4-FFF2-40B4-BE49-F238E27FC236}">
                <a16:creationId xmlns:a16="http://schemas.microsoft.com/office/drawing/2014/main" id="{4AE805DF-B8F3-0276-43FA-40D35FAF33A0}"/>
              </a:ext>
            </a:extLst>
          </p:cNvPr>
          <p:cNvSpPr txBox="1">
            <a:spLocks/>
          </p:cNvSpPr>
          <p:nvPr/>
        </p:nvSpPr>
        <p:spPr>
          <a:xfrm>
            <a:off x="892848" y="1538549"/>
            <a:ext cx="10837036" cy="49423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005"/>
              </a:lnSpc>
              <a:spcBef>
                <a:spcPts val="600"/>
              </a:spcBef>
              <a:spcAft>
                <a:spcPts val="1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Snort is based on library packet capture (</a:t>
            </a:r>
            <a:r>
              <a:rPr lang="en-IN" sz="2200" kern="100" dirty="0" err="1">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libpcap</a:t>
            </a: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 </a:t>
            </a:r>
          </a:p>
          <a:p>
            <a:pPr>
              <a:lnSpc>
                <a:spcPts val="2005"/>
              </a:lnSpc>
              <a:spcBef>
                <a:spcPts val="600"/>
              </a:spcBef>
              <a:spcAft>
                <a:spcPts val="1800"/>
              </a:spcAft>
            </a:pPr>
            <a:r>
              <a:rPr lang="en-IN" sz="2200" kern="100" dirty="0" err="1">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Libpcap</a:t>
            </a: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 is a tool that is widely used in </a:t>
            </a:r>
            <a:r>
              <a:rPr lang="en-IN" sz="2200" kern="100" dirty="0" err="1">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Tramsmission</a:t>
            </a: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 control protocol/ Internet Protocol address traffic sniffers, content searching and </a:t>
            </a:r>
            <a:r>
              <a:rPr lang="en-IN" sz="2200" kern="100" dirty="0" err="1">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analyzers</a:t>
            </a: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 for packet logging, real-time traffic analysis, protocol analysis and content matching.</a:t>
            </a:r>
          </a:p>
          <a:p>
            <a:pPr>
              <a:lnSpc>
                <a:spcPct val="107000"/>
              </a:lnSpc>
              <a:spcAft>
                <a:spcPts val="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Users can configure Snort in following modes: </a:t>
            </a:r>
          </a:p>
          <a:p>
            <a:pPr marL="457200" indent="-457200">
              <a:lnSpc>
                <a:spcPct val="107000"/>
              </a:lnSpc>
              <a:spcAft>
                <a:spcPts val="800"/>
              </a:spcAft>
              <a:buFont typeface="+mj-lt"/>
              <a:buAutoNum type="arabicPeriod"/>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Sniffer mode</a:t>
            </a:r>
          </a:p>
          <a:p>
            <a:pPr marL="457200" indent="-457200">
              <a:lnSpc>
                <a:spcPct val="107000"/>
              </a:lnSpc>
              <a:spcAft>
                <a:spcPts val="800"/>
              </a:spcAft>
              <a:buFont typeface="+mj-lt"/>
              <a:buAutoNum type="arabicPeriod"/>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Packet logger mode</a:t>
            </a:r>
          </a:p>
          <a:p>
            <a:pPr marL="457200" indent="-457200">
              <a:lnSpc>
                <a:spcPct val="107000"/>
              </a:lnSpc>
              <a:spcAft>
                <a:spcPts val="800"/>
              </a:spcAft>
              <a:buFont typeface="+mj-lt"/>
              <a:buAutoNum type="arabicPeriod"/>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Network intrusion prevention system mode</a:t>
            </a:r>
          </a:p>
          <a:p>
            <a:pPr>
              <a:lnSpc>
                <a:spcPct val="107000"/>
              </a:lnSpc>
              <a:spcAft>
                <a:spcPts val="800"/>
              </a:spcAft>
            </a:pPr>
            <a:endPar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endParaRPr>
          </a:p>
        </p:txBody>
      </p:sp>
    </p:spTree>
    <p:extLst>
      <p:ext uri="{BB962C8B-B14F-4D97-AF65-F5344CB8AC3E}">
        <p14:creationId xmlns:p14="http://schemas.microsoft.com/office/powerpoint/2010/main" val="26646622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rk Blue Gradient Images – Browse 620,499 Stock Photos, Vectors, and Video  | Adobe Stock">
            <a:extLst>
              <a:ext uri="{FF2B5EF4-FFF2-40B4-BE49-F238E27FC236}">
                <a16:creationId xmlns:a16="http://schemas.microsoft.com/office/drawing/2014/main" id="{CC4D2B88-8133-812F-AA28-7AD8866AA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 y="0"/>
            <a:ext cx="122192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C01F010-74ED-4DAD-B0CB-8B9EE98C40B2}"/>
              </a:ext>
            </a:extLst>
          </p:cNvPr>
          <p:cNvSpPr txBox="1">
            <a:spLocks/>
          </p:cNvSpPr>
          <p:nvPr/>
        </p:nvSpPr>
        <p:spPr>
          <a:xfrm>
            <a:off x="2568158" y="191891"/>
            <a:ext cx="7055683" cy="10500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a:solidFill>
                  <a:schemeClr val="accent2">
                    <a:lumMod val="40000"/>
                    <a:lumOff val="60000"/>
                  </a:schemeClr>
                </a:solidFill>
                <a:latin typeface="Adobe Garamond Pro Bold" panose="02020702060506020403" pitchFamily="18" charset="0"/>
              </a:rPr>
              <a:t>SNIFFER MODE</a:t>
            </a:r>
          </a:p>
        </p:txBody>
      </p:sp>
      <p:sp>
        <p:nvSpPr>
          <p:cNvPr id="3" name="Subtitle 2">
            <a:extLst>
              <a:ext uri="{FF2B5EF4-FFF2-40B4-BE49-F238E27FC236}">
                <a16:creationId xmlns:a16="http://schemas.microsoft.com/office/drawing/2014/main" id="{C1DC7049-CD83-114A-442C-DF67F78CD74F}"/>
              </a:ext>
            </a:extLst>
          </p:cNvPr>
          <p:cNvSpPr txBox="1">
            <a:spLocks/>
          </p:cNvSpPr>
          <p:nvPr/>
        </p:nvSpPr>
        <p:spPr>
          <a:xfrm>
            <a:off x="892848" y="1538549"/>
            <a:ext cx="10837036" cy="49423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005"/>
              </a:lnSpc>
              <a:spcBef>
                <a:spcPts val="600"/>
              </a:spcBef>
              <a:spcAft>
                <a:spcPts val="1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If a subscriber configures Snort to operate as a sniffer, it will scan network packets and identify them. Snort can also log those packets to a disk file.</a:t>
            </a:r>
          </a:p>
          <a:p>
            <a:pPr>
              <a:lnSpc>
                <a:spcPts val="2005"/>
              </a:lnSpc>
              <a:spcBef>
                <a:spcPts val="1800"/>
              </a:spcBef>
              <a:spcAft>
                <a:spcPts val="1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To use Snort as a packet sniffer, users set the host's network interface to promiscuous mode to monitor all network traffic on the local network interface. It then writes the monitored traffic to its console.</a:t>
            </a:r>
          </a:p>
          <a:p>
            <a:pPr>
              <a:lnSpc>
                <a:spcPts val="2005"/>
              </a:lnSpc>
              <a:spcBef>
                <a:spcPts val="1800"/>
              </a:spcBef>
              <a:spcAft>
                <a:spcPts val="1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By writing desired network traffic to a disk file, Snort logs packets.</a:t>
            </a:r>
          </a:p>
          <a:p>
            <a:pPr>
              <a:lnSpc>
                <a:spcPct val="107000"/>
              </a:lnSpc>
              <a:spcAft>
                <a:spcPts val="800"/>
              </a:spcAft>
            </a:pPr>
            <a:endPar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endParaRPr>
          </a:p>
        </p:txBody>
      </p:sp>
    </p:spTree>
    <p:extLst>
      <p:ext uri="{BB962C8B-B14F-4D97-AF65-F5344CB8AC3E}">
        <p14:creationId xmlns:p14="http://schemas.microsoft.com/office/powerpoint/2010/main" val="204598313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rk Blue Gradient Images – Browse 620,499 Stock Photos, Vectors, and Video  | Adobe Stock">
            <a:extLst>
              <a:ext uri="{FF2B5EF4-FFF2-40B4-BE49-F238E27FC236}">
                <a16:creationId xmlns:a16="http://schemas.microsoft.com/office/drawing/2014/main" id="{CC4D2B88-8133-812F-AA28-7AD8866AA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 y="0"/>
            <a:ext cx="122192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C01F010-74ED-4DAD-B0CB-8B9EE98C40B2}"/>
              </a:ext>
            </a:extLst>
          </p:cNvPr>
          <p:cNvSpPr txBox="1">
            <a:spLocks/>
          </p:cNvSpPr>
          <p:nvPr/>
        </p:nvSpPr>
        <p:spPr>
          <a:xfrm>
            <a:off x="2568158" y="191891"/>
            <a:ext cx="7055683" cy="1050090"/>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a:solidFill>
                  <a:schemeClr val="accent2">
                    <a:lumMod val="40000"/>
                    <a:lumOff val="60000"/>
                  </a:schemeClr>
                </a:solidFill>
                <a:latin typeface="Adobe Garamond Pro Bold" panose="02020702060506020403" pitchFamily="18" charset="0"/>
              </a:rPr>
              <a:t>PACKET LOGGER MODE</a:t>
            </a:r>
          </a:p>
        </p:txBody>
      </p:sp>
      <p:sp>
        <p:nvSpPr>
          <p:cNvPr id="3" name="Subtitle 2">
            <a:extLst>
              <a:ext uri="{FF2B5EF4-FFF2-40B4-BE49-F238E27FC236}">
                <a16:creationId xmlns:a16="http://schemas.microsoft.com/office/drawing/2014/main" id="{8553A534-4120-55D1-8F5B-C7CF495F3EB6}"/>
              </a:ext>
            </a:extLst>
          </p:cNvPr>
          <p:cNvSpPr txBox="1">
            <a:spLocks/>
          </p:cNvSpPr>
          <p:nvPr/>
        </p:nvSpPr>
        <p:spPr>
          <a:xfrm>
            <a:off x="892848" y="1538549"/>
            <a:ext cx="10837036" cy="49423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005"/>
              </a:lnSpc>
              <a:spcBef>
                <a:spcPts val="1800"/>
              </a:spcBef>
              <a:spcAft>
                <a:spcPts val="1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When run in this mode, Snort collects every packet it sees and places it in the logging directory in hierarchical mode. </a:t>
            </a:r>
          </a:p>
          <a:p>
            <a:pPr>
              <a:lnSpc>
                <a:spcPts val="2005"/>
              </a:lnSpc>
              <a:spcBef>
                <a:spcPts val="1800"/>
              </a:spcBef>
              <a:spcAft>
                <a:spcPts val="1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In other words, a new directory is created for each address captured and the data pertaining to that address is stored in that directory. </a:t>
            </a:r>
          </a:p>
          <a:p>
            <a:pPr>
              <a:lnSpc>
                <a:spcPts val="2005"/>
              </a:lnSpc>
              <a:spcBef>
                <a:spcPts val="1800"/>
              </a:spcBef>
              <a:spcAft>
                <a:spcPts val="1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Snort places the packets into ASCII files, with filenames generated from the protocol and port number. </a:t>
            </a:r>
          </a:p>
          <a:p>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This organization makes it easy to see who has been connecting to your network and what ports and protocols they are using.</a:t>
            </a:r>
          </a:p>
        </p:txBody>
      </p:sp>
    </p:spTree>
    <p:extLst>
      <p:ext uri="{BB962C8B-B14F-4D97-AF65-F5344CB8AC3E}">
        <p14:creationId xmlns:p14="http://schemas.microsoft.com/office/powerpoint/2010/main" val="324463917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rk Blue Gradient Images – Browse 620,499 Stock Photos, Vectors, and Video  | Adobe Stock">
            <a:extLst>
              <a:ext uri="{FF2B5EF4-FFF2-40B4-BE49-F238E27FC236}">
                <a16:creationId xmlns:a16="http://schemas.microsoft.com/office/drawing/2014/main" id="{CC4D2B88-8133-812F-AA28-7AD8866AA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 y="0"/>
            <a:ext cx="1221921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1E721EB0-ED71-98ED-B1EB-73100358188A}"/>
              </a:ext>
            </a:extLst>
          </p:cNvPr>
          <p:cNvSpPr txBox="1">
            <a:spLocks/>
          </p:cNvSpPr>
          <p:nvPr/>
        </p:nvSpPr>
        <p:spPr>
          <a:xfrm>
            <a:off x="892848" y="1538549"/>
            <a:ext cx="10837036" cy="49423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005"/>
              </a:lnSpc>
              <a:spcBef>
                <a:spcPts val="600"/>
              </a:spcBef>
              <a:spcAft>
                <a:spcPts val="1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As an open source network  intrusion prevention system, Snort will monitor network traffic and compare it against a user-defined Snort rule set -- the file would be </a:t>
            </a:r>
            <a:r>
              <a:rPr lang="en-IN" sz="2200" kern="100" dirty="0" err="1">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labeled</a:t>
            </a: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 </a:t>
            </a:r>
            <a:r>
              <a:rPr lang="en-IN" sz="2200" kern="100" dirty="0" err="1">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snort.conf</a:t>
            </a: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 This is Snort's most important function.</a:t>
            </a:r>
          </a:p>
          <a:p>
            <a:pPr>
              <a:lnSpc>
                <a:spcPts val="2005"/>
              </a:lnSpc>
              <a:spcBef>
                <a:spcPts val="1800"/>
              </a:spcBef>
              <a:spcAft>
                <a:spcPts val="1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Snort applies rules to monitored traffic and issues alerts when it detects certain kinds of questionable activity on the network.</a:t>
            </a:r>
          </a:p>
          <a:p>
            <a:pPr>
              <a:lnSpc>
                <a:spcPts val="2005"/>
              </a:lnSpc>
              <a:spcBef>
                <a:spcPts val="1800"/>
              </a:spcBef>
              <a:spcAft>
                <a:spcPts val="1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It can identify cybersecurity attack methods, including OS fingerprinting, denial of service, buffer overflow, common gateway interface attacks, stealth port scans and Server Message Block Probes.</a:t>
            </a:r>
          </a:p>
          <a:p>
            <a:pPr>
              <a:lnSpc>
                <a:spcPts val="2005"/>
              </a:lnSpc>
              <a:spcBef>
                <a:spcPts val="1800"/>
              </a:spcBef>
              <a:spcAft>
                <a:spcPts val="1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When Snort detects suspicious </a:t>
            </a:r>
            <a:r>
              <a:rPr lang="en-IN" sz="2200" kern="100" dirty="0" err="1">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behavior</a:t>
            </a: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 it acts as a firewall and sends a real-time alert to Syslog, to a separate alerts file or through a pop-up window.</a:t>
            </a:r>
          </a:p>
          <a:p>
            <a:pPr>
              <a:lnSpc>
                <a:spcPct val="107000"/>
              </a:lnSpc>
              <a:spcAft>
                <a:spcPts val="800"/>
              </a:spcAft>
            </a:pPr>
            <a:endPar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endParaRPr>
          </a:p>
        </p:txBody>
      </p:sp>
      <p:sp>
        <p:nvSpPr>
          <p:cNvPr id="4" name="Title 1">
            <a:extLst>
              <a:ext uri="{FF2B5EF4-FFF2-40B4-BE49-F238E27FC236}">
                <a16:creationId xmlns:a16="http://schemas.microsoft.com/office/drawing/2014/main" id="{11879165-AD05-77DE-3927-28CD56BB0307}"/>
              </a:ext>
            </a:extLst>
          </p:cNvPr>
          <p:cNvSpPr txBox="1">
            <a:spLocks/>
          </p:cNvSpPr>
          <p:nvPr/>
        </p:nvSpPr>
        <p:spPr>
          <a:xfrm>
            <a:off x="2568158" y="191891"/>
            <a:ext cx="7055683" cy="105009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a:solidFill>
                  <a:schemeClr val="accent2">
                    <a:lumMod val="40000"/>
                    <a:lumOff val="60000"/>
                  </a:schemeClr>
                </a:solidFill>
                <a:latin typeface="Adobe Garamond Pro Bold" panose="02020702060506020403" pitchFamily="18" charset="0"/>
              </a:rPr>
              <a:t>INTRUSION PREVENTION SYSTEM MODE</a:t>
            </a:r>
          </a:p>
        </p:txBody>
      </p:sp>
    </p:spTree>
    <p:extLst>
      <p:ext uri="{BB962C8B-B14F-4D97-AF65-F5344CB8AC3E}">
        <p14:creationId xmlns:p14="http://schemas.microsoft.com/office/powerpoint/2010/main" val="232091845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rk Blue Gradient Images – Browse 620,499 Stock Photos, Vectors, and Video  | Adobe Stock">
            <a:extLst>
              <a:ext uri="{FF2B5EF4-FFF2-40B4-BE49-F238E27FC236}">
                <a16:creationId xmlns:a16="http://schemas.microsoft.com/office/drawing/2014/main" id="{CC4D2B88-8133-812F-AA28-7AD8866AA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 y="0"/>
            <a:ext cx="1221921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3FAE6623-0ACC-53F9-D870-CA66BB99F394}"/>
              </a:ext>
            </a:extLst>
          </p:cNvPr>
          <p:cNvSpPr txBox="1">
            <a:spLocks/>
          </p:cNvSpPr>
          <p:nvPr/>
        </p:nvSpPr>
        <p:spPr>
          <a:xfrm>
            <a:off x="2568158" y="191891"/>
            <a:ext cx="7055683" cy="1050090"/>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100" dirty="0">
                <a:solidFill>
                  <a:schemeClr val="accent2">
                    <a:lumMod val="40000"/>
                    <a:lumOff val="60000"/>
                  </a:schemeClr>
                </a:solidFill>
                <a:latin typeface="Adobe Garamond Pro Bold" panose="02020702060506020403" pitchFamily="18" charset="0"/>
              </a:rPr>
              <a:t>What Are the Uses of SNORT Rules?</a:t>
            </a:r>
          </a:p>
        </p:txBody>
      </p:sp>
      <p:sp>
        <p:nvSpPr>
          <p:cNvPr id="4" name="Subtitle 2">
            <a:extLst>
              <a:ext uri="{FF2B5EF4-FFF2-40B4-BE49-F238E27FC236}">
                <a16:creationId xmlns:a16="http://schemas.microsoft.com/office/drawing/2014/main" id="{A2BB759E-DA7D-BFFA-6DA0-B9EC5D36D191}"/>
              </a:ext>
            </a:extLst>
          </p:cNvPr>
          <p:cNvSpPr txBox="1">
            <a:spLocks/>
          </p:cNvSpPr>
          <p:nvPr/>
        </p:nvSpPr>
        <p:spPr>
          <a:xfrm>
            <a:off x="892848" y="1538549"/>
            <a:ext cx="10837036" cy="49423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The rules defined in SNORT enable the software to carry out a range of actions, which include:</a:t>
            </a:r>
          </a:p>
          <a:p>
            <a:pPr>
              <a:spcBef>
                <a:spcPts val="3750"/>
              </a:spcBef>
              <a:spcAft>
                <a:spcPts val="1500"/>
              </a:spcAft>
            </a:pPr>
            <a:r>
              <a:rPr lang="en-IN" sz="2200" b="1"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Perform Packet Sniffing</a:t>
            </a:r>
          </a:p>
          <a:p>
            <a:pPr marL="0" indent="0">
              <a:buNone/>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SNORT can be used to carry out packet sniffing, which collects all data that transmits in and out of a network. Collecting the individual packets that go to and from devices on the network enables detailed inspection of how traffic is being transmitted.</a:t>
            </a:r>
          </a:p>
          <a:p>
            <a:pPr>
              <a:spcBef>
                <a:spcPts val="3750"/>
              </a:spcBef>
              <a:spcAft>
                <a:spcPts val="1500"/>
              </a:spcAft>
            </a:pPr>
            <a:r>
              <a:rPr lang="en-IN" sz="2200" b="1"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Debug Network Traffic</a:t>
            </a:r>
          </a:p>
          <a:p>
            <a:pPr marL="0" indent="0">
              <a:buNone/>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Once it has logged traffic, SNORT can be used to debug malicious packets and any configuration issues.</a:t>
            </a:r>
          </a:p>
          <a:p>
            <a:pPr marL="0" indent="0">
              <a:lnSpc>
                <a:spcPct val="107000"/>
              </a:lnSpc>
              <a:spcAft>
                <a:spcPts val="800"/>
              </a:spcAft>
              <a:buNone/>
            </a:pPr>
            <a:endPar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endParaRPr>
          </a:p>
        </p:txBody>
      </p:sp>
    </p:spTree>
    <p:extLst>
      <p:ext uri="{BB962C8B-B14F-4D97-AF65-F5344CB8AC3E}">
        <p14:creationId xmlns:p14="http://schemas.microsoft.com/office/powerpoint/2010/main" val="76164517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rk Blue Gradient Images – Browse 620,499 Stock Photos, Vectors, and Video  | Adobe Stock">
            <a:extLst>
              <a:ext uri="{FF2B5EF4-FFF2-40B4-BE49-F238E27FC236}">
                <a16:creationId xmlns:a16="http://schemas.microsoft.com/office/drawing/2014/main" id="{CC4D2B88-8133-812F-AA28-7AD8866AA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 y="0"/>
            <a:ext cx="122192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2">
            <a:extLst>
              <a:ext uri="{FF2B5EF4-FFF2-40B4-BE49-F238E27FC236}">
                <a16:creationId xmlns:a16="http://schemas.microsoft.com/office/drawing/2014/main" id="{554B769D-98B7-B2B5-09BA-B9A7BAECC85A}"/>
              </a:ext>
            </a:extLst>
          </p:cNvPr>
          <p:cNvSpPr txBox="1">
            <a:spLocks/>
          </p:cNvSpPr>
          <p:nvPr/>
        </p:nvSpPr>
        <p:spPr>
          <a:xfrm>
            <a:off x="892848" y="490194"/>
            <a:ext cx="10837036" cy="599073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3750"/>
              </a:spcBef>
              <a:spcAft>
                <a:spcPts val="1500"/>
              </a:spcAft>
            </a:pPr>
            <a:r>
              <a:rPr lang="en-IN" sz="2000" b="1"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Generate Alerts</a:t>
            </a:r>
          </a:p>
          <a:p>
            <a:pPr marL="0" indent="0">
              <a:buNone/>
            </a:pPr>
            <a:r>
              <a:rPr lang="en-IN" sz="20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SNORT generates alerts to users as defined in the rule actions created in its configuration file. To receive alerts, SNORT rules need to contain conditions that define when a packet should be considered unusual or malicious, the risks of vulnerabilities being exploited, and may violate the organization’s security policy or pose a threat to the network.</a:t>
            </a:r>
          </a:p>
          <a:p>
            <a:pPr>
              <a:spcBef>
                <a:spcPts val="3750"/>
              </a:spcBef>
              <a:spcAft>
                <a:spcPts val="1500"/>
              </a:spcAft>
            </a:pPr>
            <a:r>
              <a:rPr lang="en-IN" sz="2000" b="1"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Create New Rules</a:t>
            </a:r>
          </a:p>
          <a:p>
            <a:pPr marL="0" indent="0">
              <a:buNone/>
            </a:pPr>
            <a:r>
              <a:rPr lang="en-IN" sz="20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SNORT enables users to easily create new rules within the software. This allows network admins to change how they want SNORT conversion to work for them and the processes it should carry out. For example, they can create new rules that tell SNORT to prevent backdoor attacks, search for specific content in packets, show network data, specify which network to monitor, and print alerts in the console.</a:t>
            </a:r>
          </a:p>
          <a:p>
            <a:pPr>
              <a:spcBef>
                <a:spcPts val="3750"/>
              </a:spcBef>
              <a:spcAft>
                <a:spcPts val="1500"/>
              </a:spcAft>
            </a:pPr>
            <a:r>
              <a:rPr lang="en-IN" sz="2000" b="1"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Differentiate Between Normal Internet Activities and Malicious Activities</a:t>
            </a:r>
          </a:p>
          <a:p>
            <a:pPr marL="0" indent="0">
              <a:buNone/>
            </a:pPr>
            <a:r>
              <a:rPr lang="en-IN" sz="20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Using SNORT rules enables network admins to easily differentiate between regular, expected internet activity and anything that is out of the norm. SNORT </a:t>
            </a:r>
            <a:r>
              <a:rPr lang="en-IN" sz="2000" kern="100" dirty="0" err="1">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analyzes</a:t>
            </a:r>
            <a:r>
              <a:rPr lang="en-IN" sz="20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 network activity in real time to sniff out malicious activity, then generates alerts to users.</a:t>
            </a:r>
          </a:p>
          <a:p>
            <a:pPr>
              <a:lnSpc>
                <a:spcPct val="107000"/>
              </a:lnSpc>
              <a:spcAft>
                <a:spcPts val="800"/>
              </a:spcAft>
            </a:pPr>
            <a:endParaRPr lang="en-IN" sz="20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endParaRPr>
          </a:p>
        </p:txBody>
      </p:sp>
    </p:spTree>
    <p:extLst>
      <p:ext uri="{BB962C8B-B14F-4D97-AF65-F5344CB8AC3E}">
        <p14:creationId xmlns:p14="http://schemas.microsoft.com/office/powerpoint/2010/main" val="186806236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rk Blue Gradient Images – Browse 620,499 Stock Photos, Vectors, and Video  | Adobe Stock">
            <a:extLst>
              <a:ext uri="{FF2B5EF4-FFF2-40B4-BE49-F238E27FC236}">
                <a16:creationId xmlns:a16="http://schemas.microsoft.com/office/drawing/2014/main" id="{CC4D2B88-8133-812F-AA28-7AD8866AA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 y="0"/>
            <a:ext cx="122192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F9FDBA3-FA10-4E17-9A0C-C78D2B26740E}"/>
              </a:ext>
            </a:extLst>
          </p:cNvPr>
          <p:cNvSpPr txBox="1">
            <a:spLocks/>
          </p:cNvSpPr>
          <p:nvPr/>
        </p:nvSpPr>
        <p:spPr>
          <a:xfrm>
            <a:off x="2568158" y="191891"/>
            <a:ext cx="7055683" cy="10500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100" dirty="0">
                <a:solidFill>
                  <a:schemeClr val="accent2">
                    <a:lumMod val="40000"/>
                    <a:lumOff val="60000"/>
                  </a:schemeClr>
                </a:solidFill>
                <a:latin typeface="Adobe Garamond Pro Bold" panose="02020702060506020403" pitchFamily="18" charset="0"/>
              </a:rPr>
              <a:t>MORE ABOUT SNORT…</a:t>
            </a:r>
          </a:p>
        </p:txBody>
      </p:sp>
      <p:sp>
        <p:nvSpPr>
          <p:cNvPr id="3" name="Subtitle 2">
            <a:extLst>
              <a:ext uri="{FF2B5EF4-FFF2-40B4-BE49-F238E27FC236}">
                <a16:creationId xmlns:a16="http://schemas.microsoft.com/office/drawing/2014/main" id="{D8D79AEE-F939-2367-CBD5-76CA714AA23B}"/>
              </a:ext>
            </a:extLst>
          </p:cNvPr>
          <p:cNvSpPr txBox="1">
            <a:spLocks/>
          </p:cNvSpPr>
          <p:nvPr/>
        </p:nvSpPr>
        <p:spPr>
          <a:xfrm>
            <a:off x="892848" y="1538549"/>
            <a:ext cx="10837036" cy="49423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250"/>
              </a:lnSpc>
              <a:spcBef>
                <a:spcPts val="1595"/>
              </a:spcBef>
              <a:spcAft>
                <a:spcPts val="1595"/>
              </a:spcAft>
              <a:buNone/>
            </a:pPr>
            <a:endParaRPr lang="en-IN" b="1"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endParaRPr>
          </a:p>
          <a:p>
            <a:pPr marL="0" indent="0">
              <a:lnSpc>
                <a:spcPts val="2250"/>
              </a:lnSpc>
              <a:spcBef>
                <a:spcPts val="1595"/>
              </a:spcBef>
              <a:spcAft>
                <a:spcPts val="1595"/>
              </a:spcAft>
              <a:buNone/>
            </a:pPr>
            <a:r>
              <a:rPr lang="en-IN" b="1"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Features</a:t>
            </a:r>
          </a:p>
          <a:p>
            <a:pPr marL="342900" lvl="0" indent="-342900">
              <a:lnSpc>
                <a:spcPts val="1800"/>
              </a:lnSpc>
              <a:spcAft>
                <a:spcPts val="1500"/>
              </a:spcAft>
              <a:buSzPts val="1000"/>
              <a:buFont typeface="Symbol" panose="05050102010706020507" pitchFamily="18" charset="2"/>
              <a:buChar char=""/>
              <a:tabLst>
                <a:tab pos="457200" algn="l"/>
              </a:tabLs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Snort provides a real-time traffic monitor</a:t>
            </a:r>
          </a:p>
          <a:p>
            <a:pPr marL="342900" lvl="0" indent="-342900">
              <a:lnSpc>
                <a:spcPts val="1800"/>
              </a:lnSpc>
              <a:spcAft>
                <a:spcPts val="1500"/>
              </a:spcAft>
              <a:buSzPts val="1000"/>
              <a:buFont typeface="Symbol" panose="05050102010706020507" pitchFamily="18" charset="2"/>
              <a:buChar char=""/>
              <a:tabLst>
                <a:tab pos="457200" algn="l"/>
              </a:tabLs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It provides protocol analysis</a:t>
            </a:r>
          </a:p>
          <a:p>
            <a:pPr marL="342900" lvl="0" indent="-342900">
              <a:lnSpc>
                <a:spcPts val="1800"/>
              </a:lnSpc>
              <a:spcAft>
                <a:spcPts val="1500"/>
              </a:spcAft>
              <a:buSzPts val="1000"/>
              <a:buFont typeface="Symbol" panose="05050102010706020507" pitchFamily="18" charset="2"/>
              <a:buChar char=""/>
              <a:tabLst>
                <a:tab pos="457200" algn="l"/>
              </a:tabLs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It can be installed in any network environment</a:t>
            </a:r>
          </a:p>
          <a:p>
            <a:pPr marL="342900" lvl="0" indent="-342900">
              <a:lnSpc>
                <a:spcPts val="1800"/>
              </a:lnSpc>
              <a:spcAft>
                <a:spcPts val="1500"/>
              </a:spcAft>
              <a:buSzPts val="1000"/>
              <a:buFont typeface="Symbol" panose="05050102010706020507" pitchFamily="18" charset="2"/>
              <a:buChar char=""/>
              <a:tabLst>
                <a:tab pos="457200" algn="l"/>
              </a:tabLs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It detects frequent attacks on a system and look for data captured from traffic</a:t>
            </a:r>
          </a:p>
          <a:p>
            <a:pPr marL="0" indent="0">
              <a:lnSpc>
                <a:spcPct val="107000"/>
              </a:lnSpc>
              <a:spcAft>
                <a:spcPts val="800"/>
              </a:spcAft>
              <a:buNone/>
            </a:pPr>
            <a:endPar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endParaRPr>
          </a:p>
        </p:txBody>
      </p:sp>
    </p:spTree>
    <p:extLst>
      <p:ext uri="{BB962C8B-B14F-4D97-AF65-F5344CB8AC3E}">
        <p14:creationId xmlns:p14="http://schemas.microsoft.com/office/powerpoint/2010/main" val="398224952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rk Blue Gradient Images – Browse 620,499 Stock Photos, Vectors, and Video  | Adobe Stock">
            <a:extLst>
              <a:ext uri="{FF2B5EF4-FFF2-40B4-BE49-F238E27FC236}">
                <a16:creationId xmlns:a16="http://schemas.microsoft.com/office/drawing/2014/main" id="{CC4D2B88-8133-812F-AA28-7AD8866AA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 y="0"/>
            <a:ext cx="122192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737F23F-7368-209F-A4C2-0F8B284D7D6A}"/>
              </a:ext>
            </a:extLst>
          </p:cNvPr>
          <p:cNvSpPr txBox="1">
            <a:spLocks/>
          </p:cNvSpPr>
          <p:nvPr/>
        </p:nvSpPr>
        <p:spPr>
          <a:xfrm>
            <a:off x="2908169" y="763570"/>
            <a:ext cx="6375662" cy="10500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accent2">
                    <a:lumMod val="40000"/>
                    <a:lumOff val="60000"/>
                  </a:schemeClr>
                </a:solidFill>
                <a:latin typeface="Adobe Garamond Pro Bold" panose="02020702060506020403" pitchFamily="18" charset="0"/>
              </a:rPr>
              <a:t>Group Members</a:t>
            </a:r>
          </a:p>
        </p:txBody>
      </p:sp>
      <p:sp>
        <p:nvSpPr>
          <p:cNvPr id="3" name="Subtitle 2">
            <a:extLst>
              <a:ext uri="{FF2B5EF4-FFF2-40B4-BE49-F238E27FC236}">
                <a16:creationId xmlns:a16="http://schemas.microsoft.com/office/drawing/2014/main" id="{760207C6-970D-C746-C9AE-1ADD1077B618}"/>
              </a:ext>
            </a:extLst>
          </p:cNvPr>
          <p:cNvSpPr txBox="1">
            <a:spLocks/>
          </p:cNvSpPr>
          <p:nvPr/>
        </p:nvSpPr>
        <p:spPr>
          <a:xfrm>
            <a:off x="2908169" y="2280785"/>
            <a:ext cx="6375662" cy="32244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dirty="0">
                <a:solidFill>
                  <a:schemeClr val="bg1"/>
                </a:solidFill>
                <a:latin typeface="Adobe Garamond Pro Bold" panose="02020702060506020403" pitchFamily="18" charset="0"/>
                <a:ea typeface="+mj-ea"/>
                <a:cs typeface="+mj-cs"/>
              </a:rPr>
              <a:t>Aarti </a:t>
            </a:r>
            <a:r>
              <a:rPr lang="en-US" sz="3600" dirty="0" err="1">
                <a:solidFill>
                  <a:schemeClr val="bg1"/>
                </a:solidFill>
                <a:latin typeface="Adobe Garamond Pro Bold" panose="02020702060506020403" pitchFamily="18" charset="0"/>
                <a:ea typeface="+mj-ea"/>
                <a:cs typeface="+mj-cs"/>
              </a:rPr>
              <a:t>Deokar</a:t>
            </a:r>
            <a:r>
              <a:rPr lang="en-US" sz="3600" dirty="0">
                <a:solidFill>
                  <a:schemeClr val="bg1"/>
                </a:solidFill>
                <a:latin typeface="Adobe Garamond Pro Bold" panose="02020702060506020403" pitchFamily="18" charset="0"/>
                <a:ea typeface="+mj-ea"/>
                <a:cs typeface="+mj-cs"/>
              </a:rPr>
              <a:t> </a:t>
            </a:r>
          </a:p>
          <a:p>
            <a:pPr marL="0" lvl="0" indent="0" algn="ctr">
              <a:spcAft>
                <a:spcPts val="0"/>
              </a:spcAft>
              <a:buNone/>
            </a:pPr>
            <a:r>
              <a:rPr lang="en-US" sz="3600" dirty="0">
                <a:solidFill>
                  <a:schemeClr val="bg1"/>
                </a:solidFill>
                <a:latin typeface="Adobe Garamond Pro Bold" panose="02020702060506020403" pitchFamily="18" charset="0"/>
                <a:ea typeface="+mj-ea"/>
                <a:cs typeface="+mj-cs"/>
              </a:rPr>
              <a:t>Abhishek </a:t>
            </a:r>
            <a:r>
              <a:rPr lang="en-US" sz="3600" dirty="0" err="1">
                <a:solidFill>
                  <a:schemeClr val="bg1"/>
                </a:solidFill>
                <a:latin typeface="Adobe Garamond Pro Bold" panose="02020702060506020403" pitchFamily="18" charset="0"/>
                <a:ea typeface="+mj-ea"/>
                <a:cs typeface="+mj-cs"/>
              </a:rPr>
              <a:t>Epilli</a:t>
            </a:r>
            <a:endParaRPr lang="en-US" sz="3600" dirty="0">
              <a:solidFill>
                <a:schemeClr val="bg1"/>
              </a:solidFill>
              <a:latin typeface="Adobe Garamond Pro Bold" panose="02020702060506020403" pitchFamily="18" charset="0"/>
              <a:ea typeface="+mj-ea"/>
              <a:cs typeface="+mj-cs"/>
            </a:endParaRPr>
          </a:p>
          <a:p>
            <a:pPr marL="0" lvl="0" indent="0" algn="ctr">
              <a:spcAft>
                <a:spcPts val="0"/>
              </a:spcAft>
              <a:buNone/>
            </a:pPr>
            <a:r>
              <a:rPr lang="en-US" sz="3600" dirty="0">
                <a:solidFill>
                  <a:schemeClr val="bg1"/>
                </a:solidFill>
                <a:latin typeface="Adobe Garamond Pro Bold" panose="02020702060506020403" pitchFamily="18" charset="0"/>
                <a:ea typeface="+mj-ea"/>
                <a:cs typeface="+mj-cs"/>
              </a:rPr>
              <a:t>Rahul </a:t>
            </a:r>
            <a:r>
              <a:rPr lang="en-US" sz="3600" dirty="0" err="1">
                <a:solidFill>
                  <a:schemeClr val="bg1"/>
                </a:solidFill>
                <a:latin typeface="Adobe Garamond Pro Bold" panose="02020702060506020403" pitchFamily="18" charset="0"/>
                <a:ea typeface="+mj-ea"/>
                <a:cs typeface="+mj-cs"/>
              </a:rPr>
              <a:t>Chibde</a:t>
            </a:r>
            <a:endParaRPr lang="en-US" sz="3600" dirty="0">
              <a:solidFill>
                <a:schemeClr val="bg1"/>
              </a:solidFill>
              <a:latin typeface="Adobe Garamond Pro Bold" panose="02020702060506020403" pitchFamily="18" charset="0"/>
              <a:ea typeface="+mj-ea"/>
              <a:cs typeface="+mj-cs"/>
            </a:endParaRPr>
          </a:p>
          <a:p>
            <a:pPr marL="0" lvl="0" indent="0" algn="ctr">
              <a:spcAft>
                <a:spcPts val="0"/>
              </a:spcAft>
              <a:buNone/>
            </a:pPr>
            <a:r>
              <a:rPr lang="en-US" sz="3600" dirty="0">
                <a:solidFill>
                  <a:schemeClr val="bg1"/>
                </a:solidFill>
                <a:latin typeface="Adobe Garamond Pro Bold" panose="02020702060506020403" pitchFamily="18" charset="0"/>
                <a:ea typeface="+mj-ea"/>
                <a:cs typeface="+mj-cs"/>
              </a:rPr>
              <a:t>Rubina Shaikh</a:t>
            </a:r>
          </a:p>
          <a:p>
            <a:pPr marL="0" indent="0" algn="ctr">
              <a:buNone/>
            </a:pPr>
            <a:r>
              <a:rPr lang="en-IN" sz="3600" dirty="0">
                <a:solidFill>
                  <a:schemeClr val="bg1"/>
                </a:solidFill>
                <a:latin typeface="Adobe Garamond Pro Bold" panose="02020702060506020403" pitchFamily="18" charset="0"/>
                <a:ea typeface="+mj-ea"/>
                <a:cs typeface="+mj-cs"/>
              </a:rPr>
              <a:t>Siddhesh Chinchole</a:t>
            </a:r>
          </a:p>
        </p:txBody>
      </p:sp>
    </p:spTree>
    <p:extLst>
      <p:ext uri="{BB962C8B-B14F-4D97-AF65-F5344CB8AC3E}">
        <p14:creationId xmlns:p14="http://schemas.microsoft.com/office/powerpoint/2010/main" val="39304604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rk Blue Gradient Images – Browse 620,499 Stock Photos, Vectors, and Video  | Adobe Stock">
            <a:extLst>
              <a:ext uri="{FF2B5EF4-FFF2-40B4-BE49-F238E27FC236}">
                <a16:creationId xmlns:a16="http://schemas.microsoft.com/office/drawing/2014/main" id="{CC4D2B88-8133-812F-AA28-7AD8866AA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 y="0"/>
            <a:ext cx="122192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2">
            <a:extLst>
              <a:ext uri="{FF2B5EF4-FFF2-40B4-BE49-F238E27FC236}">
                <a16:creationId xmlns:a16="http://schemas.microsoft.com/office/drawing/2014/main" id="{9738E607-A8EC-724A-8C69-0CF2A36EE60F}"/>
              </a:ext>
            </a:extLst>
          </p:cNvPr>
          <p:cNvSpPr txBox="1">
            <a:spLocks/>
          </p:cNvSpPr>
          <p:nvPr/>
        </p:nvSpPr>
        <p:spPr>
          <a:xfrm>
            <a:off x="864568" y="957810"/>
            <a:ext cx="10837036" cy="49423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250"/>
              </a:lnSpc>
              <a:spcBef>
                <a:spcPts val="1595"/>
              </a:spcBef>
              <a:spcAft>
                <a:spcPts val="1595"/>
              </a:spcAft>
              <a:buNone/>
            </a:pPr>
            <a:r>
              <a:rPr lang="en-IN" b="1"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Pros</a:t>
            </a:r>
          </a:p>
          <a:p>
            <a:pPr marL="342900" lvl="0" indent="-342900">
              <a:lnSpc>
                <a:spcPts val="1800"/>
              </a:lnSpc>
              <a:spcAft>
                <a:spcPts val="1500"/>
              </a:spcAft>
              <a:buSzPts val="1000"/>
              <a:buFont typeface="Symbol" panose="05050102010706020507" pitchFamily="18" charset="2"/>
              <a:buChar char=""/>
              <a:tabLst>
                <a:tab pos="457200" algn="l"/>
              </a:tabLs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Good for monitoring network traffic</a:t>
            </a:r>
          </a:p>
          <a:p>
            <a:pPr marL="342900" lvl="0" indent="-342900">
              <a:lnSpc>
                <a:spcPts val="1800"/>
              </a:lnSpc>
              <a:spcAft>
                <a:spcPts val="1500"/>
              </a:spcAft>
              <a:buSzPts val="1000"/>
              <a:buFont typeface="Symbol" panose="05050102010706020507" pitchFamily="18" charset="2"/>
              <a:buChar char=""/>
              <a:tabLst>
                <a:tab pos="457200" algn="l"/>
              </a:tabLs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Good for detecting any network intrusions and attacks</a:t>
            </a:r>
          </a:p>
          <a:p>
            <a:pPr marL="0" indent="0">
              <a:lnSpc>
                <a:spcPts val="2250"/>
              </a:lnSpc>
              <a:spcBef>
                <a:spcPts val="1595"/>
              </a:spcBef>
              <a:spcAft>
                <a:spcPts val="1595"/>
              </a:spcAft>
              <a:buNone/>
            </a:pPr>
            <a:r>
              <a:rPr lang="en-IN" b="1"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Cons</a:t>
            </a:r>
          </a:p>
          <a:p>
            <a:pPr marL="342900" lvl="0" indent="-342900">
              <a:lnSpc>
                <a:spcPts val="1800"/>
              </a:lnSpc>
              <a:spcAft>
                <a:spcPts val="1500"/>
              </a:spcAft>
              <a:buSzPts val="1000"/>
              <a:buFont typeface="Symbol" panose="05050102010706020507" pitchFamily="18" charset="2"/>
              <a:buChar char=""/>
              <a:tabLst>
                <a:tab pos="457200" algn="l"/>
              </a:tabLs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Complicated settings and configuration</a:t>
            </a:r>
          </a:p>
          <a:p>
            <a:pPr marL="342900" lvl="0" indent="-342900">
              <a:lnSpc>
                <a:spcPts val="1800"/>
              </a:lnSpc>
              <a:spcAft>
                <a:spcPts val="1500"/>
              </a:spcAft>
              <a:buSzPts val="1000"/>
              <a:buFont typeface="Symbol" panose="05050102010706020507" pitchFamily="18" charset="2"/>
              <a:buChar char=""/>
              <a:tabLst>
                <a:tab pos="457200" algn="l"/>
              </a:tabLs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Steep learning curve</a:t>
            </a:r>
          </a:p>
          <a:p>
            <a:pPr marL="0" indent="0">
              <a:lnSpc>
                <a:spcPct val="107000"/>
              </a:lnSpc>
              <a:spcAft>
                <a:spcPts val="800"/>
              </a:spcAft>
              <a:buNone/>
            </a:pPr>
            <a:endPar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endParaRPr>
          </a:p>
        </p:txBody>
      </p:sp>
    </p:spTree>
    <p:extLst>
      <p:ext uri="{BB962C8B-B14F-4D97-AF65-F5344CB8AC3E}">
        <p14:creationId xmlns:p14="http://schemas.microsoft.com/office/powerpoint/2010/main" val="138957703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rk Blue Gradient Images – Browse 620,499 Stock Photos, Vectors, and Video  | Adobe Stock">
            <a:extLst>
              <a:ext uri="{FF2B5EF4-FFF2-40B4-BE49-F238E27FC236}">
                <a16:creationId xmlns:a16="http://schemas.microsoft.com/office/drawing/2014/main" id="{CC4D2B88-8133-812F-AA28-7AD8866AA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 y="0"/>
            <a:ext cx="122192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80965B-0FB3-EA31-EE1F-F83657E83E63}"/>
              </a:ext>
            </a:extLst>
          </p:cNvPr>
          <p:cNvSpPr txBox="1">
            <a:spLocks/>
          </p:cNvSpPr>
          <p:nvPr/>
        </p:nvSpPr>
        <p:spPr>
          <a:xfrm>
            <a:off x="2568158" y="2699421"/>
            <a:ext cx="7055683" cy="10500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accent2">
                    <a:lumMod val="40000"/>
                    <a:lumOff val="60000"/>
                  </a:schemeClr>
                </a:solidFill>
                <a:latin typeface="Adobe Garamond Pro Bold" panose="02020702060506020403" pitchFamily="18" charset="0"/>
              </a:rPr>
              <a:t>THANK YOU</a:t>
            </a:r>
          </a:p>
        </p:txBody>
      </p:sp>
    </p:spTree>
    <p:extLst>
      <p:ext uri="{BB962C8B-B14F-4D97-AF65-F5344CB8AC3E}">
        <p14:creationId xmlns:p14="http://schemas.microsoft.com/office/powerpoint/2010/main" val="183289134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rk Blue Gradient Images – Browse 620,499 Stock Photos, Vectors, and Video  | Adobe Stock">
            <a:extLst>
              <a:ext uri="{FF2B5EF4-FFF2-40B4-BE49-F238E27FC236}">
                <a16:creationId xmlns:a16="http://schemas.microsoft.com/office/drawing/2014/main" id="{CC4D2B88-8133-812F-AA28-7AD8866AA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 y="0"/>
            <a:ext cx="122192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47814AE-D94D-FA68-F62E-13E4B4AD7FF9}"/>
              </a:ext>
            </a:extLst>
          </p:cNvPr>
          <p:cNvSpPr txBox="1">
            <a:spLocks/>
          </p:cNvSpPr>
          <p:nvPr/>
        </p:nvSpPr>
        <p:spPr>
          <a:xfrm>
            <a:off x="2634792" y="301657"/>
            <a:ext cx="6375662" cy="10500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5400" dirty="0">
                <a:solidFill>
                  <a:schemeClr val="accent2">
                    <a:lumMod val="40000"/>
                    <a:lumOff val="60000"/>
                  </a:schemeClr>
                </a:solidFill>
                <a:latin typeface="Adobe Garamond Pro Bold" panose="02020702060506020403" pitchFamily="18" charset="0"/>
              </a:rPr>
              <a:t>DESCRIPTION</a:t>
            </a:r>
          </a:p>
        </p:txBody>
      </p:sp>
      <p:sp>
        <p:nvSpPr>
          <p:cNvPr id="3" name="Subtitle 2">
            <a:extLst>
              <a:ext uri="{FF2B5EF4-FFF2-40B4-BE49-F238E27FC236}">
                <a16:creationId xmlns:a16="http://schemas.microsoft.com/office/drawing/2014/main" id="{7DBF300E-100F-BCAA-1970-1AB99F17A02D}"/>
              </a:ext>
            </a:extLst>
          </p:cNvPr>
          <p:cNvSpPr txBox="1">
            <a:spLocks/>
          </p:cNvSpPr>
          <p:nvPr/>
        </p:nvSpPr>
        <p:spPr>
          <a:xfrm>
            <a:off x="1554637" y="1894286"/>
            <a:ext cx="8535971" cy="40068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600" kern="100" dirty="0">
                <a:solidFill>
                  <a:schemeClr val="bg1"/>
                </a:solidFill>
                <a:effectLst/>
                <a:latin typeface="Bodoni MT" panose="02070603080606020203" pitchFamily="18" charset="0"/>
                <a:ea typeface="Cascadia Code Light" panose="020B0609020000020004" pitchFamily="49" charset="0"/>
                <a:cs typeface="Times New Roman" panose="02020603050405020304" pitchFamily="18" charset="0"/>
              </a:rPr>
              <a:t>We have created a cipher which uses the combination of RSA, Hash algorithms and Additive cipher. </a:t>
            </a:r>
          </a:p>
          <a:p>
            <a:r>
              <a:rPr lang="en-IN" sz="2600" kern="100" dirty="0">
                <a:solidFill>
                  <a:schemeClr val="bg1"/>
                </a:solidFill>
                <a:effectLst/>
                <a:latin typeface="Bodoni MT" panose="02070603080606020203" pitchFamily="18" charset="0"/>
                <a:ea typeface="Cascadia Code Light" panose="020B0609020000020004" pitchFamily="49" charset="0"/>
                <a:cs typeface="Times New Roman" panose="02020603050405020304" pitchFamily="18" charset="0"/>
              </a:rPr>
              <a:t>This algorithm will be consisting of two keys – public key and private key, which would be generated using RSA algorithm. </a:t>
            </a:r>
          </a:p>
          <a:p>
            <a:r>
              <a:rPr lang="en-IN" sz="2600" kern="100" dirty="0">
                <a:solidFill>
                  <a:schemeClr val="bg1"/>
                </a:solidFill>
                <a:effectLst/>
                <a:latin typeface="Bodoni MT" panose="02070603080606020203" pitchFamily="18" charset="0"/>
                <a:ea typeface="Cascadia Code Light" panose="020B0609020000020004" pitchFamily="49" charset="0"/>
                <a:cs typeface="Times New Roman" panose="02020603050405020304" pitchFamily="18" charset="0"/>
              </a:rPr>
              <a:t>Along with these keys, a new secret key will also be generated with the help of hash algorithm sha-256.</a:t>
            </a:r>
          </a:p>
          <a:p>
            <a:pPr>
              <a:buFont typeface="Wingdings" panose="05000000000000000000" pitchFamily="2" charset="2"/>
              <a:buChar char="§"/>
            </a:pPr>
            <a:r>
              <a:rPr lang="en-IN" sz="2600" kern="100" dirty="0">
                <a:solidFill>
                  <a:schemeClr val="bg1"/>
                </a:solidFill>
                <a:effectLst/>
                <a:latin typeface="Bodoni MT" panose="02070603080606020203" pitchFamily="18" charset="0"/>
                <a:ea typeface="Cascadia Code Light" panose="020B0609020000020004" pitchFamily="49" charset="0"/>
                <a:cs typeface="Times New Roman" panose="02020603050405020304" pitchFamily="18" charset="0"/>
              </a:rPr>
              <a:t>Additive cipher will use this secret key to encrypt each and every plaintext into cipher text. </a:t>
            </a:r>
          </a:p>
          <a:p>
            <a:pPr marL="0" indent="0">
              <a:buNone/>
            </a:pPr>
            <a:endParaRPr lang="en-IN" sz="1800" dirty="0">
              <a:solidFill>
                <a:schemeClr val="bg1"/>
              </a:solidFill>
              <a:latin typeface="Adobe Garamond Pro Bold" panose="02020702060506020403" pitchFamily="18" charset="0"/>
              <a:ea typeface="+mj-ea"/>
              <a:cs typeface="+mj-cs"/>
            </a:endParaRPr>
          </a:p>
        </p:txBody>
      </p:sp>
    </p:spTree>
    <p:extLst>
      <p:ext uri="{BB962C8B-B14F-4D97-AF65-F5344CB8AC3E}">
        <p14:creationId xmlns:p14="http://schemas.microsoft.com/office/powerpoint/2010/main" val="315413598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rk Blue Gradient Images – Browse 620,499 Stock Photos, Vectors, and Video  | Adobe Stock">
            <a:extLst>
              <a:ext uri="{FF2B5EF4-FFF2-40B4-BE49-F238E27FC236}">
                <a16:creationId xmlns:a16="http://schemas.microsoft.com/office/drawing/2014/main" id="{CC4D2B88-8133-812F-AA28-7AD8866AA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 y="0"/>
            <a:ext cx="122192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086D238-A5E3-312E-687F-DD31C1263703}"/>
              </a:ext>
            </a:extLst>
          </p:cNvPr>
          <p:cNvSpPr txBox="1">
            <a:spLocks/>
          </p:cNvSpPr>
          <p:nvPr/>
        </p:nvSpPr>
        <p:spPr>
          <a:xfrm>
            <a:off x="2634792" y="301657"/>
            <a:ext cx="6375662" cy="10500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5400" dirty="0">
                <a:solidFill>
                  <a:schemeClr val="accent2">
                    <a:lumMod val="40000"/>
                    <a:lumOff val="60000"/>
                  </a:schemeClr>
                </a:solidFill>
                <a:latin typeface="Adobe Garamond Pro Bold" panose="02020702060506020403" pitchFamily="18" charset="0"/>
              </a:rPr>
              <a:t>WORKING</a:t>
            </a:r>
          </a:p>
        </p:txBody>
      </p:sp>
      <p:sp>
        <p:nvSpPr>
          <p:cNvPr id="3" name="Subtitle 2">
            <a:extLst>
              <a:ext uri="{FF2B5EF4-FFF2-40B4-BE49-F238E27FC236}">
                <a16:creationId xmlns:a16="http://schemas.microsoft.com/office/drawing/2014/main" id="{F340A5D3-7326-ABCA-4BB6-E1CF4E11D8C5}"/>
              </a:ext>
            </a:extLst>
          </p:cNvPr>
          <p:cNvSpPr txBox="1">
            <a:spLocks/>
          </p:cNvSpPr>
          <p:nvPr/>
        </p:nvSpPr>
        <p:spPr>
          <a:xfrm>
            <a:off x="395140" y="1502575"/>
            <a:ext cx="8535971" cy="5378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There are four main functions in our cipher</a:t>
            </a:r>
            <a:r>
              <a:rPr lang="en-IN" sz="3200" kern="100" dirty="0">
                <a:solidFill>
                  <a:schemeClr val="bg1"/>
                </a:solidFill>
                <a:latin typeface="Calibri" panose="020F0502020204030204" pitchFamily="34" charset="0"/>
                <a:ea typeface="Cascadia Code Light" panose="020B0609020000020004" pitchFamily="49" charset="0"/>
                <a:cs typeface="Times New Roman" panose="02020603050405020304" pitchFamily="18" charset="0"/>
              </a:rPr>
              <a:t>: </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solidFill>
                <a:schemeClr val="bg1"/>
              </a:solidFill>
              <a:latin typeface="Adobe Garamond Pro Bold" panose="02020702060506020403" pitchFamily="18" charset="0"/>
              <a:ea typeface="+mj-ea"/>
              <a:cs typeface="+mj-cs"/>
            </a:endParaRPr>
          </a:p>
        </p:txBody>
      </p:sp>
      <p:sp>
        <p:nvSpPr>
          <p:cNvPr id="4" name="Subtitle 2">
            <a:extLst>
              <a:ext uri="{FF2B5EF4-FFF2-40B4-BE49-F238E27FC236}">
                <a16:creationId xmlns:a16="http://schemas.microsoft.com/office/drawing/2014/main" id="{38148457-8CC3-5D93-31C6-7C62F86E944A}"/>
              </a:ext>
            </a:extLst>
          </p:cNvPr>
          <p:cNvSpPr txBox="1">
            <a:spLocks/>
          </p:cNvSpPr>
          <p:nvPr/>
        </p:nvSpPr>
        <p:spPr>
          <a:xfrm>
            <a:off x="474483" y="2304354"/>
            <a:ext cx="10573731" cy="4006893"/>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n-IN" sz="3300" b="1"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1) </a:t>
            </a:r>
            <a:r>
              <a:rPr lang="en-IN" sz="3300" b="1" kern="100" dirty="0" err="1">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rsa</a:t>
            </a:r>
            <a:r>
              <a:rPr lang="en-IN" sz="3300" b="1"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a:t>
            </a:r>
          </a:p>
          <a:p>
            <a:pPr>
              <a:lnSpc>
                <a:spcPct val="107000"/>
              </a:lnSpc>
              <a:spcAft>
                <a:spcPts val="800"/>
              </a:spcAft>
            </a:pPr>
            <a:r>
              <a:rPr lang="en-IN" kern="100" dirty="0" err="1">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rsa</a:t>
            </a:r>
            <a:r>
              <a:rPr lang="en-IN"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 will help us to generate a pair of keys which will include a public key and private key. </a:t>
            </a:r>
          </a:p>
          <a:p>
            <a:pPr>
              <a:lnSpc>
                <a:spcPct val="107000"/>
              </a:lnSpc>
              <a:spcAft>
                <a:spcPts val="800"/>
              </a:spcAft>
            </a:pPr>
            <a:r>
              <a:rPr lang="en-IN"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Public key will be used by sender to encrypt and send the plaintext and receiver will use private key to decrypt the ciphertext to retrieve the original plaintext. </a:t>
            </a:r>
          </a:p>
          <a:p>
            <a:pPr>
              <a:lnSpc>
                <a:spcPct val="107000"/>
              </a:lnSpc>
              <a:spcAft>
                <a:spcPts val="800"/>
              </a:spcAft>
            </a:pPr>
            <a:r>
              <a:rPr lang="en-IN"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In this function input of two large prime numbers is taken. Then based on these large prime numbers the value of variables ‘d’ and ‘e’ are determined using methods like </a:t>
            </a:r>
            <a:r>
              <a:rPr lang="en-IN" kern="100" dirty="0" err="1">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gcd</a:t>
            </a:r>
            <a:r>
              <a:rPr lang="en-IN"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 and modular inverse respectively. </a:t>
            </a:r>
          </a:p>
          <a:p>
            <a:pPr>
              <a:lnSpc>
                <a:spcPct val="107000"/>
              </a:lnSpc>
              <a:spcAft>
                <a:spcPts val="800"/>
              </a:spcAft>
            </a:pPr>
            <a:r>
              <a:rPr lang="en-IN"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Now these values are combined with product of those large prime numbers to form the key pair of public key and private key.</a:t>
            </a:r>
          </a:p>
        </p:txBody>
      </p:sp>
    </p:spTree>
    <p:extLst>
      <p:ext uri="{BB962C8B-B14F-4D97-AF65-F5344CB8AC3E}">
        <p14:creationId xmlns:p14="http://schemas.microsoft.com/office/powerpoint/2010/main" val="199173986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rk Blue Gradient Images – Browse 620,499 Stock Photos, Vectors, and Video  | Adobe Stock">
            <a:extLst>
              <a:ext uri="{FF2B5EF4-FFF2-40B4-BE49-F238E27FC236}">
                <a16:creationId xmlns:a16="http://schemas.microsoft.com/office/drawing/2014/main" id="{CC4D2B88-8133-812F-AA28-7AD8866AA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 y="0"/>
            <a:ext cx="122192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2">
            <a:extLst>
              <a:ext uri="{FF2B5EF4-FFF2-40B4-BE49-F238E27FC236}">
                <a16:creationId xmlns:a16="http://schemas.microsoft.com/office/drawing/2014/main" id="{605E0AAA-0455-CD50-D8F8-2F85005DAB2E}"/>
              </a:ext>
            </a:extLst>
          </p:cNvPr>
          <p:cNvSpPr txBox="1">
            <a:spLocks/>
          </p:cNvSpPr>
          <p:nvPr/>
        </p:nvSpPr>
        <p:spPr>
          <a:xfrm>
            <a:off x="399069" y="1173138"/>
            <a:ext cx="10573731" cy="5435052"/>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n-IN" sz="3600" b="1"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2) Value()</a:t>
            </a:r>
          </a:p>
          <a:p>
            <a:pPr>
              <a:lnSpc>
                <a:spcPct val="107000"/>
              </a:lnSpc>
              <a:spcAft>
                <a:spcPts val="800"/>
              </a:spcAft>
            </a:pPr>
            <a:r>
              <a:rPr lang="en-IN" sz="31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This function is used to evaluate the second key which would be the secret key for our cipher. This function uses hash algorithm to calculate the secret key.</a:t>
            </a:r>
          </a:p>
          <a:p>
            <a:pPr>
              <a:lnSpc>
                <a:spcPct val="107000"/>
              </a:lnSpc>
              <a:spcAft>
                <a:spcPts val="800"/>
              </a:spcAft>
            </a:pPr>
            <a:r>
              <a:rPr lang="en-IN" sz="31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When the additive cipher is perform on plaintext using our public key, we get a string consisting of some numbers. This string is converted in to a hash with the help of sha 256 algorithm. </a:t>
            </a:r>
          </a:p>
          <a:p>
            <a:pPr>
              <a:lnSpc>
                <a:spcPct val="107000"/>
              </a:lnSpc>
              <a:spcAft>
                <a:spcPts val="800"/>
              </a:spcAft>
            </a:pPr>
            <a:r>
              <a:rPr lang="en-IN" sz="31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Now based on the condition we coded it adds a </a:t>
            </a:r>
            <a:r>
              <a:rPr lang="en-IN" sz="3100" kern="100" dirty="0" err="1">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nounce</a:t>
            </a:r>
            <a:r>
              <a:rPr lang="en-IN" sz="31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 variable to this string and convert it again to hash to check whether the condition is satisfied or not.</a:t>
            </a:r>
          </a:p>
          <a:p>
            <a:pPr>
              <a:lnSpc>
                <a:spcPct val="107000"/>
              </a:lnSpc>
              <a:spcAft>
                <a:spcPts val="800"/>
              </a:spcAft>
            </a:pPr>
            <a:r>
              <a:rPr lang="en-IN" sz="31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 If the condition is satisfied then the </a:t>
            </a:r>
            <a:r>
              <a:rPr lang="en-IN" sz="3100" kern="100" dirty="0" err="1">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nounce</a:t>
            </a:r>
            <a:r>
              <a:rPr lang="en-IN" sz="31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 variable will be returned as our secret key or else it will run in a loop again and again incrementing the value of </a:t>
            </a:r>
            <a:r>
              <a:rPr lang="en-IN" sz="3100" kern="100" dirty="0" err="1">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nounce</a:t>
            </a:r>
            <a:r>
              <a:rPr lang="en-IN" sz="31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 variable by 1, till it satisfies the condition.</a:t>
            </a:r>
          </a:p>
          <a:p>
            <a:pPr marL="0" indent="0">
              <a:lnSpc>
                <a:spcPct val="107000"/>
              </a:lnSpc>
              <a:spcAft>
                <a:spcPts val="800"/>
              </a:spcAft>
              <a:buNone/>
            </a:pPr>
            <a:endParaRPr lang="en-IN" sz="26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endParaRPr>
          </a:p>
        </p:txBody>
      </p:sp>
    </p:spTree>
    <p:extLst>
      <p:ext uri="{BB962C8B-B14F-4D97-AF65-F5344CB8AC3E}">
        <p14:creationId xmlns:p14="http://schemas.microsoft.com/office/powerpoint/2010/main" val="424508929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rk Blue Gradient Images – Browse 620,499 Stock Photos, Vectors, and Video  | Adobe Stock">
            <a:extLst>
              <a:ext uri="{FF2B5EF4-FFF2-40B4-BE49-F238E27FC236}">
                <a16:creationId xmlns:a16="http://schemas.microsoft.com/office/drawing/2014/main" id="{CC4D2B88-8133-812F-AA28-7AD8866AA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 y="0"/>
            <a:ext cx="122192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2">
            <a:extLst>
              <a:ext uri="{FF2B5EF4-FFF2-40B4-BE49-F238E27FC236}">
                <a16:creationId xmlns:a16="http://schemas.microsoft.com/office/drawing/2014/main" id="{26EFF0D1-50FE-F4E2-78A6-4602EEE734A3}"/>
              </a:ext>
            </a:extLst>
          </p:cNvPr>
          <p:cNvSpPr txBox="1">
            <a:spLocks/>
          </p:cNvSpPr>
          <p:nvPr/>
        </p:nvSpPr>
        <p:spPr>
          <a:xfrm>
            <a:off x="399069" y="1173138"/>
            <a:ext cx="10573731" cy="543505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n-IN" b="1"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3) Encrypt()</a:t>
            </a:r>
          </a:p>
          <a:p>
            <a:pPr>
              <a:lnSpc>
                <a:spcPct val="107000"/>
              </a:lnSpc>
              <a:spcAft>
                <a:spcPts val="800"/>
              </a:spcAft>
            </a:pPr>
            <a:r>
              <a:rPr lang="en-IN" sz="24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This function is purely made for encrypting the plaintext where a key pair is generated by calling our </a:t>
            </a:r>
            <a:r>
              <a:rPr lang="en-IN" sz="2400" kern="100" dirty="0" err="1">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rsa</a:t>
            </a:r>
            <a:r>
              <a:rPr lang="en-IN" sz="24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 function and additive cipher is used to generate a simple cipher text (1st stage) using public key.</a:t>
            </a:r>
          </a:p>
          <a:p>
            <a:pPr>
              <a:lnSpc>
                <a:spcPct val="107000"/>
              </a:lnSpc>
              <a:spcAft>
                <a:spcPts val="800"/>
              </a:spcAft>
            </a:pPr>
            <a:r>
              <a:rPr lang="en-IN" sz="24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 Then we call our value() function to generate the secret key based to that simple text and add this secret key to the ciphertext to generate the list of integers.(Which will be our cipher text now).</a:t>
            </a:r>
          </a:p>
        </p:txBody>
      </p:sp>
    </p:spTree>
    <p:extLst>
      <p:ext uri="{BB962C8B-B14F-4D97-AF65-F5344CB8AC3E}">
        <p14:creationId xmlns:p14="http://schemas.microsoft.com/office/powerpoint/2010/main" val="370774829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rk Blue Gradient Images – Browse 620,499 Stock Photos, Vectors, and Video  | Adobe Stock">
            <a:extLst>
              <a:ext uri="{FF2B5EF4-FFF2-40B4-BE49-F238E27FC236}">
                <a16:creationId xmlns:a16="http://schemas.microsoft.com/office/drawing/2014/main" id="{CC4D2B88-8133-812F-AA28-7AD8866AA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4" y="0"/>
            <a:ext cx="1221921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A2CD9B-3C63-370B-A6F8-1BDB404A0EA6}"/>
              </a:ext>
            </a:extLst>
          </p:cNvPr>
          <p:cNvSpPr txBox="1"/>
          <p:nvPr/>
        </p:nvSpPr>
        <p:spPr>
          <a:xfrm>
            <a:off x="848412" y="1074656"/>
            <a:ext cx="9747316" cy="3220369"/>
          </a:xfrm>
          <a:prstGeom prst="rect">
            <a:avLst/>
          </a:prstGeom>
          <a:noFill/>
        </p:spPr>
        <p:txBody>
          <a:bodyPr wrap="square">
            <a:spAutoFit/>
          </a:bodyPr>
          <a:lstStyle/>
          <a:p>
            <a:pPr>
              <a:lnSpc>
                <a:spcPct val="107000"/>
              </a:lnSpc>
              <a:spcAft>
                <a:spcPts val="800"/>
              </a:spcAft>
            </a:pPr>
            <a:r>
              <a:rPr lang="en-IN" sz="2800" b="1"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4) Decrypt()</a:t>
            </a:r>
          </a:p>
          <a:p>
            <a:pPr marL="342900" indent="-342900">
              <a:lnSpc>
                <a:spcPct val="107000"/>
              </a:lnSpc>
              <a:spcAft>
                <a:spcPts val="800"/>
              </a:spcAft>
              <a:buFont typeface="Arial" panose="020B0604020202020204" pitchFamily="34" charset="0"/>
              <a:buChar char="•"/>
            </a:pPr>
            <a:r>
              <a:rPr lang="en-IN" sz="24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This function is purely made for decrypting the ciphertext where we subtract the value of secret key from the list of ciphertext(1st stage). </a:t>
            </a:r>
          </a:p>
          <a:p>
            <a:pPr marL="342900" indent="-342900">
              <a:lnSpc>
                <a:spcPct val="107000"/>
              </a:lnSpc>
              <a:spcAft>
                <a:spcPts val="800"/>
              </a:spcAft>
              <a:buFont typeface="Arial" panose="020B0604020202020204" pitchFamily="34" charset="0"/>
              <a:buChar char="•"/>
            </a:pPr>
            <a:r>
              <a:rPr lang="en-IN" sz="24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Now we would use the private key from the generated pair and decrypt the list of ciphertext(2st stage) .</a:t>
            </a:r>
          </a:p>
          <a:p>
            <a:pPr marL="342900" indent="-342900">
              <a:lnSpc>
                <a:spcPct val="107000"/>
              </a:lnSpc>
              <a:spcAft>
                <a:spcPts val="800"/>
              </a:spcAft>
              <a:buFont typeface="Arial" panose="020B0604020202020204" pitchFamily="34" charset="0"/>
              <a:buChar char="•"/>
            </a:pPr>
            <a:r>
              <a:rPr lang="en-IN" sz="24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 Now using the dictionary we would map the index of each text to retrieve the original plaintext.</a:t>
            </a:r>
          </a:p>
        </p:txBody>
      </p:sp>
    </p:spTree>
    <p:extLst>
      <p:ext uri="{BB962C8B-B14F-4D97-AF65-F5344CB8AC3E}">
        <p14:creationId xmlns:p14="http://schemas.microsoft.com/office/powerpoint/2010/main" val="34479176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rk Blue Gradient Images – Browse 620,499 Stock Photos, Vectors, and Video  | Adobe Stock">
            <a:extLst>
              <a:ext uri="{FF2B5EF4-FFF2-40B4-BE49-F238E27FC236}">
                <a16:creationId xmlns:a16="http://schemas.microsoft.com/office/drawing/2014/main" id="{CC4D2B88-8133-812F-AA28-7AD8866AA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 y="0"/>
            <a:ext cx="122192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A5DBEF7-8A8E-0392-339C-04CD7694E2A6}"/>
              </a:ext>
            </a:extLst>
          </p:cNvPr>
          <p:cNvSpPr txBox="1">
            <a:spLocks/>
          </p:cNvSpPr>
          <p:nvPr/>
        </p:nvSpPr>
        <p:spPr>
          <a:xfrm>
            <a:off x="647574" y="2891921"/>
            <a:ext cx="10896852" cy="10741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accent2">
                    <a:lumMod val="40000"/>
                    <a:lumOff val="60000"/>
                  </a:schemeClr>
                </a:solidFill>
                <a:latin typeface="Adobe Garamond Pro Bold" panose="02020702060506020403" pitchFamily="18" charset="0"/>
              </a:rPr>
              <a:t>Let’s see the working of the cipher</a:t>
            </a:r>
          </a:p>
        </p:txBody>
      </p:sp>
    </p:spTree>
    <p:extLst>
      <p:ext uri="{BB962C8B-B14F-4D97-AF65-F5344CB8AC3E}">
        <p14:creationId xmlns:p14="http://schemas.microsoft.com/office/powerpoint/2010/main" val="372447264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rk Blue Gradient Images – Browse 620,499 Stock Photos, Vectors, and Video  | Adobe Stock">
            <a:extLst>
              <a:ext uri="{FF2B5EF4-FFF2-40B4-BE49-F238E27FC236}">
                <a16:creationId xmlns:a16="http://schemas.microsoft.com/office/drawing/2014/main" id="{CC4D2B88-8133-812F-AA28-7AD8866AA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 y="0"/>
            <a:ext cx="122192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53404B6-2530-E5B8-BEBD-8C15742C8790}"/>
              </a:ext>
            </a:extLst>
          </p:cNvPr>
          <p:cNvSpPr txBox="1">
            <a:spLocks/>
          </p:cNvSpPr>
          <p:nvPr/>
        </p:nvSpPr>
        <p:spPr>
          <a:xfrm>
            <a:off x="2894562" y="377071"/>
            <a:ext cx="6375662" cy="10500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accent2">
                    <a:lumMod val="40000"/>
                    <a:lumOff val="60000"/>
                  </a:schemeClr>
                </a:solidFill>
                <a:latin typeface="Adobe Garamond Pro Bold" panose="02020702060506020403" pitchFamily="18" charset="0"/>
              </a:rPr>
              <a:t>ADVANTAGES</a:t>
            </a:r>
          </a:p>
        </p:txBody>
      </p:sp>
      <p:sp>
        <p:nvSpPr>
          <p:cNvPr id="3" name="Subtitle 2">
            <a:extLst>
              <a:ext uri="{FF2B5EF4-FFF2-40B4-BE49-F238E27FC236}">
                <a16:creationId xmlns:a16="http://schemas.microsoft.com/office/drawing/2014/main" id="{7C2357A5-0398-4AEA-E381-7C62F030DC74}"/>
              </a:ext>
            </a:extLst>
          </p:cNvPr>
          <p:cNvSpPr txBox="1">
            <a:spLocks/>
          </p:cNvSpPr>
          <p:nvPr/>
        </p:nvSpPr>
        <p:spPr>
          <a:xfrm>
            <a:off x="892848" y="1538549"/>
            <a:ext cx="10837036" cy="49423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1) We require 2 keys to decrypt the ciphertext to original text. Even if one of the keys is not there then also the message retrieval would not be possible for attacker.</a:t>
            </a:r>
          </a:p>
          <a:p>
            <a:pPr>
              <a:lnSpc>
                <a:spcPct val="107000"/>
              </a:lnSpc>
              <a:spcAft>
                <a:spcPts val="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2) The secret key for each communication would be different each time. So even if attack somehow figured out a secret key during a transmission, he could not use the same the key next time.</a:t>
            </a:r>
          </a:p>
          <a:p>
            <a:pPr>
              <a:lnSpc>
                <a:spcPct val="107000"/>
              </a:lnSpc>
              <a:spcAft>
                <a:spcPts val="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3) The complexity for the generation of the secret key could be increased as per need. For example in the value() function the condition which satisfies the loop could be different each time, thus making it more difficult for attacker to crack the key.</a:t>
            </a:r>
          </a:p>
          <a:p>
            <a:pPr>
              <a:lnSpc>
                <a:spcPct val="107000"/>
              </a:lnSpc>
              <a:spcAft>
                <a:spcPts val="800"/>
              </a:spcAft>
            </a:pPr>
            <a:r>
              <a:rPr lang="en-IN" sz="22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rPr>
              <a:t>4) The cipher text which is generated is a list object consisting of various random integers, unlike other encryption algorithm which produces alphabetical strings as their ciphertext.</a:t>
            </a:r>
          </a:p>
          <a:p>
            <a:pPr marL="0" indent="0">
              <a:buNone/>
            </a:pPr>
            <a:endParaRPr lang="en-IN" sz="2000" kern="100" dirty="0">
              <a:solidFill>
                <a:schemeClr val="bg1"/>
              </a:solidFill>
              <a:latin typeface="Bodoni MT" panose="02070603080606020203" pitchFamily="18" charset="0"/>
              <a:ea typeface="Cascadia Code Light" panose="020B0609020000020004" pitchFamily="49" charset="0"/>
              <a:cs typeface="Times New Roman" panose="02020603050405020304" pitchFamily="18" charset="0"/>
            </a:endParaRPr>
          </a:p>
        </p:txBody>
      </p:sp>
    </p:spTree>
    <p:extLst>
      <p:ext uri="{BB962C8B-B14F-4D97-AF65-F5344CB8AC3E}">
        <p14:creationId xmlns:p14="http://schemas.microsoft.com/office/powerpoint/2010/main" val="1161585499"/>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TotalTime>
  <Words>1645</Words>
  <Application>Microsoft Office PowerPoint</Application>
  <PresentationFormat>Widescreen</PresentationFormat>
  <Paragraphs>98</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Adobe Garamond Pro Bold</vt:lpstr>
      <vt:lpstr>Arial</vt:lpstr>
      <vt:lpstr>Bodoni MT</vt:lpstr>
      <vt:lpstr>Calibri</vt:lpstr>
      <vt:lpstr>Calibri Light</vt:lpstr>
      <vt:lpstr>Symbol</vt:lpstr>
      <vt:lpstr>Wingdings</vt:lpstr>
      <vt:lpstr>Office Theme</vt:lpstr>
      <vt:lpstr>INS Cipher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Siddhesh Chinchole</dc:creator>
  <cp:lastModifiedBy>Siddhesh Chinchole</cp:lastModifiedBy>
  <cp:revision>40</cp:revision>
  <dcterms:created xsi:type="dcterms:W3CDTF">2023-08-28T06:56:21Z</dcterms:created>
  <dcterms:modified xsi:type="dcterms:W3CDTF">2023-08-30T07:14:00Z</dcterms:modified>
</cp:coreProperties>
</file>