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5" r:id="rId2"/>
    <p:sldId id="286" r:id="rId3"/>
    <p:sldId id="276" r:id="rId4"/>
    <p:sldId id="270" r:id="rId5"/>
    <p:sldId id="277" r:id="rId6"/>
    <p:sldId id="278" r:id="rId7"/>
    <p:sldId id="279" r:id="rId8"/>
    <p:sldId id="281" r:id="rId9"/>
    <p:sldId id="282" r:id="rId10"/>
    <p:sldId id="283" r:id="rId11"/>
    <p:sldId id="284" r:id="rId12"/>
    <p:sldId id="27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277" autoAdjust="0"/>
    <p:restoredTop sz="94660"/>
  </p:normalViewPr>
  <p:slideViewPr>
    <p:cSldViewPr>
      <p:cViewPr varScale="1">
        <p:scale>
          <a:sx n="69" d="100"/>
          <a:sy n="69" d="100"/>
        </p:scale>
        <p:origin x="1866" y="7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D895D-D788-4B08-93B3-B78EFB535739}" type="datetimeFigureOut">
              <a:rPr lang="en-IN" smtClean="0"/>
              <a:t>06-05-2023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2714-8A85-4045-9756-8E58AB7B761B}" type="slidenum">
              <a:rPr lang="en-IN" smtClean="0"/>
              <a:t>‹#›</a:t>
            </a:fld>
            <a:endParaRPr lang="en-IN"/>
          </a:p>
        </p:txBody>
      </p:sp>
    </p:spTree>
    <p:extLst>
      <p:ext uri="{BB962C8B-B14F-4D97-AF65-F5344CB8AC3E}">
        <p14:creationId xmlns:p14="http://schemas.microsoft.com/office/powerpoint/2010/main" val="95613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2472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11</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402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3</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1680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4</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0250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5</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18400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6</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32632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7</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8292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8</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2601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9</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0252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10</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74524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65508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70767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5308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56" y="0"/>
            <a:ext cx="9147855" cy="548680"/>
          </a:xfrm>
        </p:spPr>
        <p:txBody>
          <a:bodyPr>
            <a:normAutofit/>
          </a:bodyPr>
          <a:lstStyle>
            <a:lvl1pPr algn="l">
              <a:defRPr sz="2800" b="1"/>
            </a:lvl1pPr>
          </a:lstStyle>
          <a:p>
            <a:r>
              <a:rPr lang="en-US" smtClean="0"/>
              <a:t>Click to edit Master title style</a:t>
            </a:r>
            <a:endParaRPr lang="en-IN"/>
          </a:p>
        </p:txBody>
      </p:sp>
      <p:sp>
        <p:nvSpPr>
          <p:cNvPr id="3" name="Content Placeholder 2"/>
          <p:cNvSpPr>
            <a:spLocks noGrp="1"/>
          </p:cNvSpPr>
          <p:nvPr>
            <p:ph idx="1"/>
          </p:nvPr>
        </p:nvSpPr>
        <p:spPr>
          <a:xfrm>
            <a:off x="0" y="764704"/>
            <a:ext cx="9144000" cy="5400600"/>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Slide Number Placeholder 5"/>
          <p:cNvSpPr>
            <a:spLocks noGrp="1"/>
          </p:cNvSpPr>
          <p:nvPr>
            <p:ph type="sldNum" sz="quarter" idx="12"/>
          </p:nvPr>
        </p:nvSpPr>
        <p:spPr>
          <a:xfrm>
            <a:off x="0" y="6492064"/>
            <a:ext cx="395064" cy="365125"/>
          </a:xfrm>
        </p:spPr>
        <p:txBody>
          <a:bodyPr/>
          <a:lstStyle>
            <a:lvl1pPr algn="ctr">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132153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05539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9571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54691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6157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420485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96185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02927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676" y="8721"/>
            <a:ext cx="9163676" cy="490066"/>
          </a:xfrm>
          <a:prstGeom prst="rect">
            <a:avLst/>
          </a:prstGeom>
        </p:spPr>
        <p:txBody>
          <a:bodyPr vert="horz" lIns="91440" tIns="45720" rIns="91440" bIns="45720" rtlCol="0" anchor="ctr">
            <a:normAutofit/>
          </a:bodyPr>
          <a:lstStyle/>
          <a:p>
            <a:pPr lvl="0" algn="l"/>
            <a:r>
              <a:rPr lang="en-US" smtClean="0"/>
              <a:t>Click to edit Master title style</a:t>
            </a:r>
            <a:endParaRPr lang="en-IN"/>
          </a:p>
        </p:txBody>
      </p:sp>
      <p:sp>
        <p:nvSpPr>
          <p:cNvPr id="3" name="Text Placeholder 2"/>
          <p:cNvSpPr>
            <a:spLocks noGrp="1"/>
          </p:cNvSpPr>
          <p:nvPr>
            <p:ph type="body" idx="1"/>
          </p:nvPr>
        </p:nvSpPr>
        <p:spPr>
          <a:xfrm>
            <a:off x="0" y="620688"/>
            <a:ext cx="9144000" cy="568863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Slide Number Placeholder 5"/>
          <p:cNvSpPr>
            <a:spLocks noGrp="1"/>
          </p:cNvSpPr>
          <p:nvPr>
            <p:ph type="sldNum" sz="quarter" idx="4"/>
          </p:nvPr>
        </p:nvSpPr>
        <p:spPr>
          <a:xfrm>
            <a:off x="0" y="6492875"/>
            <a:ext cx="4670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3888646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lang="en-IN" sz="2800" b="1" kern="120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edium.com/@kyle.galbraith/how-to-host-a-website-on-s3-without-getting-lost-in-the-sea-e2b82aa6cd38"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docs.aws.amazon.com/AmazonCloudFront/latest/DeveloperGuide/Introduction.html" TargetMode="External"/><Relationship Id="rId4" Type="http://schemas.openxmlformats.org/officeDocument/2006/relationships/hyperlink" Target="https://docs.aws.amazon.com/AmazonS3/latest/userguide/Welcome.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449"/>
            <a:ext cx="9144000" cy="1080120"/>
          </a:xfrm>
        </p:spPr>
        <p:txBody>
          <a:bodyPr>
            <a:normAutofit fontScale="90000"/>
          </a:bodyPr>
          <a:lstStyle/>
          <a:p>
            <a:pPr fontAlgn="base">
              <a:spcAft>
                <a:spcPct val="0"/>
              </a:spcAft>
            </a:pPr>
            <a:r>
              <a:rPr lang="en-US" sz="2400" dirty="0"/>
              <a:t>Multi-Service Configuration on AWS Including Website Hosting</a:t>
            </a:r>
            <a:r>
              <a:rPr lang="en-IN" sz="2400" dirty="0"/>
              <a:t/>
            </a:r>
            <a:br>
              <a:rPr lang="en-IN" sz="2400" dirty="0"/>
            </a:br>
            <a:r>
              <a:rPr lang="en-US" sz="2400" dirty="0" smtClean="0">
                <a:ea typeface="Droid Sans Fallback"/>
                <a:cs typeface="Times New Roman" pitchFamily="18" charset="0"/>
              </a:rPr>
              <a:t/>
            </a:r>
            <a:br>
              <a:rPr lang="en-US" sz="2400" dirty="0" smtClean="0">
                <a:ea typeface="Droid Sans Fallback"/>
                <a:cs typeface="Times New Roman" pitchFamily="18" charset="0"/>
              </a:rPr>
            </a:br>
            <a:r>
              <a:rPr lang="en-US" sz="2000" dirty="0" smtClean="0">
                <a:solidFill>
                  <a:srgbClr val="0033CC"/>
                </a:solidFill>
                <a:latin typeface="Calibri" pitchFamily="34" charset="0"/>
                <a:ea typeface="Droid Sans Fallback"/>
                <a:cs typeface="Times New Roman" pitchFamily="18" charset="0"/>
              </a:rPr>
              <a:t>Date: 06/05/2023</a:t>
            </a:r>
            <a:endParaRPr lang="en-IN" sz="2000" dirty="0"/>
          </a:p>
        </p:txBody>
      </p:sp>
      <p:sp>
        <p:nvSpPr>
          <p:cNvPr id="5" name="Rectangle 4"/>
          <p:cNvSpPr/>
          <p:nvPr/>
        </p:nvSpPr>
        <p:spPr>
          <a:xfrm>
            <a:off x="2323783" y="1585264"/>
            <a:ext cx="4968552" cy="14401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Rectangle 2"/>
          <p:cNvSpPr/>
          <p:nvPr/>
        </p:nvSpPr>
        <p:spPr>
          <a:xfrm>
            <a:off x="861224" y="6122424"/>
            <a:ext cx="7848872" cy="646331"/>
          </a:xfrm>
          <a:prstGeom prst="rect">
            <a:avLst/>
          </a:prstGeom>
        </p:spPr>
        <p:txBody>
          <a:bodyPr wrap="square">
            <a:spAutoFit/>
          </a:bodyPr>
          <a:lstStyle/>
          <a:p>
            <a:pPr lvl="0" algn="ctr" eaLnBrk="0" fontAlgn="base" hangingPunct="0">
              <a:spcBef>
                <a:spcPct val="0"/>
              </a:spcBef>
              <a:spcAft>
                <a:spcPct val="0"/>
              </a:spcAft>
            </a:pPr>
            <a:r>
              <a:rPr lang="en-US" b="1" dirty="0">
                <a:latin typeface="Calibri" pitchFamily="34" charset="0"/>
                <a:ea typeface="Droid Sans Fallback"/>
                <a:cs typeface="Calibri" pitchFamily="34" charset="0"/>
              </a:rPr>
              <a:t>FACULTY OF ENGINEERING &amp; COMPUTING SCIENCES</a:t>
            </a:r>
            <a:endParaRPr lang="en-US" sz="700" dirty="0">
              <a:latin typeface="Arial" pitchFamily="34" charset="0"/>
              <a:cs typeface="Arial" pitchFamily="34" charset="0"/>
            </a:endParaRPr>
          </a:p>
          <a:p>
            <a:pPr lvl="0" algn="ctr" eaLnBrk="0" fontAlgn="base" hangingPunct="0">
              <a:spcBef>
                <a:spcPct val="0"/>
              </a:spcBef>
              <a:spcAft>
                <a:spcPct val="0"/>
              </a:spcAft>
            </a:pPr>
            <a:r>
              <a:rPr lang="en-US" b="1" dirty="0" smtClean="0">
                <a:latin typeface="Calibri" pitchFamily="34" charset="0"/>
                <a:ea typeface="Droid Sans Fallback"/>
                <a:cs typeface="Calibri" pitchFamily="34" charset="0"/>
              </a:rPr>
              <a:t>TEERTHANKER </a:t>
            </a:r>
            <a:r>
              <a:rPr lang="en-US" b="1" dirty="0">
                <a:latin typeface="Calibri" pitchFamily="34" charset="0"/>
                <a:ea typeface="Droid Sans Fallback"/>
                <a:cs typeface="Calibri" pitchFamily="34" charset="0"/>
              </a:rPr>
              <a:t>MAHAVEER UNIVERSITY, MORADABAD</a:t>
            </a:r>
            <a:endParaRPr lang="en-US" b="1" dirty="0">
              <a:latin typeface="Arial" pitchFamily="34" charset="0"/>
              <a:ea typeface="Droid Sans Fallback"/>
              <a:cs typeface="Calibri" pitchFamily="34" charset="0"/>
            </a:endParaRPr>
          </a:p>
        </p:txBody>
      </p:sp>
      <p:pic>
        <p:nvPicPr>
          <p:cNvPr id="7"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1301" y="4854798"/>
            <a:ext cx="1204101" cy="10857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81301" y="3181144"/>
            <a:ext cx="4572000" cy="646331"/>
          </a:xfrm>
          <a:prstGeom prst="rect">
            <a:avLst/>
          </a:prstGeom>
        </p:spPr>
        <p:txBody>
          <a:bodyPr>
            <a:spAutoFit/>
          </a:bodyPr>
          <a:lstStyle/>
          <a:p>
            <a:pPr lvl="0" algn="ctr" eaLnBrk="0" fontAlgn="base" hangingPunct="0">
              <a:spcBef>
                <a:spcPct val="0"/>
              </a:spcBef>
              <a:spcAft>
                <a:spcPct val="0"/>
              </a:spcAft>
            </a:pPr>
            <a:r>
              <a:rPr lang="en-US" dirty="0" smtClean="0">
                <a:solidFill>
                  <a:srgbClr val="0033CC"/>
                </a:solidFill>
                <a:latin typeface="Calibri" pitchFamily="34" charset="0"/>
                <a:ea typeface="Droid Sans Fallback"/>
                <a:cs typeface="Times New Roman" pitchFamily="18" charset="0"/>
              </a:rPr>
              <a:t>Siddhartha Mishra (</a:t>
            </a:r>
            <a:r>
              <a:rPr lang="en-US" dirty="0" smtClean="0">
                <a:solidFill>
                  <a:srgbClr val="0033CC"/>
                </a:solidFill>
                <a:latin typeface="Calibri" pitchFamily="34" charset="0"/>
                <a:ea typeface="Droid Sans Fallback"/>
                <a:cs typeface="Times New Roman" pitchFamily="18" charset="0"/>
              </a:rPr>
              <a:t>TCA1960006</a:t>
            </a:r>
            <a:r>
              <a:rPr lang="en-US" dirty="0" smtClean="0">
                <a:solidFill>
                  <a:srgbClr val="0033CC"/>
                </a:solidFill>
                <a:latin typeface="Calibri" pitchFamily="34" charset="0"/>
                <a:ea typeface="Droid Sans Fallback"/>
                <a:cs typeface="Times New Roman" pitchFamily="18" charset="0"/>
              </a:rPr>
              <a:t>)</a:t>
            </a:r>
            <a:endParaRPr lang="en-US" dirty="0">
              <a:solidFill>
                <a:srgbClr val="0033CC"/>
              </a:solidFill>
              <a:latin typeface="Arial" pitchFamily="34" charset="0"/>
              <a:cs typeface="Arial" pitchFamily="34" charset="0"/>
            </a:endParaRPr>
          </a:p>
          <a:p>
            <a:pPr lvl="0" algn="ctr" eaLnBrk="0" fontAlgn="base" hangingPunct="0">
              <a:spcBef>
                <a:spcPct val="0"/>
              </a:spcBef>
              <a:spcAft>
                <a:spcPct val="0"/>
              </a:spcAft>
            </a:pPr>
            <a:endParaRPr lang="en-US" dirty="0">
              <a:solidFill>
                <a:srgbClr val="0033CC"/>
              </a:solidFill>
              <a:latin typeface="Arial" pitchFamily="34" charset="0"/>
              <a:cs typeface="Arial" pitchFamily="34" charset="0"/>
            </a:endParaRPr>
          </a:p>
        </p:txBody>
      </p:sp>
      <p:sp>
        <p:nvSpPr>
          <p:cNvPr id="9" name="Rectangle 8"/>
          <p:cNvSpPr/>
          <p:nvPr/>
        </p:nvSpPr>
        <p:spPr>
          <a:xfrm>
            <a:off x="183733" y="3198719"/>
            <a:ext cx="3740195" cy="646331"/>
          </a:xfrm>
          <a:prstGeom prst="rect">
            <a:avLst/>
          </a:prstGeom>
        </p:spPr>
        <p:txBody>
          <a:bodyPr wrap="square">
            <a:spAutoFit/>
          </a:bodyPr>
          <a:lstStyle/>
          <a:p>
            <a:pPr lvl="0" algn="ctr" eaLnBrk="0" fontAlgn="base" hangingPunct="0">
              <a:spcBef>
                <a:spcPct val="0"/>
              </a:spcBef>
              <a:spcAft>
                <a:spcPct val="0"/>
              </a:spcAft>
            </a:pPr>
            <a:r>
              <a:rPr lang="en-US" b="1" dirty="0" smtClean="0">
                <a:solidFill>
                  <a:srgbClr val="0033CC"/>
                </a:solidFill>
                <a:latin typeface="Calibri" pitchFamily="34" charset="0"/>
                <a:ea typeface="Droid Sans Fallback"/>
                <a:cs typeface="Times New Roman" pitchFamily="18" charset="0"/>
              </a:rPr>
              <a:t>Project Guide:</a:t>
            </a:r>
          </a:p>
          <a:p>
            <a:pPr lvl="0" algn="ctr" eaLnBrk="0" fontAlgn="base" hangingPunct="0">
              <a:spcBef>
                <a:spcPct val="0"/>
              </a:spcBef>
              <a:spcAft>
                <a:spcPct val="0"/>
              </a:spcAft>
            </a:pPr>
            <a:r>
              <a:rPr lang="en-US" dirty="0" smtClean="0">
                <a:solidFill>
                  <a:srgbClr val="0033CC"/>
                </a:solidFill>
                <a:latin typeface="Calibri" pitchFamily="34" charset="0"/>
                <a:cs typeface="Times New Roman" pitchFamily="18" charset="0"/>
              </a:rPr>
              <a:t>Mr. </a:t>
            </a:r>
            <a:r>
              <a:rPr lang="en-US" dirty="0" err="1" smtClean="0">
                <a:solidFill>
                  <a:srgbClr val="0033CC"/>
                </a:solidFill>
                <a:latin typeface="Calibri" pitchFamily="34" charset="0"/>
                <a:cs typeface="Times New Roman" pitchFamily="18" charset="0"/>
              </a:rPr>
              <a:t>Ghufran</a:t>
            </a:r>
            <a:r>
              <a:rPr lang="en-US" dirty="0" smtClean="0">
                <a:solidFill>
                  <a:srgbClr val="0033CC"/>
                </a:solidFill>
                <a:latin typeface="Calibri" pitchFamily="34" charset="0"/>
                <a:cs typeface="Times New Roman" pitchFamily="18" charset="0"/>
              </a:rPr>
              <a:t> Khan</a:t>
            </a:r>
            <a:endParaRPr lang="en-US" dirty="0">
              <a:solidFill>
                <a:srgbClr val="0033CC"/>
              </a:solidFill>
              <a:latin typeface="Arial" pitchFamily="34" charset="0"/>
              <a:cs typeface="Arial" pitchFamily="34" charset="0"/>
            </a:endParaRPr>
          </a:p>
        </p:txBody>
      </p:sp>
      <p:sp>
        <p:nvSpPr>
          <p:cNvPr id="10" name="Rectangle 9"/>
          <p:cNvSpPr/>
          <p:nvPr/>
        </p:nvSpPr>
        <p:spPr>
          <a:xfrm>
            <a:off x="611559" y="1863247"/>
            <a:ext cx="8041741" cy="1323439"/>
          </a:xfrm>
          <a:prstGeom prst="rect">
            <a:avLst/>
          </a:prstGeom>
        </p:spPr>
        <p:txBody>
          <a:bodyPr wrap="square">
            <a:spAutoFit/>
          </a:bodyPr>
          <a:lstStyle/>
          <a:p>
            <a:pPr lvl="0" algn="ctr" eaLnBrk="0" fontAlgn="base" hangingPunct="0">
              <a:spcBef>
                <a:spcPct val="0"/>
              </a:spcBef>
              <a:spcAft>
                <a:spcPct val="0"/>
              </a:spcAft>
            </a:pPr>
            <a:r>
              <a:rPr lang="en-US" sz="2000" b="1" dirty="0" smtClean="0">
                <a:latin typeface="Calibri" pitchFamily="34" charset="0"/>
                <a:ea typeface="Droid Sans Fallback"/>
                <a:cs typeface="Times New Roman" pitchFamily="18" charset="0"/>
              </a:rPr>
              <a:t>Course </a:t>
            </a:r>
            <a:r>
              <a:rPr lang="en-US" sz="2000" b="1" dirty="0">
                <a:latin typeface="Calibri" pitchFamily="34" charset="0"/>
                <a:ea typeface="Droid Sans Fallback"/>
                <a:cs typeface="Times New Roman" pitchFamily="18" charset="0"/>
              </a:rPr>
              <a:t>Name </a:t>
            </a:r>
            <a:r>
              <a:rPr lang="en-US" sz="2000" b="1" dirty="0" smtClean="0">
                <a:latin typeface="Calibri" pitchFamily="34" charset="0"/>
                <a:ea typeface="Droid Sans Fallback"/>
                <a:cs typeface="Times New Roman" pitchFamily="18" charset="0"/>
              </a:rPr>
              <a:t>(</a:t>
            </a:r>
            <a:r>
              <a:rPr lang="en-IN" sz="2000" b="1" dirty="0"/>
              <a:t>IAI-851</a:t>
            </a:r>
            <a:r>
              <a:rPr lang="en-US" sz="2000" b="1" dirty="0" smtClean="0">
                <a:latin typeface="Calibri" pitchFamily="34" charset="0"/>
                <a:ea typeface="Droid Sans Fallback"/>
                <a:cs typeface="Times New Roman" pitchFamily="18" charset="0"/>
              </a:rPr>
              <a:t>)</a:t>
            </a:r>
            <a:endParaRPr lang="en-US" sz="2000" b="1" dirty="0">
              <a:latin typeface="Arial" pitchFamily="34" charset="0"/>
              <a:cs typeface="Arial" pitchFamily="34" charset="0"/>
            </a:endParaRPr>
          </a:p>
          <a:p>
            <a:pPr lvl="0" algn="ctr" eaLnBrk="0" fontAlgn="base" hangingPunct="0">
              <a:spcBef>
                <a:spcPct val="0"/>
              </a:spcBef>
              <a:spcAft>
                <a:spcPct val="0"/>
              </a:spcAft>
            </a:pPr>
            <a:r>
              <a:rPr lang="en-US" sz="2000" b="1" dirty="0" smtClean="0">
                <a:latin typeface="Calibri" pitchFamily="34" charset="0"/>
                <a:ea typeface="Droid Sans Fallback"/>
                <a:cs typeface="Times New Roman" pitchFamily="18" charset="0"/>
              </a:rPr>
              <a:t>Degree : </a:t>
            </a:r>
            <a:r>
              <a:rPr lang="en-US" sz="2000" b="1" dirty="0" err="1" smtClean="0">
                <a:solidFill>
                  <a:srgbClr val="FF0000"/>
                </a:solidFill>
                <a:latin typeface="Calibri" pitchFamily="34" charset="0"/>
                <a:ea typeface="Droid Sans Fallback"/>
                <a:cs typeface="Times New Roman" pitchFamily="18" charset="0"/>
              </a:rPr>
              <a:t>B.Tech</a:t>
            </a:r>
            <a:r>
              <a:rPr lang="en-US" sz="2000" b="1" dirty="0">
                <a:solidFill>
                  <a:srgbClr val="FF0000"/>
                </a:solidFill>
                <a:latin typeface="Calibri" pitchFamily="34" charset="0"/>
                <a:ea typeface="Droid Sans Fallback"/>
                <a:cs typeface="Times New Roman" pitchFamily="18" charset="0"/>
              </a:rPr>
              <a:t>, CSE - A.I </a:t>
            </a:r>
          </a:p>
          <a:p>
            <a:pPr lvl="0" algn="ctr" eaLnBrk="0" fontAlgn="base" hangingPunct="0">
              <a:spcBef>
                <a:spcPct val="0"/>
              </a:spcBef>
              <a:spcAft>
                <a:spcPct val="0"/>
              </a:spcAft>
            </a:pPr>
            <a:r>
              <a:rPr lang="en-US" sz="2000" b="1" dirty="0">
                <a:solidFill>
                  <a:srgbClr val="FF0000"/>
                </a:solidFill>
                <a:latin typeface="Calibri" pitchFamily="34" charset="0"/>
                <a:ea typeface="Droid Sans Fallback"/>
                <a:cs typeface="Times New Roman" pitchFamily="18" charset="0"/>
              </a:rPr>
              <a:t>(</a:t>
            </a:r>
            <a:r>
              <a:rPr lang="en-US" sz="2000" b="1" dirty="0" err="1">
                <a:solidFill>
                  <a:srgbClr val="FF0000"/>
                </a:solidFill>
                <a:latin typeface="Calibri" pitchFamily="34" charset="0"/>
                <a:ea typeface="Droid Sans Fallback"/>
                <a:cs typeface="Times New Roman" pitchFamily="18" charset="0"/>
              </a:rPr>
              <a:t>i</a:t>
            </a:r>
            <a:r>
              <a:rPr lang="en-US" sz="2000" b="1" dirty="0">
                <a:solidFill>
                  <a:srgbClr val="FF0000"/>
                </a:solidFill>
                <a:latin typeface="Calibri" pitchFamily="34" charset="0"/>
                <a:ea typeface="Droid Sans Fallback"/>
                <a:cs typeface="Times New Roman" pitchFamily="18" charset="0"/>
              </a:rPr>
              <a:t>-Nurture)</a:t>
            </a:r>
            <a:endParaRPr lang="en-US" sz="2000" b="1" dirty="0">
              <a:solidFill>
                <a:srgbClr val="FF0000"/>
              </a:solidFill>
              <a:latin typeface="Arial" pitchFamily="34" charset="0"/>
              <a:cs typeface="Arial" pitchFamily="34" charset="0"/>
            </a:endParaRPr>
          </a:p>
          <a:p>
            <a:pPr lvl="0" algn="ctr" eaLnBrk="0" fontAlgn="base" hangingPunct="0">
              <a:spcBef>
                <a:spcPct val="0"/>
              </a:spcBef>
              <a:spcAft>
                <a:spcPct val="0"/>
              </a:spcAft>
            </a:pPr>
            <a:endParaRPr lang="en-US" sz="2000" b="1" dirty="0" smtClean="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644287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t>
            </a:r>
            <a:endParaRPr lang="en-IN" dirty="0"/>
          </a:p>
        </p:txBody>
      </p:sp>
      <p:sp>
        <p:nvSpPr>
          <p:cNvPr id="5" name="Content Placeholder 4"/>
          <p:cNvSpPr>
            <a:spLocks noGrp="1"/>
          </p:cNvSpPr>
          <p:nvPr>
            <p:ph idx="1"/>
          </p:nvPr>
        </p:nvSpPr>
        <p:spPr>
          <a:xfrm>
            <a:off x="0" y="914400"/>
            <a:ext cx="9144000" cy="5250904"/>
          </a:xfrm>
        </p:spPr>
        <p:txBody>
          <a:bodyPr>
            <a:normAutofit/>
          </a:bodyPr>
          <a:lstStyle/>
          <a:p>
            <a:endParaRPr lang="en-US" dirty="0"/>
          </a:p>
          <a:p>
            <a:r>
              <a:rPr lang="en-US" dirty="0"/>
              <a:t>There are numerous architectural and conceptual considerations when you are contemplating migrating your web application to the AWS Cloud</a:t>
            </a:r>
            <a:r>
              <a:rPr lang="en-US" dirty="0" smtClean="0"/>
              <a:t>.</a:t>
            </a:r>
          </a:p>
          <a:p>
            <a:endParaRPr lang="en-US" dirty="0"/>
          </a:p>
          <a:p>
            <a:r>
              <a:rPr lang="en-US" dirty="0"/>
              <a:t>The benefits of having a cost-effective, highly scalable, and fault-tolerant infrastructure that grows with your business far outstrips the efforts of migrating to the AWS Cloud</a:t>
            </a: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10</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Conclusion</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10</a:t>
            </a:fld>
            <a:endParaRPr lang="en-IN" dirty="0">
              <a:solidFill>
                <a:schemeClr val="bg1"/>
              </a:solidFill>
            </a:endParaRPr>
          </a:p>
        </p:txBody>
      </p:sp>
    </p:spTree>
    <p:extLst>
      <p:ext uri="{BB962C8B-B14F-4D97-AF65-F5344CB8AC3E}">
        <p14:creationId xmlns:p14="http://schemas.microsoft.com/office/powerpoint/2010/main" val="2585641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endParaRPr lang="en-US" dirty="0"/>
          </a:p>
          <a:p>
            <a:r>
              <a:rPr lang="en-US" dirty="0">
                <a:hlinkClick r:id="rId3"/>
              </a:rPr>
              <a:t>https://medium.com/@</a:t>
            </a:r>
            <a:r>
              <a:rPr lang="en-US" dirty="0" smtClean="0">
                <a:hlinkClick r:id="rId3"/>
              </a:rPr>
              <a:t>kyle.galbraith/how-to-host-a-website-on-s3-without-getting-lost-in-the-sea-e2b82aa6cd38</a:t>
            </a:r>
            <a:endParaRPr lang="en-US" dirty="0" smtClean="0"/>
          </a:p>
          <a:p>
            <a:endParaRPr lang="en-US" dirty="0"/>
          </a:p>
          <a:p>
            <a:r>
              <a:rPr lang="en-US" dirty="0">
                <a:hlinkClick r:id="rId4"/>
              </a:rPr>
              <a:t>https://</a:t>
            </a:r>
            <a:r>
              <a:rPr lang="en-US" dirty="0" smtClean="0">
                <a:hlinkClick r:id="rId4"/>
              </a:rPr>
              <a:t>docs.aws.amazon.com/AmazonS3/latest/userguide/Welcome.html</a:t>
            </a:r>
            <a:endParaRPr lang="en-US" dirty="0" smtClean="0"/>
          </a:p>
          <a:p>
            <a:endParaRPr lang="en-US" dirty="0"/>
          </a:p>
          <a:p>
            <a:r>
              <a:rPr lang="en-US" dirty="0">
                <a:hlinkClick r:id="rId5"/>
              </a:rPr>
              <a:t>https://</a:t>
            </a:r>
            <a:r>
              <a:rPr lang="en-US" dirty="0" smtClean="0">
                <a:hlinkClick r:id="rId5"/>
              </a:rPr>
              <a:t>docs.aws.amazon.com/AmazonCloudFront/latest/DeveloperGuide/Introduction.html</a:t>
            </a:r>
            <a:endParaRPr lang="en-US" dirty="0" smtClean="0"/>
          </a:p>
          <a:p>
            <a:pPr marL="0" indent="0">
              <a:buNone/>
            </a:pPr>
            <a:endParaRPr lang="en-US" dirty="0" smtClean="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11</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References, if any</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11</a:t>
            </a:fld>
            <a:endParaRPr lang="en-IN" dirty="0">
              <a:solidFill>
                <a:schemeClr val="bg1"/>
              </a:solidFill>
            </a:endParaRPr>
          </a:p>
        </p:txBody>
      </p:sp>
    </p:spTree>
    <p:extLst>
      <p:ext uri="{BB962C8B-B14F-4D97-AF65-F5344CB8AC3E}">
        <p14:creationId xmlns:p14="http://schemas.microsoft.com/office/powerpoint/2010/main" val="2585641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dirty="0" smtClean="0"/>
              <a:t>THANKS</a:t>
            </a:r>
            <a:endParaRPr lang="en-IN" sz="4000" dirty="0"/>
          </a:p>
        </p:txBody>
      </p:sp>
    </p:spTree>
    <p:extLst>
      <p:ext uri="{BB962C8B-B14F-4D97-AF65-F5344CB8AC3E}">
        <p14:creationId xmlns:p14="http://schemas.microsoft.com/office/powerpoint/2010/main" val="4040718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2</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smtClean="0"/>
              <a:t>Team Details</a:t>
            </a:r>
            <a:endParaRPr lang="en-US" dirty="0"/>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2</a:t>
            </a:fld>
            <a:endParaRPr lang="en-IN"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941965892"/>
              </p:ext>
            </p:extLst>
          </p:nvPr>
        </p:nvGraphicFramePr>
        <p:xfrm>
          <a:off x="395064" y="1196753"/>
          <a:ext cx="8361582" cy="1300637"/>
        </p:xfrm>
        <a:graphic>
          <a:graphicData uri="http://schemas.openxmlformats.org/drawingml/2006/table">
            <a:tbl>
              <a:tblPr firstRow="1" firstCol="1" bandRow="1">
                <a:tableStyleId>{E8B1032C-EA38-4F05-BA0D-38AFFFC7BED3}</a:tableStyleId>
              </a:tblPr>
              <a:tblGrid>
                <a:gridCol w="5877119">
                  <a:extLst>
                    <a:ext uri="{9D8B030D-6E8A-4147-A177-3AD203B41FA5}">
                      <a16:colId xmlns:a16="http://schemas.microsoft.com/office/drawing/2014/main" xmlns="" val="3341467042"/>
                    </a:ext>
                  </a:extLst>
                </a:gridCol>
                <a:gridCol w="2484463">
                  <a:extLst>
                    <a:ext uri="{9D8B030D-6E8A-4147-A177-3AD203B41FA5}">
                      <a16:colId xmlns:a16="http://schemas.microsoft.com/office/drawing/2014/main" xmlns="" val="4186870229"/>
                    </a:ext>
                  </a:extLst>
                </a:gridCol>
              </a:tblGrid>
              <a:tr h="394680">
                <a:tc>
                  <a:txBody>
                    <a:bodyPr/>
                    <a:lstStyle/>
                    <a:p>
                      <a:pPr algn="ctr">
                        <a:lnSpc>
                          <a:spcPct val="106000"/>
                        </a:lnSpc>
                        <a:spcAft>
                          <a:spcPts val="0"/>
                        </a:spcAft>
                      </a:pPr>
                      <a:r>
                        <a:rPr lang="en-US" sz="2000" dirty="0">
                          <a:effectLst/>
                        </a:rPr>
                        <a:t>Student Name</a:t>
                      </a:r>
                      <a:endParaRPr lang="en-IN" sz="1800" dirty="0">
                        <a:effectLst/>
                        <a:latin typeface="Calibri" panose="020F0502020204030204" pitchFamily="34" charset="0"/>
                        <a:ea typeface="Droid Sans Fallback"/>
                      </a:endParaRPr>
                    </a:p>
                  </a:txBody>
                  <a:tcPr marL="68580" marR="68580" marT="0" marB="0"/>
                </a:tc>
                <a:tc>
                  <a:txBody>
                    <a:bodyPr/>
                    <a:lstStyle/>
                    <a:p>
                      <a:pPr algn="ctr">
                        <a:lnSpc>
                          <a:spcPct val="106000"/>
                        </a:lnSpc>
                        <a:spcAft>
                          <a:spcPts val="0"/>
                        </a:spcAft>
                      </a:pPr>
                      <a:r>
                        <a:rPr lang="en-US" sz="2000" dirty="0">
                          <a:effectLst/>
                        </a:rPr>
                        <a:t>Role</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xmlns="" val="1876531479"/>
                  </a:ext>
                </a:extLst>
              </a:tr>
              <a:tr h="336464">
                <a:tc>
                  <a:txBody>
                    <a:bodyPr/>
                    <a:lstStyle/>
                    <a:p>
                      <a:pPr>
                        <a:lnSpc>
                          <a:spcPct val="106000"/>
                        </a:lnSpc>
                        <a:spcAft>
                          <a:spcPts val="800"/>
                        </a:spcAft>
                      </a:pPr>
                      <a:r>
                        <a:rPr lang="en-US" sz="1800" dirty="0">
                          <a:effectLst/>
                        </a:rPr>
                        <a:t> </a:t>
                      </a:r>
                      <a:r>
                        <a:rPr lang="en-US" sz="1800" dirty="0" smtClean="0">
                          <a:effectLst/>
                        </a:rPr>
                        <a:t>Siddhartha Mishra</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Developer, </a:t>
                      </a:r>
                      <a:r>
                        <a:rPr lang="en-US" sz="1800" dirty="0" smtClean="0">
                          <a:effectLst/>
                        </a:rPr>
                        <a:t>Testing.</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xmlns="" val="3895163912"/>
                  </a:ext>
                </a:extLst>
              </a:tr>
              <a:tr h="201947">
                <a:tc>
                  <a:txBody>
                    <a:bodyPr/>
                    <a:lstStyle/>
                    <a:p>
                      <a:pPr>
                        <a:lnSpc>
                          <a:spcPct val="106000"/>
                        </a:lnSpc>
                        <a:spcAft>
                          <a:spcPts val="800"/>
                        </a:spcAft>
                      </a:pPr>
                      <a:r>
                        <a:rPr lang="en-US" sz="1800" dirty="0">
                          <a:effectLst/>
                        </a:rPr>
                        <a:t> </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 </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xmlns="" val="4000564458"/>
                  </a:ext>
                </a:extLst>
              </a:tr>
              <a:tr h="291045">
                <a:tc>
                  <a:txBody>
                    <a:bodyPr/>
                    <a:lstStyle/>
                    <a:p>
                      <a:pPr>
                        <a:lnSpc>
                          <a:spcPct val="106000"/>
                        </a:lnSpc>
                        <a:spcAft>
                          <a:spcPts val="800"/>
                        </a:spcAft>
                      </a:pP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 </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xmlns="" val="389848289"/>
                  </a:ext>
                </a:extLst>
              </a:tr>
            </a:tbl>
          </a:graphicData>
        </a:graphic>
      </p:graphicFrame>
    </p:spTree>
    <p:extLst>
      <p:ext uri="{BB962C8B-B14F-4D97-AF65-F5344CB8AC3E}">
        <p14:creationId xmlns:p14="http://schemas.microsoft.com/office/powerpoint/2010/main" val="1134713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marL="285750" indent="-285750" algn="just">
              <a:lnSpc>
                <a:spcPct val="150000"/>
              </a:lnSpc>
            </a:pPr>
            <a:r>
              <a:rPr lang="en-US" b="1" dirty="0"/>
              <a:t>Introduction</a:t>
            </a:r>
          </a:p>
          <a:p>
            <a:pPr marL="285750" indent="-285750" algn="just">
              <a:lnSpc>
                <a:spcPct val="150000"/>
              </a:lnSpc>
            </a:pPr>
            <a:r>
              <a:rPr lang="en-US" b="1" dirty="0" smtClean="0"/>
              <a:t>Technologies</a:t>
            </a:r>
            <a:endParaRPr lang="en-US" b="1" dirty="0"/>
          </a:p>
          <a:p>
            <a:pPr marL="285750" indent="-285750" algn="just">
              <a:lnSpc>
                <a:spcPct val="150000"/>
              </a:lnSpc>
            </a:pPr>
            <a:r>
              <a:rPr lang="en-US" b="1" dirty="0" smtClean="0"/>
              <a:t>S3 Bucket</a:t>
            </a:r>
            <a:endParaRPr lang="en-US" b="1" dirty="0"/>
          </a:p>
          <a:p>
            <a:pPr marL="285750" indent="-285750" algn="just">
              <a:lnSpc>
                <a:spcPct val="150000"/>
              </a:lnSpc>
            </a:pPr>
            <a:r>
              <a:rPr lang="en-US" b="1" dirty="0" err="1" smtClean="0"/>
              <a:t>CloudFront</a:t>
            </a:r>
            <a:endParaRPr lang="en-US" b="1" dirty="0"/>
          </a:p>
          <a:p>
            <a:pPr marL="285750" indent="-285750" algn="just">
              <a:lnSpc>
                <a:spcPct val="150000"/>
              </a:lnSpc>
            </a:pPr>
            <a:r>
              <a:rPr lang="en-US" b="1" dirty="0" smtClean="0"/>
              <a:t>Route53</a:t>
            </a:r>
            <a:endParaRPr lang="en-US" b="1" dirty="0"/>
          </a:p>
          <a:p>
            <a:pPr marL="285750" indent="-285750" algn="just">
              <a:lnSpc>
                <a:spcPct val="150000"/>
              </a:lnSpc>
            </a:pPr>
            <a:r>
              <a:rPr lang="en-US" b="1" dirty="0" smtClean="0"/>
              <a:t>Problem Statement</a:t>
            </a:r>
          </a:p>
          <a:p>
            <a:pPr marL="285750" indent="-285750" algn="just">
              <a:lnSpc>
                <a:spcPct val="150000"/>
              </a:lnSpc>
            </a:pPr>
            <a:r>
              <a:rPr lang="en-US" b="1" dirty="0" smtClean="0"/>
              <a:t>Conclusion</a:t>
            </a:r>
          </a:p>
          <a:p>
            <a:pPr marL="285750" indent="-285750" algn="just">
              <a:lnSpc>
                <a:spcPct val="150000"/>
              </a:lnSpc>
            </a:pPr>
            <a:r>
              <a:rPr lang="en-US" b="1" dirty="0" err="1" smtClean="0"/>
              <a:t>Refrences</a:t>
            </a:r>
            <a:endParaRPr lang="en-US" b="1"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3</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solidFill>
                  <a:schemeClr val="bg1">
                    <a:lumMod val="95000"/>
                  </a:schemeClr>
                </a:solidFill>
              </a:rPr>
              <a:t>Table of content</a:t>
            </a:r>
            <a:endParaRPr lang="en-US" dirty="0"/>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3</a:t>
            </a:fld>
            <a:endParaRPr lang="en-IN" dirty="0">
              <a:solidFill>
                <a:schemeClr val="bg1"/>
              </a:solidFill>
            </a:endParaRPr>
          </a:p>
        </p:txBody>
      </p:sp>
    </p:spTree>
    <p:extLst>
      <p:ext uri="{BB962C8B-B14F-4D97-AF65-F5344CB8AC3E}">
        <p14:creationId xmlns:p14="http://schemas.microsoft.com/office/powerpoint/2010/main" val="1809597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marL="0" indent="0">
              <a:buNone/>
            </a:pPr>
            <a:endParaRPr lang="en-US" dirty="0"/>
          </a:p>
          <a:p>
            <a:r>
              <a:rPr lang="en-US" dirty="0" smtClean="0"/>
              <a:t>The </a:t>
            </a:r>
            <a:r>
              <a:rPr lang="en-US" dirty="0"/>
              <a:t>goal of this project is to host a highly secure and reliable website using AWS S3 and configure with </a:t>
            </a:r>
            <a:r>
              <a:rPr lang="en-US" dirty="0" err="1"/>
              <a:t>Cloudfront</a:t>
            </a:r>
            <a:r>
              <a:rPr lang="en-US" dirty="0"/>
              <a:t> and configure with Route53 by domain name. </a:t>
            </a:r>
            <a:endParaRPr lang="en-US" dirty="0" smtClean="0"/>
          </a:p>
          <a:p>
            <a:endParaRPr lang="en-US" dirty="0"/>
          </a:p>
          <a:p>
            <a:r>
              <a:rPr lang="en-US" dirty="0"/>
              <a:t>It is a virtual private server that is used to host numerous </a:t>
            </a:r>
            <a:r>
              <a:rPr lang="en-US" dirty="0" smtClean="0"/>
              <a:t>websites.</a:t>
            </a:r>
          </a:p>
          <a:p>
            <a:endParaRPr lang="en-US" dirty="0"/>
          </a:p>
          <a:p>
            <a:r>
              <a:rPr lang="en-US" dirty="0"/>
              <a:t>To host the website building task easier, you can use S3 with AWS </a:t>
            </a:r>
            <a:r>
              <a:rPr lang="en-US" dirty="0" err="1"/>
              <a:t>Cloudfront</a:t>
            </a:r>
            <a:r>
              <a:rPr lang="en-US" dirty="0"/>
              <a:t>. </a:t>
            </a:r>
            <a:endParaRPr lang="en-US" dirty="0" smtClean="0"/>
          </a:p>
          <a:p>
            <a:endParaRPr lang="en-US" dirty="0"/>
          </a:p>
          <a:p>
            <a:r>
              <a:rPr lang="en-US" dirty="0"/>
              <a:t>It provides SSD-based storage and comes pre-configured. </a:t>
            </a:r>
            <a:endParaRPr lang="en-IN" dirty="0"/>
          </a:p>
          <a:p>
            <a:pPr mar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4</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Introduction</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4</a:t>
            </a:fld>
            <a:endParaRPr lang="en-IN" dirty="0">
              <a:solidFill>
                <a:schemeClr val="bg1"/>
              </a:solidFill>
            </a:endParaRPr>
          </a:p>
        </p:txBody>
      </p:sp>
    </p:spTree>
    <p:extLst>
      <p:ext uri="{BB962C8B-B14F-4D97-AF65-F5344CB8AC3E}">
        <p14:creationId xmlns:p14="http://schemas.microsoft.com/office/powerpoint/2010/main" val="2843790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r>
              <a:rPr lang="en-IN" b="1" dirty="0" smtClean="0"/>
              <a:t>Software </a:t>
            </a:r>
            <a:r>
              <a:rPr lang="en-IN" b="1" dirty="0"/>
              <a:t>Platform </a:t>
            </a:r>
            <a:r>
              <a:rPr lang="en-IN" b="1" dirty="0" smtClean="0"/>
              <a:t>:</a:t>
            </a:r>
          </a:p>
          <a:p>
            <a:pPr marL="0" indent="0">
              <a:buNone/>
            </a:pPr>
            <a:r>
              <a:rPr lang="en-US" b="1" dirty="0" smtClean="0"/>
              <a:t>    </a:t>
            </a:r>
          </a:p>
          <a:p>
            <a:pPr marL="457200" indent="-457200">
              <a:buFont typeface="+mj-lt"/>
              <a:buAutoNum type="arabicPeriod"/>
            </a:pPr>
            <a:r>
              <a:rPr lang="en-IN" dirty="0"/>
              <a:t>AWS </a:t>
            </a:r>
            <a:r>
              <a:rPr lang="en-IN" dirty="0" smtClean="0"/>
              <a:t>Platform</a:t>
            </a:r>
          </a:p>
          <a:p>
            <a:pPr marL="457200" indent="-457200">
              <a:buFont typeface="+mj-lt"/>
              <a:buAutoNum type="arabicPeriod"/>
            </a:pPr>
            <a:r>
              <a:rPr lang="en-IN" dirty="0"/>
              <a:t>Operating System (Linux</a:t>
            </a:r>
            <a:r>
              <a:rPr lang="en-IN" dirty="0" smtClean="0"/>
              <a:t>)</a:t>
            </a:r>
          </a:p>
          <a:p>
            <a:pPr marL="0" indent="0">
              <a:buNone/>
            </a:pPr>
            <a:endParaRPr lang="en-US" b="1" dirty="0" smtClean="0"/>
          </a:p>
          <a:p>
            <a:r>
              <a:rPr lang="en-IN" b="1" dirty="0"/>
              <a:t>Hardware </a:t>
            </a:r>
            <a:r>
              <a:rPr lang="en-IN" b="1" dirty="0" smtClean="0"/>
              <a:t>Platform</a:t>
            </a:r>
          </a:p>
          <a:p>
            <a:pPr marL="0" indent="0">
              <a:buNone/>
            </a:pPr>
            <a:endParaRPr lang="en-US" b="1" dirty="0"/>
          </a:p>
          <a:p>
            <a:pPr marL="457200" indent="-457200">
              <a:buFont typeface="+mj-lt"/>
              <a:buAutoNum type="arabicPeriod"/>
            </a:pPr>
            <a:r>
              <a:rPr lang="en-IN" dirty="0"/>
              <a:t>RAM - Minimum 4 </a:t>
            </a:r>
            <a:r>
              <a:rPr lang="en-IN" dirty="0" smtClean="0"/>
              <a:t>GB.</a:t>
            </a:r>
          </a:p>
          <a:p>
            <a:pPr marL="457200" indent="-457200">
              <a:buFont typeface="+mj-lt"/>
              <a:buAutoNum type="arabicPeriod"/>
            </a:pPr>
            <a:r>
              <a:rPr lang="nn-NO" dirty="0"/>
              <a:t>Hard Disk - Minimum 32 GB</a:t>
            </a:r>
            <a:r>
              <a:rPr lang="nn-NO" dirty="0" smtClean="0"/>
              <a:t>.</a:t>
            </a:r>
          </a:p>
          <a:p>
            <a:pPr marL="457200" indent="-457200">
              <a:buFont typeface="+mj-lt"/>
              <a:buAutoNum type="arabicPeriod"/>
            </a:pPr>
            <a:r>
              <a:rPr lang="en-US" dirty="0"/>
              <a:t>Processor i-3, AMD 3 </a:t>
            </a:r>
            <a:r>
              <a:rPr lang="en-US" dirty="0" smtClean="0"/>
              <a:t>upwards.</a:t>
            </a:r>
            <a:endParaRPr lang="en-IN" b="1" dirty="0" smtClean="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5</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58117"/>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Technologies can be used</a:t>
            </a:r>
            <a:endParaRPr lang="en-US" sz="2400"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5</a:t>
            </a:fld>
            <a:endParaRPr lang="en-IN" dirty="0">
              <a:solidFill>
                <a:schemeClr val="bg1"/>
              </a:solidFill>
            </a:endParaRPr>
          </a:p>
        </p:txBody>
      </p:sp>
    </p:spTree>
    <p:extLst>
      <p:ext uri="{BB962C8B-B14F-4D97-AF65-F5344CB8AC3E}">
        <p14:creationId xmlns:p14="http://schemas.microsoft.com/office/powerpoint/2010/main" val="3429915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endParaRPr lang="en-US" dirty="0"/>
          </a:p>
          <a:p>
            <a:r>
              <a:rPr lang="en-US" dirty="0"/>
              <a:t>S3 Buckets are public cloud storage containers for objects stored in simple storage service (S3</a:t>
            </a:r>
            <a:r>
              <a:rPr lang="en-US" dirty="0" smtClean="0"/>
              <a:t>).</a:t>
            </a:r>
          </a:p>
          <a:p>
            <a:pPr marL="0" indent="0">
              <a:buNone/>
            </a:pPr>
            <a:endParaRPr lang="en-US" dirty="0" smtClean="0"/>
          </a:p>
          <a:p>
            <a:r>
              <a:rPr lang="en-US" dirty="0" smtClean="0"/>
              <a:t>You can store any number of objects in a bucket and can have up to 100 buckets in your account.</a:t>
            </a:r>
          </a:p>
          <a:p>
            <a:endParaRPr lang="en-US" dirty="0"/>
          </a:p>
          <a:p>
            <a:r>
              <a:rPr lang="en-US" dirty="0"/>
              <a:t>S3 buckets can be likened to file folders and object storage</a:t>
            </a:r>
            <a:r>
              <a:rPr lang="en-US" dirty="0" smtClean="0"/>
              <a:t>.</a:t>
            </a:r>
          </a:p>
          <a:p>
            <a:endParaRPr lang="en-US" dirty="0"/>
          </a:p>
          <a:p>
            <a:r>
              <a:rPr lang="en-US" dirty="0" smtClean="0"/>
              <a:t>It</a:t>
            </a:r>
            <a:r>
              <a:rPr lang="en-US" dirty="0"/>
              <a:t> is an object storage service that offers industry-leading scalability, data availability, security, and performance.</a:t>
            </a:r>
            <a:endParaRPr lang="en-US" dirty="0" smtClean="0"/>
          </a:p>
          <a:p>
            <a:endParaRPr lang="en-US" dirty="0"/>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6</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27709"/>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smtClean="0">
                <a:solidFill>
                  <a:schemeClr val="bg1"/>
                </a:solidFill>
                <a:latin typeface="Calibri" pitchFamily="34" charset="0"/>
                <a:ea typeface="ＭＳ Ｐゴシック" pitchFamily="-28" charset="-128"/>
              </a:rPr>
              <a:t>S3 Bucket</a:t>
            </a:r>
            <a:endParaRPr lang="en-US" sz="2400" b="1" dirty="0" smtClean="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6</a:t>
            </a:fld>
            <a:endParaRPr lang="en-IN" dirty="0">
              <a:solidFill>
                <a:schemeClr val="bg1"/>
              </a:solidFill>
            </a:endParaRPr>
          </a:p>
        </p:txBody>
      </p:sp>
    </p:spTree>
    <p:extLst>
      <p:ext uri="{BB962C8B-B14F-4D97-AF65-F5344CB8AC3E}">
        <p14:creationId xmlns:p14="http://schemas.microsoft.com/office/powerpoint/2010/main" val="3429915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endParaRPr lang="en-US" dirty="0" smtClean="0"/>
          </a:p>
          <a:p>
            <a:r>
              <a:rPr lang="en-US" dirty="0"/>
              <a:t>Amazon </a:t>
            </a:r>
            <a:r>
              <a:rPr lang="en-US" dirty="0" err="1"/>
              <a:t>CloudFront</a:t>
            </a:r>
            <a:r>
              <a:rPr lang="en-US" dirty="0"/>
              <a:t> is a web service that speeds up distribution of your static and dynamic web content, such as . html, . </a:t>
            </a:r>
            <a:r>
              <a:rPr lang="en-US" dirty="0" err="1"/>
              <a:t>css</a:t>
            </a:r>
            <a:r>
              <a:rPr lang="en-US" dirty="0"/>
              <a:t>, . </a:t>
            </a:r>
            <a:r>
              <a:rPr lang="en-US" dirty="0" err="1"/>
              <a:t>js</a:t>
            </a:r>
            <a:r>
              <a:rPr lang="en-US" dirty="0"/>
              <a:t>, and image files, to your </a:t>
            </a:r>
            <a:r>
              <a:rPr lang="en-US" dirty="0" smtClean="0"/>
              <a:t>users.</a:t>
            </a:r>
          </a:p>
          <a:p>
            <a:endParaRPr lang="en-US" dirty="0"/>
          </a:p>
          <a:p>
            <a:r>
              <a:rPr lang="en-US" dirty="0"/>
              <a:t> </a:t>
            </a:r>
            <a:r>
              <a:rPr lang="en-US" dirty="0" err="1"/>
              <a:t>CloudFront</a:t>
            </a:r>
            <a:r>
              <a:rPr lang="en-US" dirty="0"/>
              <a:t> delivers your content through a worldwide network of data centers called edge locations</a:t>
            </a:r>
            <a:r>
              <a:rPr lang="en-US" dirty="0" smtClean="0"/>
              <a:t>.</a:t>
            </a:r>
            <a:endParaRPr lang="en-IN" dirty="0"/>
          </a:p>
          <a:p>
            <a:endParaRPr lang="en-US" dirty="0"/>
          </a:p>
          <a:p>
            <a:r>
              <a:rPr lang="en-US" dirty="0" err="1"/>
              <a:t>CloudFront</a:t>
            </a:r>
            <a:r>
              <a:rPr lang="en-US" dirty="0"/>
              <a:t> Functions is ideal for high scale and latency sensitive operations like HTTP header manipulations, URL rewrites/redirects, and cache-key normalizations.</a:t>
            </a:r>
            <a:endParaRPr lang="en-US" dirty="0" smtClean="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7</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err="1" smtClean="0">
                <a:solidFill>
                  <a:schemeClr val="bg1"/>
                </a:solidFill>
                <a:latin typeface="Calibri" pitchFamily="34" charset="0"/>
                <a:ea typeface="ＭＳ Ｐゴシック" pitchFamily="-28" charset="-128"/>
              </a:rPr>
              <a:t>CloudFront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7</a:t>
            </a:fld>
            <a:endParaRPr lang="en-IN" dirty="0">
              <a:solidFill>
                <a:schemeClr val="bg1"/>
              </a:solidFill>
            </a:endParaRPr>
          </a:p>
        </p:txBody>
      </p:sp>
    </p:spTree>
    <p:extLst>
      <p:ext uri="{BB962C8B-B14F-4D97-AF65-F5344CB8AC3E}">
        <p14:creationId xmlns:p14="http://schemas.microsoft.com/office/powerpoint/2010/main" val="3429915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endParaRPr lang="en-US" dirty="0"/>
          </a:p>
          <a:p>
            <a:r>
              <a:rPr lang="en-US" dirty="0"/>
              <a:t>Amazon Route 53 is a highly available and scalable Domain Name System (DNS) web </a:t>
            </a:r>
            <a:r>
              <a:rPr lang="en-US" dirty="0" smtClean="0"/>
              <a:t>service.</a:t>
            </a:r>
          </a:p>
          <a:p>
            <a:endParaRPr lang="en-US" dirty="0"/>
          </a:p>
          <a:p>
            <a:r>
              <a:rPr lang="en-US" dirty="0"/>
              <a:t>Route 53 connects user requests to internet applications running on AWS or on-premises</a:t>
            </a:r>
            <a:r>
              <a:rPr lang="en-US" dirty="0" smtClean="0"/>
              <a:t>.</a:t>
            </a:r>
          </a:p>
          <a:p>
            <a:endParaRPr lang="en-US" dirty="0"/>
          </a:p>
          <a:p>
            <a:r>
              <a:rPr lang="en-US" dirty="0"/>
              <a:t>Route 53 is a Domain Name System (DNS) service that performs global server load balancing by routing each request to the AWS region closest to the requester's </a:t>
            </a:r>
            <a:r>
              <a:rPr lang="en-US" dirty="0" smtClean="0"/>
              <a:t>location.</a:t>
            </a: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8</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Route53</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8</a:t>
            </a:fld>
            <a:endParaRPr lang="en-IN" dirty="0">
              <a:solidFill>
                <a:schemeClr val="bg1"/>
              </a:solidFill>
            </a:endParaRPr>
          </a:p>
        </p:txBody>
      </p:sp>
    </p:spTree>
    <p:extLst>
      <p:ext uri="{BB962C8B-B14F-4D97-AF65-F5344CB8AC3E}">
        <p14:creationId xmlns:p14="http://schemas.microsoft.com/office/powerpoint/2010/main" val="2560928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r>
              <a:rPr lang="en-US" dirty="0"/>
              <a:t>When you enable static website hosting for your bucket, you enter the name of the error document (for example, 404.html). </a:t>
            </a:r>
            <a:endParaRPr lang="en-US" dirty="0" smtClean="0"/>
          </a:p>
          <a:p>
            <a:endParaRPr lang="en-US" dirty="0"/>
          </a:p>
          <a:p>
            <a:r>
              <a:rPr lang="en-US" dirty="0" smtClean="0"/>
              <a:t>You </a:t>
            </a:r>
            <a:r>
              <a:rPr lang="en-US" dirty="0"/>
              <a:t>enable static website hosting for the bucket, you upload an HTML file with this error document name to your </a:t>
            </a:r>
            <a:r>
              <a:rPr lang="en-US" dirty="0" smtClean="0"/>
              <a:t>bucket.</a:t>
            </a:r>
          </a:p>
          <a:p>
            <a:endParaRPr lang="en-US" dirty="0"/>
          </a:p>
          <a:p>
            <a:r>
              <a:rPr lang="en-US" dirty="0"/>
              <a:t>The error document name is case sensitive and must exactly match the name that you enter when you enable static website hosting. For example, if you enter 404.html for the Error document name in the Static website hosting dialog box, your error document file name must also be 404.html.</a:t>
            </a: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9</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Problem Statement</a:t>
            </a:r>
            <a:endParaRPr lang="en-US" sz="2400" b="1" dirty="0" smtClean="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9</a:t>
            </a:fld>
            <a:endParaRPr lang="en-IN" dirty="0">
              <a:solidFill>
                <a:schemeClr val="bg1"/>
              </a:solidFill>
            </a:endParaRPr>
          </a:p>
        </p:txBody>
      </p:sp>
    </p:spTree>
    <p:extLst>
      <p:ext uri="{BB962C8B-B14F-4D97-AF65-F5344CB8AC3E}">
        <p14:creationId xmlns:p14="http://schemas.microsoft.com/office/powerpoint/2010/main" val="2737135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2726</TotalTime>
  <Words>400</Words>
  <Application>Microsoft Office PowerPoint</Application>
  <PresentationFormat>On-screen Show (4:3)</PresentationFormat>
  <Paragraphs>119</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ＭＳ Ｐゴシック</vt:lpstr>
      <vt:lpstr>Arial</vt:lpstr>
      <vt:lpstr>Calibri</vt:lpstr>
      <vt:lpstr>Droid Sans Fallback</vt:lpstr>
      <vt:lpstr>Times New Roman</vt:lpstr>
      <vt:lpstr>Office Theme</vt:lpstr>
      <vt:lpstr>Multi-Service Configuration on AWS Including Website Hosting  Date: 06/05/2023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Jain</dc:creator>
  <cp:lastModifiedBy>Shubham Mishra</cp:lastModifiedBy>
  <cp:revision>109</cp:revision>
  <dcterms:created xsi:type="dcterms:W3CDTF">2016-07-30T14:16:51Z</dcterms:created>
  <dcterms:modified xsi:type="dcterms:W3CDTF">2023-05-06T13:54:23Z</dcterms:modified>
</cp:coreProperties>
</file>