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8288000" cy="10287000"/>
  <p:notesSz cx="6858000" cy="9144000"/>
  <p:embeddedFontLst>
    <p:embeddedFont>
      <p:font typeface="Century Gothic Paneuropean" panose="020B0604020202020204" charset="0"/>
      <p:regular r:id="rId16"/>
    </p:embeddedFont>
    <p:embeddedFont>
      <p:font typeface="Century Gothic Paneuropean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660-FC41-4C2C-A8A0-D1C4F0F0913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712D0-3765-4970-B807-BB262F7EF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0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12D0-3765-4970-B807-BB262F7EF3B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9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“Phishing has dramatically evolved: what began as mass spam is now highly targeted, AI-driven spear-phishing against individuals and </a:t>
            </a:r>
            <a:r>
              <a:rPr lang="en-US" dirty="0" err="1"/>
              <a:t>organizations.Traditional</a:t>
            </a:r>
            <a:r>
              <a:rPr lang="en-US" dirty="0"/>
              <a:t> awareness training often uses static examples or generic spam – this leaves users unprepared for personalized lures that leverage real </a:t>
            </a:r>
            <a:r>
              <a:rPr lang="en-US" dirty="0" err="1"/>
              <a:t>context.We</a:t>
            </a:r>
            <a:r>
              <a:rPr lang="en-US" dirty="0"/>
              <a:t> identified a gap: no existing platform unifies psychological social-engineering frameworks with generative AI for both simulated attack and automated </a:t>
            </a:r>
            <a:r>
              <a:rPr lang="en-US" dirty="0" err="1"/>
              <a:t>detection.Objective</a:t>
            </a:r>
            <a:r>
              <a:rPr lang="en-US" dirty="0"/>
              <a:t>: Build a full red/blue loop – intelligent spear-phish generation (attack phase) and real-time detection (defense phase) – to stress-test and train end </a:t>
            </a:r>
            <a:r>
              <a:rPr lang="en-US" dirty="0" err="1"/>
              <a:t>users.Impact</a:t>
            </a:r>
            <a:r>
              <a:rPr lang="en-US" dirty="0"/>
              <a:t>: By simulating realistic campaigns and immediately surfacing detection insights, organizations can measurably improve resilience and refine their defenses.”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12D0-3765-4970-B807-BB262F7EF3B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27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“Phishing has progressed through stages: bulk spam → spear phishing (targeted) → whaling (executive) → contextual social engineering that exploits personal details.</a:t>
            </a:r>
          </a:p>
          <a:p>
            <a:r>
              <a:rPr lang="en-US" dirty="0"/>
              <a:t>Two key social-engineering frameworks guide message crafting:</a:t>
            </a:r>
          </a:p>
          <a:p>
            <a:r>
              <a:rPr lang="en-US" b="1" dirty="0"/>
              <a:t>SEAF</a:t>
            </a:r>
            <a:r>
              <a:rPr lang="en-US" dirty="0"/>
              <a:t> maps psychological triggers like authority, scarcity, and social proof.</a:t>
            </a:r>
          </a:p>
          <a:p>
            <a:r>
              <a:rPr lang="en-US" b="1" dirty="0"/>
              <a:t>V-Triad</a:t>
            </a:r>
            <a:r>
              <a:rPr lang="en-US" dirty="0"/>
              <a:t> focuses on </a:t>
            </a:r>
            <a:r>
              <a:rPr lang="en-US" b="1" dirty="0"/>
              <a:t>Credibility</a:t>
            </a:r>
            <a:r>
              <a:rPr lang="en-US" dirty="0"/>
              <a:t> (sender trust), </a:t>
            </a:r>
            <a:r>
              <a:rPr lang="en-US" b="1" dirty="0"/>
              <a:t>Compatibility</a:t>
            </a:r>
            <a:r>
              <a:rPr lang="en-US" dirty="0"/>
              <a:t> (context relevance), and </a:t>
            </a:r>
            <a:r>
              <a:rPr lang="en-US" b="1" dirty="0"/>
              <a:t>Customizability</a:t>
            </a:r>
            <a:r>
              <a:rPr lang="en-US" dirty="0"/>
              <a:t> (personalized tone and urgency).</a:t>
            </a:r>
          </a:p>
          <a:p>
            <a:r>
              <a:rPr lang="en-US" dirty="0"/>
              <a:t>On the detection side:</a:t>
            </a:r>
          </a:p>
          <a:p>
            <a:r>
              <a:rPr lang="en-US" b="1" dirty="0"/>
              <a:t>Signature &amp; rule-based filters</a:t>
            </a:r>
            <a:r>
              <a:rPr lang="en-US" dirty="0"/>
              <a:t> remain fast but blind to novel or polymorphic attacks.</a:t>
            </a:r>
          </a:p>
          <a:p>
            <a:r>
              <a:rPr lang="en-US" b="1" dirty="0"/>
              <a:t>Classical ML</a:t>
            </a:r>
            <a:r>
              <a:rPr lang="en-US" dirty="0"/>
              <a:t> (decision trees, random forests) can hit ~95% precision/recall but require extensive feature engineering.</a:t>
            </a:r>
          </a:p>
          <a:p>
            <a:r>
              <a:rPr lang="en-US" b="1" dirty="0"/>
              <a:t>Transformer/LLM semantic analysis</a:t>
            </a:r>
            <a:r>
              <a:rPr lang="en-US" dirty="0"/>
              <a:t> brings nuanced language understanding, flagging subtle deception—but is often siloed from attack-generation tools.</a:t>
            </a:r>
          </a:p>
          <a:p>
            <a:r>
              <a:rPr lang="en-US" dirty="0"/>
              <a:t>Our work bridges that gap by applying the same social frameworks in both phases.”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12D0-3765-4970-B807-BB262F7EF3B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5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“</a:t>
            </a:r>
            <a:r>
              <a:rPr lang="en-IN" dirty="0" err="1"/>
              <a:t>DeceptAI</a:t>
            </a:r>
            <a:r>
              <a:rPr lang="en-IN" dirty="0"/>
              <a:t> is built around specialized microservice ‘agents,’ each wrapping an LLM or heuristic module. We have a </a:t>
            </a:r>
            <a:r>
              <a:rPr lang="en-IN" b="1" dirty="0"/>
              <a:t>dual-phase</a:t>
            </a:r>
            <a:r>
              <a:rPr lang="en-IN" dirty="0"/>
              <a:t> workflow orchestrated end-to-end.</a:t>
            </a:r>
          </a:p>
          <a:p>
            <a:r>
              <a:rPr lang="en-IN" b="1" dirty="0"/>
              <a:t>AttackAgent</a:t>
            </a:r>
            <a:r>
              <a:rPr lang="en-IN" dirty="0"/>
              <a:t> sequence: </a:t>
            </a:r>
            <a:r>
              <a:rPr lang="en-IN" dirty="0" err="1"/>
              <a:t>DataCollector</a:t>
            </a:r>
            <a:r>
              <a:rPr lang="en-IN" dirty="0"/>
              <a:t> → </a:t>
            </a:r>
            <a:r>
              <a:rPr lang="en-IN" dirty="0" err="1"/>
              <a:t>PromptGenerator</a:t>
            </a:r>
            <a:r>
              <a:rPr lang="en-IN" dirty="0"/>
              <a:t> → </a:t>
            </a:r>
            <a:r>
              <a:rPr lang="en-IN" dirty="0" err="1"/>
              <a:t>AgentAI</a:t>
            </a:r>
            <a:r>
              <a:rPr lang="en-IN" dirty="0"/>
              <a:t> refinement → </a:t>
            </a:r>
            <a:r>
              <a:rPr lang="en-IN" dirty="0" err="1"/>
              <a:t>EmailSenderAgent</a:t>
            </a:r>
            <a:r>
              <a:rPr lang="en-IN" dirty="0"/>
              <a:t>.</a:t>
            </a:r>
          </a:p>
          <a:p>
            <a:r>
              <a:rPr lang="en-IN" b="1" dirty="0" err="1"/>
              <a:t>DefenseAgent</a:t>
            </a:r>
            <a:r>
              <a:rPr lang="en-IN" dirty="0"/>
              <a:t> sequence: </a:t>
            </a:r>
            <a:r>
              <a:rPr lang="en-IN" dirty="0" err="1"/>
              <a:t>HeaderAnalyzerAgent</a:t>
            </a:r>
            <a:r>
              <a:rPr lang="en-IN" dirty="0"/>
              <a:t> → </a:t>
            </a:r>
            <a:r>
              <a:rPr lang="en-IN" dirty="0" err="1"/>
              <a:t>URLClassifierAgent</a:t>
            </a:r>
            <a:r>
              <a:rPr lang="en-IN" dirty="0"/>
              <a:t> → </a:t>
            </a:r>
            <a:r>
              <a:rPr lang="en-IN" dirty="0" err="1"/>
              <a:t>SemanticAnalyzerAgent</a:t>
            </a:r>
            <a:r>
              <a:rPr lang="en-IN" dirty="0"/>
              <a:t>.</a:t>
            </a:r>
          </a:p>
          <a:p>
            <a:r>
              <a:rPr lang="en-IN" b="1" dirty="0"/>
              <a:t>Agent AI Role:</a:t>
            </a:r>
            <a:r>
              <a:rPr lang="en-IN" dirty="0"/>
              <a:t> Each agent encapsulates an LLM call or API (e.g., GPT-4 for content, </a:t>
            </a:r>
            <a:r>
              <a:rPr lang="en-IN" dirty="0" err="1"/>
              <a:t>VirusTotal</a:t>
            </a:r>
            <a:r>
              <a:rPr lang="en-IN" dirty="0"/>
              <a:t> API for URLs), enabling modular scaling.</a:t>
            </a:r>
          </a:p>
          <a:p>
            <a:r>
              <a:rPr lang="en-IN" dirty="0"/>
              <a:t>At the heart is the </a:t>
            </a:r>
            <a:r>
              <a:rPr lang="en-IN" b="1" dirty="0"/>
              <a:t>V-Triad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Credibility:</a:t>
            </a:r>
            <a:r>
              <a:rPr lang="en-IN" dirty="0"/>
              <a:t> forging trustworthy sender identities (e.g., impersonating a known manager).</a:t>
            </a:r>
          </a:p>
          <a:p>
            <a:pPr lvl="1"/>
            <a:r>
              <a:rPr lang="en-IN" b="1" dirty="0"/>
              <a:t>Compatibility:</a:t>
            </a:r>
            <a:r>
              <a:rPr lang="en-IN" dirty="0"/>
              <a:t> embedding relevant details (current project names, recent achievements).</a:t>
            </a:r>
          </a:p>
          <a:p>
            <a:pPr lvl="1"/>
            <a:r>
              <a:rPr lang="en-IN" b="1" dirty="0"/>
              <a:t>Customizability:</a:t>
            </a:r>
            <a:r>
              <a:rPr lang="en-IN" dirty="0"/>
              <a:t> adjusting tone, urgency, and call-to-action language per individual.</a:t>
            </a:r>
          </a:p>
          <a:p>
            <a:r>
              <a:rPr lang="en-IN" dirty="0"/>
              <a:t>The </a:t>
            </a:r>
            <a:r>
              <a:rPr lang="en-IN" b="1" dirty="0"/>
              <a:t>Orchestration Layer</a:t>
            </a:r>
            <a:r>
              <a:rPr lang="en-IN" dirty="0"/>
              <a:t> schedules campaigns, aggregates metrics (click rates, detection latency), and loops feedback into prompt tuning. This continuous loop sharpens both attack realism and detection robustness.”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12D0-3765-4970-B807-BB262F7EF3B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</a:t>
            </a:r>
            <a:r>
              <a:rPr lang="en-US" b="1" dirty="0"/>
              <a:t>Phase 1</a:t>
            </a:r>
            <a:r>
              <a:rPr lang="en-US" dirty="0"/>
              <a:t>, the </a:t>
            </a:r>
            <a:r>
              <a:rPr lang="en-US" b="1" dirty="0"/>
              <a:t>AttackAgent</a:t>
            </a:r>
            <a:r>
              <a:rPr lang="en-US" dirty="0"/>
              <a:t> crafts and sends spear-phishing emails. Key steps:</a:t>
            </a:r>
          </a:p>
          <a:p>
            <a:r>
              <a:rPr lang="en-US" b="1" dirty="0"/>
              <a:t>Data Collector:</a:t>
            </a:r>
            <a:r>
              <a:rPr lang="en-US" dirty="0"/>
              <a:t> pulls open-source profile info—roles, recent publications, social media posts.</a:t>
            </a:r>
          </a:p>
          <a:p>
            <a:r>
              <a:rPr lang="en-US" b="1" dirty="0"/>
              <a:t>Prompt Generator:</a:t>
            </a:r>
            <a:r>
              <a:rPr lang="en-US" dirty="0"/>
              <a:t> maps V-Triad elements into GPT-4 instructions: e.g., ‘Use an authoritative tone referencing their last project,’ ‘Include a tailored anecdote.’</a:t>
            </a:r>
          </a:p>
          <a:p>
            <a:r>
              <a:rPr lang="en-US" b="1" dirty="0" err="1"/>
              <a:t>AgentAI</a:t>
            </a:r>
            <a:r>
              <a:rPr lang="en-US" b="1" dirty="0"/>
              <a:t> Refinement:</a:t>
            </a:r>
            <a:r>
              <a:rPr lang="en-US" dirty="0"/>
              <a:t> finetunes subject lines and body text; human-in-the-loop reviews ensure realistic style and compliance with ethical debrief requirements.</a:t>
            </a:r>
          </a:p>
          <a:p>
            <a:r>
              <a:rPr lang="en-US" b="1" dirty="0" err="1"/>
              <a:t>EmailSenderAgent</a:t>
            </a:r>
            <a:r>
              <a:rPr lang="en-US" b="1" dirty="0"/>
              <a:t>:</a:t>
            </a:r>
            <a:r>
              <a:rPr lang="en-US" dirty="0"/>
              <a:t> issues via SMTP, embedding unique tracking tokens for opens and clicks.</a:t>
            </a:r>
          </a:p>
          <a:p>
            <a:r>
              <a:rPr lang="en-US" dirty="0"/>
              <a:t>Throughout, </a:t>
            </a:r>
            <a:r>
              <a:rPr lang="en-US" b="1" dirty="0"/>
              <a:t>V-Triad</a:t>
            </a:r>
            <a:r>
              <a:rPr lang="en-US" dirty="0"/>
              <a:t> guides each draft: Credibility by spoofing known senders, Compatibility by hitting precise context, and Customizability by dynamically altering urgency and phrasing.</a:t>
            </a:r>
          </a:p>
          <a:p>
            <a:r>
              <a:rPr lang="en-US" dirty="0"/>
              <a:t>This simulation trains users against highly contextual threats, exposing behavioral weak spots in a safe environment.”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12D0-3765-4970-B807-BB262F7EF3B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6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</a:t>
            </a:r>
            <a:r>
              <a:rPr lang="en-US" b="1" dirty="0"/>
              <a:t>Phase 2</a:t>
            </a:r>
            <a:r>
              <a:rPr lang="en-US" dirty="0"/>
              <a:t>, </a:t>
            </a:r>
            <a:r>
              <a:rPr lang="en-US" b="1" dirty="0" err="1"/>
              <a:t>DefenseAgent</a:t>
            </a:r>
            <a:r>
              <a:rPr lang="en-US" dirty="0"/>
              <a:t> analyzes incoming messages and URLs in real time. Its components:</a:t>
            </a:r>
          </a:p>
          <a:p>
            <a:pPr lvl="1"/>
            <a:r>
              <a:rPr lang="en-US" b="1" dirty="0" err="1"/>
              <a:t>HeaderAnalyzerAgent</a:t>
            </a:r>
            <a:r>
              <a:rPr lang="en-US" b="1" dirty="0"/>
              <a:t>:</a:t>
            </a:r>
            <a:r>
              <a:rPr lang="en-US" dirty="0"/>
              <a:t> inspects SPF/DKIM/DMARC results, sender reputation scores, and relay paths, outputting a header-security report.</a:t>
            </a:r>
          </a:p>
          <a:p>
            <a:pPr lvl="1"/>
            <a:r>
              <a:rPr lang="en-US" b="1" dirty="0" err="1"/>
              <a:t>URLClassifierAgent</a:t>
            </a:r>
            <a:r>
              <a:rPr lang="en-US" b="1" dirty="0"/>
              <a:t>:</a:t>
            </a:r>
            <a:r>
              <a:rPr lang="en-US" dirty="0"/>
              <a:t> applies rule-based heuristics, then queries the </a:t>
            </a:r>
            <a:r>
              <a:rPr lang="en-US" dirty="0" err="1"/>
              <a:t>VirusTotal</a:t>
            </a:r>
            <a:r>
              <a:rPr lang="en-US" dirty="0"/>
              <a:t> API for verdicts, finally combining both in an ensemble decision.</a:t>
            </a:r>
          </a:p>
          <a:p>
            <a:pPr lvl="1"/>
            <a:r>
              <a:rPr lang="en-US" b="1" dirty="0" err="1"/>
              <a:t>SemanticAnalyzerAgent</a:t>
            </a:r>
            <a:r>
              <a:rPr lang="en-US" b="1" dirty="0"/>
              <a:t>:</a:t>
            </a:r>
            <a:r>
              <a:rPr lang="en-US" dirty="0"/>
              <a:t> runs an LLM-based intent scoring pipeline to flag persuasive language patterns and social-engineering cues.</a:t>
            </a:r>
          </a:p>
          <a:p>
            <a:r>
              <a:rPr lang="en-US" dirty="0"/>
              <a:t>We reuse the </a:t>
            </a:r>
            <a:r>
              <a:rPr lang="en-US" b="1" dirty="0"/>
              <a:t>V-Triad</a:t>
            </a:r>
            <a:r>
              <a:rPr lang="en-US" dirty="0"/>
              <a:t> to weight detection features—e.g., credibility mismatches if sender domain doesn’t align with claimed identity, context anomalies if the message content diverges from known topics.</a:t>
            </a:r>
          </a:p>
          <a:p>
            <a:r>
              <a:rPr lang="en-US" dirty="0"/>
              <a:t>All verdicts and risk scores stream into the Orchestrator’s real-time dashboard, providing SOC teams with immediate alerts and insights.”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12D0-3765-4970-B807-BB262F7EF3B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63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Attack Efficacy:</a:t>
            </a:r>
            <a:r>
              <a:rPr lang="en-US" dirty="0"/>
              <a:t> In controlled trials, our V-Triad-driven spear-phish emails achieved an </a:t>
            </a:r>
            <a:r>
              <a:rPr lang="en-US" b="1" dirty="0"/>
              <a:t>81% click-through rate</a:t>
            </a:r>
            <a:r>
              <a:rPr lang="en-US" dirty="0"/>
              <a:t>, demonstrating how psychological tailoring boosts engagement.</a:t>
            </a:r>
          </a:p>
          <a:p>
            <a:r>
              <a:rPr lang="en-US" b="1" dirty="0"/>
              <a:t>Detection Performance:</a:t>
            </a:r>
            <a:r>
              <a:rPr lang="en-US" dirty="0"/>
              <a:t> The hybrid </a:t>
            </a:r>
            <a:r>
              <a:rPr lang="en-US" dirty="0" err="1"/>
              <a:t>DefenseAgent</a:t>
            </a:r>
            <a:r>
              <a:rPr lang="en-US" dirty="0"/>
              <a:t> achieved </a:t>
            </a:r>
            <a:r>
              <a:rPr lang="en-US" b="1" dirty="0"/>
              <a:t>94% precision</a:t>
            </a:r>
            <a:r>
              <a:rPr lang="en-US" dirty="0"/>
              <a:t> and </a:t>
            </a:r>
            <a:r>
              <a:rPr lang="en-US" b="1" dirty="0"/>
              <a:t>93% recall</a:t>
            </a:r>
            <a:r>
              <a:rPr lang="en-US" dirty="0"/>
              <a:t>, with the </a:t>
            </a:r>
            <a:r>
              <a:rPr lang="en-US" dirty="0" err="1"/>
              <a:t>SemanticAnalyzerAgent</a:t>
            </a:r>
            <a:r>
              <a:rPr lang="en-US" dirty="0"/>
              <a:t> catching </a:t>
            </a:r>
            <a:r>
              <a:rPr lang="en-US" b="1" dirty="0"/>
              <a:t>90% of AI-crafted lures</a:t>
            </a:r>
            <a:r>
              <a:rPr lang="en-US" dirty="0"/>
              <a:t> before user interaction.</a:t>
            </a:r>
          </a:p>
          <a:p>
            <a:r>
              <a:rPr lang="en-US" b="1" dirty="0"/>
              <a:t>Cost &amp; Latency:</a:t>
            </a:r>
            <a:r>
              <a:rPr lang="en-US" dirty="0"/>
              <a:t> By blending rule checks and </a:t>
            </a:r>
            <a:r>
              <a:rPr lang="en-US" dirty="0" err="1"/>
              <a:t>VirusTotal</a:t>
            </a:r>
            <a:r>
              <a:rPr lang="en-US" dirty="0"/>
              <a:t> lookups, API usage dropped by </a:t>
            </a:r>
            <a:r>
              <a:rPr lang="en-US" b="1" dirty="0"/>
              <a:t>60%</a:t>
            </a:r>
            <a:r>
              <a:rPr lang="en-US" dirty="0"/>
              <a:t>, and average detection latency stayed under 300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b="1" dirty="0"/>
              <a:t>Key Insights:</a:t>
            </a:r>
            <a:endParaRPr lang="en-US" dirty="0"/>
          </a:p>
          <a:p>
            <a:pPr lvl="1"/>
            <a:r>
              <a:rPr lang="en-US" dirty="0"/>
              <a:t>Realistic simulations expose subtle human vulnerabilities that generic training misses.</a:t>
            </a:r>
          </a:p>
          <a:p>
            <a:pPr lvl="1"/>
            <a:r>
              <a:rPr lang="en-US" dirty="0"/>
              <a:t>The feedback loop—feeding detection outcomes back into prompts—improves both agents’ accuracy over successive runs.</a:t>
            </a:r>
          </a:p>
          <a:p>
            <a:r>
              <a:rPr lang="en-US" dirty="0"/>
              <a:t>In your live demo/UI screenshot, you’ll see dashboards plotting click rates over time, breakdowns of header vs. content flags, and drill-downs by department or role.”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12D0-3765-4970-B807-BB262F7EF3B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582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Conclusion:</a:t>
            </a:r>
            <a:r>
              <a:rPr lang="en-US" dirty="0"/>
              <a:t> </a:t>
            </a:r>
            <a:r>
              <a:rPr lang="en-US" dirty="0" err="1"/>
              <a:t>DeceptAI</a:t>
            </a:r>
            <a:r>
              <a:rPr lang="en-US" dirty="0"/>
              <a:t> delivers the first integrated red/blue platform that applies the same social-engineering framework (V-Triad) across spear-phish generation and detection. We show measurable gains: engagement surges in attack tests, and our </a:t>
            </a:r>
            <a:r>
              <a:rPr lang="en-US" dirty="0" err="1"/>
              <a:t>DefenseAgent</a:t>
            </a:r>
            <a:r>
              <a:rPr lang="en-US" dirty="0"/>
              <a:t> maintains high precision/recall with lower API costs.</a:t>
            </a:r>
          </a:p>
          <a:p>
            <a:r>
              <a:rPr lang="en-US" b="1" dirty="0"/>
              <a:t>Scalability:</a:t>
            </a:r>
            <a:r>
              <a:rPr lang="en-US" dirty="0"/>
              <a:t> Modular agents allow enterprise rollout, cloud-native deployment, and easy addition of new channels.</a:t>
            </a:r>
          </a:p>
          <a:p>
            <a:r>
              <a:rPr lang="en-US" b="1" dirty="0"/>
              <a:t>Future Directions:</a:t>
            </a:r>
            <a:endParaRPr lang="en-US" dirty="0"/>
          </a:p>
          <a:p>
            <a:r>
              <a:rPr lang="en-US" b="1" dirty="0"/>
              <a:t>Multi-Modal Simulations:</a:t>
            </a:r>
            <a:r>
              <a:rPr lang="en-US" dirty="0"/>
              <a:t> Extend AttackAgent to craft vishing (voice) and image phishing scenarios for more comprehensive user training.</a:t>
            </a:r>
          </a:p>
          <a:p>
            <a:r>
              <a:rPr lang="en-US" b="1" dirty="0"/>
              <a:t>Adaptive Learning:</a:t>
            </a:r>
            <a:r>
              <a:rPr lang="en-US" dirty="0"/>
              <a:t> Build automated pipelines that retrain </a:t>
            </a:r>
            <a:r>
              <a:rPr lang="en-US" dirty="0" err="1"/>
              <a:t>DefenseAgent</a:t>
            </a:r>
            <a:r>
              <a:rPr lang="en-US" dirty="0"/>
              <a:t> in real time using incident reports and anonymized user feedback.</a:t>
            </a:r>
          </a:p>
          <a:p>
            <a:r>
              <a:rPr lang="en-US" b="1" dirty="0"/>
              <a:t>Federated Evaluation:</a:t>
            </a:r>
            <a:r>
              <a:rPr lang="en-US" dirty="0"/>
              <a:t> Enable organizations to jointly improve models without sharing sensitive data.</a:t>
            </a:r>
          </a:p>
          <a:p>
            <a:r>
              <a:rPr lang="en-US" b="1" dirty="0"/>
              <a:t>Explainable Dashboards:</a:t>
            </a:r>
            <a:r>
              <a:rPr lang="en-US" dirty="0"/>
              <a:t> Surface feature-level attributions—e.g., which V-Triad pillar tipped the verdict—to satisfy audits and boost analyst trust.</a:t>
            </a:r>
          </a:p>
          <a:p>
            <a:r>
              <a:rPr lang="en-US" b="1" dirty="0"/>
              <a:t>Automated Debriefs:</a:t>
            </a:r>
            <a:r>
              <a:rPr lang="en-US" dirty="0"/>
              <a:t> Add personalized post-simulation training modules that analyze each user’s actions and prescribe targeted lessons.”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712D0-3765-4970-B807-BB262F7EF3B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5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9090" y="3946593"/>
            <a:ext cx="15573244" cy="1589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6"/>
              </a:lnSpc>
            </a:pPr>
            <a:r>
              <a:rPr lang="en-US" sz="4554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DECEPTAI: ADAPTIVE ADVERSARIAL INTELLIGENCE FOR SPEAR PHISHING SIMULATION AND DETECTION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09959" y="7173909"/>
            <a:ext cx="8522150" cy="1430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02"/>
              </a:lnSpc>
            </a:pPr>
            <a:r>
              <a:rPr lang="en-US" sz="4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Sidharth K</a:t>
            </a:r>
          </a:p>
          <a:p>
            <a:pPr algn="r">
              <a:lnSpc>
                <a:spcPts val="5702"/>
              </a:lnSpc>
            </a:pPr>
            <a:r>
              <a:rPr lang="en-US" sz="4073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231040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68C9B78F-544A-9095-96B8-0BB176C3E263}"/>
              </a:ext>
            </a:extLst>
          </p:cNvPr>
          <p:cNvSpPr txBox="1"/>
          <p:nvPr/>
        </p:nvSpPr>
        <p:spPr>
          <a:xfrm>
            <a:off x="1359090" y="7025038"/>
            <a:ext cx="8522150" cy="1428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02"/>
              </a:lnSpc>
            </a:pPr>
            <a:r>
              <a:rPr lang="en-IN" sz="4400" dirty="0"/>
              <a:t>Supervisor</a:t>
            </a:r>
          </a:p>
          <a:p>
            <a:pPr>
              <a:lnSpc>
                <a:spcPts val="5702"/>
              </a:lnSpc>
            </a:pPr>
            <a:r>
              <a:rPr lang="en-IN" sz="4400" dirty="0"/>
              <a:t>Dr. Preetam Mukherjee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1584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36456" y="264081"/>
            <a:ext cx="16738889" cy="9229763"/>
          </a:xfrm>
          <a:custGeom>
            <a:avLst/>
            <a:gdLst/>
            <a:ahLst/>
            <a:cxnLst/>
            <a:rect l="l" t="t" r="r" b="b"/>
            <a:pathLst>
              <a:path w="16738889" h="9229763">
                <a:moveTo>
                  <a:pt x="0" y="0"/>
                </a:moveTo>
                <a:lnTo>
                  <a:pt x="16738888" y="0"/>
                </a:lnTo>
                <a:lnTo>
                  <a:pt x="16738888" y="9229763"/>
                </a:lnTo>
                <a:lnTo>
                  <a:pt x="0" y="9229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37" b="-1037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6595" y="895350"/>
            <a:ext cx="853717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74866" y="2888693"/>
            <a:ext cx="15738268" cy="642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Attack Efficacy: V-Triad + GPT-4 emails saw up to 81% click-through rate (CTR) in controlled trials.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Detection Performance: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Hybrid URL analysis delivered over 94% precision.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Semantic Content Analyzer Agent flagged 90% of AI-crafted lures before any user interaction.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Key Insights: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Psychological tailoring drastically increases engagement.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Hybrid detection reduces reliance on external APIs by 60%, lowering cost and latency.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Continuous feedback loop improved both phases’ performance over successive iterations.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42427" y="374650"/>
            <a:ext cx="14676516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 &amp; 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51053" y="1874520"/>
            <a:ext cx="15908247" cy="278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Unified Red/Blue Platform: Successfully integrates the V-Triad social-engineering framework with specialized LLM-powered agents for both spear-phish generation and phish detection.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Measurable Impact: AI-driven lures boost user engagement; the hybrid Defense Agents achieves high precision and recall while reducing external API dependence.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Scalable &amp; Cost-Effective: Modular microservices architecture enables easy enterprise deployment and continuous performance tuning.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1053" y="4912230"/>
            <a:ext cx="15908247" cy="438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Future Scope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Multi-Modal Attack Simulations: Expand Attack Agents to craft vishing (voice) and image-based phishing campaigns for richer training scenarios.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Continuous Adaptive Learning: Implement real-time model retraining pipelines inside Defense Agents using user feedback and incident logs.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Federated &amp; Privacy-Preserving Evaluation: Enable cross-organization benchmarking and model updates without sharing raw data.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Explainable AI &amp; Compliance Dashboards: Surface feature-level risk attributions to satisfy audit requirements and build user trust.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Automated Personalized Debriefs: Post-simulation modules that analyze individual responses and deliver targeted training recommendations.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80023"/>
            <a:ext cx="12387037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362405" y="1213807"/>
            <a:ext cx="1021119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9057" y="3028023"/>
            <a:ext cx="15149885" cy="584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Phishing has evolved into highly targeted, AI-driven spear phishing campaigns.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Users trained on generic spam remain vulnerable to context-rich, personalized lures.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Gap: No unified platform combining psychological frameworks with generative AI for both attack and detection.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Objective: Build an end-to-end “red/blue” system automated spear-phish generation &amp; detection.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Impact: Improve organizational resilience by exposing real user behavior and hardening detection pipelines.</a:t>
            </a:r>
          </a:p>
          <a:p>
            <a:pPr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17780" y="895350"/>
            <a:ext cx="963987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LITERATURE REVIEW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32124" y="2645247"/>
            <a:ext cx="16227176" cy="5889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Phishing Evolution: From bulk spam → spear phishing → whaling → contextual social engineering.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Social Frameworks for Attack Creation: 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SEAF (Social Engineering Attack Framework): maps psychological triggers (trust, scarcity). 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V-Triad: emphasizes Credibility, Compatibility, Customizability of messages.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Detection Approaches: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Signature &amp; Rule-Based Filters: fast but blind to zero-day and polymorphic attacks.</a:t>
            </a:r>
          </a:p>
          <a:p>
            <a:pPr marL="1295400" lvl="2" indent="-431800" algn="l">
              <a:lnSpc>
                <a:spcPts val="4200"/>
              </a:lnSpc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Classical ML Models: decision trees, random forests good baseline but heavy feature engineering.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77157" y="365125"/>
            <a:ext cx="1033368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61920" y="2833370"/>
            <a:ext cx="16024734" cy="5969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Agent-Based, Dual-Phase Design: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Attack Phase: leverages V-Triad + GPT-4 + prompts to craft personalized spear-phish emails.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Defense Phase: uses URL Classifier Agent (pattern &amp; </a:t>
            </a:r>
            <a:r>
              <a:rPr lang="en-US" sz="2799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VirusTotal</a:t>
            </a: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API) + Header </a:t>
            </a:r>
            <a:r>
              <a:rPr lang="en-US" sz="2799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Analyser</a:t>
            </a: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Agent + Semantic content Analyzer Agent for content scoring.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Agent AI Role: each agent is a specialized microservice wrapping an LLM or API call.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V-Triad Framework: governs both phases guiding lure creation and detection.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Two Phases + Orchestration: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Phase 1 (Attack) generates Phishing email.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Phase 2 (Detection) analyzes inbound URLs &amp; email content.</a:t>
            </a:r>
          </a:p>
          <a:p>
            <a:pPr marL="1209039" lvl="2" indent="-403013" algn="l">
              <a:lnSpc>
                <a:spcPts val="3919"/>
              </a:lnSpc>
              <a:buFont typeface="Arial"/>
              <a:buChar char="⚬"/>
            </a:pPr>
            <a:r>
              <a:rPr lang="en-US" sz="2799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Orchestration Layer schedules runs, gathers metrics, and feeds back into prompt tuning loops.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0" y="3085173"/>
            <a:ext cx="8001000" cy="4841638"/>
          </a:xfrm>
          <a:custGeom>
            <a:avLst/>
            <a:gdLst/>
            <a:ahLst/>
            <a:cxnLst/>
            <a:rect l="l" t="t" r="r" b="b"/>
            <a:pathLst>
              <a:path w="7939296" h="4841638">
                <a:moveTo>
                  <a:pt x="0" y="0"/>
                </a:moveTo>
                <a:lnTo>
                  <a:pt x="7939296" y="0"/>
                </a:lnTo>
                <a:lnTo>
                  <a:pt x="7939296" y="4841638"/>
                </a:lnTo>
                <a:lnTo>
                  <a:pt x="0" y="4841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53" t="-1993" r="-8302" b="-2285"/>
            </a:stretch>
          </a:blipFill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5D69A-EAC5-A9B5-B342-BF9844AE33BC}"/>
              </a:ext>
            </a:extLst>
          </p:cNvPr>
          <p:cNvSpPr/>
          <p:nvPr/>
        </p:nvSpPr>
        <p:spPr>
          <a:xfrm>
            <a:off x="10439400" y="4076700"/>
            <a:ext cx="304800" cy="2362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/>
          <p:cNvSpPr txBox="1"/>
          <p:nvPr/>
        </p:nvSpPr>
        <p:spPr>
          <a:xfrm>
            <a:off x="342372" y="365125"/>
            <a:ext cx="1760325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ATTACK PHASE (WORKING MODEL)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3549" y="2237331"/>
            <a:ext cx="10034185" cy="750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564" lvl="1" indent="-320282" algn="l">
              <a:lnSpc>
                <a:spcPts val="4153"/>
              </a:lnSpc>
              <a:buFont typeface="Arial"/>
              <a:buChar char="•"/>
            </a:pPr>
            <a:r>
              <a:rPr lang="en-US" sz="2966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Attack Agents Workflow:</a:t>
            </a:r>
          </a:p>
          <a:p>
            <a:pPr marL="640564" lvl="1" indent="-320282" algn="l">
              <a:lnSpc>
                <a:spcPts val="4153"/>
              </a:lnSpc>
              <a:buAutoNum type="arabicPeriod"/>
            </a:pPr>
            <a:r>
              <a:rPr lang="en-US" sz="2966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Collector: harvests public metadata (role, recent projects, interests).</a:t>
            </a:r>
          </a:p>
          <a:p>
            <a:pPr marL="640564" lvl="1" indent="-320282" algn="l">
              <a:lnSpc>
                <a:spcPts val="4153"/>
              </a:lnSpc>
              <a:buAutoNum type="arabicPeriod"/>
            </a:pPr>
            <a:r>
              <a:rPr lang="en-US" sz="2966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Email Generation &amp; Prompt Generator: maps        V-Triad elements to GPT-4 instructions (e.g., “emphasize authority,” “personal anecdote”).</a:t>
            </a:r>
          </a:p>
          <a:p>
            <a:pPr marL="1281128" lvl="2" indent="-427043" algn="l">
              <a:lnSpc>
                <a:spcPts val="4153"/>
              </a:lnSpc>
              <a:buFont typeface="Arial"/>
              <a:buChar char="⚬"/>
            </a:pPr>
            <a:r>
              <a:rPr lang="en-US" sz="2966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V-Triad in Attack: Credibility (trusted sender profiles), Compatibility (relevant context), Customizability (tone &amp; urgency) guide every template.</a:t>
            </a:r>
          </a:p>
          <a:p>
            <a:pPr marL="640564" lvl="1" indent="-320282" algn="l">
              <a:lnSpc>
                <a:spcPts val="4153"/>
              </a:lnSpc>
              <a:buAutoNum type="arabicPeriod"/>
            </a:pPr>
            <a:r>
              <a:rPr lang="en-US" sz="2966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Refinement Loop: </a:t>
            </a:r>
            <a:r>
              <a:rPr lang="en-US" sz="2966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AgentAI</a:t>
            </a:r>
            <a:r>
              <a:rPr lang="en-US" sz="2966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fine-tunes subject lines and body tones, human reviewer approves or adjusts.</a:t>
            </a:r>
          </a:p>
          <a:p>
            <a:pPr algn="l">
              <a:lnSpc>
                <a:spcPts val="4153"/>
              </a:lnSpc>
            </a:pPr>
            <a:endParaRPr lang="en-US" sz="2966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1584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60522" y="1597025"/>
            <a:ext cx="17017236" cy="7938906"/>
          </a:xfrm>
          <a:custGeom>
            <a:avLst/>
            <a:gdLst/>
            <a:ahLst/>
            <a:cxnLst/>
            <a:rect l="l" t="t" r="r" b="b"/>
            <a:pathLst>
              <a:path w="17017236" h="7938906">
                <a:moveTo>
                  <a:pt x="0" y="0"/>
                </a:moveTo>
                <a:lnTo>
                  <a:pt x="17017236" y="0"/>
                </a:lnTo>
                <a:lnTo>
                  <a:pt x="17017236" y="7938906"/>
                </a:lnTo>
                <a:lnTo>
                  <a:pt x="0" y="7938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2372" y="365125"/>
            <a:ext cx="1760325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ATTACK PHASE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1584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5185" y="187553"/>
            <a:ext cx="16993830" cy="9490206"/>
          </a:xfrm>
          <a:custGeom>
            <a:avLst/>
            <a:gdLst/>
            <a:ahLst/>
            <a:cxnLst/>
            <a:rect l="l" t="t" r="r" b="b"/>
            <a:pathLst>
              <a:path w="16993830" h="9490206">
                <a:moveTo>
                  <a:pt x="0" y="0"/>
                </a:moveTo>
                <a:lnTo>
                  <a:pt x="16993830" y="0"/>
                </a:lnTo>
                <a:lnTo>
                  <a:pt x="16993830" y="9490206"/>
                </a:lnTo>
                <a:lnTo>
                  <a:pt x="0" y="9490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92" b="-22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6778" y="394653"/>
            <a:ext cx="17114443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DETECTION PHASE (WORKING MODEL)</a:t>
            </a:r>
          </a:p>
        </p:txBody>
      </p:sp>
      <p:sp>
        <p:nvSpPr>
          <p:cNvPr id="3" name="Freeform 3"/>
          <p:cNvSpPr/>
          <p:nvPr/>
        </p:nvSpPr>
        <p:spPr>
          <a:xfrm>
            <a:off x="12674066" y="3484232"/>
            <a:ext cx="5889121" cy="3922408"/>
          </a:xfrm>
          <a:custGeom>
            <a:avLst/>
            <a:gdLst/>
            <a:ahLst/>
            <a:cxnLst/>
            <a:rect l="l" t="t" r="r" b="b"/>
            <a:pathLst>
              <a:path w="5889121" h="3922408">
                <a:moveTo>
                  <a:pt x="0" y="0"/>
                </a:moveTo>
                <a:lnTo>
                  <a:pt x="5889122" y="0"/>
                </a:lnTo>
                <a:lnTo>
                  <a:pt x="5889122" y="3922408"/>
                </a:lnTo>
                <a:lnTo>
                  <a:pt x="0" y="39224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32124" y="2150249"/>
            <a:ext cx="12045402" cy="796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073" lvl="1" indent="-303036" algn="l">
              <a:lnSpc>
                <a:spcPts val="3930"/>
              </a:lnSpc>
              <a:buFont typeface="Arial"/>
              <a:buChar char="•"/>
            </a:pPr>
            <a:r>
              <a:rPr lang="en-US" sz="2807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Defense Agents Components:</a:t>
            </a:r>
          </a:p>
          <a:p>
            <a:pPr marL="1212146" lvl="2" indent="-404049" algn="l">
              <a:lnSpc>
                <a:spcPts val="3930"/>
              </a:lnSpc>
              <a:buFont typeface="Arial"/>
              <a:buChar char="⚬"/>
            </a:pPr>
            <a:r>
              <a:rPr lang="en-US" sz="2807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URL Classifier Agent: applies rule-based heuristics → </a:t>
            </a:r>
            <a:r>
              <a:rPr lang="en-US" sz="2807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VirusTotal</a:t>
            </a:r>
            <a:r>
              <a:rPr lang="en-US" sz="2807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API lookup → ensemble decision on link safety.</a:t>
            </a:r>
          </a:p>
          <a:p>
            <a:pPr marL="1212146" lvl="2" indent="-404049" algn="l">
              <a:lnSpc>
                <a:spcPts val="3930"/>
              </a:lnSpc>
              <a:buFont typeface="Arial"/>
              <a:buChar char="⚬"/>
            </a:pPr>
            <a:r>
              <a:rPr lang="en-US" sz="2807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Semantic Content Analyzer Agent: uses an LLM for intent scoring and flags persuasive tactics based on language patterns.</a:t>
            </a:r>
          </a:p>
          <a:p>
            <a:pPr marL="1212146" lvl="2" indent="-404049">
              <a:lnSpc>
                <a:spcPts val="3930"/>
              </a:lnSpc>
              <a:buFont typeface="Arial"/>
              <a:buChar char="⚬"/>
            </a:pPr>
            <a:r>
              <a:rPr lang="en-US" sz="2807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Header Analyzer Agent: parses email headers &amp; metadata (SPF/DKIM/DMARC checks, sender reputation, relay hops) and generates a header-security report.</a:t>
            </a:r>
          </a:p>
          <a:p>
            <a:pPr marL="606073" lvl="1" indent="-303036" algn="l">
              <a:lnSpc>
                <a:spcPts val="3930"/>
              </a:lnSpc>
              <a:buFont typeface="Arial"/>
              <a:buChar char="•"/>
            </a:pPr>
            <a:r>
              <a:rPr lang="en-US" sz="2807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V-Triad in Detection: weighs features across Credibility (sender authenticity), Compatibility (context consistency), Customizability (unusual personalization signals).</a:t>
            </a:r>
          </a:p>
          <a:p>
            <a:pPr marL="606073" lvl="1" indent="-303036" algn="l">
              <a:lnSpc>
                <a:spcPts val="3930"/>
              </a:lnSpc>
              <a:buFont typeface="Arial"/>
              <a:buChar char="•"/>
            </a:pPr>
            <a:r>
              <a:rPr lang="en-US" sz="2807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Real-Time Feed: Pushes header reports, URL verdicts, and content risk scores to the Orchestration Layer for centralized monitoring and alerts.</a:t>
            </a:r>
          </a:p>
          <a:p>
            <a:pPr algn="l">
              <a:lnSpc>
                <a:spcPts val="3930"/>
              </a:lnSpc>
            </a:pPr>
            <a:endParaRPr lang="en-US" sz="2807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7033268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1584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835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6778" y="394653"/>
            <a:ext cx="17114443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DETECTION PHASE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1584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15353" y="1615896"/>
            <a:ext cx="17114443" cy="7937264"/>
          </a:xfrm>
          <a:custGeom>
            <a:avLst/>
            <a:gdLst/>
            <a:ahLst/>
            <a:cxnLst/>
            <a:rect l="l" t="t" r="r" b="b"/>
            <a:pathLst>
              <a:path w="17114443" h="7937264">
                <a:moveTo>
                  <a:pt x="0" y="0"/>
                </a:moveTo>
                <a:lnTo>
                  <a:pt x="17114444" y="0"/>
                </a:lnTo>
                <a:lnTo>
                  <a:pt x="17114444" y="7937265"/>
                </a:lnTo>
                <a:lnTo>
                  <a:pt x="0" y="793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1807</Words>
  <Application>Microsoft Office PowerPoint</Application>
  <PresentationFormat>Custom</PresentationFormat>
  <Paragraphs>120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 Paneuropean Bold</vt:lpstr>
      <vt:lpstr>Century Gothic Paneuropean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DeceptAI: Adaptive Adversarial Intelligence for Spear Phishing Simulation and Detection Training</dc:title>
  <dc:creator>Sidharth</dc:creator>
  <cp:lastModifiedBy>Sidharth K</cp:lastModifiedBy>
  <cp:revision>7</cp:revision>
  <dcterms:created xsi:type="dcterms:W3CDTF">2006-08-16T00:00:00Z</dcterms:created>
  <dcterms:modified xsi:type="dcterms:W3CDTF">2025-05-14T17:59:45Z</dcterms:modified>
  <dc:identifier>DAGnU-gvO4M</dc:identifier>
</cp:coreProperties>
</file>