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ebas Neue Cyrillic" panose="020B0604020202020204" charset="0"/>
      <p:regular r:id="rId12"/>
    </p:embeddedFon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Open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102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4489" y="3906319"/>
            <a:ext cx="15036056" cy="1661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60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DDoS Attack Detection Using LSTM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9671" y="7769744"/>
            <a:ext cx="3454141" cy="1498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6"/>
              </a:lnSpc>
            </a:pPr>
            <a:r>
              <a:rPr lang="en-US" sz="2875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Team Members:</a:t>
            </a:r>
          </a:p>
          <a:p>
            <a:pPr algn="l">
              <a:lnSpc>
                <a:spcPts val="4026"/>
              </a:lnSpc>
            </a:pPr>
            <a:r>
              <a:rPr lang="en-US" sz="2875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Hrithik Pangat</a:t>
            </a:r>
          </a:p>
          <a:p>
            <a:pPr algn="l">
              <a:lnSpc>
                <a:spcPts val="4026"/>
              </a:lnSpc>
              <a:spcBef>
                <a:spcPct val="0"/>
              </a:spcBef>
            </a:pPr>
            <a:r>
              <a:rPr lang="en-US" sz="2875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Sidharth 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70709" y="2565941"/>
            <a:ext cx="13146582" cy="4128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1"/>
              </a:lnSpc>
              <a:spcBef>
                <a:spcPct val="0"/>
              </a:spcBef>
            </a:pPr>
            <a:r>
              <a:rPr lang="en-US" sz="23987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12397" y="614362"/>
            <a:ext cx="3550801" cy="752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b="1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41558" y="2071504"/>
            <a:ext cx="15381148" cy="751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222" lvl="1" indent="-386611" algn="just">
              <a:lnSpc>
                <a:spcPts val="5013"/>
              </a:lnSpc>
              <a:buFont typeface="Arial"/>
              <a:buChar char="•"/>
            </a:pPr>
            <a:r>
              <a:rPr lang="en-US" sz="35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Significance of DDoS Attacks:</a:t>
            </a:r>
          </a:p>
          <a:p>
            <a:pPr marL="1546445" lvl="2" indent="-515482" algn="just">
              <a:lnSpc>
                <a:spcPts val="5013"/>
              </a:lnSpc>
              <a:spcBef>
                <a:spcPct val="0"/>
              </a:spcBef>
              <a:buFont typeface="Arial"/>
              <a:buChar char="⚬"/>
            </a:pPr>
            <a:r>
              <a:rPr lang="en-US" sz="35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Major threat to online services.</a:t>
            </a:r>
          </a:p>
          <a:p>
            <a:pPr marL="1546445" lvl="2" indent="-515482" algn="just">
              <a:lnSpc>
                <a:spcPts val="5013"/>
              </a:lnSpc>
              <a:spcBef>
                <a:spcPct val="0"/>
              </a:spcBef>
              <a:buFont typeface="Arial"/>
              <a:buChar char="⚬"/>
            </a:pPr>
            <a:r>
              <a:rPr lang="en-US" sz="35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Causes downtime and financial losses.</a:t>
            </a:r>
          </a:p>
          <a:p>
            <a:pPr algn="just">
              <a:lnSpc>
                <a:spcPts val="5013"/>
              </a:lnSpc>
              <a:spcBef>
                <a:spcPct val="0"/>
              </a:spcBef>
            </a:pPr>
            <a:endParaRPr lang="en-US" sz="3581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73222" lvl="1" indent="-386611" algn="just">
              <a:lnSpc>
                <a:spcPts val="5013"/>
              </a:lnSpc>
              <a:spcBef>
                <a:spcPct val="0"/>
              </a:spcBef>
              <a:buFont typeface="Arial"/>
              <a:buChar char="•"/>
            </a:pPr>
            <a:r>
              <a:rPr lang="en-US" sz="35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Challenges with Traditional Detection Methods:</a:t>
            </a:r>
          </a:p>
          <a:p>
            <a:pPr marL="1546445" lvl="2" indent="-515482" algn="just">
              <a:lnSpc>
                <a:spcPts val="5013"/>
              </a:lnSpc>
              <a:spcBef>
                <a:spcPct val="0"/>
              </a:spcBef>
              <a:buFont typeface="Arial"/>
              <a:buChar char="⚬"/>
            </a:pPr>
            <a:r>
              <a:rPr lang="en-US" sz="35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Struggle to adapt to evolving attack patterns.</a:t>
            </a:r>
          </a:p>
          <a:p>
            <a:pPr marL="1546445" lvl="2" indent="-515482" algn="just">
              <a:lnSpc>
                <a:spcPts val="5013"/>
              </a:lnSpc>
              <a:spcBef>
                <a:spcPct val="0"/>
              </a:spcBef>
              <a:buFont typeface="Arial"/>
              <a:buChar char="⚬"/>
            </a:pPr>
            <a:r>
              <a:rPr lang="en-US" sz="35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 false positive rates reduce effectiveness.</a:t>
            </a:r>
          </a:p>
          <a:p>
            <a:pPr algn="just">
              <a:lnSpc>
                <a:spcPts val="5013"/>
              </a:lnSpc>
              <a:spcBef>
                <a:spcPct val="0"/>
              </a:spcBef>
            </a:pPr>
            <a:endParaRPr lang="en-US" sz="3581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73222" lvl="1" indent="-386611" algn="just">
              <a:lnSpc>
                <a:spcPts val="5013"/>
              </a:lnSpc>
              <a:spcBef>
                <a:spcPct val="0"/>
              </a:spcBef>
              <a:buFont typeface="Arial"/>
              <a:buChar char="•"/>
            </a:pPr>
            <a:r>
              <a:rPr lang="en-US" sz="35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Proposed Solution:</a:t>
            </a:r>
          </a:p>
          <a:p>
            <a:pPr marL="1546445" lvl="2" indent="-515482" algn="just">
              <a:lnSpc>
                <a:spcPts val="5013"/>
              </a:lnSpc>
              <a:spcBef>
                <a:spcPct val="0"/>
              </a:spcBef>
              <a:buFont typeface="Arial"/>
              <a:buChar char="⚬"/>
            </a:pPr>
            <a:r>
              <a:rPr lang="en-US" sz="35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Utilize Long Short-Term Memory (LSTM) networks.</a:t>
            </a:r>
          </a:p>
          <a:p>
            <a:pPr marL="1546445" lvl="2" indent="-515482" algn="just">
              <a:lnSpc>
                <a:spcPts val="5013"/>
              </a:lnSpc>
              <a:spcBef>
                <a:spcPct val="0"/>
              </a:spcBef>
              <a:buFont typeface="Arial"/>
              <a:buChar char="⚬"/>
            </a:pPr>
            <a:r>
              <a:rPr lang="en-US" sz="35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Focus on DDoS detection for improved accuracy and speed.</a:t>
            </a:r>
          </a:p>
          <a:p>
            <a:pPr algn="just">
              <a:lnSpc>
                <a:spcPts val="5013"/>
              </a:lnSpc>
              <a:spcBef>
                <a:spcPct val="0"/>
              </a:spcBef>
            </a:pPr>
            <a:endParaRPr lang="en-US" sz="3581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74346" y="609600"/>
            <a:ext cx="4939308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32792" y="2943378"/>
            <a:ext cx="13912438" cy="5305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3080" lvl="1" indent="-406540" algn="l">
              <a:lnSpc>
                <a:spcPts val="5272"/>
              </a:lnSpc>
              <a:buFont typeface="Arial"/>
              <a:buChar char="•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CNN-RNN hybrid models showed promise in IoT but lacked efficiency for real-time systems.</a:t>
            </a:r>
          </a:p>
          <a:p>
            <a:pPr algn="l">
              <a:lnSpc>
                <a:spcPts val="5272"/>
              </a:lnSpc>
            </a:pPr>
            <a:endParaRPr lang="en-US" sz="3766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13080" lvl="1" indent="-406540" algn="l">
              <a:lnSpc>
                <a:spcPts val="5272"/>
              </a:lnSpc>
              <a:buFont typeface="Arial"/>
              <a:buChar char="•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LSTMs outperform CNN and RNN due to their ability to learn long-term dependencies.</a:t>
            </a:r>
          </a:p>
          <a:p>
            <a:pPr algn="l">
              <a:lnSpc>
                <a:spcPts val="5272"/>
              </a:lnSpc>
            </a:pPr>
            <a:endParaRPr lang="en-US" sz="3766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13080" lvl="1" indent="-406540" algn="l">
              <a:lnSpc>
                <a:spcPts val="5272"/>
              </a:lnSpc>
              <a:buFont typeface="Arial"/>
              <a:buChar char="•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Optimized LSTM models for edge computing ensure low latency and resource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40056" y="609600"/>
            <a:ext cx="5007888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Proposed Method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1805" y="2654225"/>
            <a:ext cx="16059943" cy="4921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4383" lvl="1" indent="-377191" algn="l">
              <a:lnSpc>
                <a:spcPts val="4891"/>
              </a:lnSpc>
              <a:spcBef>
                <a:spcPct val="0"/>
              </a:spcBef>
              <a:buAutoNum type="arabicPeriod"/>
            </a:pPr>
            <a:r>
              <a:rPr lang="en-US" sz="34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Dataset preparation and preprocessing: Extract key features and normalize data.</a:t>
            </a:r>
          </a:p>
          <a:p>
            <a:pPr marL="754383" lvl="1" indent="-377191" algn="l">
              <a:lnSpc>
                <a:spcPts val="4891"/>
              </a:lnSpc>
              <a:spcBef>
                <a:spcPct val="0"/>
              </a:spcBef>
              <a:buAutoNum type="arabicPeriod"/>
            </a:pPr>
            <a:r>
              <a:rPr lang="en-US" sz="34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 training: Train LSTM on processed data to detect temporal patterns.</a:t>
            </a:r>
          </a:p>
          <a:p>
            <a:pPr marL="754383" lvl="1" indent="-377191" algn="l">
              <a:lnSpc>
                <a:spcPts val="4891"/>
              </a:lnSpc>
              <a:spcBef>
                <a:spcPct val="0"/>
              </a:spcBef>
              <a:buAutoNum type="arabicPeriod"/>
            </a:pPr>
            <a:r>
              <a:rPr lang="en-US" sz="34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Traffic simulation: Generate normal and DDoS traffic on a dummy server.</a:t>
            </a:r>
          </a:p>
          <a:p>
            <a:pPr marL="754383" lvl="1" indent="-377191" algn="l">
              <a:lnSpc>
                <a:spcPts val="4891"/>
              </a:lnSpc>
              <a:spcBef>
                <a:spcPct val="0"/>
              </a:spcBef>
              <a:buAutoNum type="arabicPeriod"/>
            </a:pPr>
            <a:r>
              <a:rPr lang="en-US" sz="34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Real-time integration: Use live traffic to classify attacks.</a:t>
            </a:r>
          </a:p>
          <a:p>
            <a:pPr marL="754383" lvl="1" indent="-377191" algn="l">
              <a:lnSpc>
                <a:spcPts val="4891"/>
              </a:lnSpc>
              <a:spcBef>
                <a:spcPct val="0"/>
              </a:spcBef>
              <a:buAutoNum type="arabicPeriod"/>
            </a:pPr>
            <a:r>
              <a:rPr lang="en-US" sz="34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Prediction: Classify traffic as normal or malicious and block attacks.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86992" y="609600"/>
            <a:ext cx="4514017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7887" y="1618904"/>
            <a:ext cx="14952226" cy="334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Preparation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dataset containing normal and malicious traffic is preprocessed to extract:</a:t>
            </a:r>
          </a:p>
          <a:p>
            <a:pPr marL="690872" lvl="1" indent="-345436" algn="l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Packet size</a:t>
            </a:r>
          </a:p>
          <a:p>
            <a:pPr marL="690872" lvl="1" indent="-345436" algn="l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Source and destination IPs</a:t>
            </a:r>
          </a:p>
          <a:p>
            <a:pPr marL="690872" lvl="1" indent="-345436" algn="l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timestamp and Protocol type 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Normalization ensures compatibility with the LSTM model for training.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7887" y="5214275"/>
            <a:ext cx="14952226" cy="447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Training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LSTM model was trained over 13/50 epochs to detect temporal patterns in traffic data.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Performance metrics used include: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Accuracy: 96%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Precision: 97%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Recall: 95%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F1-Score: 96%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1178" y="2767094"/>
            <a:ext cx="7694896" cy="5893688"/>
          </a:xfrm>
          <a:custGeom>
            <a:avLst/>
            <a:gdLst/>
            <a:ahLst/>
            <a:cxnLst/>
            <a:rect l="l" t="t" r="r" b="b"/>
            <a:pathLst>
              <a:path w="7694896" h="5893688">
                <a:moveTo>
                  <a:pt x="0" y="0"/>
                </a:moveTo>
                <a:lnTo>
                  <a:pt x="7694896" y="0"/>
                </a:lnTo>
                <a:lnTo>
                  <a:pt x="7694896" y="5893688"/>
                </a:lnTo>
                <a:lnTo>
                  <a:pt x="0" y="589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4" b="-92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16074" y="609600"/>
            <a:ext cx="205585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35085" y="2719469"/>
            <a:ext cx="9076879" cy="4120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LSTM model effectively classified traffic as normal or malicious with high accuracy.</a:t>
            </a:r>
          </a:p>
          <a:p>
            <a:pPr algn="l">
              <a:lnSpc>
                <a:spcPts val="3674"/>
              </a:lnSpc>
              <a:spcBef>
                <a:spcPct val="0"/>
              </a:spcBef>
            </a:pPr>
            <a:endParaRPr lang="en-US" sz="2624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Real-time integration validated the model's ability to handle dynamic network scenarios.</a:t>
            </a:r>
          </a:p>
          <a:p>
            <a:pPr algn="l">
              <a:lnSpc>
                <a:spcPts val="3674"/>
              </a:lnSpc>
              <a:spcBef>
                <a:spcPct val="0"/>
              </a:spcBef>
            </a:pPr>
            <a:endParaRPr lang="en-US" sz="2624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Performance Metrics:</a:t>
            </a:r>
          </a:p>
          <a:p>
            <a:pPr marL="566665" lvl="1" indent="-283332" algn="l">
              <a:lnSpc>
                <a:spcPts val="3674"/>
              </a:lnSpc>
              <a:spcBef>
                <a:spcPct val="0"/>
              </a:spcBef>
              <a:buFont typeface="Arial"/>
              <a:buChar char="•"/>
            </a:pPr>
            <a:r>
              <a:rPr lang="en-US" sz="26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Accuracy: 96%</a:t>
            </a:r>
          </a:p>
          <a:p>
            <a:pPr marL="566665" lvl="1" indent="-283332" algn="l">
              <a:lnSpc>
                <a:spcPts val="3674"/>
              </a:lnSpc>
              <a:spcBef>
                <a:spcPct val="0"/>
              </a:spcBef>
              <a:buFont typeface="Arial"/>
              <a:buChar char="•"/>
            </a:pPr>
            <a:r>
              <a:rPr lang="en-US" sz="26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Latency: Minimal for real-time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38633" y="609600"/>
            <a:ext cx="301073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Discussion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6325" y="2492116"/>
            <a:ext cx="16230600" cy="4169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75"/>
              </a:lnSpc>
              <a:spcBef>
                <a:spcPct val="0"/>
              </a:spcBef>
            </a:pPr>
            <a:r>
              <a:rPr lang="en-US" sz="34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LSTM-based framework demonstrated high accuracy and adaptability in detecting DDoS attacks. Future work will address scalability and resource optimization to handle large-scale networks.</a:t>
            </a:r>
          </a:p>
          <a:p>
            <a:pPr algn="l">
              <a:lnSpc>
                <a:spcPts val="4775"/>
              </a:lnSpc>
              <a:spcBef>
                <a:spcPct val="0"/>
              </a:spcBef>
            </a:pPr>
            <a:endParaRPr lang="en-US" sz="341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75"/>
              </a:lnSpc>
              <a:spcBef>
                <a:spcPct val="0"/>
              </a:spcBef>
            </a:pPr>
            <a:r>
              <a:rPr lang="en-US" sz="34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Potential improvements include:</a:t>
            </a:r>
          </a:p>
          <a:p>
            <a:pPr marL="736396" lvl="1" indent="-368198" algn="l">
              <a:lnSpc>
                <a:spcPts val="4775"/>
              </a:lnSpc>
              <a:spcBef>
                <a:spcPct val="0"/>
              </a:spcBef>
              <a:buFont typeface="Arial"/>
              <a:buChar char="•"/>
            </a:pPr>
            <a:r>
              <a:rPr lang="en-US" sz="34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 pruning for efficiency</a:t>
            </a:r>
          </a:p>
          <a:p>
            <a:pPr marL="736396" lvl="1" indent="-368198" algn="l">
              <a:lnSpc>
                <a:spcPts val="4775"/>
              </a:lnSpc>
              <a:spcBef>
                <a:spcPct val="0"/>
              </a:spcBef>
              <a:buFont typeface="Arial"/>
              <a:buChar char="•"/>
            </a:pPr>
            <a:r>
              <a:rPr lang="en-US" sz="34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Integration with multi-model architectures for robustness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75709" y="609600"/>
            <a:ext cx="313658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69872" y="2231730"/>
            <a:ext cx="14167306" cy="6788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690" lvl="1" indent="-348845" algn="l">
              <a:lnSpc>
                <a:spcPts val="4524"/>
              </a:lnSpc>
              <a:spcBef>
                <a:spcPct val="0"/>
              </a:spcBef>
              <a:buFont typeface="Arial"/>
              <a:buChar char="•"/>
            </a:pPr>
            <a:r>
              <a:rPr lang="en-US" sz="32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Project Success:</a:t>
            </a:r>
          </a:p>
          <a:p>
            <a:pPr marL="1395379" lvl="2" indent="-465126" algn="l">
              <a:lnSpc>
                <a:spcPts val="4524"/>
              </a:lnSpc>
              <a:spcBef>
                <a:spcPct val="0"/>
              </a:spcBef>
              <a:buFont typeface="Arial"/>
              <a:buChar char="⚬"/>
            </a:pPr>
            <a:r>
              <a:rPr lang="en-US" sz="32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Developed a practical and scalable LSTM-based DDoS detection framework.</a:t>
            </a:r>
          </a:p>
          <a:p>
            <a:pPr marL="1395379" lvl="2" indent="-465126" algn="l">
              <a:lnSpc>
                <a:spcPts val="4524"/>
              </a:lnSpc>
              <a:spcBef>
                <a:spcPct val="0"/>
              </a:spcBef>
              <a:buFont typeface="Arial"/>
              <a:buChar char="⚬"/>
            </a:pPr>
            <a:r>
              <a:rPr lang="en-US" sz="32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Validated system effectiveness through simulations of real-world conditions.</a:t>
            </a:r>
          </a:p>
          <a:p>
            <a:pPr algn="l">
              <a:lnSpc>
                <a:spcPts val="4524"/>
              </a:lnSpc>
              <a:spcBef>
                <a:spcPct val="0"/>
              </a:spcBef>
            </a:pPr>
            <a:endParaRPr lang="en-US" sz="3231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97690" lvl="1" indent="-348845" algn="l">
              <a:lnSpc>
                <a:spcPts val="4524"/>
              </a:lnSpc>
              <a:spcBef>
                <a:spcPct val="0"/>
              </a:spcBef>
              <a:buFont typeface="Arial"/>
              <a:buChar char="•"/>
            </a:pPr>
            <a:r>
              <a:rPr lang="en-US" sz="32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Future Improvements:</a:t>
            </a:r>
          </a:p>
          <a:p>
            <a:pPr marL="1395379" lvl="2" indent="-465126" algn="l">
              <a:lnSpc>
                <a:spcPts val="4524"/>
              </a:lnSpc>
              <a:spcBef>
                <a:spcPct val="0"/>
              </a:spcBef>
              <a:buFont typeface="Arial"/>
              <a:buChar char="⚬"/>
            </a:pPr>
            <a:r>
              <a:rPr lang="en-US" sz="32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Enhance scalability to handle larger and more diverse datasets.</a:t>
            </a:r>
          </a:p>
          <a:p>
            <a:pPr marL="1395379" lvl="2" indent="-465126" algn="l">
              <a:lnSpc>
                <a:spcPts val="4524"/>
              </a:lnSpc>
              <a:spcBef>
                <a:spcPct val="0"/>
              </a:spcBef>
              <a:buFont typeface="Arial"/>
              <a:buChar char="⚬"/>
            </a:pPr>
            <a:r>
              <a:rPr lang="en-US" sz="32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Extend the framework to detect and mitigate a broader range of attack vectors.</a:t>
            </a:r>
          </a:p>
          <a:p>
            <a:pPr marL="1395379" lvl="2" indent="-465126" algn="l">
              <a:lnSpc>
                <a:spcPts val="4524"/>
              </a:lnSpc>
              <a:spcBef>
                <a:spcPct val="0"/>
              </a:spcBef>
              <a:buFont typeface="Arial"/>
              <a:buChar char="⚬"/>
            </a:pPr>
            <a:r>
              <a:rPr lang="en-US" sz="32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Advance the system to enable real-time detection capabilities.</a:t>
            </a:r>
          </a:p>
          <a:p>
            <a:pPr algn="l">
              <a:lnSpc>
                <a:spcPts val="4524"/>
              </a:lnSpc>
              <a:spcBef>
                <a:spcPct val="0"/>
              </a:spcBef>
            </a:pPr>
            <a:endParaRPr lang="en-US" sz="3231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71482" y="609600"/>
            <a:ext cx="3553718" cy="754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865262"/>
            <a:ext cx="16230600" cy="492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1.    Sumathi, S., Rajesh, R. and Lim, S., 2022. Recurrent and deep learning neural network models for DDoS attack detection. Journal of Sensors, 2022(1), p.8530312.</a:t>
            </a:r>
          </a:p>
          <a:p>
            <a:pPr algn="l">
              <a:lnSpc>
                <a:spcPts val="2799"/>
              </a:lnSpc>
            </a:pPr>
            <a:endParaRPr lang="en-US" sz="1999">
              <a:solidFill>
                <a:srgbClr val="5CE1E6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2.    "Real-Time DDoS Attack Detection using Sketch-based Entropy Estimation on the NetFPGA SUME Platform," 2020 Asia-Pacific Signal and Information Processing Association Annual Summit and Conference (APSIPA ASC), Auckland, New Zealand, 2020, pp. 1566-1570.</a:t>
            </a:r>
          </a:p>
          <a:p>
            <a:pPr algn="l">
              <a:lnSpc>
                <a:spcPts val="2799"/>
              </a:lnSpc>
            </a:pPr>
            <a:endParaRPr lang="en-US" sz="1999">
              <a:solidFill>
                <a:srgbClr val="5CE1E6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3.    Sathish, D. and Kavitha, A., 2024, July. DDoS Attack Detection Using Optimized Long Short-Term Memory Based on Improved Bacterial Foraging Optimization. In 2024 2nd International Conference on Sustainable Computing and Smart Systems (ICSCSS) (pp. 568-573). IEEE.</a:t>
            </a:r>
          </a:p>
          <a:p>
            <a:pPr algn="l">
              <a:lnSpc>
                <a:spcPts val="2799"/>
              </a:lnSpc>
            </a:pPr>
            <a:endParaRPr lang="en-US" sz="1999">
              <a:solidFill>
                <a:srgbClr val="5CE1E6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5CE1E6"/>
                </a:solidFill>
                <a:latin typeface="Canva Sans"/>
                <a:ea typeface="Canva Sans"/>
                <a:cs typeface="Canva Sans"/>
                <a:sym typeface="Canva Sans"/>
              </a:rPr>
              <a:t>4.    Xinlong, L. and Zhibin, C., 2022. [Retracted] DDoS Attack Detection by Hybrid Deep Learning Methodologies. Security and Communication Networks, 2022(1), p.7866096.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5CE1E6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Custom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Open Sans Bold</vt:lpstr>
      <vt:lpstr>Calibri</vt:lpstr>
      <vt:lpstr>Arial</vt:lpstr>
      <vt:lpstr>Canva Sans Bold</vt:lpstr>
      <vt:lpstr>Canva Sans</vt:lpstr>
      <vt:lpstr>Bebas Neue Cyrillic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 Detection Using LSTM</dc:title>
  <cp:lastModifiedBy>Sidharth K</cp:lastModifiedBy>
  <cp:revision>2</cp:revision>
  <dcterms:created xsi:type="dcterms:W3CDTF">2006-08-16T00:00:00Z</dcterms:created>
  <dcterms:modified xsi:type="dcterms:W3CDTF">2024-11-29T15:20:16Z</dcterms:modified>
  <dc:identifier>DAGX3hdtsF0</dc:identifier>
</cp:coreProperties>
</file>