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60" r:id="rId5"/>
    <p:sldId id="277" r:id="rId6"/>
    <p:sldId id="261" r:id="rId7"/>
    <p:sldId id="263" r:id="rId8"/>
    <p:sldId id="264" r:id="rId9"/>
    <p:sldId id="273" r:id="rId10"/>
    <p:sldId id="271" r:id="rId11"/>
    <p:sldId id="265" r:id="rId12"/>
    <p:sldId id="267" r:id="rId13"/>
    <p:sldId id="274" r:id="rId14"/>
    <p:sldId id="269" r:id="rId15"/>
    <p:sldId id="275" r:id="rId16"/>
    <p:sldId id="272" r:id="rId17"/>
    <p:sldId id="268" r:id="rId18"/>
    <p:sldId id="276" r:id="rId19"/>
  </p:sldIdLst>
  <p:sldSz cx="12192000" cy="6858000"/>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36"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Vishal" initials="SV" lastIdx="11" clrIdx="0">
    <p:extLst>
      <p:ext uri="{19B8F6BF-5375-455C-9EA6-DF929625EA0E}">
        <p15:presenceInfo xmlns:p15="http://schemas.microsoft.com/office/powerpoint/2012/main" userId="Singh, Vis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0"/>
    <a:srgbClr val="A9C9FF"/>
    <a:srgbClr val="F3F3F3"/>
    <a:srgbClr val="F8F3D2"/>
    <a:srgbClr val="7D11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1" autoAdjust="0"/>
    <p:restoredTop sz="90929"/>
  </p:normalViewPr>
  <p:slideViewPr>
    <p:cSldViewPr>
      <p:cViewPr varScale="1">
        <p:scale>
          <a:sx n="61" d="100"/>
          <a:sy n="61" d="100"/>
        </p:scale>
        <p:origin x="208" y="48"/>
      </p:cViewPr>
      <p:guideLst>
        <p:guide orient="horz" pos="336"/>
        <p:guide pos="2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2T23:54:53.223" idx="1">
    <p:pos x="10" y="10"/>
    <p:text>This is the problem we are trying to tackle. Predicting what a customer is going to reoerder based on the historical data</p:text>
    <p:extLst>
      <p:ext uri="{C676402C-5697-4E1C-873F-D02D1690AC5C}">
        <p15:threadingInfo xmlns:p15="http://schemas.microsoft.com/office/powerpoint/2012/main" timeZoneBias="300"/>
      </p:ext>
    </p:extLst>
  </p:cm>
  <p:cm authorId="1" dt="2018-12-02T23:57:39.365" idx="2">
    <p:pos x="10" y="106"/>
    <p:text>Our first step in prediction was to create a few of our own features based on the EDA whic we performed. Since the features which are already provided wont help us much in prediction</p:text>
    <p:extLst>
      <p:ext uri="{C676402C-5697-4E1C-873F-D02D1690AC5C}">
        <p15:threadingInfo xmlns:p15="http://schemas.microsoft.com/office/powerpoint/2012/main" timeZoneBias="30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02T23:57:52.364" idx="3">
    <p:pos x="10" y="10"/>
    <p:text>This is a list of all the features we created to solve the problem of prediction. The one marked with an asterix are the existing ones</p:text>
    <p:extLst>
      <p:ext uri="{C676402C-5697-4E1C-873F-D02D1690AC5C}">
        <p15:threadingInfo xmlns:p15="http://schemas.microsoft.com/office/powerpoint/2012/main" timeZoneBias="300"/>
      </p:ext>
    </p:extLst>
  </p:cm>
  <p:cm authorId="1" dt="2018-12-03T00:00:13.245" idx="4">
    <p:pos x="10" y="106"/>
    <p:text>The features we've created are seperated into 4 categories-
User- these describe the user attributes like how many total orders an user has done, total distinct items the user has bought etc.
Product related - Attributes relatures to products like how many times a product has been sold
Order related - attributes related to orders like days_since_ratio which is the days since prior order by avg days between order
UserXProduct related like UP_chance which is like the number of time a user had a chance to buy a product after first buying it</p:text>
    <p:extLst>
      <p:ext uri="{C676402C-5697-4E1C-873F-D02D1690AC5C}">
        <p15:threadingInfo xmlns:p15="http://schemas.microsoft.com/office/powerpoint/2012/main" timeZoneBias="30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03T00:05:15.021" idx="5">
    <p:pos x="10" y="10"/>
    <p:text>For prediction we used Light GBM, XGBoost algorithms, we used these algorithms becasue if 
Faster training speed
Low memory usage(we were able to train them on the kaggle kernel)
Better accuracy(most people on the leaderboard used either these or NNs)
Capacity to handle large-scale data
We would like to mention that we have trained the model on train data i.e. the last order of a particular user due to the hardware limitation (2nd price took last 5 orders and he recommended 300 GB RAM!!)
For feature selection we used in-build method of feature importance in the libraries 
For parameter tuning we could'bt perform GridCV as we were not able to perform on kaggle kernel with the amount of data we had so we changed parameter one at a time to get the maximum accuracy possible</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03T09:29:49.091" idx="6">
    <p:pos x="10" y="10"/>
    <p:text>The one on the top is how the output looks like so for a particular order_id ,we have predicted the products that are going to be reordered.
The one at the bottom is the accuracies which we got from the two algorithms. The maximum accuracy which we got was when we used Light GBM, which was 38.09% The accuracy of the kaggle winner was 40.09
Rank would be around 600s/2500</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03T09:35:07.950" idx="7">
    <p:pos x="10" y="10"/>
    <p:text>Now we come to our next question which is segmentation of customers. The idea behind doing this was that it would help us identify similar customers based on their attributes, this would help in the task of recommendation.</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03T09:37:27.007" idx="8">
    <p:pos x="10" y="10"/>
    <p:text>The attributes we chose to segment users on was the amount of products which they bought from a particular aisle, PCA was performed on it to reduce the number of features
Our original idea was to cluster based on the pairs of products which a customer bought but that did not work out as the dataset which was created after creating a column for  each pair had close to 200k columns. We weren't able to do any operation on the dataset even on BigRed2</p:text>
    <p:extLst>
      <p:ext uri="{C676402C-5697-4E1C-873F-D02D1690AC5C}">
        <p15:threadingInfo xmlns:p15="http://schemas.microsoft.com/office/powerpoint/2012/main" timeZoneBias="300"/>
      </p:ext>
    </p:extLst>
  </p:cm>
  <p:cm authorId="1" dt="2018-12-03T09:44:38.946" idx="9">
    <p:pos x="10" y="106"/>
    <p:text>The cluster of users are shown on the right. The table shows the most frequent aisle associated with a cluster. Using this information, we foud out the most frequent products bought by users from a cluster/</p:text>
    <p:extLst>
      <p:ext uri="{C676402C-5697-4E1C-873F-D02D1690AC5C}">
        <p15:threadingInfo xmlns:p15="http://schemas.microsoft.com/office/powerpoint/2012/main" timeZoneBias="300">
          <p15:parentCm authorId="1" idx="8"/>
        </p15:threadingInfo>
      </p:ext>
    </p:extLst>
  </p:cm>
  <p:cm authorId="1" dt="2018-12-03T09:46:42.919" idx="10">
    <p:pos x="10" y="202"/>
    <p:text>We also deduced some other inferences from the cluster like Cluster 2 is the cluster from which people buy the most products</p:text>
    <p:extLst>
      <p:ext uri="{C676402C-5697-4E1C-873F-D02D1690AC5C}">
        <p15:threadingInfo xmlns:p15="http://schemas.microsoft.com/office/powerpoint/2012/main" timeZoneBias="300">
          <p15:parentCm authorId="1"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03T09:47:24.749" idx="11">
    <p:pos x="10" y="10"/>
    <p:text>Now we address the 3rd question which is recommendation. we applied the results of prediction and segmentation to build a recommendation model for a user. We also use association mining rules to make our recommendation model better. Association mining was done using Apriori algorithm which Siddartha Rao will explain</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4CD1BD-586D-40E6-8FE8-E77DC178BB1C}" type="doc">
      <dgm:prSet loTypeId="urn:microsoft.com/office/officeart/2005/8/layout/arrow2" loCatId="process" qsTypeId="urn:microsoft.com/office/officeart/2005/8/quickstyle/simple4" qsCatId="simple" csTypeId="urn:microsoft.com/office/officeart/2005/8/colors/accent1_2" csCatId="accent1" phldr="1"/>
      <dgm:spPr/>
    </dgm:pt>
    <dgm:pt modelId="{E5AF0BD8-A291-4F3E-910B-19E4624CDF4E}">
      <dgm:prSet phldrT="[Text]" custT="1"/>
      <dgm:spPr/>
      <dgm:t>
        <a:bodyPr/>
        <a:lstStyle/>
        <a:p>
          <a:r>
            <a:rPr lang="en-US" sz="1600" dirty="0"/>
            <a:t>Motivation</a:t>
          </a:r>
          <a:endParaRPr lang="en-US" sz="1700" dirty="0"/>
        </a:p>
      </dgm:t>
    </dgm:pt>
    <dgm:pt modelId="{AA559A8C-F135-4F93-8F02-F067A3694234}" type="parTrans" cxnId="{4B019A9F-4ABD-4388-A3FF-96887859522E}">
      <dgm:prSet/>
      <dgm:spPr/>
      <dgm:t>
        <a:bodyPr/>
        <a:lstStyle/>
        <a:p>
          <a:endParaRPr lang="en-US"/>
        </a:p>
      </dgm:t>
    </dgm:pt>
    <dgm:pt modelId="{DB86ED82-1681-485C-9567-6A2CCCC4770B}" type="sibTrans" cxnId="{4B019A9F-4ABD-4388-A3FF-96887859522E}">
      <dgm:prSet/>
      <dgm:spPr/>
      <dgm:t>
        <a:bodyPr/>
        <a:lstStyle/>
        <a:p>
          <a:endParaRPr lang="en-US"/>
        </a:p>
      </dgm:t>
    </dgm:pt>
    <dgm:pt modelId="{37CA178D-B5A6-43FA-922E-4B40857E56FF}">
      <dgm:prSet phldrT="[Text]" custT="1"/>
      <dgm:spPr/>
      <dgm:t>
        <a:bodyPr/>
        <a:lstStyle/>
        <a:p>
          <a:r>
            <a:rPr lang="en-US" sz="1600" dirty="0"/>
            <a:t>Data and EDA</a:t>
          </a:r>
        </a:p>
      </dgm:t>
    </dgm:pt>
    <dgm:pt modelId="{2CCB6C0A-5E45-43F3-8F78-0DE21D84E8EE}" type="parTrans" cxnId="{3129CB29-8827-4FB6-9DA6-2F2252D08EF0}">
      <dgm:prSet/>
      <dgm:spPr/>
      <dgm:t>
        <a:bodyPr/>
        <a:lstStyle/>
        <a:p>
          <a:endParaRPr lang="en-US"/>
        </a:p>
      </dgm:t>
    </dgm:pt>
    <dgm:pt modelId="{5E3D2698-66CF-4049-AAF6-ED3004F72B88}" type="sibTrans" cxnId="{3129CB29-8827-4FB6-9DA6-2F2252D08EF0}">
      <dgm:prSet/>
      <dgm:spPr/>
      <dgm:t>
        <a:bodyPr/>
        <a:lstStyle/>
        <a:p>
          <a:endParaRPr lang="en-US"/>
        </a:p>
      </dgm:t>
    </dgm:pt>
    <dgm:pt modelId="{17E5FADB-8ADA-41FD-9F2C-DAE2750FAB44}">
      <dgm:prSet phldrT="[Text]" custT="1"/>
      <dgm:spPr/>
      <dgm:t>
        <a:bodyPr/>
        <a:lstStyle/>
        <a:p>
          <a:r>
            <a:rPr lang="en-US" sz="1600" dirty="0"/>
            <a:t>Prediction</a:t>
          </a:r>
        </a:p>
      </dgm:t>
    </dgm:pt>
    <dgm:pt modelId="{D70BDF7F-7251-4230-9AB1-762DE19FCE4F}" type="parTrans" cxnId="{94883684-1A5C-4BC9-80BA-14CD93AB656B}">
      <dgm:prSet/>
      <dgm:spPr/>
      <dgm:t>
        <a:bodyPr/>
        <a:lstStyle/>
        <a:p>
          <a:endParaRPr lang="en-US"/>
        </a:p>
      </dgm:t>
    </dgm:pt>
    <dgm:pt modelId="{8A69A735-A43D-4A05-BCFC-B65A4E68142D}" type="sibTrans" cxnId="{94883684-1A5C-4BC9-80BA-14CD93AB656B}">
      <dgm:prSet/>
      <dgm:spPr/>
      <dgm:t>
        <a:bodyPr/>
        <a:lstStyle/>
        <a:p>
          <a:endParaRPr lang="en-US"/>
        </a:p>
      </dgm:t>
    </dgm:pt>
    <dgm:pt modelId="{2CCFCF3F-CAD3-4596-9AE9-5B3411D34A1B}">
      <dgm:prSet phldrT="[Text]" custT="1"/>
      <dgm:spPr/>
      <dgm:t>
        <a:bodyPr/>
        <a:lstStyle/>
        <a:p>
          <a:r>
            <a:rPr lang="en-US" sz="1600" dirty="0"/>
            <a:t>Recommendation</a:t>
          </a:r>
        </a:p>
      </dgm:t>
    </dgm:pt>
    <dgm:pt modelId="{52F2EF68-1699-44F9-BB3E-0ED807100C5C}" type="parTrans" cxnId="{BA0DF5DC-6D86-42D6-9859-98F56E32F7C7}">
      <dgm:prSet/>
      <dgm:spPr/>
      <dgm:t>
        <a:bodyPr/>
        <a:lstStyle/>
        <a:p>
          <a:endParaRPr lang="en-US"/>
        </a:p>
      </dgm:t>
    </dgm:pt>
    <dgm:pt modelId="{BE84EFC0-65F3-445E-8956-21381DBA75B1}" type="sibTrans" cxnId="{BA0DF5DC-6D86-42D6-9859-98F56E32F7C7}">
      <dgm:prSet/>
      <dgm:spPr/>
      <dgm:t>
        <a:bodyPr/>
        <a:lstStyle/>
        <a:p>
          <a:endParaRPr lang="en-US"/>
        </a:p>
      </dgm:t>
    </dgm:pt>
    <dgm:pt modelId="{A3E49115-48D4-430E-A69E-DAF554E2B9D3}" type="pres">
      <dgm:prSet presAssocID="{F64CD1BD-586D-40E6-8FE8-E77DC178BB1C}" presName="arrowDiagram" presStyleCnt="0">
        <dgm:presLayoutVars>
          <dgm:chMax val="5"/>
          <dgm:dir/>
          <dgm:resizeHandles val="exact"/>
        </dgm:presLayoutVars>
      </dgm:prSet>
      <dgm:spPr/>
    </dgm:pt>
    <dgm:pt modelId="{DD7470A5-9AAB-4A0D-89A8-FC9978E79861}" type="pres">
      <dgm:prSet presAssocID="{F64CD1BD-586D-40E6-8FE8-E77DC178BB1C}" presName="arrow" presStyleLbl="bgShp" presStyleIdx="0" presStyleCnt="1"/>
      <dgm:spPr/>
    </dgm:pt>
    <dgm:pt modelId="{D42198E5-9049-4CD0-8CE7-2783409C5890}" type="pres">
      <dgm:prSet presAssocID="{F64CD1BD-586D-40E6-8FE8-E77DC178BB1C}" presName="arrowDiagram4" presStyleCnt="0"/>
      <dgm:spPr/>
    </dgm:pt>
    <dgm:pt modelId="{0BC99B4A-2A69-47B0-902D-CF593B3B60D5}" type="pres">
      <dgm:prSet presAssocID="{E5AF0BD8-A291-4F3E-910B-19E4624CDF4E}" presName="bullet4a" presStyleLbl="node1" presStyleIdx="0" presStyleCnt="4"/>
      <dgm:spPr/>
    </dgm:pt>
    <dgm:pt modelId="{828AB3F7-CA55-4ACD-98BC-2DE674D399D4}" type="pres">
      <dgm:prSet presAssocID="{E5AF0BD8-A291-4F3E-910B-19E4624CDF4E}" presName="textBox4a" presStyleLbl="revTx" presStyleIdx="0" presStyleCnt="4">
        <dgm:presLayoutVars>
          <dgm:bulletEnabled val="1"/>
        </dgm:presLayoutVars>
      </dgm:prSet>
      <dgm:spPr/>
    </dgm:pt>
    <dgm:pt modelId="{D6DBB44B-FE8A-4A20-A82F-CFAC21DABE85}" type="pres">
      <dgm:prSet presAssocID="{37CA178D-B5A6-43FA-922E-4B40857E56FF}" presName="bullet4b" presStyleLbl="node1" presStyleIdx="1" presStyleCnt="4"/>
      <dgm:spPr/>
    </dgm:pt>
    <dgm:pt modelId="{7E2D8B54-5133-4102-A27D-8DFE7A26627D}" type="pres">
      <dgm:prSet presAssocID="{37CA178D-B5A6-43FA-922E-4B40857E56FF}" presName="textBox4b" presStyleLbl="revTx" presStyleIdx="1" presStyleCnt="4" custScaleX="131033" custScaleY="89918" custLinFactNeighborX="13109">
        <dgm:presLayoutVars>
          <dgm:bulletEnabled val="1"/>
        </dgm:presLayoutVars>
      </dgm:prSet>
      <dgm:spPr/>
    </dgm:pt>
    <dgm:pt modelId="{6094F306-E188-4012-827C-F5D8E99A117A}" type="pres">
      <dgm:prSet presAssocID="{17E5FADB-8ADA-41FD-9F2C-DAE2750FAB44}" presName="bullet4c" presStyleLbl="node1" presStyleIdx="2" presStyleCnt="4"/>
      <dgm:spPr/>
    </dgm:pt>
    <dgm:pt modelId="{3CB05B86-F1F1-45C4-9C62-9FA99043A40E}" type="pres">
      <dgm:prSet presAssocID="{17E5FADB-8ADA-41FD-9F2C-DAE2750FAB44}" presName="textBox4c" presStyleLbl="revTx" presStyleIdx="2" presStyleCnt="4">
        <dgm:presLayoutVars>
          <dgm:bulletEnabled val="1"/>
        </dgm:presLayoutVars>
      </dgm:prSet>
      <dgm:spPr/>
    </dgm:pt>
    <dgm:pt modelId="{245CCE13-5661-4101-BEE0-9A8CD2A5F9A6}" type="pres">
      <dgm:prSet presAssocID="{2CCFCF3F-CAD3-4596-9AE9-5B3411D34A1B}" presName="bullet4d" presStyleLbl="node1" presStyleIdx="3" presStyleCnt="4"/>
      <dgm:spPr/>
    </dgm:pt>
    <dgm:pt modelId="{AE7F0FDF-B4EC-4445-99EB-84DB67580224}" type="pres">
      <dgm:prSet presAssocID="{2CCFCF3F-CAD3-4596-9AE9-5B3411D34A1B}" presName="textBox4d" presStyleLbl="revTx" presStyleIdx="3" presStyleCnt="4" custScaleX="141420" custScaleY="84206">
        <dgm:presLayoutVars>
          <dgm:bulletEnabled val="1"/>
        </dgm:presLayoutVars>
      </dgm:prSet>
      <dgm:spPr/>
    </dgm:pt>
  </dgm:ptLst>
  <dgm:cxnLst>
    <dgm:cxn modelId="{3129CB29-8827-4FB6-9DA6-2F2252D08EF0}" srcId="{F64CD1BD-586D-40E6-8FE8-E77DC178BB1C}" destId="{37CA178D-B5A6-43FA-922E-4B40857E56FF}" srcOrd="1" destOrd="0" parTransId="{2CCB6C0A-5E45-43F3-8F78-0DE21D84E8EE}" sibTransId="{5E3D2698-66CF-4049-AAF6-ED3004F72B88}"/>
    <dgm:cxn modelId="{DE36F267-C6BD-4166-8759-C5CB11B9BFD3}" type="presOf" srcId="{17E5FADB-8ADA-41FD-9F2C-DAE2750FAB44}" destId="{3CB05B86-F1F1-45C4-9C62-9FA99043A40E}" srcOrd="0" destOrd="0" presId="urn:microsoft.com/office/officeart/2005/8/layout/arrow2"/>
    <dgm:cxn modelId="{205C296E-961E-4FE6-A70A-74A508AA73C5}" type="presOf" srcId="{E5AF0BD8-A291-4F3E-910B-19E4624CDF4E}" destId="{828AB3F7-CA55-4ACD-98BC-2DE674D399D4}" srcOrd="0" destOrd="0" presId="urn:microsoft.com/office/officeart/2005/8/layout/arrow2"/>
    <dgm:cxn modelId="{94883684-1A5C-4BC9-80BA-14CD93AB656B}" srcId="{F64CD1BD-586D-40E6-8FE8-E77DC178BB1C}" destId="{17E5FADB-8ADA-41FD-9F2C-DAE2750FAB44}" srcOrd="2" destOrd="0" parTransId="{D70BDF7F-7251-4230-9AB1-762DE19FCE4F}" sibTransId="{8A69A735-A43D-4A05-BCFC-B65A4E68142D}"/>
    <dgm:cxn modelId="{31085B9D-42E5-4D86-AF52-73AF44830C14}" type="presOf" srcId="{2CCFCF3F-CAD3-4596-9AE9-5B3411D34A1B}" destId="{AE7F0FDF-B4EC-4445-99EB-84DB67580224}" srcOrd="0" destOrd="0" presId="urn:microsoft.com/office/officeart/2005/8/layout/arrow2"/>
    <dgm:cxn modelId="{4B019A9F-4ABD-4388-A3FF-96887859522E}" srcId="{F64CD1BD-586D-40E6-8FE8-E77DC178BB1C}" destId="{E5AF0BD8-A291-4F3E-910B-19E4624CDF4E}" srcOrd="0" destOrd="0" parTransId="{AA559A8C-F135-4F93-8F02-F067A3694234}" sibTransId="{DB86ED82-1681-485C-9567-6A2CCCC4770B}"/>
    <dgm:cxn modelId="{37B756D3-3EEF-45C5-9EB9-B7DE4F83DEAD}" type="presOf" srcId="{F64CD1BD-586D-40E6-8FE8-E77DC178BB1C}" destId="{A3E49115-48D4-430E-A69E-DAF554E2B9D3}" srcOrd="0" destOrd="0" presId="urn:microsoft.com/office/officeart/2005/8/layout/arrow2"/>
    <dgm:cxn modelId="{BA0DF5DC-6D86-42D6-9859-98F56E32F7C7}" srcId="{F64CD1BD-586D-40E6-8FE8-E77DC178BB1C}" destId="{2CCFCF3F-CAD3-4596-9AE9-5B3411D34A1B}" srcOrd="3" destOrd="0" parTransId="{52F2EF68-1699-44F9-BB3E-0ED807100C5C}" sibTransId="{BE84EFC0-65F3-445E-8956-21381DBA75B1}"/>
    <dgm:cxn modelId="{F9673ADF-7A1C-4B0F-B98D-791AD618E801}" type="presOf" srcId="{37CA178D-B5A6-43FA-922E-4B40857E56FF}" destId="{7E2D8B54-5133-4102-A27D-8DFE7A26627D}" srcOrd="0" destOrd="0" presId="urn:microsoft.com/office/officeart/2005/8/layout/arrow2"/>
    <dgm:cxn modelId="{77E09CF7-4F07-463A-96B2-F0257B9F9A82}" type="presParOf" srcId="{A3E49115-48D4-430E-A69E-DAF554E2B9D3}" destId="{DD7470A5-9AAB-4A0D-89A8-FC9978E79861}" srcOrd="0" destOrd="0" presId="urn:microsoft.com/office/officeart/2005/8/layout/arrow2"/>
    <dgm:cxn modelId="{4D93B4B4-6FFC-42AB-9D3C-B19C46F031C8}" type="presParOf" srcId="{A3E49115-48D4-430E-A69E-DAF554E2B9D3}" destId="{D42198E5-9049-4CD0-8CE7-2783409C5890}" srcOrd="1" destOrd="0" presId="urn:microsoft.com/office/officeart/2005/8/layout/arrow2"/>
    <dgm:cxn modelId="{2CE12B1D-1885-4AF8-8278-94BB3A7C3DBC}" type="presParOf" srcId="{D42198E5-9049-4CD0-8CE7-2783409C5890}" destId="{0BC99B4A-2A69-47B0-902D-CF593B3B60D5}" srcOrd="0" destOrd="0" presId="urn:microsoft.com/office/officeart/2005/8/layout/arrow2"/>
    <dgm:cxn modelId="{E603024F-44F8-418C-B51F-13EF33840B93}" type="presParOf" srcId="{D42198E5-9049-4CD0-8CE7-2783409C5890}" destId="{828AB3F7-CA55-4ACD-98BC-2DE674D399D4}" srcOrd="1" destOrd="0" presId="urn:microsoft.com/office/officeart/2005/8/layout/arrow2"/>
    <dgm:cxn modelId="{B2E8B59A-1D6C-487E-BA60-2D9A06E3097D}" type="presParOf" srcId="{D42198E5-9049-4CD0-8CE7-2783409C5890}" destId="{D6DBB44B-FE8A-4A20-A82F-CFAC21DABE85}" srcOrd="2" destOrd="0" presId="urn:microsoft.com/office/officeart/2005/8/layout/arrow2"/>
    <dgm:cxn modelId="{A9F85A0A-C51D-408E-AF99-CEB50CA547B4}" type="presParOf" srcId="{D42198E5-9049-4CD0-8CE7-2783409C5890}" destId="{7E2D8B54-5133-4102-A27D-8DFE7A26627D}" srcOrd="3" destOrd="0" presId="urn:microsoft.com/office/officeart/2005/8/layout/arrow2"/>
    <dgm:cxn modelId="{04A0D710-9006-4FEA-9A35-723C6C20CBFA}" type="presParOf" srcId="{D42198E5-9049-4CD0-8CE7-2783409C5890}" destId="{6094F306-E188-4012-827C-F5D8E99A117A}" srcOrd="4" destOrd="0" presId="urn:microsoft.com/office/officeart/2005/8/layout/arrow2"/>
    <dgm:cxn modelId="{C037CDEC-6D3A-492D-AA90-EB20CF74560C}" type="presParOf" srcId="{D42198E5-9049-4CD0-8CE7-2783409C5890}" destId="{3CB05B86-F1F1-45C4-9C62-9FA99043A40E}" srcOrd="5" destOrd="0" presId="urn:microsoft.com/office/officeart/2005/8/layout/arrow2"/>
    <dgm:cxn modelId="{626ED902-A3C0-4644-8E73-267998C343B4}" type="presParOf" srcId="{D42198E5-9049-4CD0-8CE7-2783409C5890}" destId="{245CCE13-5661-4101-BEE0-9A8CD2A5F9A6}" srcOrd="6" destOrd="0" presId="urn:microsoft.com/office/officeart/2005/8/layout/arrow2"/>
    <dgm:cxn modelId="{640CF584-D09A-4A0C-BEBB-F8BBC42187D9}" type="presParOf" srcId="{D42198E5-9049-4CD0-8CE7-2783409C5890}" destId="{AE7F0FDF-B4EC-4445-99EB-84DB6758022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70A5-9AAB-4A0D-89A8-FC9978E79861}">
      <dsp:nvSpPr>
        <dsp:cNvPr id="0" name=""/>
        <dsp:cNvSpPr/>
      </dsp:nvSpPr>
      <dsp:spPr>
        <a:xfrm>
          <a:off x="616425" y="0"/>
          <a:ext cx="6461760" cy="4038600"/>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BC99B4A-2A69-47B0-902D-CF593B3B60D5}">
      <dsp:nvSpPr>
        <dsp:cNvPr id="0" name=""/>
        <dsp:cNvSpPr/>
      </dsp:nvSpPr>
      <dsp:spPr>
        <a:xfrm>
          <a:off x="1252909" y="3003102"/>
          <a:ext cx="148620" cy="1486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28AB3F7-CA55-4ACD-98BC-2DE674D399D4}">
      <dsp:nvSpPr>
        <dsp:cNvPr id="0" name=""/>
        <dsp:cNvSpPr/>
      </dsp:nvSpPr>
      <dsp:spPr>
        <a:xfrm>
          <a:off x="1327219" y="3077413"/>
          <a:ext cx="1104960" cy="96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51"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Motivation</a:t>
          </a:r>
          <a:endParaRPr lang="en-US" sz="1700" kern="1200" dirty="0"/>
        </a:p>
      </dsp:txBody>
      <dsp:txXfrm>
        <a:off x="1327219" y="3077413"/>
        <a:ext cx="1104960" cy="961186"/>
      </dsp:txXfrm>
    </dsp:sp>
    <dsp:sp modelId="{D6DBB44B-FE8A-4A20-A82F-CFAC21DABE85}">
      <dsp:nvSpPr>
        <dsp:cNvPr id="0" name=""/>
        <dsp:cNvSpPr/>
      </dsp:nvSpPr>
      <dsp:spPr>
        <a:xfrm>
          <a:off x="2302945" y="2063724"/>
          <a:ext cx="258470" cy="25847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2D8B54-5133-4102-A27D-8DFE7A26627D}">
      <dsp:nvSpPr>
        <dsp:cNvPr id="0" name=""/>
        <dsp:cNvSpPr/>
      </dsp:nvSpPr>
      <dsp:spPr>
        <a:xfrm>
          <a:off x="2399511" y="2285998"/>
          <a:ext cx="1778077" cy="165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58"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Data and EDA</a:t>
          </a:r>
        </a:p>
      </dsp:txBody>
      <dsp:txXfrm>
        <a:off x="2399511" y="2285998"/>
        <a:ext cx="1778077" cy="1659562"/>
      </dsp:txXfrm>
    </dsp:sp>
    <dsp:sp modelId="{6094F306-E188-4012-827C-F5D8E99A117A}">
      <dsp:nvSpPr>
        <dsp:cNvPr id="0" name=""/>
        <dsp:cNvSpPr/>
      </dsp:nvSpPr>
      <dsp:spPr>
        <a:xfrm>
          <a:off x="3643760" y="1371508"/>
          <a:ext cx="342473" cy="34247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B05B86-F1F1-45C4-9C62-9FA99043A40E}">
      <dsp:nvSpPr>
        <dsp:cNvPr id="0" name=""/>
        <dsp:cNvSpPr/>
      </dsp:nvSpPr>
      <dsp:spPr>
        <a:xfrm>
          <a:off x="3814997" y="1542745"/>
          <a:ext cx="1356969" cy="2495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9"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Prediction</a:t>
          </a:r>
        </a:p>
      </dsp:txBody>
      <dsp:txXfrm>
        <a:off x="3814997" y="1542745"/>
        <a:ext cx="1356969" cy="2495854"/>
      </dsp:txXfrm>
    </dsp:sp>
    <dsp:sp modelId="{245CCE13-5661-4101-BEE0-9A8CD2A5F9A6}">
      <dsp:nvSpPr>
        <dsp:cNvPr id="0" name=""/>
        <dsp:cNvSpPr/>
      </dsp:nvSpPr>
      <dsp:spPr>
        <a:xfrm>
          <a:off x="5104118" y="913531"/>
          <a:ext cx="458784" cy="45878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7F0FDF-B4EC-4445-99EB-84DB67580224}">
      <dsp:nvSpPr>
        <dsp:cNvPr id="0" name=""/>
        <dsp:cNvSpPr/>
      </dsp:nvSpPr>
      <dsp:spPr>
        <a:xfrm>
          <a:off x="5052482" y="1371595"/>
          <a:ext cx="1919026" cy="2438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101"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Recommendation</a:t>
          </a:r>
        </a:p>
      </dsp:txBody>
      <dsp:txXfrm>
        <a:off x="5052482" y="1371595"/>
        <a:ext cx="1919026" cy="243833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54499131-70C4-404F-975B-030B4FD54C6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ltLang="en-US"/>
          </a:p>
        </p:txBody>
      </p:sp>
      <p:sp>
        <p:nvSpPr>
          <p:cNvPr id="28675" name="Rectangle 1027">
            <a:extLst>
              <a:ext uri="{FF2B5EF4-FFF2-40B4-BE49-F238E27FC236}">
                <a16:creationId xmlns:a16="http://schemas.microsoft.com/office/drawing/2014/main" id="{BFFA7D04-23D3-4302-BF8C-85677E5AF243}"/>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en-US"/>
          </a:p>
        </p:txBody>
      </p:sp>
      <p:sp>
        <p:nvSpPr>
          <p:cNvPr id="28676" name="Rectangle 1028">
            <a:extLst>
              <a:ext uri="{FF2B5EF4-FFF2-40B4-BE49-F238E27FC236}">
                <a16:creationId xmlns:a16="http://schemas.microsoft.com/office/drawing/2014/main" id="{4FC69C7A-9910-40C6-87D9-89F1DF02970B}"/>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ltLang="en-US"/>
          </a:p>
        </p:txBody>
      </p:sp>
      <p:sp>
        <p:nvSpPr>
          <p:cNvPr id="28677" name="Rectangle 1029">
            <a:extLst>
              <a:ext uri="{FF2B5EF4-FFF2-40B4-BE49-F238E27FC236}">
                <a16:creationId xmlns:a16="http://schemas.microsoft.com/office/drawing/2014/main" id="{E8D56902-35F5-4356-8BD5-9F4852679CFD}"/>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116C7403-8F11-4C6F-A7E3-CC5D7A9B348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46143B-AB53-41B7-8612-579570F321ED}"/>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endParaRPr lang="en-US" altLang="en-US"/>
          </a:p>
        </p:txBody>
      </p:sp>
      <p:sp>
        <p:nvSpPr>
          <p:cNvPr id="7171" name="Rectangle 3">
            <a:extLst>
              <a:ext uri="{FF2B5EF4-FFF2-40B4-BE49-F238E27FC236}">
                <a16:creationId xmlns:a16="http://schemas.microsoft.com/office/drawing/2014/main" id="{B053B815-ACA1-47A6-AABB-FF0A18B37F4E}"/>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i="0">
                <a:latin typeface="Arial" charset="0"/>
                <a:ea typeface="ＭＳ Ｐゴシック" pitchFamily="1" charset="-128"/>
              </a:defRPr>
            </a:lvl1pPr>
          </a:lstStyle>
          <a:p>
            <a:pPr>
              <a:defRPr/>
            </a:pPr>
            <a:endParaRPr lang="en-US" altLang="en-US"/>
          </a:p>
        </p:txBody>
      </p:sp>
      <p:sp>
        <p:nvSpPr>
          <p:cNvPr id="5124" name="Rectangle 4">
            <a:extLst>
              <a:ext uri="{FF2B5EF4-FFF2-40B4-BE49-F238E27FC236}">
                <a16:creationId xmlns:a16="http://schemas.microsoft.com/office/drawing/2014/main" id="{6AAB2102-D392-45E5-A62A-EBD9AA0D8E5F}"/>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A8397D3F-0BA2-4392-A186-412768D14F2F}"/>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a:extLst>
              <a:ext uri="{FF2B5EF4-FFF2-40B4-BE49-F238E27FC236}">
                <a16:creationId xmlns:a16="http://schemas.microsoft.com/office/drawing/2014/main" id="{5DBDA458-2D2F-45CE-893B-D1132EA5E34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i="0">
                <a:latin typeface="Arial" charset="0"/>
                <a:ea typeface="ＭＳ Ｐゴシック" pitchFamily="1" charset="-128"/>
              </a:defRPr>
            </a:lvl1pPr>
          </a:lstStyle>
          <a:p>
            <a:pPr>
              <a:defRPr/>
            </a:pPr>
            <a:endParaRPr lang="en-US" altLang="en-US"/>
          </a:p>
        </p:txBody>
      </p:sp>
      <p:sp>
        <p:nvSpPr>
          <p:cNvPr id="7175" name="Rectangle 7">
            <a:extLst>
              <a:ext uri="{FF2B5EF4-FFF2-40B4-BE49-F238E27FC236}">
                <a16:creationId xmlns:a16="http://schemas.microsoft.com/office/drawing/2014/main" id="{35E9445F-3B54-46A1-8D16-A9CB13766440}"/>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i="0"/>
            </a:lvl1pPr>
          </a:lstStyle>
          <a:p>
            <a:fld id="{BB9CE843-B8FA-4DF3-91D3-4E039FFDD3A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E074CEA-C6F5-4617-BEAA-1B2C7E43CA46}"/>
              </a:ext>
            </a:extLst>
          </p:cNvPr>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200902AD-FA2A-4A5D-9778-B9C016C692DB}" type="slidenum">
              <a:rPr lang="en-US" altLang="en-US" sz="1200" i="0"/>
              <a:pPr/>
              <a:t>1</a:t>
            </a:fld>
            <a:endParaRPr lang="en-US" altLang="en-US" sz="1200" i="0"/>
          </a:p>
        </p:txBody>
      </p:sp>
      <p:sp>
        <p:nvSpPr>
          <p:cNvPr id="6147" name="Rectangle 2">
            <a:extLst>
              <a:ext uri="{FF2B5EF4-FFF2-40B4-BE49-F238E27FC236}">
                <a16:creationId xmlns:a16="http://schemas.microsoft.com/office/drawing/2014/main" id="{C8FDC9EB-B994-4BED-870B-395066A751D5}"/>
              </a:ext>
            </a:extLst>
          </p:cNvPr>
          <p:cNvSpPr>
            <a:spLocks noGrp="1" noRot="1" noChangeAspect="1" noChangeArrowheads="1" noTextEdit="1"/>
          </p:cNvSpPr>
          <p:nvPr>
            <p:ph type="sldImg"/>
          </p:nvPr>
        </p:nvSpPr>
        <p:spPr>
          <a:xfrm>
            <a:off x="381000" y="685800"/>
            <a:ext cx="6096000" cy="3429000"/>
          </a:xfrm>
          <a:ln/>
        </p:spPr>
      </p:sp>
      <p:sp>
        <p:nvSpPr>
          <p:cNvPr id="6148" name="Rectangle 3">
            <a:extLst>
              <a:ext uri="{FF2B5EF4-FFF2-40B4-BE49-F238E27FC236}">
                <a16:creationId xmlns:a16="http://schemas.microsoft.com/office/drawing/2014/main" id="{495870BB-C217-4A60-8B8C-2C55EDB356A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9CE843-B8FA-4DF3-91D3-4E039FFDD3A9}" type="slidenum">
              <a:rPr lang="en-US" altLang="en-US" smtClean="0"/>
              <a:pPr/>
              <a:t>4</a:t>
            </a:fld>
            <a:endParaRPr lang="en-US" altLang="en-US"/>
          </a:p>
        </p:txBody>
      </p:sp>
    </p:spTree>
    <p:extLst>
      <p:ext uri="{BB962C8B-B14F-4D97-AF65-F5344CB8AC3E}">
        <p14:creationId xmlns:p14="http://schemas.microsoft.com/office/powerpoint/2010/main" val="316421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a:extLst>
              <a:ext uri="{FF2B5EF4-FFF2-40B4-BE49-F238E27FC236}">
                <a16:creationId xmlns:a16="http://schemas.microsoft.com/office/drawing/2014/main" id="{15B965A6-336F-40DE-A383-18075A764064}"/>
              </a:ext>
            </a:extLst>
          </p:cNvPr>
          <p:cNvSpPr>
            <a:spLocks noChangeArrowheads="1"/>
          </p:cNvSpPr>
          <p:nvPr/>
        </p:nvSpPr>
        <p:spPr bwMode="auto">
          <a:xfrm>
            <a:off x="0" y="0"/>
            <a:ext cx="12192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5" name="Line 24">
            <a:extLst>
              <a:ext uri="{FF2B5EF4-FFF2-40B4-BE49-F238E27FC236}">
                <a16:creationId xmlns:a16="http://schemas.microsoft.com/office/drawing/2014/main" id="{8E5A768D-A2AD-4AEA-AF37-B50B866F8292}"/>
              </a:ext>
            </a:extLst>
          </p:cNvPr>
          <p:cNvSpPr>
            <a:spLocks noChangeShapeType="1"/>
          </p:cNvSpPr>
          <p:nvPr/>
        </p:nvSpPr>
        <p:spPr bwMode="auto">
          <a:xfrm>
            <a:off x="2808818" y="2551113"/>
            <a:ext cx="653838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6" name="Line 53">
            <a:extLst>
              <a:ext uri="{FF2B5EF4-FFF2-40B4-BE49-F238E27FC236}">
                <a16:creationId xmlns:a16="http://schemas.microsoft.com/office/drawing/2014/main" id="{1B47AF45-BB91-47E8-BCAB-A7CE7EE63827}"/>
              </a:ext>
            </a:extLst>
          </p:cNvPr>
          <p:cNvSpPr>
            <a:spLocks noChangeShapeType="1"/>
          </p:cNvSpPr>
          <p:nvPr/>
        </p:nvSpPr>
        <p:spPr bwMode="auto">
          <a:xfrm>
            <a:off x="0" y="4648200"/>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3075" name="Rectangle 3"/>
          <p:cNvSpPr>
            <a:spLocks noGrp="1" noChangeArrowheads="1"/>
          </p:cNvSpPr>
          <p:nvPr>
            <p:ph type="subTitle" idx="1"/>
          </p:nvPr>
        </p:nvSpPr>
        <p:spPr>
          <a:xfrm>
            <a:off x="609601" y="1763713"/>
            <a:ext cx="10968567" cy="508000"/>
          </a:xfrm>
        </p:spPr>
        <p:txBody>
          <a:bodyPr anchor="ctr"/>
          <a:lstStyle>
            <a:lvl1pPr marL="0" indent="0" algn="ctr">
              <a:buFontTx/>
              <a:buNone/>
              <a:defRPr>
                <a:solidFill>
                  <a:schemeClr val="bg1"/>
                </a:solidFill>
              </a:defRPr>
            </a:lvl1pPr>
          </a:lstStyle>
          <a:p>
            <a:pPr lvl="0"/>
            <a:r>
              <a:rPr lang="en-US" altLang="en-US" noProof="0"/>
              <a:t>Click to edit Master subtitle style</a:t>
            </a:r>
          </a:p>
        </p:txBody>
      </p:sp>
      <p:sp>
        <p:nvSpPr>
          <p:cNvPr id="3091" name="Rectangle 19"/>
          <p:cNvSpPr>
            <a:spLocks noGrp="1" noChangeArrowheads="1"/>
          </p:cNvSpPr>
          <p:nvPr>
            <p:ph type="ctrTitle" sz="quarter"/>
          </p:nvPr>
        </p:nvSpPr>
        <p:spPr>
          <a:xfrm>
            <a:off x="607485" y="1014414"/>
            <a:ext cx="10968567" cy="776287"/>
          </a:xfrm>
        </p:spPr>
        <p:txBody>
          <a:bodyPr/>
          <a:lstStyle>
            <a:lvl1pPr algn="ctr">
              <a:defRPr sz="4200" b="0">
                <a:solidFill>
                  <a:schemeClr val="bg1"/>
                </a:solidFill>
              </a:defRPr>
            </a:lvl1pPr>
          </a:lstStyle>
          <a:p>
            <a:pPr lvl="0"/>
            <a:r>
              <a:rPr lang="en-US" altLang="en-US" noProof="0"/>
              <a:t>Click to edit Master title style</a:t>
            </a:r>
          </a:p>
        </p:txBody>
      </p:sp>
    </p:spTree>
    <p:extLst>
      <p:ext uri="{BB962C8B-B14F-4D97-AF65-F5344CB8AC3E}">
        <p14:creationId xmlns:p14="http://schemas.microsoft.com/office/powerpoint/2010/main" val="131755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56724791-51E0-4355-BE7E-03D5E64DC5CC}"/>
              </a:ext>
            </a:extLst>
          </p:cNvPr>
          <p:cNvSpPr>
            <a:spLocks noGrp="1" noChangeArrowheads="1"/>
          </p:cNvSpPr>
          <p:nvPr>
            <p:ph type="dt" sz="half" idx="10"/>
          </p:nvPr>
        </p:nvSpPr>
        <p:spPr>
          <a:ln/>
        </p:spPr>
        <p:txBody>
          <a:bodyPr/>
          <a:lstStyle>
            <a:lvl1pPr>
              <a:defRPr/>
            </a:lvl1pPr>
          </a:lstStyle>
          <a:p>
            <a:pPr>
              <a:defRPr/>
            </a:pPr>
            <a:fld id="{5E7CD399-FF88-4653-80B4-61D832409E6C}" type="datetime4">
              <a:rPr lang="en-US" altLang="en-US" smtClean="0"/>
              <a:t>December 2, 2018</a:t>
            </a:fld>
            <a:endParaRPr lang="en-US" altLang="en-US" sz="1400" i="1"/>
          </a:p>
        </p:txBody>
      </p:sp>
      <p:sp>
        <p:nvSpPr>
          <p:cNvPr id="5" name="Rectangle 19">
            <a:extLst>
              <a:ext uri="{FF2B5EF4-FFF2-40B4-BE49-F238E27FC236}">
                <a16:creationId xmlns:a16="http://schemas.microsoft.com/office/drawing/2014/main" id="{0E5755FE-9AE5-49A8-A19F-70C564DB8DBB}"/>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24011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811213"/>
            <a:ext cx="2370667"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0" y="811213"/>
            <a:ext cx="69088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9BD8A13A-B3E7-4B60-A381-95EC098A11CE}"/>
              </a:ext>
            </a:extLst>
          </p:cNvPr>
          <p:cNvSpPr>
            <a:spLocks noGrp="1" noChangeArrowheads="1"/>
          </p:cNvSpPr>
          <p:nvPr>
            <p:ph type="dt" sz="half" idx="10"/>
          </p:nvPr>
        </p:nvSpPr>
        <p:spPr>
          <a:ln/>
        </p:spPr>
        <p:txBody>
          <a:bodyPr/>
          <a:lstStyle>
            <a:lvl1pPr>
              <a:defRPr/>
            </a:lvl1pPr>
          </a:lstStyle>
          <a:p>
            <a:pPr>
              <a:defRPr/>
            </a:pPr>
            <a:fld id="{1E32D88B-1A78-40D2-847D-47977BF4C5C1}" type="datetime4">
              <a:rPr lang="en-US" altLang="en-US" smtClean="0"/>
              <a:t>December 2, 2018</a:t>
            </a:fld>
            <a:endParaRPr lang="en-US" altLang="en-US" sz="1400" i="1"/>
          </a:p>
        </p:txBody>
      </p:sp>
      <p:sp>
        <p:nvSpPr>
          <p:cNvPr id="5" name="Rectangle 19">
            <a:extLst>
              <a:ext uri="{FF2B5EF4-FFF2-40B4-BE49-F238E27FC236}">
                <a16:creationId xmlns:a16="http://schemas.microsoft.com/office/drawing/2014/main" id="{A465E724-D1A4-4BB5-B9B7-C8F6E33D90D5}"/>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04595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8">
            <a:extLst>
              <a:ext uri="{FF2B5EF4-FFF2-40B4-BE49-F238E27FC236}">
                <a16:creationId xmlns:a16="http://schemas.microsoft.com/office/drawing/2014/main" id="{B07FE395-DC3A-40DC-9E03-026D560F2D3B}"/>
              </a:ext>
            </a:extLst>
          </p:cNvPr>
          <p:cNvSpPr>
            <a:spLocks noGrp="1" noChangeArrowheads="1"/>
          </p:cNvSpPr>
          <p:nvPr>
            <p:ph type="dt" sz="half" idx="10"/>
          </p:nvPr>
        </p:nvSpPr>
        <p:spPr>
          <a:ln/>
        </p:spPr>
        <p:txBody>
          <a:bodyPr/>
          <a:lstStyle>
            <a:lvl1pPr>
              <a:defRPr/>
            </a:lvl1pPr>
          </a:lstStyle>
          <a:p>
            <a:pPr>
              <a:defRPr/>
            </a:pPr>
            <a:fld id="{86D53D30-F68C-40D4-9410-7984F50674F1}" type="datetime4">
              <a:rPr lang="en-US" altLang="en-US" smtClean="0"/>
              <a:t>December 2, 2018</a:t>
            </a:fld>
            <a:endParaRPr lang="en-US" altLang="en-US" sz="1400" i="1"/>
          </a:p>
        </p:txBody>
      </p:sp>
      <p:sp>
        <p:nvSpPr>
          <p:cNvPr id="5" name="Rectangle 19">
            <a:extLst>
              <a:ext uri="{FF2B5EF4-FFF2-40B4-BE49-F238E27FC236}">
                <a16:creationId xmlns:a16="http://schemas.microsoft.com/office/drawing/2014/main" id="{228DE9DC-F2DF-4B5C-99F5-1B7E7BD883B4}"/>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108596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a:extLst>
              <a:ext uri="{FF2B5EF4-FFF2-40B4-BE49-F238E27FC236}">
                <a16:creationId xmlns:a16="http://schemas.microsoft.com/office/drawing/2014/main" id="{E0A5DF14-7301-4AE3-92DA-E49110B9D491}"/>
              </a:ext>
            </a:extLst>
          </p:cNvPr>
          <p:cNvSpPr>
            <a:spLocks noGrp="1" noChangeArrowheads="1"/>
          </p:cNvSpPr>
          <p:nvPr>
            <p:ph type="dt" sz="half" idx="10"/>
          </p:nvPr>
        </p:nvSpPr>
        <p:spPr>
          <a:ln/>
        </p:spPr>
        <p:txBody>
          <a:bodyPr/>
          <a:lstStyle>
            <a:lvl1pPr>
              <a:defRPr/>
            </a:lvl1pPr>
          </a:lstStyle>
          <a:p>
            <a:pPr>
              <a:defRPr/>
            </a:pPr>
            <a:fld id="{5D0F6E55-F10D-47FA-9C5D-1A9A7EE833CA}" type="datetime4">
              <a:rPr lang="en-US" altLang="en-US" smtClean="0"/>
              <a:t>December 2, 2018</a:t>
            </a:fld>
            <a:endParaRPr lang="en-US" altLang="en-US" sz="1400" i="1"/>
          </a:p>
        </p:txBody>
      </p:sp>
      <p:sp>
        <p:nvSpPr>
          <p:cNvPr id="5" name="Rectangle 19">
            <a:extLst>
              <a:ext uri="{FF2B5EF4-FFF2-40B4-BE49-F238E27FC236}">
                <a16:creationId xmlns:a16="http://schemas.microsoft.com/office/drawing/2014/main" id="{6AE75BDB-1B09-49CB-8314-31B7B28329A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72698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4117" y="1852613"/>
            <a:ext cx="4637616"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74934" y="1852613"/>
            <a:ext cx="4639733"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a:extLst>
              <a:ext uri="{FF2B5EF4-FFF2-40B4-BE49-F238E27FC236}">
                <a16:creationId xmlns:a16="http://schemas.microsoft.com/office/drawing/2014/main" id="{A5D49B22-BE38-4886-B972-08F1562BDC71}"/>
              </a:ext>
            </a:extLst>
          </p:cNvPr>
          <p:cNvSpPr>
            <a:spLocks noGrp="1" noChangeArrowheads="1"/>
          </p:cNvSpPr>
          <p:nvPr>
            <p:ph type="dt" sz="half" idx="10"/>
          </p:nvPr>
        </p:nvSpPr>
        <p:spPr>
          <a:ln/>
        </p:spPr>
        <p:txBody>
          <a:bodyPr/>
          <a:lstStyle>
            <a:lvl1pPr>
              <a:defRPr/>
            </a:lvl1pPr>
          </a:lstStyle>
          <a:p>
            <a:pPr>
              <a:defRPr/>
            </a:pPr>
            <a:fld id="{F55B5C15-7672-4066-8B15-8786D906BCEF}" type="datetime4">
              <a:rPr lang="en-US" altLang="en-US" smtClean="0"/>
              <a:t>December 2, 2018</a:t>
            </a:fld>
            <a:endParaRPr lang="en-US" altLang="en-US" sz="1400" i="1"/>
          </a:p>
        </p:txBody>
      </p:sp>
      <p:sp>
        <p:nvSpPr>
          <p:cNvPr id="6" name="Rectangle 19">
            <a:extLst>
              <a:ext uri="{FF2B5EF4-FFF2-40B4-BE49-F238E27FC236}">
                <a16:creationId xmlns:a16="http://schemas.microsoft.com/office/drawing/2014/main" id="{A554BC49-845F-4D9C-950C-F5A9C2950D6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73631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8">
            <a:extLst>
              <a:ext uri="{FF2B5EF4-FFF2-40B4-BE49-F238E27FC236}">
                <a16:creationId xmlns:a16="http://schemas.microsoft.com/office/drawing/2014/main" id="{F85315DA-E3AA-4BCB-8C1F-ADF9C7731852}"/>
              </a:ext>
            </a:extLst>
          </p:cNvPr>
          <p:cNvSpPr>
            <a:spLocks noGrp="1" noChangeArrowheads="1"/>
          </p:cNvSpPr>
          <p:nvPr>
            <p:ph type="dt" sz="half" idx="10"/>
          </p:nvPr>
        </p:nvSpPr>
        <p:spPr>
          <a:ln/>
        </p:spPr>
        <p:txBody>
          <a:bodyPr/>
          <a:lstStyle>
            <a:lvl1pPr>
              <a:defRPr/>
            </a:lvl1pPr>
          </a:lstStyle>
          <a:p>
            <a:pPr>
              <a:defRPr/>
            </a:pPr>
            <a:fld id="{5FCA4D42-D0E8-453C-8109-8126612A6982}" type="datetime4">
              <a:rPr lang="en-US" altLang="en-US" smtClean="0"/>
              <a:t>December 2, 2018</a:t>
            </a:fld>
            <a:endParaRPr lang="en-US" altLang="en-US" sz="1400" i="1"/>
          </a:p>
        </p:txBody>
      </p:sp>
      <p:sp>
        <p:nvSpPr>
          <p:cNvPr id="8" name="Rectangle 19">
            <a:extLst>
              <a:ext uri="{FF2B5EF4-FFF2-40B4-BE49-F238E27FC236}">
                <a16:creationId xmlns:a16="http://schemas.microsoft.com/office/drawing/2014/main" id="{05C429A1-9055-4B1A-96F1-00506E662737}"/>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51937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8">
            <a:extLst>
              <a:ext uri="{FF2B5EF4-FFF2-40B4-BE49-F238E27FC236}">
                <a16:creationId xmlns:a16="http://schemas.microsoft.com/office/drawing/2014/main" id="{EC907937-B152-408D-8295-43A153FAC096}"/>
              </a:ext>
            </a:extLst>
          </p:cNvPr>
          <p:cNvSpPr>
            <a:spLocks noGrp="1" noChangeArrowheads="1"/>
          </p:cNvSpPr>
          <p:nvPr>
            <p:ph type="dt" sz="half" idx="10"/>
          </p:nvPr>
        </p:nvSpPr>
        <p:spPr>
          <a:ln/>
        </p:spPr>
        <p:txBody>
          <a:bodyPr/>
          <a:lstStyle>
            <a:lvl1pPr>
              <a:defRPr/>
            </a:lvl1pPr>
          </a:lstStyle>
          <a:p>
            <a:pPr>
              <a:defRPr/>
            </a:pPr>
            <a:fld id="{98E99E6C-5064-45C3-9B7C-1CA15DE346E7}" type="datetime4">
              <a:rPr lang="en-US" altLang="en-US" smtClean="0"/>
              <a:t>December 2, 2018</a:t>
            </a:fld>
            <a:endParaRPr lang="en-US" altLang="en-US" sz="1400" i="1"/>
          </a:p>
        </p:txBody>
      </p:sp>
      <p:sp>
        <p:nvSpPr>
          <p:cNvPr id="4" name="Rectangle 19">
            <a:extLst>
              <a:ext uri="{FF2B5EF4-FFF2-40B4-BE49-F238E27FC236}">
                <a16:creationId xmlns:a16="http://schemas.microsoft.com/office/drawing/2014/main" id="{94067EA4-08E2-4629-8416-4F1AEF9DBCDC}"/>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19125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76818730-7C53-4ABC-B37B-ED489D9B51C1}"/>
              </a:ext>
            </a:extLst>
          </p:cNvPr>
          <p:cNvSpPr>
            <a:spLocks noGrp="1" noChangeArrowheads="1"/>
          </p:cNvSpPr>
          <p:nvPr>
            <p:ph type="dt" sz="half" idx="10"/>
          </p:nvPr>
        </p:nvSpPr>
        <p:spPr>
          <a:ln/>
        </p:spPr>
        <p:txBody>
          <a:bodyPr/>
          <a:lstStyle>
            <a:lvl1pPr>
              <a:defRPr/>
            </a:lvl1pPr>
          </a:lstStyle>
          <a:p>
            <a:pPr>
              <a:defRPr/>
            </a:pPr>
            <a:fld id="{01C48E9B-8DA8-410C-BC58-41F8D1010084}" type="datetime4">
              <a:rPr lang="en-US" altLang="en-US" smtClean="0"/>
              <a:t>December 2, 2018</a:t>
            </a:fld>
            <a:endParaRPr lang="en-US" altLang="en-US" sz="1400" i="1"/>
          </a:p>
        </p:txBody>
      </p:sp>
      <p:sp>
        <p:nvSpPr>
          <p:cNvPr id="3" name="Rectangle 19">
            <a:extLst>
              <a:ext uri="{FF2B5EF4-FFF2-40B4-BE49-F238E27FC236}">
                <a16:creationId xmlns:a16="http://schemas.microsoft.com/office/drawing/2014/main" id="{B09F1A73-A6A3-40E1-96F9-FAC341D80433}"/>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296965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a:extLst>
              <a:ext uri="{FF2B5EF4-FFF2-40B4-BE49-F238E27FC236}">
                <a16:creationId xmlns:a16="http://schemas.microsoft.com/office/drawing/2014/main" id="{F6BDC00E-9728-46AC-AAC5-DDF6BE53C351}"/>
              </a:ext>
            </a:extLst>
          </p:cNvPr>
          <p:cNvSpPr>
            <a:spLocks noGrp="1" noChangeArrowheads="1"/>
          </p:cNvSpPr>
          <p:nvPr>
            <p:ph type="dt" sz="half" idx="10"/>
          </p:nvPr>
        </p:nvSpPr>
        <p:spPr>
          <a:ln/>
        </p:spPr>
        <p:txBody>
          <a:bodyPr/>
          <a:lstStyle>
            <a:lvl1pPr>
              <a:defRPr/>
            </a:lvl1pPr>
          </a:lstStyle>
          <a:p>
            <a:pPr>
              <a:defRPr/>
            </a:pPr>
            <a:fld id="{2C08670B-6D1C-4A8B-B183-49B757DD22F7}" type="datetime4">
              <a:rPr lang="en-US" altLang="en-US" smtClean="0"/>
              <a:t>December 2, 2018</a:t>
            </a:fld>
            <a:endParaRPr lang="en-US" altLang="en-US" sz="1400" i="1"/>
          </a:p>
        </p:txBody>
      </p:sp>
      <p:sp>
        <p:nvSpPr>
          <p:cNvPr id="6" name="Rectangle 19">
            <a:extLst>
              <a:ext uri="{FF2B5EF4-FFF2-40B4-BE49-F238E27FC236}">
                <a16:creationId xmlns:a16="http://schemas.microsoft.com/office/drawing/2014/main" id="{8D53CB99-AE73-476D-9D6A-9D8A44A1C67D}"/>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345438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a:extLst>
              <a:ext uri="{FF2B5EF4-FFF2-40B4-BE49-F238E27FC236}">
                <a16:creationId xmlns:a16="http://schemas.microsoft.com/office/drawing/2014/main" id="{3CB5E14F-4D77-4C40-B7C1-1BA5DB7ABB9C}"/>
              </a:ext>
            </a:extLst>
          </p:cNvPr>
          <p:cNvSpPr>
            <a:spLocks noGrp="1" noChangeArrowheads="1"/>
          </p:cNvSpPr>
          <p:nvPr>
            <p:ph type="dt" sz="half" idx="10"/>
          </p:nvPr>
        </p:nvSpPr>
        <p:spPr>
          <a:ln/>
        </p:spPr>
        <p:txBody>
          <a:bodyPr/>
          <a:lstStyle>
            <a:lvl1pPr>
              <a:defRPr/>
            </a:lvl1pPr>
          </a:lstStyle>
          <a:p>
            <a:pPr>
              <a:defRPr/>
            </a:pPr>
            <a:fld id="{6716CA24-7839-4152-810C-1E282C37D975}" type="datetime4">
              <a:rPr lang="en-US" altLang="en-US" smtClean="0"/>
              <a:t>December 2, 2018</a:t>
            </a:fld>
            <a:endParaRPr lang="en-US" altLang="en-US" sz="1400" i="1"/>
          </a:p>
        </p:txBody>
      </p:sp>
      <p:sp>
        <p:nvSpPr>
          <p:cNvPr id="6" name="Rectangle 19">
            <a:extLst>
              <a:ext uri="{FF2B5EF4-FFF2-40B4-BE49-F238E27FC236}">
                <a16:creationId xmlns:a16="http://schemas.microsoft.com/office/drawing/2014/main" id="{28B0E731-22D1-48A8-AE75-72B2D6F6BE96}"/>
              </a:ext>
            </a:extLst>
          </p:cNvPr>
          <p:cNvSpPr>
            <a:spLocks noGrp="1" noChangeArrowheads="1"/>
          </p:cNvSpPr>
          <p:nvPr>
            <p:ph type="ftr" sz="quarter" idx="11"/>
          </p:nvPr>
        </p:nvSpPr>
        <p:spPr>
          <a:ln/>
        </p:spPr>
        <p:txBody>
          <a:bodyPr/>
          <a:lstStyle>
            <a:lvl1pPr>
              <a:defRPr/>
            </a:lvl1pPr>
          </a:lstStyle>
          <a:p>
            <a:pPr>
              <a:defRPr/>
            </a:pPr>
            <a:r>
              <a:rPr lang="en-US" altLang="en-US"/>
              <a:t>SLIS IUB (Edit via "View" Menu then "Header and Footer...")</a:t>
            </a:r>
            <a:endParaRPr lang="en-US" altLang="en-US" sz="1400" i="1"/>
          </a:p>
        </p:txBody>
      </p:sp>
    </p:spTree>
    <p:extLst>
      <p:ext uri="{BB962C8B-B14F-4D97-AF65-F5344CB8AC3E}">
        <p14:creationId xmlns:p14="http://schemas.microsoft.com/office/powerpoint/2010/main" val="427148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a:extLst>
              <a:ext uri="{FF2B5EF4-FFF2-40B4-BE49-F238E27FC236}">
                <a16:creationId xmlns:a16="http://schemas.microsoft.com/office/drawing/2014/main" id="{8677F944-ED7F-471A-A25D-AE9DEDEE7E01}"/>
              </a:ext>
            </a:extLst>
          </p:cNvPr>
          <p:cNvSpPr>
            <a:spLocks noChangeArrowheads="1"/>
          </p:cNvSpPr>
          <p:nvPr/>
        </p:nvSpPr>
        <p:spPr bwMode="auto">
          <a:xfrm>
            <a:off x="0" y="6172200"/>
            <a:ext cx="12192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z="2400"/>
          </a:p>
        </p:txBody>
      </p:sp>
      <p:sp>
        <p:nvSpPr>
          <p:cNvPr id="1027" name="Rectangle 2">
            <a:extLst>
              <a:ext uri="{FF2B5EF4-FFF2-40B4-BE49-F238E27FC236}">
                <a16:creationId xmlns:a16="http://schemas.microsoft.com/office/drawing/2014/main" id="{3956E84E-E2FD-4D99-848D-554E001C1ED6}"/>
              </a:ext>
            </a:extLst>
          </p:cNvPr>
          <p:cNvSpPr>
            <a:spLocks noGrp="1" noChangeArrowheads="1"/>
          </p:cNvSpPr>
          <p:nvPr>
            <p:ph type="title"/>
          </p:nvPr>
        </p:nvSpPr>
        <p:spPr bwMode="auto">
          <a:xfrm>
            <a:off x="2032001" y="811213"/>
            <a:ext cx="948055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EC39BFAF-41C7-4E49-B878-315C6E191903}"/>
              </a:ext>
            </a:extLst>
          </p:cNvPr>
          <p:cNvSpPr>
            <a:spLocks noGrp="1" noChangeArrowheads="1"/>
          </p:cNvSpPr>
          <p:nvPr>
            <p:ph type="body" idx="1"/>
          </p:nvPr>
        </p:nvSpPr>
        <p:spPr bwMode="auto">
          <a:xfrm>
            <a:off x="2034118" y="1852613"/>
            <a:ext cx="948054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 name="Rectangle 18">
            <a:extLst>
              <a:ext uri="{FF2B5EF4-FFF2-40B4-BE49-F238E27FC236}">
                <a16:creationId xmlns:a16="http://schemas.microsoft.com/office/drawing/2014/main" id="{F050E1C4-4A31-4DC1-BD49-E69690D3994D}"/>
              </a:ext>
            </a:extLst>
          </p:cNvPr>
          <p:cNvSpPr>
            <a:spLocks noGrp="1" noChangeArrowheads="1"/>
          </p:cNvSpPr>
          <p:nvPr>
            <p:ph type="dt" sz="half" idx="2"/>
          </p:nvPr>
        </p:nvSpPr>
        <p:spPr bwMode="auto">
          <a:xfrm>
            <a:off x="9753600" y="152400"/>
            <a:ext cx="2133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fld id="{40F03C63-9F88-4DA2-964A-38FA1B9E1EC1}" type="datetime4">
              <a:rPr lang="en-US" altLang="en-US" smtClean="0"/>
              <a:t>December 2, 2018</a:t>
            </a:fld>
            <a:endParaRPr lang="en-US" altLang="en-US" sz="1400" i="1"/>
          </a:p>
        </p:txBody>
      </p:sp>
      <p:sp>
        <p:nvSpPr>
          <p:cNvPr id="1043" name="Rectangle 19">
            <a:extLst>
              <a:ext uri="{FF2B5EF4-FFF2-40B4-BE49-F238E27FC236}">
                <a16:creationId xmlns:a16="http://schemas.microsoft.com/office/drawing/2014/main" id="{7D8E57D2-2753-4D1D-A456-5818E22FCF97}"/>
              </a:ext>
            </a:extLst>
          </p:cNvPr>
          <p:cNvSpPr>
            <a:spLocks noGrp="1" noChangeArrowheads="1"/>
          </p:cNvSpPr>
          <p:nvPr>
            <p:ph type="ftr" sz="quarter" idx="3"/>
          </p:nvPr>
        </p:nvSpPr>
        <p:spPr bwMode="auto">
          <a:xfrm>
            <a:off x="304800" y="152400"/>
            <a:ext cx="6604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atin typeface="Arial" charset="0"/>
                <a:ea typeface="ＭＳ Ｐゴシック" pitchFamily="1" charset="-128"/>
              </a:defRPr>
            </a:lvl1pPr>
          </a:lstStyle>
          <a:p>
            <a:pPr>
              <a:defRPr/>
            </a:pPr>
            <a:r>
              <a:rPr lang="en-US" altLang="en-US"/>
              <a:t>SLIS IUB (Edit via "View" Menu then "Header and Footer...")</a:t>
            </a:r>
            <a:endParaRPr lang="en-US" altLang="en-US" sz="1400" i="1"/>
          </a:p>
        </p:txBody>
      </p:sp>
      <p:sp>
        <p:nvSpPr>
          <p:cNvPr id="1031" name="Line 36">
            <a:extLst>
              <a:ext uri="{FF2B5EF4-FFF2-40B4-BE49-F238E27FC236}">
                <a16:creationId xmlns:a16="http://schemas.microsoft.com/office/drawing/2014/main" id="{60A6ACBC-E664-4EB4-B914-D4A2B18FABF6}"/>
              </a:ext>
            </a:extLst>
          </p:cNvPr>
          <p:cNvSpPr>
            <a:spLocks noChangeShapeType="1"/>
          </p:cNvSpPr>
          <p:nvPr/>
        </p:nvSpPr>
        <p:spPr bwMode="auto">
          <a:xfrm>
            <a:off x="0" y="442913"/>
            <a:ext cx="12192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1032" name="Line 37">
            <a:extLst>
              <a:ext uri="{FF2B5EF4-FFF2-40B4-BE49-F238E27FC236}">
                <a16:creationId xmlns:a16="http://schemas.microsoft.com/office/drawing/2014/main" id="{43F4AAA7-B3C4-4643-B30E-E2558FE264CA}"/>
              </a:ext>
            </a:extLst>
          </p:cNvPr>
          <p:cNvSpPr>
            <a:spLocks noChangeShapeType="1"/>
          </p:cNvSpPr>
          <p:nvPr/>
        </p:nvSpPr>
        <p:spPr bwMode="auto">
          <a:xfrm>
            <a:off x="0" y="6156325"/>
            <a:ext cx="12192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pic>
        <p:nvPicPr>
          <p:cNvPr id="1033" name="Picture 40" descr="iu_h_wh">
            <a:extLst>
              <a:ext uri="{FF2B5EF4-FFF2-40B4-BE49-F238E27FC236}">
                <a16:creationId xmlns:a16="http://schemas.microsoft.com/office/drawing/2014/main" id="{89FDB5ED-70B5-4400-B349-0DAE2B93A7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00" y="6324600"/>
            <a:ext cx="294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400" b="1">
          <a:solidFill>
            <a:schemeClr val="accent1"/>
          </a:solidFill>
          <a:latin typeface="+mj-lt"/>
          <a:ea typeface="+mj-ea"/>
          <a:cs typeface="+mj-cs"/>
        </a:defRPr>
      </a:lvl1pPr>
      <a:lvl2pPr algn="l" rtl="0" eaLnBrk="0" fontAlgn="base" hangingPunct="0">
        <a:spcBef>
          <a:spcPct val="0"/>
        </a:spcBef>
        <a:spcAft>
          <a:spcPct val="0"/>
        </a:spcAft>
        <a:defRPr sz="3400" b="1">
          <a:solidFill>
            <a:schemeClr val="accent1"/>
          </a:solidFill>
          <a:latin typeface="Arial" charset="0"/>
          <a:ea typeface="ＭＳ Ｐゴシック" pitchFamily="1" charset="-128"/>
        </a:defRPr>
      </a:lvl2pPr>
      <a:lvl3pPr algn="l" rtl="0" eaLnBrk="0" fontAlgn="base" hangingPunct="0">
        <a:spcBef>
          <a:spcPct val="0"/>
        </a:spcBef>
        <a:spcAft>
          <a:spcPct val="0"/>
        </a:spcAft>
        <a:defRPr sz="3400" b="1">
          <a:solidFill>
            <a:schemeClr val="accent1"/>
          </a:solidFill>
          <a:latin typeface="Arial" charset="0"/>
          <a:ea typeface="ＭＳ Ｐゴシック" pitchFamily="1" charset="-128"/>
        </a:defRPr>
      </a:lvl3pPr>
      <a:lvl4pPr algn="l" rtl="0" eaLnBrk="0" fontAlgn="base" hangingPunct="0">
        <a:spcBef>
          <a:spcPct val="0"/>
        </a:spcBef>
        <a:spcAft>
          <a:spcPct val="0"/>
        </a:spcAft>
        <a:defRPr sz="3400" b="1">
          <a:solidFill>
            <a:schemeClr val="accent1"/>
          </a:solidFill>
          <a:latin typeface="Arial" charset="0"/>
          <a:ea typeface="ＭＳ Ｐゴシック" pitchFamily="1" charset="-128"/>
        </a:defRPr>
      </a:lvl4pPr>
      <a:lvl5pPr algn="l" rtl="0" eaLnBrk="0" fontAlgn="base" hangingPunct="0">
        <a:spcBef>
          <a:spcPct val="0"/>
        </a:spcBef>
        <a:spcAft>
          <a:spcPct val="0"/>
        </a:spcAft>
        <a:defRPr sz="3400" b="1">
          <a:solidFill>
            <a:schemeClr val="accent1"/>
          </a:solidFill>
          <a:latin typeface="Arial" charset="0"/>
          <a:ea typeface="ＭＳ Ｐゴシック" pitchFamily="1" charset="-128"/>
        </a:defRPr>
      </a:lvl5pPr>
      <a:lvl6pPr marL="457200" algn="l" rtl="0" fontAlgn="base">
        <a:spcBef>
          <a:spcPct val="0"/>
        </a:spcBef>
        <a:spcAft>
          <a:spcPct val="0"/>
        </a:spcAft>
        <a:defRPr sz="3400" b="1">
          <a:solidFill>
            <a:schemeClr val="accent1"/>
          </a:solidFill>
          <a:latin typeface="Arial" charset="0"/>
          <a:ea typeface="ＭＳ Ｐゴシック" pitchFamily="1" charset="-128"/>
        </a:defRPr>
      </a:lvl6pPr>
      <a:lvl7pPr marL="914400" algn="l" rtl="0" fontAlgn="base">
        <a:spcBef>
          <a:spcPct val="0"/>
        </a:spcBef>
        <a:spcAft>
          <a:spcPct val="0"/>
        </a:spcAft>
        <a:defRPr sz="3400" b="1">
          <a:solidFill>
            <a:schemeClr val="accent1"/>
          </a:solidFill>
          <a:latin typeface="Arial" charset="0"/>
          <a:ea typeface="ＭＳ Ｐゴシック" pitchFamily="1" charset="-128"/>
        </a:defRPr>
      </a:lvl7pPr>
      <a:lvl8pPr marL="1371600" algn="l" rtl="0" fontAlgn="base">
        <a:spcBef>
          <a:spcPct val="0"/>
        </a:spcBef>
        <a:spcAft>
          <a:spcPct val="0"/>
        </a:spcAft>
        <a:defRPr sz="3400" b="1">
          <a:solidFill>
            <a:schemeClr val="accent1"/>
          </a:solidFill>
          <a:latin typeface="Arial" charset="0"/>
          <a:ea typeface="ＭＳ Ｐゴシック" pitchFamily="1" charset="-128"/>
        </a:defRPr>
      </a:lvl8pPr>
      <a:lvl9pPr marL="1828800" algn="l" rtl="0" fontAlgn="base">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8100085E-12F5-4732-9700-256467988266}"/>
              </a:ext>
            </a:extLst>
          </p:cNvPr>
          <p:cNvSpPr>
            <a:spLocks noGrp="1" noChangeArrowheads="1"/>
          </p:cNvSpPr>
          <p:nvPr>
            <p:ph type="subTitle" idx="1"/>
          </p:nvPr>
        </p:nvSpPr>
        <p:spPr>
          <a:xfrm>
            <a:off x="1982789" y="1763713"/>
            <a:ext cx="8226425" cy="508000"/>
          </a:xfrm>
        </p:spPr>
        <p:txBody>
          <a:bodyPr/>
          <a:lstStyle/>
          <a:p>
            <a:pPr eaLnBrk="1" hangingPunct="1"/>
            <a:r>
              <a:rPr lang="en-US" altLang="en-US" sz="2400" dirty="0"/>
              <a:t>Instacart – Customer Cart Prediction and Recommendation</a:t>
            </a:r>
            <a:endParaRPr lang="en-US" altLang="en-US" sz="2400" i="1" dirty="0"/>
          </a:p>
        </p:txBody>
      </p:sp>
      <p:sp>
        <p:nvSpPr>
          <p:cNvPr id="3075" name="Text Box 7">
            <a:extLst>
              <a:ext uri="{FF2B5EF4-FFF2-40B4-BE49-F238E27FC236}">
                <a16:creationId xmlns:a16="http://schemas.microsoft.com/office/drawing/2014/main" id="{D0CF769F-D5A7-4A67-B7B6-8B0EB7547107}"/>
              </a:ext>
            </a:extLst>
          </p:cNvPr>
          <p:cNvSpPr>
            <a:spLocks noGrp="1" noChangeArrowheads="1"/>
          </p:cNvSpPr>
          <p:nvPr>
            <p:ph type="ctrTitle"/>
          </p:nvPr>
        </p:nvSpPr>
        <p:spPr>
          <a:noFill/>
        </p:spPr>
        <p:txBody>
          <a:bodyPr/>
          <a:lstStyle/>
          <a:p>
            <a:r>
              <a:rPr lang="en-US" sz="3600" dirty="0"/>
              <a:t>CSCI-P556: Applied Machine Learning</a:t>
            </a:r>
            <a:br>
              <a:rPr lang="en-US" sz="3600" dirty="0"/>
            </a:br>
            <a:endParaRPr lang="en-US" altLang="en-US" sz="1600" dirty="0">
              <a:solidFill>
                <a:schemeClr val="tx1"/>
              </a:solidFill>
            </a:endParaRPr>
          </a:p>
        </p:txBody>
      </p:sp>
      <p:sp>
        <p:nvSpPr>
          <p:cNvPr id="3076" name="Text Box 10">
            <a:extLst>
              <a:ext uri="{FF2B5EF4-FFF2-40B4-BE49-F238E27FC236}">
                <a16:creationId xmlns:a16="http://schemas.microsoft.com/office/drawing/2014/main" id="{9FB2EBAF-73D3-490E-B598-09ABFC5AD7ED}"/>
              </a:ext>
            </a:extLst>
          </p:cNvPr>
          <p:cNvSpPr txBox="1">
            <a:spLocks noChangeArrowheads="1"/>
          </p:cNvSpPr>
          <p:nvPr/>
        </p:nvSpPr>
        <p:spPr bwMode="auto">
          <a:xfrm>
            <a:off x="1979614" y="2868613"/>
            <a:ext cx="8226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i="0" dirty="0" err="1">
                <a:solidFill>
                  <a:schemeClr val="bg1"/>
                </a:solidFill>
              </a:rPr>
              <a:t>Siddartha</a:t>
            </a:r>
            <a:r>
              <a:rPr lang="en-US" altLang="en-US" sz="1800" i="0" dirty="0">
                <a:solidFill>
                  <a:schemeClr val="bg1"/>
                </a:solidFill>
              </a:rPr>
              <a:t> Rao, Siddharth Kothari, and Vishal Singh</a:t>
            </a:r>
            <a:endParaRPr lang="en-US" altLang="en-US" sz="2400" i="0" dirty="0"/>
          </a:p>
        </p:txBody>
      </p:sp>
      <p:sp>
        <p:nvSpPr>
          <p:cNvPr id="3077" name="Rectangle 22">
            <a:extLst>
              <a:ext uri="{FF2B5EF4-FFF2-40B4-BE49-F238E27FC236}">
                <a16:creationId xmlns:a16="http://schemas.microsoft.com/office/drawing/2014/main" id="{16991130-62C3-4C2D-A00A-92960E08505B}"/>
              </a:ext>
            </a:extLst>
          </p:cNvPr>
          <p:cNvSpPr>
            <a:spLocks noChangeArrowheads="1"/>
          </p:cNvSpPr>
          <p:nvPr/>
        </p:nvSpPr>
        <p:spPr bwMode="auto">
          <a:xfrm>
            <a:off x="1981201" y="3200400"/>
            <a:ext cx="8226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fld id="{4AE50809-2DEB-4E80-9CF0-CB4EECA87652}" type="datetime4">
              <a:rPr lang="en-US" altLang="en-US" sz="1400">
                <a:solidFill>
                  <a:schemeClr val="bg1"/>
                </a:solidFill>
              </a:rPr>
              <a:pPr algn="ctr">
                <a:spcBef>
                  <a:spcPct val="0"/>
                </a:spcBef>
                <a:buFontTx/>
                <a:buNone/>
              </a:pPr>
              <a:t>December 2, 2018</a:t>
            </a:fld>
            <a:endParaRPr lang="en-US" altLang="en-US" sz="2000">
              <a:solidFill>
                <a:schemeClr val="bg1"/>
              </a:solidFill>
            </a:endParaRPr>
          </a:p>
        </p:txBody>
      </p:sp>
      <p:pic>
        <p:nvPicPr>
          <p:cNvPr id="2" name="Picture 1">
            <a:extLst>
              <a:ext uri="{FF2B5EF4-FFF2-40B4-BE49-F238E27FC236}">
                <a16:creationId xmlns:a16="http://schemas.microsoft.com/office/drawing/2014/main" id="{5B702C19-8C72-4569-B83B-90ECBE8022B4}"/>
              </a:ext>
            </a:extLst>
          </p:cNvPr>
          <p:cNvPicPr>
            <a:picLocks noChangeAspect="1"/>
          </p:cNvPicPr>
          <p:nvPr/>
        </p:nvPicPr>
        <p:blipFill>
          <a:blip r:embed="rId4"/>
          <a:stretch>
            <a:fillRect/>
          </a:stretch>
        </p:blipFill>
        <p:spPr>
          <a:xfrm>
            <a:off x="4195763" y="4876801"/>
            <a:ext cx="3800475" cy="16668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Feature Engineering</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54724" y="1694793"/>
            <a:ext cx="10694276" cy="4038600"/>
          </a:xfrm>
        </p:spPr>
        <p:txBody>
          <a:bodyPr/>
          <a:lstStyle/>
          <a:p>
            <a:pPr marL="0" indent="0">
              <a:buNone/>
            </a:pPr>
            <a:endParaRPr lang="en-US" dirty="0"/>
          </a:p>
        </p:txBody>
      </p:sp>
      <p:sp>
        <p:nvSpPr>
          <p:cNvPr id="7" name="Rectangle 6">
            <a:extLst>
              <a:ext uri="{FF2B5EF4-FFF2-40B4-BE49-F238E27FC236}">
                <a16:creationId xmlns:a16="http://schemas.microsoft.com/office/drawing/2014/main" id="{AC1EF71A-F911-4598-8551-F8284526750A}"/>
              </a:ext>
            </a:extLst>
          </p:cNvPr>
          <p:cNvSpPr/>
          <p:nvPr/>
        </p:nvSpPr>
        <p:spPr bwMode="auto">
          <a:xfrm>
            <a:off x="533400" y="1694793"/>
            <a:ext cx="11125200" cy="4325007"/>
          </a:xfrm>
          <a:prstGeom prst="rect">
            <a:avLst/>
          </a:prstGeom>
          <a:solidFill>
            <a:schemeClr val="accent1">
              <a:alpha val="22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 charset="-128"/>
            </a:endParaRPr>
          </a:p>
        </p:txBody>
      </p:sp>
      <p:cxnSp>
        <p:nvCxnSpPr>
          <p:cNvPr id="9" name="Straight Connector 8">
            <a:extLst>
              <a:ext uri="{FF2B5EF4-FFF2-40B4-BE49-F238E27FC236}">
                <a16:creationId xmlns:a16="http://schemas.microsoft.com/office/drawing/2014/main" id="{17DC6395-D756-4B10-B22D-E286934BE18E}"/>
              </a:ext>
            </a:extLst>
          </p:cNvPr>
          <p:cNvCxnSpPr>
            <a:cxnSpLocks/>
            <a:stCxn id="7" idx="0"/>
            <a:endCxn id="7" idx="2"/>
          </p:cNvCxnSpPr>
          <p:nvPr/>
        </p:nvCxnSpPr>
        <p:spPr bwMode="auto">
          <a:xfrm>
            <a:off x="6096000" y="1694793"/>
            <a:ext cx="0" cy="43250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A6726E7C-5B49-46D9-843D-A4891DD54DAB}"/>
              </a:ext>
            </a:extLst>
          </p:cNvPr>
          <p:cNvCxnSpPr>
            <a:cxnSpLocks/>
            <a:stCxn id="7" idx="1"/>
            <a:endCxn id="7" idx="3"/>
          </p:cNvCxnSpPr>
          <p:nvPr/>
        </p:nvCxnSpPr>
        <p:spPr bwMode="auto">
          <a:xfrm>
            <a:off x="533400" y="3857297"/>
            <a:ext cx="111252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54566860-85FC-46A4-8AAE-014D1E5B6416}"/>
              </a:ext>
            </a:extLst>
          </p:cNvPr>
          <p:cNvSpPr txBox="1"/>
          <p:nvPr/>
        </p:nvSpPr>
        <p:spPr>
          <a:xfrm>
            <a:off x="647704" y="1639008"/>
            <a:ext cx="5333990" cy="2862322"/>
          </a:xfrm>
          <a:prstGeom prst="rect">
            <a:avLst/>
          </a:prstGeom>
          <a:noFill/>
        </p:spPr>
        <p:txBody>
          <a:bodyPr wrap="square" rtlCol="0">
            <a:spAutoFit/>
          </a:bodyPr>
          <a:lstStyle/>
          <a:p>
            <a:pPr algn="ctr"/>
            <a:r>
              <a:rPr lang="en-US" sz="2000" i="0" dirty="0"/>
              <a:t>User Related </a:t>
            </a:r>
          </a:p>
          <a:p>
            <a:pPr marL="342900" indent="-342900">
              <a:buFont typeface="Arial" panose="020B0604020202020204" pitchFamily="34" charset="0"/>
              <a:buChar char="•"/>
            </a:pPr>
            <a:r>
              <a:rPr lang="en-US" sz="2000" i="0" dirty="0" err="1"/>
              <a:t>user_total_orders</a:t>
            </a:r>
            <a:endParaRPr lang="en-US" sz="2000" i="0" dirty="0"/>
          </a:p>
          <a:p>
            <a:pPr marL="342900" indent="-342900">
              <a:buFont typeface="Arial" panose="020B0604020202020204" pitchFamily="34" charset="0"/>
              <a:buChar char="•"/>
            </a:pPr>
            <a:r>
              <a:rPr lang="en-US" sz="2000" i="0" dirty="0" err="1"/>
              <a:t>User_total_items</a:t>
            </a:r>
            <a:endParaRPr lang="en-US" sz="2000" i="0" dirty="0"/>
          </a:p>
          <a:p>
            <a:pPr marL="342900" indent="-342900">
              <a:buFont typeface="Arial" panose="020B0604020202020204" pitchFamily="34" charset="0"/>
              <a:buChar char="•"/>
            </a:pPr>
            <a:r>
              <a:rPr lang="en-US" sz="2000" i="0" dirty="0" err="1"/>
              <a:t>Total_distinct_items</a:t>
            </a:r>
            <a:endParaRPr lang="en-US" sz="2000" i="0" dirty="0"/>
          </a:p>
          <a:p>
            <a:pPr marL="342900" indent="-342900">
              <a:buFont typeface="Arial" panose="020B0604020202020204" pitchFamily="34" charset="0"/>
              <a:buChar char="•"/>
            </a:pPr>
            <a:r>
              <a:rPr lang="en-US" sz="2000" i="0" dirty="0" err="1"/>
              <a:t>User_avg_days_bw_orders</a:t>
            </a:r>
            <a:endParaRPr lang="en-US" sz="2000" i="0" dirty="0"/>
          </a:p>
          <a:p>
            <a:pPr marL="342900" indent="-342900">
              <a:buFont typeface="Arial" panose="020B0604020202020204" pitchFamily="34" charset="0"/>
              <a:buChar char="•"/>
            </a:pPr>
            <a:r>
              <a:rPr lang="en-US" sz="2000" i="0" dirty="0" err="1"/>
              <a:t>user_avg_basket</a:t>
            </a:r>
            <a:endParaRPr lang="en-US" sz="2000" i="0" dirty="0"/>
          </a:p>
          <a:p>
            <a:pPr marL="342900" indent="-342900">
              <a:buFont typeface="Arial" panose="020B0604020202020204" pitchFamily="34" charset="0"/>
              <a:buChar char="•"/>
            </a:pPr>
            <a:r>
              <a:rPr lang="en-US" sz="2000" i="0" dirty="0" err="1"/>
              <a:t>User_total_buy_max</a:t>
            </a:r>
            <a:endParaRPr lang="en-US" sz="2000" i="0" dirty="0"/>
          </a:p>
          <a:p>
            <a:pPr marL="342900" indent="-342900">
              <a:buFont typeface="Arial" panose="020B0604020202020204" pitchFamily="34" charset="0"/>
              <a:buChar char="•"/>
            </a:pPr>
            <a:endParaRPr lang="en-US" sz="2000" i="0" dirty="0"/>
          </a:p>
          <a:p>
            <a:pPr marL="342900" indent="-342900">
              <a:buFont typeface="Arial" panose="020B0604020202020204" pitchFamily="34" charset="0"/>
              <a:buChar char="•"/>
            </a:pPr>
            <a:endParaRPr lang="en-US" sz="2000" i="0" dirty="0"/>
          </a:p>
        </p:txBody>
      </p:sp>
      <p:sp>
        <p:nvSpPr>
          <p:cNvPr id="24" name="TextBox 23">
            <a:extLst>
              <a:ext uri="{FF2B5EF4-FFF2-40B4-BE49-F238E27FC236}">
                <a16:creationId xmlns:a16="http://schemas.microsoft.com/office/drawing/2014/main" id="{F0716FE6-902B-4E48-B5DB-6CBB080CDA3E}"/>
              </a:ext>
            </a:extLst>
          </p:cNvPr>
          <p:cNvSpPr txBox="1"/>
          <p:nvPr/>
        </p:nvSpPr>
        <p:spPr>
          <a:xfrm>
            <a:off x="647704" y="3870759"/>
            <a:ext cx="5333990" cy="1692771"/>
          </a:xfrm>
          <a:prstGeom prst="rect">
            <a:avLst/>
          </a:prstGeom>
          <a:noFill/>
        </p:spPr>
        <p:txBody>
          <a:bodyPr wrap="square" rtlCol="0">
            <a:spAutoFit/>
          </a:bodyPr>
          <a:lstStyle/>
          <a:p>
            <a:pPr algn="ctr"/>
            <a:r>
              <a:rPr lang="en-US" sz="2000" i="0" dirty="0"/>
              <a:t>Order related features</a:t>
            </a:r>
          </a:p>
          <a:p>
            <a:pPr marL="342900" indent="-342900">
              <a:buFont typeface="Arial" panose="020B0604020202020204" pitchFamily="34" charset="0"/>
              <a:buChar char="•"/>
            </a:pPr>
            <a:r>
              <a:rPr lang="en-US" sz="2000" i="0" dirty="0" err="1"/>
              <a:t>Order_dow</a:t>
            </a:r>
            <a:r>
              <a:rPr lang="en-US" sz="2000" i="0" dirty="0"/>
              <a:t>*</a:t>
            </a:r>
          </a:p>
          <a:p>
            <a:pPr marL="342900" indent="-342900">
              <a:buFont typeface="Arial" panose="020B0604020202020204" pitchFamily="34" charset="0"/>
              <a:buChar char="•"/>
            </a:pPr>
            <a:r>
              <a:rPr lang="en-US" sz="2000" i="0" dirty="0" err="1"/>
              <a:t>Order_hour_of_day</a:t>
            </a:r>
            <a:r>
              <a:rPr lang="en-US" sz="2000" i="0" dirty="0"/>
              <a:t>*</a:t>
            </a:r>
          </a:p>
          <a:p>
            <a:pPr marL="342900" indent="-342900">
              <a:buFont typeface="Arial" panose="020B0604020202020204" pitchFamily="34" charset="0"/>
              <a:buChar char="•"/>
            </a:pPr>
            <a:r>
              <a:rPr lang="en-US" sz="2000" i="0" dirty="0" err="1"/>
              <a:t>Days_since_prior_order</a:t>
            </a:r>
            <a:r>
              <a:rPr lang="en-US" sz="2000" i="0" dirty="0"/>
              <a:t>*</a:t>
            </a:r>
          </a:p>
          <a:p>
            <a:pPr marL="342900" indent="-342900">
              <a:buFont typeface="Arial" panose="020B0604020202020204" pitchFamily="34" charset="0"/>
              <a:buChar char="•"/>
            </a:pPr>
            <a:r>
              <a:rPr lang="en-US" sz="2000" i="0" dirty="0" err="1"/>
              <a:t>Days_since_ratio</a:t>
            </a:r>
            <a:endParaRPr lang="en-US" sz="2000" i="0" dirty="0"/>
          </a:p>
        </p:txBody>
      </p:sp>
      <p:sp>
        <p:nvSpPr>
          <p:cNvPr id="29" name="TextBox 28">
            <a:extLst>
              <a:ext uri="{FF2B5EF4-FFF2-40B4-BE49-F238E27FC236}">
                <a16:creationId xmlns:a16="http://schemas.microsoft.com/office/drawing/2014/main" id="{C6B2B2A4-B6F6-49AB-B3A2-4AC67922CE0B}"/>
              </a:ext>
            </a:extLst>
          </p:cNvPr>
          <p:cNvSpPr txBox="1"/>
          <p:nvPr/>
        </p:nvSpPr>
        <p:spPr>
          <a:xfrm>
            <a:off x="6151163" y="1763993"/>
            <a:ext cx="5333990" cy="1938992"/>
          </a:xfrm>
          <a:prstGeom prst="rect">
            <a:avLst/>
          </a:prstGeom>
          <a:noFill/>
        </p:spPr>
        <p:txBody>
          <a:bodyPr wrap="square" rtlCol="0">
            <a:spAutoFit/>
          </a:bodyPr>
          <a:lstStyle/>
          <a:p>
            <a:pPr algn="ctr"/>
            <a:r>
              <a:rPr lang="en-US" sz="2000" i="0" dirty="0"/>
              <a:t>Product related features</a:t>
            </a:r>
          </a:p>
          <a:p>
            <a:pPr marL="342900" indent="-342900">
              <a:buFont typeface="Arial" panose="020B0604020202020204" pitchFamily="34" charset="0"/>
              <a:buChar char="•"/>
            </a:pPr>
            <a:r>
              <a:rPr lang="en-US" sz="2000" i="0" dirty="0" err="1"/>
              <a:t>Product_orders</a:t>
            </a:r>
            <a:endParaRPr lang="en-US" sz="2000" i="0" dirty="0"/>
          </a:p>
          <a:p>
            <a:pPr marL="342900" indent="-342900">
              <a:buFont typeface="Arial" panose="020B0604020202020204" pitchFamily="34" charset="0"/>
              <a:buChar char="•"/>
            </a:pPr>
            <a:r>
              <a:rPr lang="en-US" sz="2000" i="0" dirty="0" err="1"/>
              <a:t>Product_reorders</a:t>
            </a:r>
            <a:endParaRPr lang="en-US" sz="2000" i="0" dirty="0"/>
          </a:p>
          <a:p>
            <a:pPr marL="342900" indent="-342900">
              <a:buFont typeface="Arial" panose="020B0604020202020204" pitchFamily="34" charset="0"/>
              <a:buChar char="•"/>
            </a:pPr>
            <a:r>
              <a:rPr lang="en-US" sz="2000" i="0" dirty="0" err="1"/>
              <a:t>Product_reorder_rate</a:t>
            </a:r>
            <a:endParaRPr lang="en-US" sz="2000" i="0" dirty="0"/>
          </a:p>
          <a:p>
            <a:pPr marL="342900" indent="-342900">
              <a:buFont typeface="Arial" panose="020B0604020202020204" pitchFamily="34" charset="0"/>
              <a:buChar char="•"/>
            </a:pPr>
            <a:r>
              <a:rPr lang="en-US" sz="2000" i="0" dirty="0" err="1"/>
              <a:t>Aisle_id</a:t>
            </a:r>
            <a:r>
              <a:rPr lang="en-US" sz="2000" i="0" dirty="0"/>
              <a:t>*</a:t>
            </a:r>
          </a:p>
          <a:p>
            <a:pPr marL="342900" indent="-342900">
              <a:buFont typeface="Arial" panose="020B0604020202020204" pitchFamily="34" charset="0"/>
              <a:buChar char="•"/>
            </a:pPr>
            <a:r>
              <a:rPr lang="en-US" sz="2000" i="0" dirty="0" err="1"/>
              <a:t>Department_id</a:t>
            </a:r>
            <a:r>
              <a:rPr lang="en-US" sz="2000" i="0" dirty="0"/>
              <a:t>*</a:t>
            </a:r>
          </a:p>
        </p:txBody>
      </p:sp>
      <p:sp>
        <p:nvSpPr>
          <p:cNvPr id="32" name="TextBox 31">
            <a:extLst>
              <a:ext uri="{FF2B5EF4-FFF2-40B4-BE49-F238E27FC236}">
                <a16:creationId xmlns:a16="http://schemas.microsoft.com/office/drawing/2014/main" id="{B1FA0474-187C-4488-88F8-53225ED070F7}"/>
              </a:ext>
            </a:extLst>
          </p:cNvPr>
          <p:cNvSpPr txBox="1"/>
          <p:nvPr/>
        </p:nvSpPr>
        <p:spPr>
          <a:xfrm>
            <a:off x="6095998" y="3817717"/>
            <a:ext cx="5486387" cy="2862322"/>
          </a:xfrm>
          <a:prstGeom prst="rect">
            <a:avLst/>
          </a:prstGeom>
          <a:noFill/>
        </p:spPr>
        <p:txBody>
          <a:bodyPr wrap="square" rtlCol="0">
            <a:spAutoFit/>
          </a:bodyPr>
          <a:lstStyle/>
          <a:p>
            <a:pPr algn="ctr"/>
            <a:r>
              <a:rPr lang="en-US" sz="2000" i="0" dirty="0" err="1"/>
              <a:t>User_X_Product</a:t>
            </a:r>
            <a:r>
              <a:rPr lang="en-US" sz="2000" i="0" dirty="0"/>
              <a:t> related features</a:t>
            </a:r>
          </a:p>
          <a:p>
            <a:pPr marL="342900" indent="-342900">
              <a:buFont typeface="Arial" panose="020B0604020202020204" pitchFamily="34" charset="0"/>
              <a:buChar char="•"/>
            </a:pPr>
            <a:r>
              <a:rPr lang="en-US" sz="2000" i="0" dirty="0" err="1"/>
              <a:t>UP_chance_ratio</a:t>
            </a:r>
            <a:endParaRPr lang="en-US" sz="2000" i="0" dirty="0"/>
          </a:p>
          <a:p>
            <a:pPr marL="342900" indent="-342900">
              <a:buFont typeface="Arial" panose="020B0604020202020204" pitchFamily="34" charset="0"/>
              <a:buChar char="•"/>
            </a:pPr>
            <a:r>
              <a:rPr lang="en-US" sz="2000" i="0" dirty="0" err="1"/>
              <a:t>UP_chance</a:t>
            </a:r>
            <a:endParaRPr lang="en-US" sz="2000" i="0" dirty="0"/>
          </a:p>
          <a:p>
            <a:pPr marL="342900" indent="-342900">
              <a:buFont typeface="Arial" panose="020B0604020202020204" pitchFamily="34" charset="0"/>
              <a:buChar char="•"/>
            </a:pPr>
            <a:r>
              <a:rPr lang="en-US" sz="2000" i="0" dirty="0" err="1"/>
              <a:t>UP_chance_vs_bought</a:t>
            </a:r>
            <a:endParaRPr lang="en-US" sz="2000" i="0" dirty="0"/>
          </a:p>
          <a:p>
            <a:pPr marL="342900" indent="-342900">
              <a:buFont typeface="Arial" panose="020B0604020202020204" pitchFamily="34" charset="0"/>
              <a:buChar char="•"/>
            </a:pPr>
            <a:r>
              <a:rPr lang="en-US" sz="2000" i="0" dirty="0" err="1"/>
              <a:t>UP_drop_chance</a:t>
            </a:r>
            <a:endParaRPr lang="en-US" sz="2000" i="0" dirty="0"/>
          </a:p>
          <a:p>
            <a:pPr marL="342900" indent="-342900">
              <a:buFont typeface="Arial" panose="020B0604020202020204" pitchFamily="34" charset="0"/>
              <a:buChar char="•"/>
            </a:pPr>
            <a:r>
              <a:rPr lang="en-US" sz="2000" i="0" dirty="0" err="1"/>
              <a:t>UP_orders</a:t>
            </a:r>
            <a:endParaRPr lang="en-US" sz="2000" i="0" dirty="0"/>
          </a:p>
          <a:p>
            <a:pPr marL="342900" indent="-342900">
              <a:buFont typeface="Arial" panose="020B0604020202020204" pitchFamily="34" charset="0"/>
              <a:buChar char="•"/>
            </a:pPr>
            <a:r>
              <a:rPr lang="en-US" sz="2000" i="0" dirty="0" err="1"/>
              <a:t>UP_orders_ratio</a:t>
            </a:r>
            <a:endParaRPr lang="en-US" sz="2000" i="0" dirty="0"/>
          </a:p>
          <a:p>
            <a:pPr marL="342900" indent="-342900">
              <a:buFont typeface="Arial" panose="020B0604020202020204" pitchFamily="34" charset="0"/>
              <a:buChar char="•"/>
            </a:pPr>
            <a:endParaRPr lang="en-US" sz="2000" i="0" dirty="0"/>
          </a:p>
          <a:p>
            <a:pPr marL="342900" indent="-342900">
              <a:buFont typeface="Arial" panose="020B0604020202020204" pitchFamily="34" charset="0"/>
              <a:buChar char="•"/>
            </a:pPr>
            <a:endParaRPr lang="en-US" sz="2000" i="0" dirty="0"/>
          </a:p>
        </p:txBody>
      </p:sp>
      <p:sp>
        <p:nvSpPr>
          <p:cNvPr id="33" name="TextBox 32">
            <a:extLst>
              <a:ext uri="{FF2B5EF4-FFF2-40B4-BE49-F238E27FC236}">
                <a16:creationId xmlns:a16="http://schemas.microsoft.com/office/drawing/2014/main" id="{BD06D626-6B01-4C0B-B6F1-DB19554ADA94}"/>
              </a:ext>
            </a:extLst>
          </p:cNvPr>
          <p:cNvSpPr txBox="1"/>
          <p:nvPr/>
        </p:nvSpPr>
        <p:spPr>
          <a:xfrm>
            <a:off x="9107245" y="4147544"/>
            <a:ext cx="2514569" cy="1015663"/>
          </a:xfrm>
          <a:prstGeom prst="rect">
            <a:avLst/>
          </a:prstGeom>
          <a:noFill/>
        </p:spPr>
        <p:txBody>
          <a:bodyPr wrap="square" rtlCol="0">
            <a:spAutoFit/>
          </a:bodyPr>
          <a:lstStyle/>
          <a:p>
            <a:pPr marL="342900" indent="-342900">
              <a:buFont typeface="Arial" panose="020B0604020202020204" pitchFamily="34" charset="0"/>
              <a:buChar char="•"/>
            </a:pPr>
            <a:r>
              <a:rPr lang="en-US" sz="2000" i="0" dirty="0" err="1"/>
              <a:t>UP_reorder_rate</a:t>
            </a:r>
            <a:endParaRPr lang="en-US" sz="2000" i="0" dirty="0"/>
          </a:p>
          <a:p>
            <a:pPr marL="342900" indent="-342900">
              <a:buFont typeface="Arial" panose="020B0604020202020204" pitchFamily="34" charset="0"/>
              <a:buChar char="•"/>
            </a:pPr>
            <a:r>
              <a:rPr lang="en-US" sz="2000" i="0" dirty="0" err="1"/>
              <a:t>UP_orders_since_last</a:t>
            </a:r>
            <a:endParaRPr lang="en-US" sz="2000" i="0" dirty="0"/>
          </a:p>
        </p:txBody>
      </p:sp>
      <p:sp>
        <p:nvSpPr>
          <p:cNvPr id="4" name="TextBox 3">
            <a:extLst>
              <a:ext uri="{FF2B5EF4-FFF2-40B4-BE49-F238E27FC236}">
                <a16:creationId xmlns:a16="http://schemas.microsoft.com/office/drawing/2014/main" id="{2F3B3296-9D40-4DF4-8572-B88DA84EA8C7}"/>
              </a:ext>
            </a:extLst>
          </p:cNvPr>
          <p:cNvSpPr txBox="1"/>
          <p:nvPr/>
        </p:nvSpPr>
        <p:spPr>
          <a:xfrm>
            <a:off x="10158445" y="1382138"/>
            <a:ext cx="1781110" cy="307777"/>
          </a:xfrm>
          <a:prstGeom prst="rect">
            <a:avLst/>
          </a:prstGeom>
          <a:noFill/>
        </p:spPr>
        <p:txBody>
          <a:bodyPr wrap="square" rtlCol="0">
            <a:spAutoFit/>
          </a:bodyPr>
          <a:lstStyle/>
          <a:p>
            <a:r>
              <a:rPr lang="en-US" sz="1400" i="0" dirty="0"/>
              <a:t>* Existing features</a:t>
            </a:r>
          </a:p>
        </p:txBody>
      </p:sp>
    </p:spTree>
    <p:extLst>
      <p:ext uri="{BB962C8B-B14F-4D97-AF65-F5344CB8AC3E}">
        <p14:creationId xmlns:p14="http://schemas.microsoft.com/office/powerpoint/2010/main" val="291686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What will the user order?</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99393" y="1524000"/>
            <a:ext cx="10694276" cy="4038600"/>
          </a:xfrm>
        </p:spPr>
        <p:txBody>
          <a:bodyPr/>
          <a:lstStyle/>
          <a:p>
            <a:r>
              <a:rPr lang="en-US" sz="2400" b="1" dirty="0"/>
              <a:t>Algorithms</a:t>
            </a:r>
            <a:r>
              <a:rPr lang="en-US" sz="2200" dirty="0"/>
              <a:t>: </a:t>
            </a:r>
            <a:r>
              <a:rPr lang="en-US" sz="2200" dirty="0" err="1"/>
              <a:t>XGBoost</a:t>
            </a:r>
            <a:r>
              <a:rPr lang="en-US" sz="2200" dirty="0"/>
              <a:t> and Light GBM</a:t>
            </a:r>
          </a:p>
          <a:p>
            <a:pPr marL="914400" lvl="1" indent="-514350">
              <a:buFont typeface="+mj-lt"/>
              <a:buAutoNum type="arabicPeriod"/>
            </a:pPr>
            <a:r>
              <a:rPr lang="en-US" sz="2200" dirty="0"/>
              <a:t>Faster training speed and higher efficiency.</a:t>
            </a:r>
          </a:p>
          <a:p>
            <a:pPr marL="914400" lvl="1" indent="-514350">
              <a:buFont typeface="+mj-lt"/>
              <a:buAutoNum type="arabicPeriod"/>
            </a:pPr>
            <a:r>
              <a:rPr lang="en-US" sz="2200" dirty="0"/>
              <a:t>Lower memory usage.</a:t>
            </a:r>
          </a:p>
          <a:p>
            <a:pPr marL="914400" lvl="1" indent="-514350">
              <a:buFont typeface="+mj-lt"/>
              <a:buAutoNum type="arabicPeriod"/>
            </a:pPr>
            <a:r>
              <a:rPr lang="en-US" sz="2200" dirty="0"/>
              <a:t>Better accuracy.</a:t>
            </a:r>
          </a:p>
          <a:p>
            <a:pPr marL="914400" lvl="1" indent="-514350">
              <a:buFont typeface="+mj-lt"/>
              <a:buAutoNum type="arabicPeriod"/>
            </a:pPr>
            <a:r>
              <a:rPr lang="en-US" sz="2200" dirty="0"/>
              <a:t>Support of parallel and GPU learning.</a:t>
            </a:r>
          </a:p>
          <a:p>
            <a:pPr marL="914400" lvl="1" indent="-514350">
              <a:buFont typeface="+mj-lt"/>
              <a:buAutoNum type="arabicPeriod"/>
            </a:pPr>
            <a:r>
              <a:rPr lang="en-US" sz="2200" dirty="0"/>
              <a:t>Capable of handling large-scale data.</a:t>
            </a:r>
            <a:endParaRPr lang="en-US" sz="2400" b="1" dirty="0"/>
          </a:p>
          <a:p>
            <a:r>
              <a:rPr lang="en-US" sz="2400" b="1" dirty="0"/>
              <a:t>Model Building:</a:t>
            </a:r>
            <a:r>
              <a:rPr lang="en-US" dirty="0"/>
              <a:t> </a:t>
            </a:r>
            <a:r>
              <a:rPr lang="en-US" sz="2200" dirty="0"/>
              <a:t>We have trained model on user’s last order (</a:t>
            </a:r>
            <a:r>
              <a:rPr lang="en-US" sz="2200" dirty="0" err="1"/>
              <a:t>eval_set</a:t>
            </a:r>
            <a:r>
              <a:rPr lang="en-US" sz="2200" dirty="0"/>
              <a:t> = train). However, the featured created used the data from prior data set too.</a:t>
            </a:r>
            <a:endParaRPr lang="en-US" sz="2400" b="1" dirty="0"/>
          </a:p>
          <a:p>
            <a:r>
              <a:rPr lang="en-US" sz="2400" b="1" dirty="0"/>
              <a:t>Feature selection</a:t>
            </a:r>
            <a:r>
              <a:rPr lang="en-US" sz="2200" dirty="0"/>
              <a:t>: We have used in-build method of light </a:t>
            </a:r>
            <a:r>
              <a:rPr lang="en-US" sz="2200" dirty="0" err="1"/>
              <a:t>gbm</a:t>
            </a:r>
            <a:r>
              <a:rPr lang="en-US" sz="2200" dirty="0"/>
              <a:t> and </a:t>
            </a:r>
            <a:r>
              <a:rPr lang="en-US" sz="2200" dirty="0" err="1"/>
              <a:t>xgboost</a:t>
            </a:r>
            <a:r>
              <a:rPr lang="en-US" sz="2200" dirty="0"/>
              <a:t> to find feature importance</a:t>
            </a:r>
          </a:p>
        </p:txBody>
      </p:sp>
    </p:spTree>
    <p:extLst>
      <p:ext uri="{BB962C8B-B14F-4D97-AF65-F5344CB8AC3E}">
        <p14:creationId xmlns:p14="http://schemas.microsoft.com/office/powerpoint/2010/main" val="95527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Prediction – What will the user order?</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354724" y="1694793"/>
            <a:ext cx="10694276" cy="4038600"/>
          </a:xfrm>
        </p:spPr>
        <p:txBody>
          <a:bodyPr/>
          <a:lstStyle/>
          <a:p>
            <a:r>
              <a:rPr lang="en-US" sz="2400" b="1" dirty="0"/>
              <a:t>Output Format: </a:t>
            </a:r>
          </a:p>
          <a:p>
            <a:pPr marL="0" indent="0">
              <a:buNone/>
            </a:pPr>
            <a:endParaRPr lang="en-US" sz="2400" b="1" dirty="0"/>
          </a:p>
          <a:p>
            <a:endParaRPr lang="en-US" sz="2400" b="1" dirty="0"/>
          </a:p>
          <a:p>
            <a:endParaRPr lang="en-US" sz="2400" b="1" dirty="0"/>
          </a:p>
          <a:p>
            <a:r>
              <a:rPr lang="en-US" sz="2400" b="1" dirty="0"/>
              <a:t>Results: </a:t>
            </a:r>
          </a:p>
          <a:p>
            <a:pPr marL="0" indent="0">
              <a:buNone/>
            </a:pPr>
            <a:endParaRPr lang="en-US" sz="2400" b="1" dirty="0"/>
          </a:p>
          <a:p>
            <a:endParaRPr lang="en-US" dirty="0"/>
          </a:p>
          <a:p>
            <a:endParaRPr lang="en-US" dirty="0"/>
          </a:p>
          <a:p>
            <a:pPr marL="0" indent="0">
              <a:buNone/>
            </a:pPr>
            <a:r>
              <a:rPr lang="en-US" sz="2000" dirty="0"/>
              <a:t>The highest accuracy in Kaggle was 0.4091</a:t>
            </a:r>
          </a:p>
        </p:txBody>
      </p:sp>
      <p:graphicFrame>
        <p:nvGraphicFramePr>
          <p:cNvPr id="4" name="Table 3">
            <a:extLst>
              <a:ext uri="{FF2B5EF4-FFF2-40B4-BE49-F238E27FC236}">
                <a16:creationId xmlns:a16="http://schemas.microsoft.com/office/drawing/2014/main" id="{7B25ACEC-6F5E-463A-9B56-E5A3B95A836F}"/>
              </a:ext>
            </a:extLst>
          </p:cNvPr>
          <p:cNvGraphicFramePr>
            <a:graphicFrameLocks noGrp="1"/>
          </p:cNvGraphicFramePr>
          <p:nvPr>
            <p:extLst>
              <p:ext uri="{D42A27DB-BD31-4B8C-83A1-F6EECF244321}">
                <p14:modId xmlns:p14="http://schemas.microsoft.com/office/powerpoint/2010/main" val="2647175949"/>
              </p:ext>
            </p:extLst>
          </p:nvPr>
        </p:nvGraphicFramePr>
        <p:xfrm>
          <a:off x="2032000" y="3598300"/>
          <a:ext cx="8127999" cy="14833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699075154"/>
                    </a:ext>
                  </a:extLst>
                </a:gridCol>
                <a:gridCol w="2294466">
                  <a:extLst>
                    <a:ext uri="{9D8B030D-6E8A-4147-A177-3AD203B41FA5}">
                      <a16:colId xmlns:a16="http://schemas.microsoft.com/office/drawing/2014/main" val="992915324"/>
                    </a:ext>
                  </a:extLst>
                </a:gridCol>
                <a:gridCol w="2709333">
                  <a:extLst>
                    <a:ext uri="{9D8B030D-6E8A-4147-A177-3AD203B41FA5}">
                      <a16:colId xmlns:a16="http://schemas.microsoft.com/office/drawing/2014/main" val="3424449129"/>
                    </a:ext>
                  </a:extLst>
                </a:gridCol>
              </a:tblGrid>
              <a:tr h="370840">
                <a:tc>
                  <a:txBody>
                    <a:bodyPr/>
                    <a:lstStyle/>
                    <a:p>
                      <a:pPr algn="l"/>
                      <a:r>
                        <a:rPr lang="en-US" dirty="0"/>
                        <a:t>Model</a:t>
                      </a:r>
                    </a:p>
                  </a:txBody>
                  <a:tcPr/>
                </a:tc>
                <a:tc>
                  <a:txBody>
                    <a:bodyPr/>
                    <a:lstStyle/>
                    <a:p>
                      <a:pPr algn="l"/>
                      <a:r>
                        <a:rPr lang="en-US" dirty="0"/>
                        <a:t>Light GBM</a:t>
                      </a:r>
                    </a:p>
                  </a:txBody>
                  <a:tcPr/>
                </a:tc>
                <a:tc>
                  <a:txBody>
                    <a:bodyPr/>
                    <a:lstStyle/>
                    <a:p>
                      <a:pPr algn="l"/>
                      <a:r>
                        <a:rPr lang="en-US" dirty="0" err="1"/>
                        <a:t>XGBoost</a:t>
                      </a:r>
                      <a:r>
                        <a:rPr lang="en-US" dirty="0"/>
                        <a:t> </a:t>
                      </a:r>
                    </a:p>
                  </a:txBody>
                  <a:tcPr/>
                </a:tc>
                <a:extLst>
                  <a:ext uri="{0D108BD9-81ED-4DB2-BD59-A6C34878D82A}">
                    <a16:rowId xmlns:a16="http://schemas.microsoft.com/office/drawing/2014/main" val="271147825"/>
                  </a:ext>
                </a:extLst>
              </a:tr>
              <a:tr h="370840">
                <a:tc>
                  <a:txBody>
                    <a:bodyPr/>
                    <a:lstStyle/>
                    <a:p>
                      <a:pPr algn="l"/>
                      <a:r>
                        <a:rPr lang="en-US" dirty="0"/>
                        <a:t>Baseline Model CV Accuracy</a:t>
                      </a:r>
                    </a:p>
                  </a:txBody>
                  <a:tcPr/>
                </a:tc>
                <a:tc>
                  <a:txBody>
                    <a:bodyPr/>
                    <a:lstStyle/>
                    <a:p>
                      <a:pPr algn="l"/>
                      <a:r>
                        <a:rPr lang="en-US" dirty="0"/>
                        <a:t>0.1599</a:t>
                      </a:r>
                    </a:p>
                  </a:txBody>
                  <a:tcPr/>
                </a:tc>
                <a:tc>
                  <a:txBody>
                    <a:bodyPr/>
                    <a:lstStyle/>
                    <a:p>
                      <a:pPr algn="l"/>
                      <a:r>
                        <a:rPr lang="en-US" dirty="0"/>
                        <a:t>0.2015</a:t>
                      </a:r>
                    </a:p>
                  </a:txBody>
                  <a:tcPr/>
                </a:tc>
                <a:extLst>
                  <a:ext uri="{0D108BD9-81ED-4DB2-BD59-A6C34878D82A}">
                    <a16:rowId xmlns:a16="http://schemas.microsoft.com/office/drawing/2014/main" val="1200752762"/>
                  </a:ext>
                </a:extLst>
              </a:tr>
              <a:tr h="370840">
                <a:tc>
                  <a:txBody>
                    <a:bodyPr/>
                    <a:lstStyle/>
                    <a:p>
                      <a:pPr algn="l"/>
                      <a:r>
                        <a:rPr lang="en-US" dirty="0"/>
                        <a:t>Tuned CV Accuracy</a:t>
                      </a:r>
                    </a:p>
                  </a:txBody>
                  <a:tcPr/>
                </a:tc>
                <a:tc>
                  <a:txBody>
                    <a:bodyPr/>
                    <a:lstStyle/>
                    <a:p>
                      <a:pPr algn="l"/>
                      <a:r>
                        <a:rPr lang="en-US" dirty="0"/>
                        <a:t>0.4412</a:t>
                      </a:r>
                    </a:p>
                  </a:txBody>
                  <a:tcPr/>
                </a:tc>
                <a:tc>
                  <a:txBody>
                    <a:bodyPr/>
                    <a:lstStyle/>
                    <a:p>
                      <a:pPr algn="l"/>
                      <a:r>
                        <a:rPr lang="en-US" dirty="0"/>
                        <a:t>0.3965</a:t>
                      </a:r>
                    </a:p>
                  </a:txBody>
                  <a:tcPr/>
                </a:tc>
                <a:extLst>
                  <a:ext uri="{0D108BD9-81ED-4DB2-BD59-A6C34878D82A}">
                    <a16:rowId xmlns:a16="http://schemas.microsoft.com/office/drawing/2014/main" val="2480637104"/>
                  </a:ext>
                </a:extLst>
              </a:tr>
              <a:tr h="370840">
                <a:tc>
                  <a:txBody>
                    <a:bodyPr/>
                    <a:lstStyle/>
                    <a:p>
                      <a:pPr algn="l"/>
                      <a:r>
                        <a:rPr lang="en-US" dirty="0"/>
                        <a:t>Kaggle Accuracy</a:t>
                      </a:r>
                    </a:p>
                  </a:txBody>
                  <a:tcPr/>
                </a:tc>
                <a:tc>
                  <a:txBody>
                    <a:bodyPr/>
                    <a:lstStyle/>
                    <a:p>
                      <a:pPr algn="l"/>
                      <a:r>
                        <a:rPr lang="en-US" dirty="0"/>
                        <a:t>0.3809</a:t>
                      </a:r>
                    </a:p>
                  </a:txBody>
                  <a:tcPr/>
                </a:tc>
                <a:tc>
                  <a:txBody>
                    <a:bodyPr/>
                    <a:lstStyle/>
                    <a:p>
                      <a:pPr algn="l"/>
                      <a:r>
                        <a:rPr lang="en-US" dirty="0"/>
                        <a:t>0.3786</a:t>
                      </a:r>
                    </a:p>
                  </a:txBody>
                  <a:tcPr/>
                </a:tc>
                <a:extLst>
                  <a:ext uri="{0D108BD9-81ED-4DB2-BD59-A6C34878D82A}">
                    <a16:rowId xmlns:a16="http://schemas.microsoft.com/office/drawing/2014/main" val="3969841477"/>
                  </a:ext>
                </a:extLst>
              </a:tr>
            </a:tbl>
          </a:graphicData>
        </a:graphic>
      </p:graphicFrame>
      <p:pic>
        <p:nvPicPr>
          <p:cNvPr id="6" name="Picture 5">
            <a:extLst>
              <a:ext uri="{FF2B5EF4-FFF2-40B4-BE49-F238E27FC236}">
                <a16:creationId xmlns:a16="http://schemas.microsoft.com/office/drawing/2014/main" id="{74BE2466-A547-492A-9A51-640A4B6ABA09}"/>
              </a:ext>
            </a:extLst>
          </p:cNvPr>
          <p:cNvPicPr>
            <a:picLocks noChangeAspect="1"/>
          </p:cNvPicPr>
          <p:nvPr/>
        </p:nvPicPr>
        <p:blipFill>
          <a:blip r:embed="rId2"/>
          <a:stretch>
            <a:fillRect/>
          </a:stretch>
        </p:blipFill>
        <p:spPr>
          <a:xfrm>
            <a:off x="3115824" y="1694793"/>
            <a:ext cx="5172075" cy="1600200"/>
          </a:xfrm>
          <a:prstGeom prst="rect">
            <a:avLst/>
          </a:prstGeom>
        </p:spPr>
      </p:pic>
    </p:spTree>
    <p:extLst>
      <p:ext uri="{BB962C8B-B14F-4D97-AF65-F5344CB8AC3E}">
        <p14:creationId xmlns:p14="http://schemas.microsoft.com/office/powerpoint/2010/main" val="289718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45606"/>
            <a:ext cx="10363200" cy="966787"/>
          </a:xfrm>
        </p:spPr>
        <p:txBody>
          <a:bodyPr/>
          <a:lstStyle/>
          <a:p>
            <a:pPr algn="ctr"/>
            <a:r>
              <a:rPr lang="en-US" sz="7200" b="1" dirty="0"/>
              <a:t>Clustering</a:t>
            </a:r>
          </a:p>
        </p:txBody>
      </p:sp>
    </p:spTree>
    <p:extLst>
      <p:ext uri="{BB962C8B-B14F-4D97-AF65-F5344CB8AC3E}">
        <p14:creationId xmlns:p14="http://schemas.microsoft.com/office/powerpoint/2010/main" val="278736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Clustering - </a:t>
            </a:r>
            <a:r>
              <a:rPr lang="en-US" dirty="0" err="1"/>
              <a:t>KMeans</a:t>
            </a:r>
            <a:endParaRPr lang="en-US" dirty="0"/>
          </a:p>
        </p:txBody>
      </p:sp>
      <p:pic>
        <p:nvPicPr>
          <p:cNvPr id="5" name="Content Placeholder 4">
            <a:extLst>
              <a:ext uri="{FF2B5EF4-FFF2-40B4-BE49-F238E27FC236}">
                <a16:creationId xmlns:a16="http://schemas.microsoft.com/office/drawing/2014/main" id="{E34A5C56-EFA4-43D5-939E-A32C67798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6600" y="1631731"/>
            <a:ext cx="4361242" cy="4038600"/>
          </a:xfrm>
        </p:spPr>
      </p:pic>
      <p:sp>
        <p:nvSpPr>
          <p:cNvPr id="6" name="TextBox 5">
            <a:extLst>
              <a:ext uri="{FF2B5EF4-FFF2-40B4-BE49-F238E27FC236}">
                <a16:creationId xmlns:a16="http://schemas.microsoft.com/office/drawing/2014/main" id="{147F8283-3D26-41D5-B13A-C46A8200C1E8}"/>
              </a:ext>
            </a:extLst>
          </p:cNvPr>
          <p:cNvSpPr txBox="1"/>
          <p:nvPr/>
        </p:nvSpPr>
        <p:spPr>
          <a:xfrm>
            <a:off x="399393" y="1752600"/>
            <a:ext cx="6458607" cy="2923877"/>
          </a:xfrm>
          <a:prstGeom prst="rect">
            <a:avLst/>
          </a:prstGeom>
          <a:noFill/>
        </p:spPr>
        <p:txBody>
          <a:bodyPr wrap="square" rtlCol="0">
            <a:spAutoFit/>
          </a:bodyPr>
          <a:lstStyle/>
          <a:p>
            <a:pPr marL="342900" indent="-342900">
              <a:buFont typeface="Arial" panose="020B0604020202020204" pitchFamily="34" charset="0"/>
              <a:buChar char="•"/>
            </a:pPr>
            <a:r>
              <a:rPr lang="en-US" sz="2000" i="0" dirty="0"/>
              <a:t>Segmentation of customers is performed on the frequency of products bought from an aisle</a:t>
            </a:r>
          </a:p>
          <a:p>
            <a:pPr marL="342900" indent="-342900">
              <a:buFont typeface="Arial" panose="020B0604020202020204" pitchFamily="34" charset="0"/>
              <a:buChar char="•"/>
            </a:pPr>
            <a:r>
              <a:rPr lang="en-US" sz="2000" i="0" dirty="0"/>
              <a:t>Original idea of segmenting on frequency of pairs of products did not work because of high number of product pairs(large data)</a:t>
            </a:r>
          </a:p>
          <a:p>
            <a:pPr marL="342900" indent="-342900">
              <a:buFont typeface="Arial" panose="020B0604020202020204" pitchFamily="34" charset="0"/>
              <a:buChar char="•"/>
            </a:pPr>
            <a:r>
              <a:rPr lang="en-US" sz="2000" i="0" dirty="0"/>
              <a:t>Cluster found to give the most popular products for a customer, this is used for the recommendations given</a:t>
            </a:r>
          </a:p>
          <a:p>
            <a:pPr marL="342900" indent="-342900">
              <a:buFont typeface="Arial" panose="020B0604020202020204" pitchFamily="34" charset="0"/>
              <a:buChar char="•"/>
            </a:pPr>
            <a:endParaRPr lang="en-US" sz="2000" i="0" dirty="0"/>
          </a:p>
        </p:txBody>
      </p:sp>
      <p:graphicFrame>
        <p:nvGraphicFramePr>
          <p:cNvPr id="7" name="Table 6">
            <a:extLst>
              <a:ext uri="{FF2B5EF4-FFF2-40B4-BE49-F238E27FC236}">
                <a16:creationId xmlns:a16="http://schemas.microsoft.com/office/drawing/2014/main" id="{D6EC873F-6B83-4810-A322-223B0C38CD2B}"/>
              </a:ext>
            </a:extLst>
          </p:cNvPr>
          <p:cNvGraphicFramePr>
            <a:graphicFrameLocks noGrp="1"/>
          </p:cNvGraphicFramePr>
          <p:nvPr>
            <p:extLst>
              <p:ext uri="{D42A27DB-BD31-4B8C-83A1-F6EECF244321}">
                <p14:modId xmlns:p14="http://schemas.microsoft.com/office/powerpoint/2010/main" val="3839846719"/>
              </p:ext>
            </p:extLst>
          </p:nvPr>
        </p:nvGraphicFramePr>
        <p:xfrm>
          <a:off x="533400" y="4344626"/>
          <a:ext cx="6553200" cy="1483360"/>
        </p:xfrm>
        <a:graphic>
          <a:graphicData uri="http://schemas.openxmlformats.org/drawingml/2006/table">
            <a:tbl>
              <a:tblPr bandRow="1">
                <a:tableStyleId>{5C22544A-7EE6-4342-B048-85BDC9FD1C3A}</a:tableStyleId>
              </a:tblPr>
              <a:tblGrid>
                <a:gridCol w="3276600">
                  <a:extLst>
                    <a:ext uri="{9D8B030D-6E8A-4147-A177-3AD203B41FA5}">
                      <a16:colId xmlns:a16="http://schemas.microsoft.com/office/drawing/2014/main" val="3882011637"/>
                    </a:ext>
                  </a:extLst>
                </a:gridCol>
                <a:gridCol w="3276600">
                  <a:extLst>
                    <a:ext uri="{9D8B030D-6E8A-4147-A177-3AD203B41FA5}">
                      <a16:colId xmlns:a16="http://schemas.microsoft.com/office/drawing/2014/main" val="3535641021"/>
                    </a:ext>
                  </a:extLst>
                </a:gridCol>
              </a:tblGrid>
              <a:tr h="370840">
                <a:tc>
                  <a:txBody>
                    <a:bodyPr/>
                    <a:lstStyle/>
                    <a:p>
                      <a:r>
                        <a:rPr lang="en-US" dirty="0"/>
                        <a:t>Cluster 0 </a:t>
                      </a:r>
                    </a:p>
                  </a:txBody>
                  <a:tcPr/>
                </a:tc>
                <a:tc>
                  <a:txBody>
                    <a:bodyPr/>
                    <a:lstStyle/>
                    <a:p>
                      <a:r>
                        <a:rPr lang="en-US" dirty="0"/>
                        <a:t>Fresh Fruits</a:t>
                      </a:r>
                    </a:p>
                  </a:txBody>
                  <a:tcPr/>
                </a:tc>
                <a:extLst>
                  <a:ext uri="{0D108BD9-81ED-4DB2-BD59-A6C34878D82A}">
                    <a16:rowId xmlns:a16="http://schemas.microsoft.com/office/drawing/2014/main" val="3427696626"/>
                  </a:ext>
                </a:extLst>
              </a:tr>
              <a:tr h="370840">
                <a:tc>
                  <a:txBody>
                    <a:bodyPr/>
                    <a:lstStyle/>
                    <a:p>
                      <a:r>
                        <a:rPr lang="en-US" dirty="0"/>
                        <a:t>Cluster 1 </a:t>
                      </a:r>
                    </a:p>
                  </a:txBody>
                  <a:tcPr/>
                </a:tc>
                <a:tc>
                  <a:txBody>
                    <a:bodyPr/>
                    <a:lstStyle/>
                    <a:p>
                      <a:r>
                        <a:rPr lang="en-US" dirty="0"/>
                        <a:t>Fresh Vegetables</a:t>
                      </a:r>
                    </a:p>
                  </a:txBody>
                  <a:tcPr/>
                </a:tc>
                <a:extLst>
                  <a:ext uri="{0D108BD9-81ED-4DB2-BD59-A6C34878D82A}">
                    <a16:rowId xmlns:a16="http://schemas.microsoft.com/office/drawing/2014/main" val="2240102790"/>
                  </a:ext>
                </a:extLst>
              </a:tr>
              <a:tr h="370840">
                <a:tc>
                  <a:txBody>
                    <a:bodyPr/>
                    <a:lstStyle/>
                    <a:p>
                      <a:r>
                        <a:rPr lang="en-US" dirty="0"/>
                        <a:t>Cluster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Fresh Vegetables</a:t>
                      </a:r>
                    </a:p>
                  </a:txBody>
                  <a:tcPr/>
                </a:tc>
                <a:extLst>
                  <a:ext uri="{0D108BD9-81ED-4DB2-BD59-A6C34878D82A}">
                    <a16:rowId xmlns:a16="http://schemas.microsoft.com/office/drawing/2014/main" val="357140455"/>
                  </a:ext>
                </a:extLst>
              </a:tr>
              <a:tr h="370840">
                <a:tc>
                  <a:txBody>
                    <a:bodyPr/>
                    <a:lstStyle/>
                    <a:p>
                      <a:r>
                        <a:rPr lang="en-US" dirty="0"/>
                        <a:t>Cluster 3</a:t>
                      </a:r>
                    </a:p>
                  </a:txBody>
                  <a:tcPr/>
                </a:tc>
                <a:tc>
                  <a:txBody>
                    <a:bodyPr/>
                    <a:lstStyle/>
                    <a:p>
                      <a:r>
                        <a:rPr lang="en-US" dirty="0"/>
                        <a:t>Yogurt</a:t>
                      </a:r>
                    </a:p>
                  </a:txBody>
                  <a:tcPr/>
                </a:tc>
                <a:extLst>
                  <a:ext uri="{0D108BD9-81ED-4DB2-BD59-A6C34878D82A}">
                    <a16:rowId xmlns:a16="http://schemas.microsoft.com/office/drawing/2014/main" val="1866247808"/>
                  </a:ext>
                </a:extLst>
              </a:tr>
            </a:tbl>
          </a:graphicData>
        </a:graphic>
      </p:graphicFrame>
      <p:sp>
        <p:nvSpPr>
          <p:cNvPr id="8" name="Oval 7">
            <a:extLst>
              <a:ext uri="{FF2B5EF4-FFF2-40B4-BE49-F238E27FC236}">
                <a16:creationId xmlns:a16="http://schemas.microsoft.com/office/drawing/2014/main" id="{6143F628-3CA8-4D41-B80A-4144D1689A73}"/>
              </a:ext>
            </a:extLst>
          </p:cNvPr>
          <p:cNvSpPr/>
          <p:nvPr/>
        </p:nvSpPr>
        <p:spPr bwMode="auto">
          <a:xfrm>
            <a:off x="1752600" y="4494486"/>
            <a:ext cx="76200" cy="7620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 name="Oval 8">
            <a:extLst>
              <a:ext uri="{FF2B5EF4-FFF2-40B4-BE49-F238E27FC236}">
                <a16:creationId xmlns:a16="http://schemas.microsoft.com/office/drawing/2014/main" id="{5A72898E-7E9F-406F-91B0-AD1BFA8039A4}"/>
              </a:ext>
            </a:extLst>
          </p:cNvPr>
          <p:cNvSpPr/>
          <p:nvPr/>
        </p:nvSpPr>
        <p:spPr bwMode="auto">
          <a:xfrm>
            <a:off x="1759169" y="4826337"/>
            <a:ext cx="76200" cy="762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0" name="Oval 9">
            <a:extLst>
              <a:ext uri="{FF2B5EF4-FFF2-40B4-BE49-F238E27FC236}">
                <a16:creationId xmlns:a16="http://schemas.microsoft.com/office/drawing/2014/main" id="{DE1AF1B1-7B72-4B68-9D45-406B5C2525A4}"/>
              </a:ext>
            </a:extLst>
          </p:cNvPr>
          <p:cNvSpPr/>
          <p:nvPr/>
        </p:nvSpPr>
        <p:spPr bwMode="auto">
          <a:xfrm>
            <a:off x="1752600" y="5214131"/>
            <a:ext cx="76200" cy="76200"/>
          </a:xfrm>
          <a:prstGeom prst="ellipse">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11" name="Oval 10">
            <a:extLst>
              <a:ext uri="{FF2B5EF4-FFF2-40B4-BE49-F238E27FC236}">
                <a16:creationId xmlns:a16="http://schemas.microsoft.com/office/drawing/2014/main" id="{B2F4BAA5-8F5C-43CA-82D0-A59E4061E41F}"/>
              </a:ext>
            </a:extLst>
          </p:cNvPr>
          <p:cNvSpPr/>
          <p:nvPr/>
        </p:nvSpPr>
        <p:spPr bwMode="auto">
          <a:xfrm>
            <a:off x="1747345" y="559413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23214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07506"/>
            <a:ext cx="10363200" cy="1042987"/>
          </a:xfrm>
        </p:spPr>
        <p:txBody>
          <a:bodyPr/>
          <a:lstStyle/>
          <a:p>
            <a:pPr algn="ctr"/>
            <a:r>
              <a:rPr lang="en-US" sz="7200" b="1" dirty="0"/>
              <a:t>Recommendation</a:t>
            </a:r>
          </a:p>
        </p:txBody>
      </p:sp>
    </p:spTree>
    <p:extLst>
      <p:ext uri="{BB962C8B-B14F-4D97-AF65-F5344CB8AC3E}">
        <p14:creationId xmlns:p14="http://schemas.microsoft.com/office/powerpoint/2010/main" val="297396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8CB1-BA7A-4EDB-9D05-B65AB4BDF30A}"/>
              </a:ext>
            </a:extLst>
          </p:cNvPr>
          <p:cNvSpPr>
            <a:spLocks noGrp="1"/>
          </p:cNvSpPr>
          <p:nvPr>
            <p:ph type="title"/>
          </p:nvPr>
        </p:nvSpPr>
        <p:spPr>
          <a:xfrm>
            <a:off x="381001" y="811213"/>
            <a:ext cx="11131552" cy="618778"/>
          </a:xfrm>
        </p:spPr>
        <p:txBody>
          <a:bodyPr/>
          <a:lstStyle/>
          <a:p>
            <a:r>
              <a:rPr lang="en-US" dirty="0" err="1"/>
              <a:t>Apriori</a:t>
            </a:r>
            <a:endParaRPr lang="en-US" dirty="0"/>
          </a:p>
        </p:txBody>
      </p:sp>
      <p:sp>
        <p:nvSpPr>
          <p:cNvPr id="5" name="Rectangle 4">
            <a:extLst>
              <a:ext uri="{FF2B5EF4-FFF2-40B4-BE49-F238E27FC236}">
                <a16:creationId xmlns:a16="http://schemas.microsoft.com/office/drawing/2014/main" id="{DE0B46B9-6AF9-4676-880E-F281C00D2D25}"/>
              </a:ext>
            </a:extLst>
          </p:cNvPr>
          <p:cNvSpPr/>
          <p:nvPr/>
        </p:nvSpPr>
        <p:spPr>
          <a:xfrm>
            <a:off x="381000" y="1429991"/>
            <a:ext cx="11353800" cy="2668423"/>
          </a:xfrm>
          <a:prstGeom prst="rect">
            <a:avLst/>
          </a:prstGeom>
        </p:spPr>
        <p:txBody>
          <a:bodyPr wrap="square">
            <a:spAutoFit/>
          </a:bodyPr>
          <a:lstStyle/>
          <a:p>
            <a:pPr>
              <a:lnSpc>
                <a:spcPct val="90000"/>
              </a:lnSpc>
            </a:pPr>
            <a:r>
              <a:rPr lang="en-US" b="1" i="0" dirty="0"/>
              <a:t>Support</a:t>
            </a:r>
            <a:r>
              <a:rPr lang="en-US" i="0" dirty="0"/>
              <a:t> : This is the percentage of orders that contains the item set</a:t>
            </a:r>
          </a:p>
          <a:p>
            <a:pPr>
              <a:lnSpc>
                <a:spcPct val="90000"/>
              </a:lnSpc>
            </a:pPr>
            <a:endParaRPr lang="en-US" i="0" dirty="0"/>
          </a:p>
          <a:p>
            <a:pPr>
              <a:lnSpc>
                <a:spcPct val="90000"/>
              </a:lnSpc>
            </a:pPr>
            <a:r>
              <a:rPr lang="en-US" b="1" i="0" dirty="0"/>
              <a:t>Confidence</a:t>
            </a:r>
            <a:r>
              <a:rPr lang="en-US" i="0" dirty="0"/>
              <a:t> : It measures the percentage of times that item B is purchased, given that item A was purchased.</a:t>
            </a:r>
          </a:p>
          <a:p>
            <a:pPr>
              <a:lnSpc>
                <a:spcPct val="90000"/>
              </a:lnSpc>
            </a:pPr>
            <a:endParaRPr lang="en-US" i="0" dirty="0"/>
          </a:p>
          <a:p>
            <a:pPr>
              <a:lnSpc>
                <a:spcPct val="90000"/>
              </a:lnSpc>
            </a:pPr>
            <a:r>
              <a:rPr lang="en-US" b="1" i="0" dirty="0"/>
              <a:t>Lift</a:t>
            </a:r>
            <a:r>
              <a:rPr lang="en-US" i="0" dirty="0"/>
              <a:t> : Lift indicates whether there is a relationship between A and B, or whether the two items are occurring together in the same orders simply by chance</a:t>
            </a:r>
          </a:p>
          <a:p>
            <a:pPr>
              <a:lnSpc>
                <a:spcPct val="90000"/>
              </a:lnSpc>
            </a:pPr>
            <a:endParaRPr lang="en-US" sz="1800" i="0" dirty="0"/>
          </a:p>
        </p:txBody>
      </p:sp>
      <p:pic>
        <p:nvPicPr>
          <p:cNvPr id="8" name="Picture 7">
            <a:extLst>
              <a:ext uri="{FF2B5EF4-FFF2-40B4-BE49-F238E27FC236}">
                <a16:creationId xmlns:a16="http://schemas.microsoft.com/office/drawing/2014/main" id="{6C295A81-AA6F-42DF-986D-1297CF56A8A8}"/>
              </a:ext>
            </a:extLst>
          </p:cNvPr>
          <p:cNvPicPr>
            <a:picLocks noChangeAspect="1"/>
          </p:cNvPicPr>
          <p:nvPr/>
        </p:nvPicPr>
        <p:blipFill>
          <a:blip r:embed="rId2"/>
          <a:stretch>
            <a:fillRect/>
          </a:stretch>
        </p:blipFill>
        <p:spPr>
          <a:xfrm>
            <a:off x="228600" y="3705486"/>
            <a:ext cx="11814176" cy="2184697"/>
          </a:xfrm>
          <a:prstGeom prst="rect">
            <a:avLst/>
          </a:prstGeom>
        </p:spPr>
      </p:pic>
    </p:spTree>
    <p:extLst>
      <p:ext uri="{BB962C8B-B14F-4D97-AF65-F5344CB8AC3E}">
        <p14:creationId xmlns:p14="http://schemas.microsoft.com/office/powerpoint/2010/main" val="191749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Recommendation</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419100" y="1409700"/>
            <a:ext cx="11837276" cy="4038600"/>
          </a:xfrm>
        </p:spPr>
        <p:txBody>
          <a:bodyPr/>
          <a:lstStyle/>
          <a:p>
            <a:pPr marL="0" indent="0">
              <a:buNone/>
            </a:pPr>
            <a:endParaRPr lang="en-US" dirty="0"/>
          </a:p>
          <a:p>
            <a:r>
              <a:rPr lang="en-US" sz="2200" dirty="0"/>
              <a:t>Step 1 - When user logs in : When user logs in, we can recommend products based on their transactional history. We are using LGBM to find products to recommend</a:t>
            </a:r>
          </a:p>
          <a:p>
            <a:r>
              <a:rPr lang="en-US" sz="2200" dirty="0"/>
              <a:t>Step 2 – When user add products to cart: After user has added product to the cart, we can suggest products which they are likely to buy with the current product. For this we are using </a:t>
            </a:r>
            <a:r>
              <a:rPr lang="en-US" sz="2200" dirty="0" err="1"/>
              <a:t>apriori</a:t>
            </a:r>
            <a:r>
              <a:rPr lang="en-US" sz="2200" dirty="0"/>
              <a:t> and customer segmentation. As Instacart suggest 11 products, we are also recommending 11 products – 9 from </a:t>
            </a:r>
            <a:r>
              <a:rPr lang="en-US" sz="2200" dirty="0" err="1"/>
              <a:t>apriori</a:t>
            </a:r>
            <a:r>
              <a:rPr lang="en-US" sz="2200" dirty="0"/>
              <a:t> and 2 from clusters</a:t>
            </a:r>
          </a:p>
        </p:txBody>
      </p:sp>
      <p:pic>
        <p:nvPicPr>
          <p:cNvPr id="4" name="Picture 3">
            <a:extLst>
              <a:ext uri="{FF2B5EF4-FFF2-40B4-BE49-F238E27FC236}">
                <a16:creationId xmlns:a16="http://schemas.microsoft.com/office/drawing/2014/main" id="{B0C3E22D-BE35-425B-8D9C-0650EEDDE654}"/>
              </a:ext>
            </a:extLst>
          </p:cNvPr>
          <p:cNvPicPr>
            <a:picLocks noChangeAspect="1"/>
          </p:cNvPicPr>
          <p:nvPr/>
        </p:nvPicPr>
        <p:blipFill>
          <a:blip r:embed="rId2"/>
          <a:stretch>
            <a:fillRect/>
          </a:stretch>
        </p:blipFill>
        <p:spPr>
          <a:xfrm>
            <a:off x="419100" y="4267200"/>
            <a:ext cx="11772900" cy="1733359"/>
          </a:xfrm>
          <a:prstGeom prst="rect">
            <a:avLst/>
          </a:prstGeom>
        </p:spPr>
      </p:pic>
      <p:sp>
        <p:nvSpPr>
          <p:cNvPr id="5" name="TextBox 4">
            <a:extLst>
              <a:ext uri="{FF2B5EF4-FFF2-40B4-BE49-F238E27FC236}">
                <a16:creationId xmlns:a16="http://schemas.microsoft.com/office/drawing/2014/main" id="{3302AF2F-8D53-4083-8164-91B67EB35D20}"/>
              </a:ext>
            </a:extLst>
          </p:cNvPr>
          <p:cNvSpPr txBox="1"/>
          <p:nvPr/>
        </p:nvSpPr>
        <p:spPr>
          <a:xfrm>
            <a:off x="379728" y="1400898"/>
            <a:ext cx="10439400" cy="461665"/>
          </a:xfrm>
          <a:prstGeom prst="rect">
            <a:avLst/>
          </a:prstGeom>
          <a:noFill/>
        </p:spPr>
        <p:txBody>
          <a:bodyPr wrap="square" rtlCol="0">
            <a:spAutoFit/>
          </a:bodyPr>
          <a:lstStyle/>
          <a:p>
            <a:r>
              <a:rPr lang="en-US" dirty="0"/>
              <a:t>We are using Light GBM, </a:t>
            </a:r>
            <a:r>
              <a:rPr lang="en-US" dirty="0" err="1"/>
              <a:t>Apriori</a:t>
            </a:r>
            <a:r>
              <a:rPr lang="en-US" dirty="0"/>
              <a:t> and Clustering to recommend products</a:t>
            </a:r>
          </a:p>
        </p:txBody>
      </p:sp>
    </p:spTree>
    <p:extLst>
      <p:ext uri="{BB962C8B-B14F-4D97-AF65-F5344CB8AC3E}">
        <p14:creationId xmlns:p14="http://schemas.microsoft.com/office/powerpoint/2010/main" val="9496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33D-525B-4DFF-A4EC-80638A70905E}"/>
              </a:ext>
            </a:extLst>
          </p:cNvPr>
          <p:cNvSpPr>
            <a:spLocks noGrp="1"/>
          </p:cNvSpPr>
          <p:nvPr>
            <p:ph type="title"/>
          </p:nvPr>
        </p:nvSpPr>
        <p:spPr>
          <a:xfrm>
            <a:off x="399393" y="488731"/>
            <a:ext cx="9480551" cy="1143000"/>
          </a:xfrm>
        </p:spPr>
        <p:txBody>
          <a:bodyPr/>
          <a:lstStyle/>
          <a:p>
            <a:r>
              <a:rPr lang="en-US" dirty="0"/>
              <a:t>Recommendation</a:t>
            </a:r>
          </a:p>
        </p:txBody>
      </p:sp>
      <p:sp>
        <p:nvSpPr>
          <p:cNvPr id="3" name="Content Placeholder 2">
            <a:extLst>
              <a:ext uri="{FF2B5EF4-FFF2-40B4-BE49-F238E27FC236}">
                <a16:creationId xmlns:a16="http://schemas.microsoft.com/office/drawing/2014/main" id="{F33265FF-6A44-424E-9F25-6231AFDE0700}"/>
              </a:ext>
            </a:extLst>
          </p:cNvPr>
          <p:cNvSpPr>
            <a:spLocks noGrp="1"/>
          </p:cNvSpPr>
          <p:nvPr>
            <p:ph idx="1"/>
          </p:nvPr>
        </p:nvSpPr>
        <p:spPr>
          <a:xfrm>
            <a:off x="419100" y="1409700"/>
            <a:ext cx="11837276" cy="4038600"/>
          </a:xfrm>
        </p:spPr>
        <p:txBody>
          <a:bodyPr/>
          <a:lstStyle/>
          <a:p>
            <a:r>
              <a:rPr lang="en-US" sz="2400" b="1" dirty="0"/>
              <a:t>Accuracy: </a:t>
            </a:r>
            <a:r>
              <a:rPr lang="en-US" sz="2400" dirty="0"/>
              <a:t>For every product we are recommending 11 other products. If user actually bought one or more recommended products then we will consider the recommendation as success. Accuracy for an order will be -  total success/total products ordered. Final accuracy is mean of accuracy for all the orders</a:t>
            </a:r>
          </a:p>
          <a:p>
            <a:endParaRPr lang="en-US" sz="2400" b="1" dirty="0"/>
          </a:p>
          <a:p>
            <a:r>
              <a:rPr lang="en-US" sz="2400" b="1" dirty="0"/>
              <a:t>Results: </a:t>
            </a:r>
            <a:r>
              <a:rPr lang="en-US" sz="2400" dirty="0"/>
              <a:t>We are a accuracy of 9.6% which means that 1 in </a:t>
            </a:r>
            <a:r>
              <a:rPr lang="en-US" sz="2400"/>
              <a:t>every 10 </a:t>
            </a:r>
            <a:r>
              <a:rPr lang="en-US" sz="2400" dirty="0"/>
              <a:t>recommendation will have a product which is actually purchased by the user  </a:t>
            </a:r>
          </a:p>
          <a:p>
            <a:endParaRPr lang="en-US" sz="2400" b="1" dirty="0"/>
          </a:p>
          <a:p>
            <a:r>
              <a:rPr lang="en-US" b="1" dirty="0"/>
              <a:t>Improvement</a:t>
            </a:r>
            <a:r>
              <a:rPr lang="en-US" sz="2400" b="1" dirty="0"/>
              <a:t>: </a:t>
            </a:r>
            <a:r>
              <a:rPr lang="en-US" sz="2400" dirty="0"/>
              <a:t>Running </a:t>
            </a:r>
            <a:r>
              <a:rPr lang="en-US" sz="2400" dirty="0" err="1"/>
              <a:t>apriori</a:t>
            </a:r>
            <a:r>
              <a:rPr lang="en-US" sz="2400" dirty="0"/>
              <a:t> algorithm on entire dataset and clustering users by product pairs can improve the accuracy significantly </a:t>
            </a:r>
            <a:endParaRPr lang="en-US" sz="2400" b="1" dirty="0"/>
          </a:p>
        </p:txBody>
      </p:sp>
    </p:spTree>
    <p:extLst>
      <p:ext uri="{BB962C8B-B14F-4D97-AF65-F5344CB8AC3E}">
        <p14:creationId xmlns:p14="http://schemas.microsoft.com/office/powerpoint/2010/main" val="355018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BF91-2CD5-44ED-8048-CB9C99603A6E}"/>
              </a:ext>
            </a:extLst>
          </p:cNvPr>
          <p:cNvSpPr>
            <a:spLocks noGrp="1"/>
          </p:cNvSpPr>
          <p:nvPr>
            <p:ph type="title"/>
          </p:nvPr>
        </p:nvSpPr>
        <p:spPr>
          <a:xfrm>
            <a:off x="381000" y="533400"/>
            <a:ext cx="9480551" cy="1143000"/>
          </a:xfrm>
        </p:spPr>
        <p:txBody>
          <a:bodyPr/>
          <a:lstStyle/>
          <a:p>
            <a:r>
              <a:rPr lang="en-US" dirty="0"/>
              <a:t>Project pipeline</a:t>
            </a:r>
          </a:p>
        </p:txBody>
      </p:sp>
      <p:graphicFrame>
        <p:nvGraphicFramePr>
          <p:cNvPr id="8" name="Content Placeholder 7">
            <a:extLst>
              <a:ext uri="{FF2B5EF4-FFF2-40B4-BE49-F238E27FC236}">
                <a16:creationId xmlns:a16="http://schemas.microsoft.com/office/drawing/2014/main" id="{AB5CFAEB-5B9A-4F47-88EF-CE377C805633}"/>
              </a:ext>
            </a:extLst>
          </p:cNvPr>
          <p:cNvGraphicFramePr>
            <a:graphicFrameLocks noGrp="1"/>
          </p:cNvGraphicFramePr>
          <p:nvPr>
            <p:ph idx="1"/>
            <p:extLst>
              <p:ext uri="{D42A27DB-BD31-4B8C-83A1-F6EECF244321}">
                <p14:modId xmlns:p14="http://schemas.microsoft.com/office/powerpoint/2010/main" val="729648415"/>
              </p:ext>
            </p:extLst>
          </p:nvPr>
        </p:nvGraphicFramePr>
        <p:xfrm>
          <a:off x="2248694" y="1828800"/>
          <a:ext cx="7694612"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93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D1B0-0A21-4462-8A57-3F9A69730B54}"/>
              </a:ext>
            </a:extLst>
          </p:cNvPr>
          <p:cNvSpPr>
            <a:spLocks noGrp="1"/>
          </p:cNvSpPr>
          <p:nvPr>
            <p:ph type="title"/>
          </p:nvPr>
        </p:nvSpPr>
        <p:spPr>
          <a:xfrm>
            <a:off x="381000" y="569913"/>
            <a:ext cx="9480551" cy="1143000"/>
          </a:xfrm>
        </p:spPr>
        <p:txBody>
          <a:bodyPr/>
          <a:lstStyle/>
          <a:p>
            <a:r>
              <a:rPr lang="en-US" dirty="0"/>
              <a:t>Motivation</a:t>
            </a:r>
          </a:p>
        </p:txBody>
      </p:sp>
      <p:pic>
        <p:nvPicPr>
          <p:cNvPr id="9" name="Picture 8">
            <a:extLst>
              <a:ext uri="{FF2B5EF4-FFF2-40B4-BE49-F238E27FC236}">
                <a16:creationId xmlns:a16="http://schemas.microsoft.com/office/drawing/2014/main" id="{C609CFF1-88E7-4C64-A2EE-A9BD55E27BC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667000" y="2459420"/>
            <a:ext cx="1905000" cy="1602828"/>
          </a:xfrm>
          <a:prstGeom prst="rect">
            <a:avLst/>
          </a:prstGeom>
        </p:spPr>
      </p:pic>
      <p:pic>
        <p:nvPicPr>
          <p:cNvPr id="5" name="Picture 4">
            <a:extLst>
              <a:ext uri="{FF2B5EF4-FFF2-40B4-BE49-F238E27FC236}">
                <a16:creationId xmlns:a16="http://schemas.microsoft.com/office/drawing/2014/main" id="{9CE23D51-083B-42BA-B8B1-07C2BCA1895F}"/>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97549" y="1912144"/>
            <a:ext cx="4565285" cy="3795712"/>
          </a:xfrm>
          <a:prstGeom prst="rect">
            <a:avLst/>
          </a:prstGeom>
        </p:spPr>
      </p:pic>
      <p:pic>
        <p:nvPicPr>
          <p:cNvPr id="13" name="Picture 12">
            <a:extLst>
              <a:ext uri="{FF2B5EF4-FFF2-40B4-BE49-F238E27FC236}">
                <a16:creationId xmlns:a16="http://schemas.microsoft.com/office/drawing/2014/main" id="{C6FE7C6C-BECD-4196-9899-AAA4B26C539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696200" y="3278216"/>
            <a:ext cx="1252480" cy="1236714"/>
          </a:xfrm>
          <a:prstGeom prst="rect">
            <a:avLst/>
          </a:prstGeom>
        </p:spPr>
      </p:pic>
      <p:pic>
        <p:nvPicPr>
          <p:cNvPr id="11" name="Picture 10">
            <a:extLst>
              <a:ext uri="{FF2B5EF4-FFF2-40B4-BE49-F238E27FC236}">
                <a16:creationId xmlns:a16="http://schemas.microsoft.com/office/drawing/2014/main" id="{A10CB392-F4E2-448B-A0B5-32F7FC451772}"/>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backgroundRemoval t="7000" b="93667" l="10000" r="90000">
                        <a14:foregroundMark x1="63898" y1="7000" x2="70508" y2="11000"/>
                        <a14:foregroundMark x1="69153" y1="10333" x2="67797" y2="11333"/>
                        <a14:foregroundMark x1="42712" y1="93667" x2="43898" y2="90333"/>
                        <a14:foregroundMark x1="28644" y1="90667" x2="26949" y2="91333"/>
                      </a14:backgroundRemoval>
                    </a14:imgEffect>
                  </a14:imgLayer>
                </a14:imgProps>
              </a:ext>
              <a:ext uri="{28A0092B-C50C-407E-A947-70E740481C1C}">
                <a14:useLocalDpi xmlns:a14="http://schemas.microsoft.com/office/drawing/2010/main" val="0"/>
              </a:ext>
            </a:extLst>
          </a:blip>
          <a:stretch>
            <a:fillRect/>
          </a:stretch>
        </p:blipFill>
        <p:spPr>
          <a:xfrm>
            <a:off x="6132788" y="1712913"/>
            <a:ext cx="5946458" cy="3994943"/>
          </a:xfrm>
          <a:prstGeom prst="rect">
            <a:avLst/>
          </a:prstGeom>
        </p:spPr>
      </p:pic>
      <p:cxnSp>
        <p:nvCxnSpPr>
          <p:cNvPr id="23" name="Straight Connector 22">
            <a:extLst>
              <a:ext uri="{FF2B5EF4-FFF2-40B4-BE49-F238E27FC236}">
                <a16:creationId xmlns:a16="http://schemas.microsoft.com/office/drawing/2014/main" id="{7956E3C0-1E14-4DC9-807A-6745A773D627}"/>
              </a:ext>
            </a:extLst>
          </p:cNvPr>
          <p:cNvCxnSpPr/>
          <p:nvPr/>
        </p:nvCxnSpPr>
        <p:spPr bwMode="auto">
          <a:xfrm>
            <a:off x="6090744" y="1508234"/>
            <a:ext cx="0" cy="4572000"/>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38E8143A-52BA-4935-AE14-CF927067FD18}"/>
              </a:ext>
            </a:extLst>
          </p:cNvPr>
          <p:cNvSpPr txBox="1"/>
          <p:nvPr/>
        </p:nvSpPr>
        <p:spPr>
          <a:xfrm>
            <a:off x="610689" y="1712913"/>
            <a:ext cx="4800600" cy="2677656"/>
          </a:xfrm>
          <a:prstGeom prst="rect">
            <a:avLst/>
          </a:prstGeom>
          <a:noFill/>
        </p:spPr>
        <p:txBody>
          <a:bodyPr wrap="square" rtlCol="0">
            <a:spAutoFit/>
          </a:bodyPr>
          <a:lstStyle/>
          <a:p>
            <a:r>
              <a:rPr lang="en-US" i="0" dirty="0"/>
              <a:t>For the brand-</a:t>
            </a:r>
          </a:p>
          <a:p>
            <a:endParaRPr lang="en-US" i="0" dirty="0"/>
          </a:p>
          <a:p>
            <a:pPr marL="342900" indent="-342900">
              <a:buFont typeface="Arial" panose="020B0604020202020204" pitchFamily="34" charset="0"/>
              <a:buChar char="•"/>
            </a:pPr>
            <a:r>
              <a:rPr lang="en-US" i="0" dirty="0"/>
              <a:t>Gain more users</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r>
              <a:rPr lang="en-US" i="0" dirty="0"/>
              <a:t>Provide delightful shopping experience to increase customer retention</a:t>
            </a:r>
          </a:p>
        </p:txBody>
      </p:sp>
      <p:sp>
        <p:nvSpPr>
          <p:cNvPr id="25" name="TextBox 24">
            <a:extLst>
              <a:ext uri="{FF2B5EF4-FFF2-40B4-BE49-F238E27FC236}">
                <a16:creationId xmlns:a16="http://schemas.microsoft.com/office/drawing/2014/main" id="{0E37C9DB-1B88-423F-BFE4-CD85C108EDF5}"/>
              </a:ext>
            </a:extLst>
          </p:cNvPr>
          <p:cNvSpPr txBox="1"/>
          <p:nvPr/>
        </p:nvSpPr>
        <p:spPr>
          <a:xfrm>
            <a:off x="6946354" y="1712913"/>
            <a:ext cx="4800600" cy="3785652"/>
          </a:xfrm>
          <a:prstGeom prst="rect">
            <a:avLst/>
          </a:prstGeom>
          <a:noFill/>
        </p:spPr>
        <p:txBody>
          <a:bodyPr wrap="square" rtlCol="0">
            <a:spAutoFit/>
          </a:bodyPr>
          <a:lstStyle/>
          <a:p>
            <a:r>
              <a:rPr lang="en-US" i="0" dirty="0"/>
              <a:t>For the users-</a:t>
            </a:r>
          </a:p>
          <a:p>
            <a:endParaRPr lang="en-US" i="0" dirty="0"/>
          </a:p>
          <a:p>
            <a:pPr marL="342900" indent="-342900">
              <a:buFont typeface="Arial" panose="020B0604020202020204" pitchFamily="34" charset="0"/>
              <a:buChar char="•"/>
            </a:pPr>
            <a:r>
              <a:rPr lang="en-US" i="0" dirty="0"/>
              <a:t>Save time and effort in shopping</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r>
              <a:rPr lang="en-US" i="0" dirty="0"/>
              <a:t>Discover new and better products through recommendations </a:t>
            </a:r>
          </a:p>
          <a:p>
            <a:pPr marL="342900" indent="-342900">
              <a:buFont typeface="Arial" panose="020B0604020202020204" pitchFamily="34" charset="0"/>
              <a:buChar char="•"/>
            </a:pPr>
            <a:endParaRPr lang="en-US" i="0" dirty="0"/>
          </a:p>
          <a:p>
            <a:pPr marL="342900" indent="-342900">
              <a:buFont typeface="Arial" panose="020B0604020202020204" pitchFamily="34" charset="0"/>
              <a:buChar char="•"/>
            </a:pPr>
            <a:endParaRPr lang="en-US" i="0" dirty="0"/>
          </a:p>
        </p:txBody>
      </p:sp>
    </p:spTree>
    <p:extLst>
      <p:ext uri="{BB962C8B-B14F-4D97-AF65-F5344CB8AC3E}">
        <p14:creationId xmlns:p14="http://schemas.microsoft.com/office/powerpoint/2010/main" val="13849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0ED6-FB55-4CE3-888B-34F37BD92B67}"/>
              </a:ext>
            </a:extLst>
          </p:cNvPr>
          <p:cNvSpPr>
            <a:spLocks noGrp="1"/>
          </p:cNvSpPr>
          <p:nvPr>
            <p:ph type="title"/>
          </p:nvPr>
        </p:nvSpPr>
        <p:spPr>
          <a:xfrm>
            <a:off x="367862" y="533400"/>
            <a:ext cx="9480551" cy="1143000"/>
          </a:xfrm>
        </p:spPr>
        <p:txBody>
          <a:bodyPr/>
          <a:lstStyle/>
          <a:p>
            <a:r>
              <a:rPr lang="en-US" dirty="0"/>
              <a:t>Data</a:t>
            </a:r>
          </a:p>
        </p:txBody>
      </p:sp>
      <p:sp>
        <p:nvSpPr>
          <p:cNvPr id="3" name="Content Placeholder 2">
            <a:extLst>
              <a:ext uri="{FF2B5EF4-FFF2-40B4-BE49-F238E27FC236}">
                <a16:creationId xmlns:a16="http://schemas.microsoft.com/office/drawing/2014/main" id="{2FED8C3C-8731-4402-A8A3-49308004542D}"/>
              </a:ext>
            </a:extLst>
          </p:cNvPr>
          <p:cNvSpPr>
            <a:spLocks noGrp="1"/>
          </p:cNvSpPr>
          <p:nvPr>
            <p:ph idx="1"/>
          </p:nvPr>
        </p:nvSpPr>
        <p:spPr>
          <a:xfrm>
            <a:off x="367862" y="1676400"/>
            <a:ext cx="9480549" cy="4038600"/>
          </a:xfrm>
        </p:spPr>
        <p:txBody>
          <a:bodyPr/>
          <a:lstStyle/>
          <a:p>
            <a:r>
              <a:rPr lang="en-US" sz="2400" dirty="0"/>
              <a:t>The Instacart Online Grocery Shopping Dataset 2017</a:t>
            </a:r>
          </a:p>
          <a:p>
            <a:pPr marL="914400" lvl="1" indent="-457200">
              <a:buFont typeface="Arial" panose="020B0604020202020204" pitchFamily="34" charset="0"/>
              <a:buChar char="•"/>
            </a:pPr>
            <a:r>
              <a:rPr lang="en-US" sz="2400" dirty="0"/>
              <a:t>Relational Datasets describing customer orders</a:t>
            </a:r>
          </a:p>
          <a:p>
            <a:pPr marL="914400" lvl="1" indent="-457200">
              <a:buFont typeface="Arial" panose="020B0604020202020204" pitchFamily="34" charset="0"/>
              <a:buChar char="•"/>
            </a:pPr>
            <a:r>
              <a:rPr lang="en-US" sz="2400" dirty="0"/>
              <a:t>3.3 million orders for ~50k products</a:t>
            </a:r>
          </a:p>
          <a:p>
            <a:endParaRPr lang="en-US" sz="2400" dirty="0"/>
          </a:p>
        </p:txBody>
      </p:sp>
      <p:pic>
        <p:nvPicPr>
          <p:cNvPr id="5" name="Picture 4">
            <a:extLst>
              <a:ext uri="{FF2B5EF4-FFF2-40B4-BE49-F238E27FC236}">
                <a16:creationId xmlns:a16="http://schemas.microsoft.com/office/drawing/2014/main" id="{24A5FCDD-418F-4CC1-9971-E82CE54A1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31" y="3048000"/>
            <a:ext cx="9405938" cy="2917934"/>
          </a:xfrm>
          <a:prstGeom prst="rect">
            <a:avLst/>
          </a:prstGeom>
        </p:spPr>
      </p:pic>
      <p:sp>
        <p:nvSpPr>
          <p:cNvPr id="6" name="Footer Placeholder 5">
            <a:extLst>
              <a:ext uri="{FF2B5EF4-FFF2-40B4-BE49-F238E27FC236}">
                <a16:creationId xmlns:a16="http://schemas.microsoft.com/office/drawing/2014/main" id="{14255D2C-E540-422C-90C7-C2645EA2F193}"/>
              </a:ext>
            </a:extLst>
          </p:cNvPr>
          <p:cNvSpPr>
            <a:spLocks noGrp="1"/>
          </p:cNvSpPr>
          <p:nvPr>
            <p:ph type="ftr" sz="quarter" idx="11"/>
          </p:nvPr>
        </p:nvSpPr>
        <p:spPr>
          <a:xfrm>
            <a:off x="228600" y="5715000"/>
            <a:ext cx="5334000" cy="403334"/>
          </a:xfrm>
        </p:spPr>
        <p:txBody>
          <a:bodyPr/>
          <a:lstStyle/>
          <a:p>
            <a:pPr>
              <a:defRPr/>
            </a:pPr>
            <a:r>
              <a:rPr lang="en-US" altLang="en-US" dirty="0"/>
              <a:t>Image source: https://www.kaggle.com/c/instacart-market-basket-analysis/discussion/33128#183176</a:t>
            </a:r>
            <a:endParaRPr lang="en-US" altLang="en-US" sz="1400" i="1" dirty="0"/>
          </a:p>
        </p:txBody>
      </p:sp>
    </p:spTree>
    <p:extLst>
      <p:ext uri="{BB962C8B-B14F-4D97-AF65-F5344CB8AC3E}">
        <p14:creationId xmlns:p14="http://schemas.microsoft.com/office/powerpoint/2010/main" val="3130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678906"/>
            <a:ext cx="10363200" cy="1500187"/>
          </a:xfrm>
        </p:spPr>
        <p:txBody>
          <a:bodyPr/>
          <a:lstStyle/>
          <a:p>
            <a:pPr algn="ctr"/>
            <a:r>
              <a:rPr lang="en-US" sz="7200" b="1" dirty="0"/>
              <a:t>Exploratory Data Analysis</a:t>
            </a:r>
          </a:p>
        </p:txBody>
      </p:sp>
    </p:spTree>
    <p:extLst>
      <p:ext uri="{BB962C8B-B14F-4D97-AF65-F5344CB8AC3E}">
        <p14:creationId xmlns:p14="http://schemas.microsoft.com/office/powerpoint/2010/main" val="187270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What do the users order?</a:t>
            </a:r>
          </a:p>
        </p:txBody>
      </p:sp>
      <p:pic>
        <p:nvPicPr>
          <p:cNvPr id="12" name="Content Placeholder 11">
            <a:extLst>
              <a:ext uri="{FF2B5EF4-FFF2-40B4-BE49-F238E27FC236}">
                <a16:creationId xmlns:a16="http://schemas.microsoft.com/office/drawing/2014/main" id="{E4AF18E4-CB5F-4D06-B0AC-B54C937D9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133" y="1919451"/>
            <a:ext cx="4198544" cy="4038600"/>
          </a:xfrm>
        </p:spPr>
      </p:pic>
      <p:pic>
        <p:nvPicPr>
          <p:cNvPr id="14" name="Picture 13">
            <a:extLst>
              <a:ext uri="{FF2B5EF4-FFF2-40B4-BE49-F238E27FC236}">
                <a16:creationId xmlns:a16="http://schemas.microsoft.com/office/drawing/2014/main" id="{C46EAB7B-4A16-47E2-9FFC-8E8A6CF49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324" y="1919451"/>
            <a:ext cx="4606076" cy="4038600"/>
          </a:xfrm>
          <a:prstGeom prst="rect">
            <a:avLst/>
          </a:prstGeom>
        </p:spPr>
      </p:pic>
    </p:spTree>
    <p:extLst>
      <p:ext uri="{BB962C8B-B14F-4D97-AF65-F5344CB8AC3E}">
        <p14:creationId xmlns:p14="http://schemas.microsoft.com/office/powerpoint/2010/main" val="230878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When do the users order?</a:t>
            </a:r>
          </a:p>
        </p:txBody>
      </p:sp>
      <p:pic>
        <p:nvPicPr>
          <p:cNvPr id="6" name="Picture 5">
            <a:extLst>
              <a:ext uri="{FF2B5EF4-FFF2-40B4-BE49-F238E27FC236}">
                <a16:creationId xmlns:a16="http://schemas.microsoft.com/office/drawing/2014/main" id="{8902EAD4-3017-43A6-A6B0-F681C674D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414" y="1919451"/>
            <a:ext cx="9527171" cy="4176549"/>
          </a:xfrm>
          <a:prstGeom prst="rect">
            <a:avLst/>
          </a:prstGeom>
        </p:spPr>
      </p:pic>
      <p:cxnSp>
        <p:nvCxnSpPr>
          <p:cNvPr id="9" name="Straight Arrow Connector 8">
            <a:extLst>
              <a:ext uri="{FF2B5EF4-FFF2-40B4-BE49-F238E27FC236}">
                <a16:creationId xmlns:a16="http://schemas.microsoft.com/office/drawing/2014/main" id="{B293120E-9CBB-4A32-AB88-A759B3DD22D7}"/>
              </a:ext>
            </a:extLst>
          </p:cNvPr>
          <p:cNvCxnSpPr/>
          <p:nvPr/>
        </p:nvCxnSpPr>
        <p:spPr bwMode="auto">
          <a:xfrm>
            <a:off x="10591800" y="1919451"/>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294EBCB-9342-4CB1-9731-AF5A45AF711E}"/>
              </a:ext>
            </a:extLst>
          </p:cNvPr>
          <p:cNvCxnSpPr/>
          <p:nvPr/>
        </p:nvCxnSpPr>
        <p:spPr bwMode="auto">
          <a:xfrm>
            <a:off x="4267200" y="2362200"/>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2920305-4FD9-4139-8136-D343580DFE35}"/>
              </a:ext>
            </a:extLst>
          </p:cNvPr>
          <p:cNvCxnSpPr/>
          <p:nvPr/>
        </p:nvCxnSpPr>
        <p:spPr bwMode="auto">
          <a:xfrm>
            <a:off x="6248400" y="4343400"/>
            <a:ext cx="0" cy="366549"/>
          </a:xfrm>
          <a:prstGeom prst="straightConnector1">
            <a:avLst/>
          </a:prstGeom>
          <a:ln>
            <a:solidFill>
              <a:srgbClr val="FF0000"/>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39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09BB-14A0-42CB-8A29-D470D936A4C9}"/>
              </a:ext>
            </a:extLst>
          </p:cNvPr>
          <p:cNvSpPr>
            <a:spLocks noGrp="1"/>
          </p:cNvSpPr>
          <p:nvPr>
            <p:ph type="title"/>
          </p:nvPr>
        </p:nvSpPr>
        <p:spPr>
          <a:xfrm>
            <a:off x="381000" y="562303"/>
            <a:ext cx="9480551" cy="1143000"/>
          </a:xfrm>
        </p:spPr>
        <p:txBody>
          <a:bodyPr/>
          <a:lstStyle/>
          <a:p>
            <a:r>
              <a:rPr lang="en-US" dirty="0"/>
              <a:t>Exploratory Data Analysis</a:t>
            </a:r>
          </a:p>
        </p:txBody>
      </p:sp>
      <p:sp>
        <p:nvSpPr>
          <p:cNvPr id="8" name="TextBox 7">
            <a:extLst>
              <a:ext uri="{FF2B5EF4-FFF2-40B4-BE49-F238E27FC236}">
                <a16:creationId xmlns:a16="http://schemas.microsoft.com/office/drawing/2014/main" id="{ED818616-0A20-4583-B447-81410EE031F5}"/>
              </a:ext>
            </a:extLst>
          </p:cNvPr>
          <p:cNvSpPr txBox="1"/>
          <p:nvPr/>
        </p:nvSpPr>
        <p:spPr>
          <a:xfrm>
            <a:off x="1676400" y="1457786"/>
            <a:ext cx="8839200" cy="461665"/>
          </a:xfrm>
          <a:prstGeom prst="rect">
            <a:avLst/>
          </a:prstGeom>
          <a:noFill/>
        </p:spPr>
        <p:txBody>
          <a:bodyPr wrap="square" rtlCol="0">
            <a:spAutoFit/>
          </a:bodyPr>
          <a:lstStyle/>
          <a:p>
            <a:pPr algn="ctr"/>
            <a:r>
              <a:rPr lang="en-US" i="0" dirty="0"/>
              <a:t>How much do the users order?</a:t>
            </a:r>
          </a:p>
        </p:txBody>
      </p:sp>
      <p:pic>
        <p:nvPicPr>
          <p:cNvPr id="4" name="Picture 3">
            <a:extLst>
              <a:ext uri="{FF2B5EF4-FFF2-40B4-BE49-F238E27FC236}">
                <a16:creationId xmlns:a16="http://schemas.microsoft.com/office/drawing/2014/main" id="{374102CF-5ADC-4BBC-B723-2DBCF055D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2057400"/>
            <a:ext cx="8610600" cy="3886200"/>
          </a:xfrm>
          <a:prstGeom prst="rect">
            <a:avLst/>
          </a:prstGeom>
        </p:spPr>
      </p:pic>
    </p:spTree>
    <p:extLst>
      <p:ext uri="{BB962C8B-B14F-4D97-AF65-F5344CB8AC3E}">
        <p14:creationId xmlns:p14="http://schemas.microsoft.com/office/powerpoint/2010/main" val="408526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AD808-C162-43E0-ADF3-7895118DB675}"/>
              </a:ext>
            </a:extLst>
          </p:cNvPr>
          <p:cNvSpPr>
            <a:spLocks noGrp="1"/>
          </p:cNvSpPr>
          <p:nvPr>
            <p:ph type="body" idx="1"/>
          </p:nvPr>
        </p:nvSpPr>
        <p:spPr>
          <a:xfrm>
            <a:off x="914400" y="2939653"/>
            <a:ext cx="10363200" cy="978693"/>
          </a:xfrm>
        </p:spPr>
        <p:txBody>
          <a:bodyPr/>
          <a:lstStyle/>
          <a:p>
            <a:pPr algn="ctr"/>
            <a:r>
              <a:rPr lang="en-US" sz="7200" b="1" dirty="0"/>
              <a:t>Prediction</a:t>
            </a:r>
          </a:p>
        </p:txBody>
      </p:sp>
    </p:spTree>
    <p:extLst>
      <p:ext uri="{BB962C8B-B14F-4D97-AF65-F5344CB8AC3E}">
        <p14:creationId xmlns:p14="http://schemas.microsoft.com/office/powerpoint/2010/main" val="45739576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themeOverride>
</file>

<file path=docProps/app.xml><?xml version="1.0" encoding="utf-8"?>
<Properties xmlns="http://schemas.openxmlformats.org/officeDocument/2006/extended-properties" xmlns:vt="http://schemas.openxmlformats.org/officeDocument/2006/docPropsVTypes">
  <Template/>
  <TotalTime>2002</TotalTime>
  <Words>756</Words>
  <Application>Microsoft Office PowerPoint</Application>
  <PresentationFormat>Widescreen</PresentationFormat>
  <Paragraphs>126</Paragraphs>
  <Slides>18</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Blank Presentation</vt:lpstr>
      <vt:lpstr>CSCI-P556: Applied Machine Learning </vt:lpstr>
      <vt:lpstr>Project pipeline</vt:lpstr>
      <vt:lpstr>Motivation</vt:lpstr>
      <vt:lpstr>Data</vt:lpstr>
      <vt:lpstr>PowerPoint Presentation</vt:lpstr>
      <vt:lpstr>Exploratory Data Analysis</vt:lpstr>
      <vt:lpstr>Exploratory Data Analysis</vt:lpstr>
      <vt:lpstr>Exploratory Data Analysis</vt:lpstr>
      <vt:lpstr>PowerPoint Presentation</vt:lpstr>
      <vt:lpstr>Prediction – Feature Engineering</vt:lpstr>
      <vt:lpstr>Prediction – What will the user order?</vt:lpstr>
      <vt:lpstr>Prediction – What will the user order?</vt:lpstr>
      <vt:lpstr>PowerPoint Presentation</vt:lpstr>
      <vt:lpstr>Clustering - KMeans</vt:lpstr>
      <vt:lpstr>PowerPoint Presentation</vt:lpstr>
      <vt:lpstr>Apriori</vt:lpstr>
      <vt:lpstr>Recommendation</vt:lpstr>
      <vt:lpstr>Recommendation</vt:lpstr>
    </vt:vector>
  </TitlesOfParts>
  <Company>Office of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Singh, Vishal</cp:lastModifiedBy>
  <cp:revision>271</cp:revision>
  <cp:lastPrinted>2006-11-16T20:01:38Z</cp:lastPrinted>
  <dcterms:created xsi:type="dcterms:W3CDTF">2006-11-07T21:52:34Z</dcterms:created>
  <dcterms:modified xsi:type="dcterms:W3CDTF">2018-12-03T14:51:38Z</dcterms:modified>
</cp:coreProperties>
</file>