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22"/>
  </p:notesMasterIdLst>
  <p:sldIdLst>
    <p:sldId id="356" r:id="rId6"/>
    <p:sldId id="273" r:id="rId7"/>
    <p:sldId id="266" r:id="rId8"/>
    <p:sldId id="361" r:id="rId9"/>
    <p:sldId id="272" r:id="rId10"/>
    <p:sldId id="357" r:id="rId11"/>
    <p:sldId id="358" r:id="rId12"/>
    <p:sldId id="359" r:id="rId13"/>
    <p:sldId id="300" r:id="rId14"/>
    <p:sldId id="360" r:id="rId15"/>
    <p:sldId id="362" r:id="rId16"/>
    <p:sldId id="363" r:id="rId17"/>
    <p:sldId id="364" r:id="rId18"/>
    <p:sldId id="365" r:id="rId19"/>
    <p:sldId id="366" r:id="rId20"/>
    <p:sldId id="367" r:id="rId21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Projet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SmartGarden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F0EF8-1CA9-AF67-F4A6-9025D004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20" y="367796"/>
            <a:ext cx="17336022" cy="1280040"/>
          </a:xfrm>
        </p:spPr>
        <p:txBody>
          <a:bodyPr/>
          <a:lstStyle/>
          <a:p>
            <a:r>
              <a:rPr lang="fr-FR" dirty="0"/>
              <a:t>Synoptique du système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40AC6E-E76C-967F-3076-D1D86C03C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7324875" y="9619508"/>
            <a:ext cx="1176775" cy="489036"/>
          </a:xfrm>
        </p:spPr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B3570AC-0EF4-5A6D-893B-7C7D611CB680}"/>
              </a:ext>
            </a:extLst>
          </p:cNvPr>
          <p:cNvSpPr/>
          <p:nvPr/>
        </p:nvSpPr>
        <p:spPr>
          <a:xfrm>
            <a:off x="8392736" y="3703303"/>
            <a:ext cx="3015575" cy="1770434"/>
          </a:xfrm>
          <a:prstGeom prst="roundRect">
            <a:avLst/>
          </a:prstGeom>
          <a:solidFill>
            <a:srgbClr val="FFFCE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dirty="0">
                <a:solidFill>
                  <a:schemeClr val="tx1"/>
                </a:solidFill>
              </a:rPr>
              <a:t>ESP32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866E86E-287D-5110-ABB2-565F459688BF}"/>
              </a:ext>
            </a:extLst>
          </p:cNvPr>
          <p:cNvSpPr/>
          <p:nvPr/>
        </p:nvSpPr>
        <p:spPr>
          <a:xfrm>
            <a:off x="13829487" y="2292793"/>
            <a:ext cx="3015575" cy="1770434"/>
          </a:xfrm>
          <a:prstGeom prst="roundRect">
            <a:avLst/>
          </a:prstGeom>
          <a:solidFill>
            <a:srgbClr val="FFFCE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dirty="0">
                <a:solidFill>
                  <a:schemeClr val="tx1"/>
                </a:solidFill>
              </a:rPr>
              <a:t>SHT 20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B6E1F0B-E848-78D8-BA05-1B2DFF264BDA}"/>
              </a:ext>
            </a:extLst>
          </p:cNvPr>
          <p:cNvSpPr/>
          <p:nvPr/>
        </p:nvSpPr>
        <p:spPr>
          <a:xfrm>
            <a:off x="13829487" y="5298346"/>
            <a:ext cx="3015575" cy="1770434"/>
          </a:xfrm>
          <a:prstGeom prst="roundRect">
            <a:avLst/>
          </a:prstGeom>
          <a:solidFill>
            <a:srgbClr val="FFFCE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dirty="0">
                <a:solidFill>
                  <a:schemeClr val="tx1"/>
                </a:solidFill>
              </a:rPr>
              <a:t>SHTC3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DC1A9F0-840A-EAF8-6996-E2F09319CED7}"/>
              </a:ext>
            </a:extLst>
          </p:cNvPr>
          <p:cNvSpPr/>
          <p:nvPr/>
        </p:nvSpPr>
        <p:spPr>
          <a:xfrm>
            <a:off x="1232513" y="7068780"/>
            <a:ext cx="3015575" cy="1770434"/>
          </a:xfrm>
          <a:prstGeom prst="roundRect">
            <a:avLst/>
          </a:prstGeom>
          <a:solidFill>
            <a:srgbClr val="FFFCE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dirty="0">
                <a:solidFill>
                  <a:schemeClr val="tx1"/>
                </a:solidFill>
              </a:rPr>
              <a:t>PV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7D260E8-1358-09CE-2773-43080F714C3B}"/>
              </a:ext>
            </a:extLst>
          </p:cNvPr>
          <p:cNvSpPr/>
          <p:nvPr/>
        </p:nvSpPr>
        <p:spPr>
          <a:xfrm>
            <a:off x="4849131" y="5122454"/>
            <a:ext cx="2333017" cy="1011677"/>
          </a:xfrm>
          <a:prstGeom prst="roundRect">
            <a:avLst/>
          </a:prstGeom>
          <a:solidFill>
            <a:srgbClr val="FFFCE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dirty="0">
                <a:solidFill>
                  <a:schemeClr val="tx1"/>
                </a:solidFill>
              </a:rPr>
              <a:t>Diviseur de tension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601C838D-F0C3-8FB0-76A2-4FBEFAA30908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11408311" y="3178010"/>
            <a:ext cx="2421176" cy="1410510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72D0D78C-1735-F80E-C4DD-CC33A4FC50BE}"/>
              </a:ext>
            </a:extLst>
          </p:cNvPr>
          <p:cNvCxnSpPr>
            <a:cxnSpLocks/>
          </p:cNvCxnSpPr>
          <p:nvPr/>
        </p:nvCxnSpPr>
        <p:spPr>
          <a:xfrm rot="10800000">
            <a:off x="11408311" y="4773054"/>
            <a:ext cx="2421176" cy="1710479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98FB8294-7E23-EC12-AC38-F8A5511D3C4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rot="10800000" flipV="1">
            <a:off x="4248089" y="5628293"/>
            <a:ext cx="601043" cy="232570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3B285C89-29F5-6FBA-3F69-2A49F36EBAF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182148" y="4588520"/>
            <a:ext cx="1176142" cy="1039773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C4E7F7C-7F59-B955-6408-7AAB554ADE12}"/>
              </a:ext>
            </a:extLst>
          </p:cNvPr>
          <p:cNvSpPr txBox="1"/>
          <p:nvPr/>
        </p:nvSpPr>
        <p:spPr>
          <a:xfrm>
            <a:off x="11568311" y="4063227"/>
            <a:ext cx="10505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I2C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B7150A4-366B-E82D-34AE-F6D4075BDD16}"/>
              </a:ext>
            </a:extLst>
          </p:cNvPr>
          <p:cNvSpPr txBox="1"/>
          <p:nvPr/>
        </p:nvSpPr>
        <p:spPr>
          <a:xfrm>
            <a:off x="11599620" y="4729014"/>
            <a:ext cx="10505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I2C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955EF09-394B-CCE9-058D-9DDE28089759}"/>
              </a:ext>
            </a:extLst>
          </p:cNvPr>
          <p:cNvSpPr txBox="1"/>
          <p:nvPr/>
        </p:nvSpPr>
        <p:spPr>
          <a:xfrm>
            <a:off x="6542101" y="4362700"/>
            <a:ext cx="15866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Analog</a:t>
            </a:r>
            <a:endParaRPr lang="fr-FR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EB3E864-1134-E12E-C0BA-17AF5DF2DB06}"/>
              </a:ext>
            </a:extLst>
          </p:cNvPr>
          <p:cNvSpPr/>
          <p:nvPr/>
        </p:nvSpPr>
        <p:spPr>
          <a:xfrm>
            <a:off x="5034313" y="1914782"/>
            <a:ext cx="3015575" cy="970642"/>
          </a:xfrm>
          <a:prstGeom prst="roundRect">
            <a:avLst/>
          </a:prstGeom>
          <a:solidFill>
            <a:srgbClr val="FFFCE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dirty="0">
                <a:solidFill>
                  <a:schemeClr val="tx1"/>
                </a:solidFill>
              </a:rPr>
              <a:t>Routeur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1AEA8ECA-E2A8-705A-0E26-DB5531F3B46B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rot="10800000">
            <a:off x="3611233" y="2395557"/>
            <a:ext cx="1423080" cy="4547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C669488-3B51-AB3B-6503-31C86455AD6F}"/>
              </a:ext>
            </a:extLst>
          </p:cNvPr>
          <p:cNvSpPr txBox="1"/>
          <p:nvPr/>
        </p:nvSpPr>
        <p:spPr>
          <a:xfrm>
            <a:off x="8467166" y="1910178"/>
            <a:ext cx="15866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WIFI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BB3441D6-F98A-10DB-E06A-CFC3D6774308}"/>
              </a:ext>
            </a:extLst>
          </p:cNvPr>
          <p:cNvSpPr/>
          <p:nvPr/>
        </p:nvSpPr>
        <p:spPr>
          <a:xfrm>
            <a:off x="595658" y="1910235"/>
            <a:ext cx="3015575" cy="970642"/>
          </a:xfrm>
          <a:prstGeom prst="roundRect">
            <a:avLst/>
          </a:prstGeom>
          <a:solidFill>
            <a:srgbClr val="FFFCE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dirty="0" err="1">
                <a:solidFill>
                  <a:schemeClr val="tx1"/>
                </a:solidFill>
              </a:rPr>
              <a:t>Domain+server</a:t>
            </a:r>
            <a:endParaRPr kumimoji="1" lang="fr-FR" dirty="0">
              <a:solidFill>
                <a:schemeClr val="tx1"/>
              </a:solidFill>
            </a:endParaRPr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AC1B6C85-6BD7-CBDA-41C6-49E446E3F749}"/>
              </a:ext>
            </a:extLst>
          </p:cNvPr>
          <p:cNvCxnSpPr>
            <a:cxnSpLocks/>
            <a:stCxn id="5" idx="0"/>
            <a:endCxn id="36" idx="3"/>
          </p:cNvCxnSpPr>
          <p:nvPr/>
        </p:nvCxnSpPr>
        <p:spPr>
          <a:xfrm rot="16200000" flipV="1">
            <a:off x="8323606" y="2126385"/>
            <a:ext cx="1303200" cy="1850636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025BE65E-B470-861B-5F8D-EF29C86AA148}"/>
              </a:ext>
            </a:extLst>
          </p:cNvPr>
          <p:cNvSpPr txBox="1"/>
          <p:nvPr/>
        </p:nvSpPr>
        <p:spPr>
          <a:xfrm>
            <a:off x="3159364" y="2962716"/>
            <a:ext cx="25982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Requetes</a:t>
            </a:r>
            <a:r>
              <a:rPr lang="fr-FR" dirty="0"/>
              <a:t> HTTP</a:t>
            </a:r>
          </a:p>
        </p:txBody>
      </p:sp>
    </p:spTree>
    <p:extLst>
      <p:ext uri="{BB962C8B-B14F-4D97-AF65-F5344CB8AC3E}">
        <p14:creationId xmlns:p14="http://schemas.microsoft.com/office/powerpoint/2010/main" val="343947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34C25-AB67-ABA1-1AD2-EF05067B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Wi-Fi Initialization and Event Handling</a:t>
            </a:r>
            <a:br>
              <a:rPr lang="en-US" b="1" i="0" dirty="0">
                <a:effectLst/>
                <a:latin typeface="Söhne"/>
              </a:rPr>
            </a:b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C9C7C6-45E2-06FE-2043-DAEF79F461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F6D72D-5899-9760-0D47-8C8472446C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3E237F0-5050-D65D-C706-C82C5265A707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787339" y="1952886"/>
            <a:ext cx="8541121" cy="324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wifi_event_handler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Handling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events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like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connection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disconnection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and IP acquisition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Provides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feedback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through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printf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statements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6EA5C61-0BAB-392D-A1E4-7839B8AD7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339" y="4964169"/>
            <a:ext cx="13995026" cy="388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Initialization</a:t>
            </a:r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phases: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TCP/IP initiation (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esp_netif_init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Event 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loop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creation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esp_event_loop_create_default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WiFi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station 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creation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esp_netif_create_default_wifi_sta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WiFi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initialization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esp_wifi_init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WiFi</a:t>
            </a:r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configuration setup and </a:t>
            </a:r>
            <a:r>
              <a:rPr kumimoji="0" lang="fr-FR" altLang="fr-FR" sz="3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connection</a:t>
            </a:r>
            <a:r>
              <a:rPr lang="fr-FR" altLang="fr-FR" sz="3600" b="1" dirty="0">
                <a:solidFill>
                  <a:srgbClr val="374151"/>
                </a:solidFill>
                <a:latin typeface="Söhne"/>
              </a:rPr>
              <a:t>.</a:t>
            </a:r>
            <a:endParaRPr kumimoji="0" lang="fr-FR" altLang="fr-FR" sz="36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1D79B682-5BE6-01F1-13C7-0DFFF20D1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1698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13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92EAA-CD29-E627-E298-9BACAE3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HTTP Server Setup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AD4F45-1C51-18FE-EBB4-02CDDD01B6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A8CC9C-9C33-B83D-19ED-AB9C0A55A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D8F0A6-307E-D8B9-C678-7A1E680C8298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322095" y="4085023"/>
            <a:ext cx="11915441" cy="304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2800" dirty="0">
                <a:solidFill>
                  <a:srgbClr val="374151"/>
                </a:solidFill>
                <a:latin typeface="Söhne"/>
              </a:rPr>
              <a:t>C</a:t>
            </a:r>
            <a:r>
              <a:rPr kumimoji="0" lang="fr-FR" altLang="fr-FR" sz="28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onfiguration setup </a:t>
            </a:r>
            <a:r>
              <a:rPr kumimoji="0" lang="fr-FR" altLang="fr-FR" sz="2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using</a:t>
            </a:r>
            <a:r>
              <a:rPr kumimoji="0" lang="fr-FR" altLang="fr-FR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kumimoji="0" lang="fr-FR" altLang="fr-FR" sz="2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httpd_config_t</a:t>
            </a:r>
            <a:r>
              <a:rPr kumimoji="0" lang="fr-FR" altLang="fr-FR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Default configuration </a:t>
            </a:r>
            <a:r>
              <a:rPr kumimoji="0" lang="fr-FR" altLang="fr-FR" sz="28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using</a:t>
            </a:r>
            <a:r>
              <a:rPr kumimoji="0" lang="fr-FR" altLang="fr-FR" sz="28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HTTPD_DEFAULT_CONFIG</a:t>
            </a:r>
            <a:endParaRPr kumimoji="0" lang="fr-FR" altLang="fr-FR" sz="2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Setting server port and </a:t>
            </a:r>
            <a:r>
              <a:rPr kumimoji="0" lang="fr-FR" altLang="fr-FR" sz="28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address</a:t>
            </a:r>
            <a:r>
              <a:rPr kumimoji="0" lang="fr-FR" altLang="fr-FR" sz="28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for the local server: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server_port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server_addr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sin_addr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s_addr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inet_addr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"192.168.2.1"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7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25C4D-8A6A-D364-36B0-3FCCB6AD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HTTP URI Handlers 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and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Structures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398F46-494B-0829-C9C6-18318964B3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169FE6-0198-2043-6C9E-56F11F16C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7DBBC9-4C5E-FCFD-832D-03DC18F5206F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322095" y="3158773"/>
            <a:ext cx="1035848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URI handler 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functions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for GET and POST 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requests</a:t>
            </a:r>
            <a:endParaRPr kumimoji="0" lang="fr-FR" altLang="fr-F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get_handler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for HTTP GET 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requests</a:t>
            </a:r>
            <a:endParaRPr kumimoji="0" lang="fr-FR" altLang="fr-FR" sz="2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post_handler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for HTTP POST 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requests</a:t>
            </a:r>
            <a:endParaRPr lang="fr-FR" altLang="fr-FR" sz="2400" dirty="0">
              <a:solidFill>
                <a:srgbClr val="374151"/>
              </a:solidFill>
              <a:latin typeface="Söhne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374151"/>
                </a:solidFill>
                <a:latin typeface="Söhne"/>
              </a:rPr>
              <a:t>Definition</a:t>
            </a:r>
            <a:r>
              <a:rPr lang="fr-FR" altLang="fr-FR" sz="2400" dirty="0">
                <a:solidFill>
                  <a:srgbClr val="374151"/>
                </a:solidFill>
                <a:latin typeface="Söhne"/>
              </a:rPr>
              <a:t> of URI handler structures:</a:t>
            </a:r>
            <a:endParaRPr lang="fr-FR" altLang="fr-FR" sz="24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2400" b="1" dirty="0" err="1">
                <a:solidFill>
                  <a:srgbClr val="FF0000"/>
                </a:solidFill>
                <a:latin typeface="Söhne Mono"/>
              </a:rPr>
              <a:t>httpd_uri_t</a:t>
            </a:r>
            <a:r>
              <a:rPr lang="fr-FR" altLang="fr-FR" sz="2400" b="1" dirty="0">
                <a:solidFill>
                  <a:srgbClr val="FF0000"/>
                </a:solidFill>
                <a:latin typeface="Söhne Mono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Söhne Mono"/>
              </a:rPr>
              <a:t>uri_get</a:t>
            </a:r>
            <a:r>
              <a:rPr lang="fr-FR" altLang="fr-FR" sz="2400" dirty="0">
                <a:solidFill>
                  <a:srgbClr val="FF0000"/>
                </a:solidFill>
                <a:latin typeface="Söhne"/>
              </a:rPr>
              <a:t> </a:t>
            </a:r>
            <a:r>
              <a:rPr lang="fr-FR" altLang="fr-FR" sz="2400" dirty="0">
                <a:solidFill>
                  <a:srgbClr val="374151"/>
                </a:solidFill>
                <a:latin typeface="Söhne"/>
              </a:rPr>
              <a:t>for GET </a:t>
            </a:r>
            <a:r>
              <a:rPr lang="fr-FR" altLang="fr-FR" sz="2400" dirty="0" err="1">
                <a:solidFill>
                  <a:srgbClr val="374151"/>
                </a:solidFill>
                <a:latin typeface="Söhne"/>
              </a:rPr>
              <a:t>requests</a:t>
            </a:r>
            <a:endParaRPr lang="fr-FR" altLang="fr-FR" sz="2400" dirty="0">
              <a:solidFill>
                <a:srgbClr val="374151"/>
              </a:solidFill>
              <a:latin typeface="Söhne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2400" b="1" dirty="0" err="1">
                <a:solidFill>
                  <a:srgbClr val="FF0000"/>
                </a:solidFill>
                <a:latin typeface="Söhne Mono"/>
              </a:rPr>
              <a:t>httpd_uri_t</a:t>
            </a:r>
            <a:r>
              <a:rPr lang="fr-FR" altLang="fr-FR" sz="2400" b="1" dirty="0">
                <a:solidFill>
                  <a:srgbClr val="FF0000"/>
                </a:solidFill>
                <a:latin typeface="Söhne Mono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Söhne Mono"/>
              </a:rPr>
              <a:t>uri_post</a:t>
            </a:r>
            <a:r>
              <a:rPr lang="fr-FR" altLang="fr-FR" sz="2400" dirty="0">
                <a:solidFill>
                  <a:srgbClr val="FF0000"/>
                </a:solidFill>
                <a:latin typeface="Söhne"/>
              </a:rPr>
              <a:t> </a:t>
            </a:r>
            <a:r>
              <a:rPr lang="fr-FR" altLang="fr-FR" sz="2400" dirty="0">
                <a:solidFill>
                  <a:srgbClr val="374151"/>
                </a:solidFill>
                <a:latin typeface="Söhne"/>
              </a:rPr>
              <a:t>for POST </a:t>
            </a:r>
            <a:r>
              <a:rPr lang="fr-FR" altLang="fr-FR" sz="2400" dirty="0" err="1">
                <a:solidFill>
                  <a:srgbClr val="374151"/>
                </a:solidFill>
                <a:latin typeface="Söhne"/>
              </a:rPr>
              <a:t>requests</a:t>
            </a:r>
            <a:endParaRPr kumimoji="0" lang="fr-FR" altLang="fr-FR" sz="2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1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2F8CF-AA10-D2CC-17F9-D09C653C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0" i="0" dirty="0" err="1">
                <a:effectLst/>
                <a:latin typeface="Söhne"/>
              </a:rPr>
              <a:t>Starting</a:t>
            </a:r>
            <a:r>
              <a:rPr lang="fr-FR" b="0" i="0" dirty="0">
                <a:effectLst/>
                <a:latin typeface="Söhne"/>
              </a:rPr>
              <a:t> and </a:t>
            </a:r>
            <a:r>
              <a:rPr lang="fr-FR" b="0" i="0" dirty="0" err="1">
                <a:effectLst/>
                <a:latin typeface="Söhne"/>
              </a:rPr>
              <a:t>Stoping</a:t>
            </a:r>
            <a:r>
              <a:rPr lang="fr-FR" b="0" i="0" dirty="0">
                <a:effectLst/>
                <a:latin typeface="Söhne"/>
              </a:rPr>
              <a:t> the Web Server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19FA93-1159-02D0-CCE3-D9885076F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560C5-D6BB-07C3-C7E7-CF6FE6B6C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32C31A-3AA6-C0A4-ECB5-04FC5F65CB6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322095" y="3793179"/>
            <a:ext cx="14392599" cy="362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Generating</a:t>
            </a: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default configuration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3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Starting</a:t>
            </a: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the HTTP server </a:t>
            </a:r>
            <a:r>
              <a:rPr kumimoji="0" lang="fr-FR" altLang="fr-FR" sz="3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with</a:t>
            </a: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36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httpd_start</a:t>
            </a: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 </a:t>
            </a: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and</a:t>
            </a: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 </a:t>
            </a:r>
            <a:r>
              <a:rPr kumimoji="0" lang="fr-FR" altLang="fr-FR" sz="3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Registering</a:t>
            </a: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URI handlers</a:t>
            </a:r>
            <a:endParaRPr kumimoji="0" lang="fr-FR" altLang="fr-FR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Stopping</a:t>
            </a: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the HTTP server </a:t>
            </a:r>
            <a:r>
              <a:rPr kumimoji="0" lang="fr-FR" altLang="fr-FR" sz="3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with</a:t>
            </a: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36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httpd_stop</a:t>
            </a:r>
            <a:endParaRPr kumimoji="0" lang="fr-FR" altLang="fr-FR" sz="36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BB1DD-7F88-2108-5DCA-4899B99C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Main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88E225-0CE0-201C-4EB5-82BE32E4E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8A5DD-20E3-209C-48E9-3BBBDF57F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3B6AC1-A5BD-8C52-7AF5-1BF646BE50C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878342" y="3219102"/>
            <a:ext cx="1303444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nvs_flash_init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for Non-Volatile Storage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Calling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wifi_connection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start_webserver</a:t>
            </a:r>
            <a:endParaRPr kumimoji="0" lang="fr-FR" altLang="fr-FR" sz="3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Initializing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configuring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ESP32 for Wi-Fi and HTTP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7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378DB-94F4-8A33-3B62-6544A954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 configuration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80B147-0EAA-FF72-F806-D03614FE7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6808B2-A593-8343-A08B-4E99273DE6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590C2A-1779-F18D-214E-49FD28AF6924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93214" y="2466636"/>
            <a:ext cx="17336022" cy="741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2800" b="0" i="0" u="none" strike="noStrike" cap="none" normalizeH="0" baseline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use the ESP-IDF Configuration Menu (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idf.py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menuconfig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for a more interactive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way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set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configurations.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 Configuration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#define CONFIG_WIFI_SSID "</a:t>
            </a:r>
            <a:r>
              <a:rPr kumimoji="0" lang="en-US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your_wifi_ssid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#define CONFIG_WIFI_PASSWORD "</a:t>
            </a:r>
            <a:r>
              <a:rPr kumimoji="0" lang="en-US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your_wifi_password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#define CONFIG_WIFI_MODE WIFI_MODE_STA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 Communication Configuration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#define CONFIG_ESP_CONSOLE_UART_BAUDRATE 115200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Configuration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#define CONFIG_ESPTOOLPY_FLASHSIZE "4MB"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#define CONFIG_ESP32_ENABLE_PSRAM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 Frequency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#define CONFIG_ESP32_DEFAULT_CPU_FREQ_160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6669212" y="5142706"/>
            <a:ext cx="10198550" cy="2366282"/>
          </a:xfrm>
        </p:spPr>
        <p:txBody>
          <a:bodyPr>
            <a:normAutofit/>
          </a:bodyPr>
          <a:lstStyle/>
          <a:p>
            <a:pPr algn="just"/>
            <a:r>
              <a:rPr kumimoji="1" lang="fr-FR" altLang="ja-JP" dirty="0"/>
              <a:t>Le projet consiste à construire et mettre en œuvre plusieurs stations météo autonomes pour analyser l'évolution des trois jardins intérieurs du bâtiment de télécom paris. On dispose des capteurs hygro/température, d'abri, de batterie, de panneaux solaires.</a:t>
            </a:r>
          </a:p>
          <a:p>
            <a:pPr algn="just"/>
            <a:r>
              <a:rPr kumimoji="1" lang="fr-FR" altLang="ja-JP" dirty="0"/>
              <a:t>Notre objectif est d’ assembler et programmer les stations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2175383" y="2713386"/>
            <a:ext cx="6574129" cy="2144700"/>
          </a:xfrm>
        </p:spPr>
        <p:txBody>
          <a:bodyPr/>
          <a:lstStyle/>
          <a:p>
            <a:r>
              <a:rPr kumimoji="1" lang="en-US" altLang="ja-JP" dirty="0"/>
              <a:t>Presentation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4219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290">
        <p15:prstTrans prst="prestige"/>
      </p:transition>
    </mc:Choice>
    <mc:Fallback xmlns="">
      <p:transition spd="slow" advTm="329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CD Système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74">
        <p14:flip dir="r"/>
      </p:transition>
    </mc:Choice>
    <mc:Fallback xmlns="">
      <p:transition spd="slow" advTm="337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Cahier des Charges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3300846" y="3541345"/>
            <a:ext cx="13033663" cy="1225797"/>
          </a:xfrm>
        </p:spPr>
        <p:txBody>
          <a:bodyPr/>
          <a:lstStyle/>
          <a:p>
            <a:r>
              <a:rPr kumimoji="1" lang="fr-FR" altLang="ja-JP" dirty="0"/>
              <a:t>Le système doit calculer la fréquence des variations de température par deux capteurs SHTC3 et SHT20 , détecter les hautes fréquences et comparer les capteurs entre eux.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>
          <a:xfrm>
            <a:off x="3300845" y="5040824"/>
            <a:ext cx="13262263" cy="862435"/>
          </a:xfrm>
        </p:spPr>
        <p:txBody>
          <a:bodyPr/>
          <a:lstStyle/>
          <a:p>
            <a:r>
              <a:rPr kumimoji="1" lang="fr-FR" altLang="ja-JP" dirty="0"/>
              <a:t>Le système doit être connectée à une batterie et mesurer la tension de la batterie.</a:t>
            </a:r>
          </a:p>
          <a:p>
            <a:r>
              <a:rPr kumimoji="1" lang="fr-FR" altLang="ja-JP" dirty="0"/>
              <a:t>et essayer de charger la batterie a l’aide du panneau solaire.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5"/>
          </p:nvPr>
        </p:nvSpPr>
        <p:spPr>
          <a:xfrm>
            <a:off x="3300845" y="6499962"/>
            <a:ext cx="13033664" cy="1225797"/>
          </a:xfrm>
        </p:spPr>
        <p:txBody>
          <a:bodyPr/>
          <a:lstStyle/>
          <a:p>
            <a:r>
              <a:rPr kumimoji="1" lang="fr-FR" altLang="ja-JP" dirty="0"/>
              <a:t>Le </a:t>
            </a:r>
            <a:r>
              <a:rPr kumimoji="1" lang="fr-FR" altLang="ja-JP" dirty="0" err="1"/>
              <a:t>firmware</a:t>
            </a:r>
            <a:r>
              <a:rPr kumimoji="1" lang="fr-FR" altLang="ja-JP" dirty="0"/>
              <a:t> pourra être écrit avec l'environnement de développement ESP-IDF et les valeurs mesurées doivent être transmises en </a:t>
            </a:r>
            <a:r>
              <a:rPr kumimoji="1" lang="fr-FR" altLang="ja-JP" dirty="0" err="1"/>
              <a:t>WiFi</a:t>
            </a:r>
            <a:r>
              <a:rPr kumimoji="1" lang="fr-FR" altLang="ja-JP" dirty="0"/>
              <a:t> ou par port série puis stockés pour  permettre l'analyse. 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92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568">
        <p15:prstTrans prst="prestige"/>
      </p:transition>
    </mc:Choice>
    <mc:Fallback xmlns="">
      <p:transition spd="slow" advTm="456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Composants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68">
        <p14:flip dir="r"/>
      </p:transition>
    </mc:Choice>
    <mc:Fallback xmlns="">
      <p:transition spd="slow" advTm="366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1164A-31E2-F527-2400-7E93BD87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Composants : Carte Electronique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E88A0D-BC93-269E-BF92-B8053D3B0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4527DE-E4A2-A381-DF18-4FF172C133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61224" y="2233542"/>
            <a:ext cx="7583401" cy="6761354"/>
          </a:xfrm>
        </p:spPr>
        <p:txBody>
          <a:bodyPr>
            <a:normAutofit/>
          </a:bodyPr>
          <a:lstStyle/>
          <a:p>
            <a:r>
              <a:rPr lang="en-US" sz="2400" b="1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SparkFun</a:t>
            </a:r>
            <a:r>
              <a:rPr lang="en-US" sz="2400" b="1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ESP32 Thing: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18 analog-to-digital converter (ADC) channels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3 SPI interfaces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3 UART interfaces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Two I2C interfaces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16 PWM outputs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2 digital-to-analog converters (DAC)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Two I2S interfaces</a:t>
            </a:r>
            <a:endParaRPr lang="en-US" b="0" i="0" dirty="0">
              <a:solidFill>
                <a:srgbClr val="555555"/>
              </a:solidFill>
              <a:effectLst/>
              <a:latin typeface="+mj-lt"/>
            </a:endParaRP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2DFB7C-BC42-645E-4086-C42771C6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77" y="3229611"/>
            <a:ext cx="5547014" cy="51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1164A-31E2-F527-2400-7E93BD87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Composants : Capteurs de température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E88A0D-BC93-269E-BF92-B8053D3B0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4BC1A2B-FA4E-3429-290D-BFB1C05B8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01605"/>
              </p:ext>
            </p:extLst>
          </p:nvPr>
        </p:nvGraphicFramePr>
        <p:xfrm>
          <a:off x="1350817" y="1974271"/>
          <a:ext cx="15461674" cy="677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837">
                  <a:extLst>
                    <a:ext uri="{9D8B030D-6E8A-4147-A177-3AD203B41FA5}">
                      <a16:colId xmlns:a16="http://schemas.microsoft.com/office/drawing/2014/main" val="1781349923"/>
                    </a:ext>
                  </a:extLst>
                </a:gridCol>
                <a:gridCol w="7730837">
                  <a:extLst>
                    <a:ext uri="{9D8B030D-6E8A-4147-A177-3AD203B41FA5}">
                      <a16:colId xmlns:a16="http://schemas.microsoft.com/office/drawing/2014/main" val="790184683"/>
                    </a:ext>
                  </a:extLst>
                </a:gridCol>
              </a:tblGrid>
              <a:tr h="338743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Capteur de température et d'humidité SHT20 I2C (sonde étanche)</a:t>
                      </a:r>
                    </a:p>
                    <a:p>
                      <a:endParaRPr lang="fr-FR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I2C</a:t>
                      </a:r>
                      <a:br>
                        <a:rPr lang="fr-F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-température: - 40 °C à 125 °C</a:t>
                      </a:r>
                      <a:br>
                        <a:rPr lang="fr-F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humidité: 0 à 100 %RH</a:t>
                      </a:r>
                    </a:p>
                    <a:p>
                      <a:pPr marL="0" marR="0" lvl="0" indent="0" algn="l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Précision: ± 3 %RH et ± 0,5 °C</a:t>
                      </a:r>
                    </a:p>
                    <a:p>
                      <a:pPr marL="0" marR="0" lvl="0" indent="0" algn="l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Temps de démarrage: 8 ms</a:t>
                      </a:r>
                    </a:p>
                    <a:p>
                      <a:pPr marL="0" marR="0" lvl="0" indent="0" algn="l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504656"/>
                  </a:ext>
                </a:extLst>
              </a:tr>
              <a:tr h="338743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Capteur de température et d'humidité SHTC30 I2C</a:t>
                      </a:r>
                      <a:endParaRPr lang="fr-FR" sz="2400" dirty="0"/>
                    </a:p>
                    <a:p>
                      <a:endParaRPr lang="fr-FR" sz="2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-Interface I2C</a:t>
                      </a:r>
                      <a:br>
                        <a:rPr lang="fr-FR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-température: - 40 °C à 125 °C</a:t>
                      </a:r>
                      <a:br>
                        <a:rPr lang="fr-FR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humidité: 0 à 100 %RH</a:t>
                      </a:r>
                    </a:p>
                    <a:p>
                      <a:r>
                        <a:rPr lang="fr-FR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-Précision: ± 2 %RH et ± 0,2 °C</a:t>
                      </a:r>
                    </a:p>
                    <a:p>
                      <a:r>
                        <a:rPr lang="fr-FR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Temps de démarrage: 1 ms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9010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D129C491-E6FC-CF78-0B4A-7172CF2A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95" y="2064956"/>
            <a:ext cx="2892568" cy="31544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1DD7363-581C-1814-0E49-2A21A4E0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44" y="2315821"/>
            <a:ext cx="2002848" cy="243203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9D28C60-07EF-88D3-151D-F61E4526D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681" y="5689941"/>
            <a:ext cx="3752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1164A-31E2-F527-2400-7E93BD87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Composants : Panneau PV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E88A0D-BC93-269E-BF92-B8053D3B0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4527DE-E4A2-A381-DF18-4FF172C133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61224" y="3216611"/>
            <a:ext cx="7583401" cy="3852190"/>
          </a:xfrm>
        </p:spPr>
        <p:txBody>
          <a:bodyPr>
            <a:normAutofit/>
          </a:bodyPr>
          <a:lstStyle/>
          <a:p>
            <a:r>
              <a:rPr lang="en-US" sz="2400" b="1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XTPower</a:t>
            </a:r>
            <a:r>
              <a:rPr lang="en-US" sz="2400" b="1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® SP7BL 6.5 W Solar Backpack: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F1111"/>
                </a:solidFill>
                <a:effectLst/>
              </a:rPr>
              <a:t>6.5 watt solar cells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F1111"/>
                </a:solidFill>
                <a:effectLst/>
              </a:rPr>
              <a:t>USB output 5V 1A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i="0" dirty="0">
                <a:solidFill>
                  <a:srgbClr val="0F1111"/>
                </a:solidFill>
                <a:effectLst/>
              </a:rPr>
              <a:t>dimensions: 52 cm x 22 cm</a:t>
            </a:r>
            <a:endParaRPr lang="fr-FR" sz="2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A43EA0-25F0-240D-3E5C-915353B1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34" y="3216611"/>
            <a:ext cx="4631373" cy="46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Synoptique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2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84">
        <p14:flip dir="r"/>
      </p:transition>
    </mc:Choice>
    <mc:Fallback xmlns="">
      <p:transition spd="slow" advTm="3684">
        <p:fade/>
      </p:transition>
    </mc:Fallback>
  </mc:AlternateContent>
</p:sld>
</file>

<file path=ppt/theme/theme1.xml><?xml version="1.0" encoding="utf-8"?>
<a:theme xmlns:a="http://schemas.openxmlformats.org/drawingml/2006/main" name="Arcturus - Content">
  <a:themeElements>
    <a:clrScheme name="Arcturus Green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34BAB0"/>
      </a:accent2>
      <a:accent3>
        <a:srgbClr val="2FA79E"/>
      </a:accent3>
      <a:accent4>
        <a:srgbClr val="289089"/>
      </a:accent4>
      <a:accent5>
        <a:srgbClr val="21756F"/>
      </a:accent5>
      <a:accent6>
        <a:srgbClr val="195B56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 Green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34BAB0"/>
      </a:accent2>
      <a:accent3>
        <a:srgbClr val="2FA79E"/>
      </a:accent3>
      <a:accent4>
        <a:srgbClr val="289089"/>
      </a:accent4>
      <a:accent5>
        <a:srgbClr val="21756F"/>
      </a:accent5>
      <a:accent6>
        <a:srgbClr val="195B56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 Green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34BAB0"/>
      </a:accent2>
      <a:accent3>
        <a:srgbClr val="2FA79E"/>
      </a:accent3>
      <a:accent4>
        <a:srgbClr val="289089"/>
      </a:accent4>
      <a:accent5>
        <a:srgbClr val="21756F"/>
      </a:accent5>
      <a:accent6>
        <a:srgbClr val="195B56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 Green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34BAB0"/>
      </a:accent2>
      <a:accent3>
        <a:srgbClr val="2FA79E"/>
      </a:accent3>
      <a:accent4>
        <a:srgbClr val="289089"/>
      </a:accent4>
      <a:accent5>
        <a:srgbClr val="21756F"/>
      </a:accent5>
      <a:accent6>
        <a:srgbClr val="195B56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 Green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34BAB0"/>
      </a:accent2>
      <a:accent3>
        <a:srgbClr val="2FA79E"/>
      </a:accent3>
      <a:accent4>
        <a:srgbClr val="289089"/>
      </a:accent4>
      <a:accent5>
        <a:srgbClr val="21756F"/>
      </a:accent5>
      <a:accent6>
        <a:srgbClr val="195B56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6002</TotalTime>
  <Words>785</Words>
  <Application>Microsoft Office PowerPoint</Application>
  <PresentationFormat>Personnalisé</PresentationFormat>
  <Paragraphs>126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Montserrat</vt:lpstr>
      <vt:lpstr>Söhne</vt:lpstr>
      <vt:lpstr>Söhne Mono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Projet: SmartGarden</vt:lpstr>
      <vt:lpstr>Présentation PowerPoint</vt:lpstr>
      <vt:lpstr>Présentation PowerPoint</vt:lpstr>
      <vt:lpstr>Cahier des Charges</vt:lpstr>
      <vt:lpstr>Présentation PowerPoint</vt:lpstr>
      <vt:lpstr>Liste des Composants : Carte Electronique</vt:lpstr>
      <vt:lpstr>Liste des Composants : Capteurs de température</vt:lpstr>
      <vt:lpstr>Liste des Composants : Panneau PV</vt:lpstr>
      <vt:lpstr>Présentation PowerPoint</vt:lpstr>
      <vt:lpstr>Synoptique du système</vt:lpstr>
      <vt:lpstr>Wi-Fi Initialization and Event Handling </vt:lpstr>
      <vt:lpstr>HTTP Server Setup</vt:lpstr>
      <vt:lpstr>HTTP URI Handlers and Structures</vt:lpstr>
      <vt:lpstr>Starting and Stoping the Web Server</vt:lpstr>
      <vt:lpstr>The Main Function</vt:lpstr>
      <vt:lpstr>ESP32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Sid Ahmed Issolah</cp:lastModifiedBy>
  <cp:revision>360</cp:revision>
  <dcterms:created xsi:type="dcterms:W3CDTF">2015-08-02T15:43:04Z</dcterms:created>
  <dcterms:modified xsi:type="dcterms:W3CDTF">2024-01-26T11:49:30Z</dcterms:modified>
</cp:coreProperties>
</file>