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6"/>
  </p:notesMasterIdLst>
  <p:sldIdLst>
    <p:sldId id="278" r:id="rId2"/>
    <p:sldId id="280" r:id="rId3"/>
    <p:sldId id="309" r:id="rId4"/>
    <p:sldId id="294" r:id="rId5"/>
    <p:sldId id="295" r:id="rId6"/>
    <p:sldId id="296" r:id="rId7"/>
    <p:sldId id="310" r:id="rId8"/>
    <p:sldId id="311" r:id="rId9"/>
    <p:sldId id="312" r:id="rId10"/>
    <p:sldId id="304" r:id="rId11"/>
    <p:sldId id="313" r:id="rId12"/>
    <p:sldId id="301" r:id="rId13"/>
    <p:sldId id="308"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8" d="100"/>
          <a:sy n="68" d="100"/>
        </p:scale>
        <p:origin x="84" y="22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16996A09-A90F-EEC3-7973-B1996726F963}"/>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55768396-78D7-5AAB-E2A4-69F4597BC87D}"/>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314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4607524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599197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2660407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612422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2289581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418426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0748139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9100558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7732521C-8B3D-5575-039A-7BF84BCF9BB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4EB2026-637F-20F5-87D3-FA4CCD9E3A17}"/>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63598B60-749D-00EF-CCDF-1C10CE8A475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12739C6-CE20-5B82-AC68-37BF16E0CBC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5CCBEFC3-E5E1-B533-7E69-C8467E178DF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F49EE391-FB49-4DE7-20C1-117A7AA8A9E5}"/>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98366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071657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106EFC7C-90E5-6536-CC84-9AE0651BA387}"/>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9490A047-A80C-B044-95EA-B1AC2FBA342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1" name="Image 5" descr="preencoded.png">
            <a:extLst>
              <a:ext uri="{FF2B5EF4-FFF2-40B4-BE49-F238E27FC236}">
                <a16:creationId xmlns:a16="http://schemas.microsoft.com/office/drawing/2014/main" id="{9C7DA616-D6D6-A6DE-532F-A13ED64C0705}"/>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EF34E0F3-5DC8-9FAA-8229-BA3141B5901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16508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27824483-3EDC-318C-541B-E25FAF965924}"/>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3C799AC-59F3-0BAF-D94E-E5C24F0FA8B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7824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F095C7DE-14FD-E474-3069-6606925EAB7C}"/>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A7293218-BED3-100E-F52B-0BE8696E853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2773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93812B92-BBA3-9427-AE8A-DC95BF7FA27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8113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86582C3D-2279-3F89-2799-12281C1551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1025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259147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63" r:id="rId17"/>
    <p:sldLayoutId id="2147483664" r:id="rId18"/>
    <p:sldLayoutId id="2147483667" r:id="rId19"/>
    <p:sldLayoutId id="2147483668"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47813" y="1402799"/>
            <a:ext cx="8915399" cy="2262781"/>
          </a:xfrm>
        </p:spPr>
        <p:txBody>
          <a:bodyPr>
            <a:normAutofit/>
          </a:bodyPr>
          <a:lstStyle/>
          <a:p>
            <a:pPr algn="ctr"/>
            <a:r>
              <a:rPr lang="en-US" sz="5000" dirty="0">
                <a:solidFill>
                  <a:srgbClr val="FFFF00"/>
                </a:solidFill>
                <a:highlight>
                  <a:srgbClr val="000000"/>
                </a:highlight>
                <a:latin typeface="Times New Roman" panose="02020603050405020304" pitchFamily="18" charset="0"/>
                <a:cs typeface="Times New Roman" panose="02020603050405020304" pitchFamily="18" charset="0"/>
              </a:rPr>
              <a:t>Food recipe application using food recipe API</a:t>
            </a:r>
          </a:p>
        </p:txBody>
      </p:sp>
      <p:sp>
        <p:nvSpPr>
          <p:cNvPr id="10" name="Rectangle 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131568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br>
              <a:rPr lang="en-US" sz="1400">
                <a:solidFill>
                  <a:srgbClr val="455D28"/>
                </a:solidFill>
              </a:rPr>
            </a:br>
            <a:br>
              <a:rPr lang="en-US" sz="1400">
                <a:solidFill>
                  <a:srgbClr val="455D28"/>
                </a:solidFill>
              </a:rPr>
            </a:br>
            <a:endParaRPr lang="en-US" sz="1400" b="1">
              <a:solidFill>
                <a:srgbClr val="455D28"/>
              </a:solidFill>
            </a:endParaRPr>
          </a:p>
        </p:txBody>
      </p:sp>
      <p:sp>
        <p:nvSpPr>
          <p:cNvPr id="44" name="Rectangle 4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8"/>
            <a:ext cx="182880" cy="6858000"/>
          </a:xfrm>
          <a:prstGeom prst="rect">
            <a:avLst/>
          </a:prstGeom>
          <a:solidFill>
            <a:srgbClr val="455D28"/>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9904D03-DC7D-E7C6-C0F4-534753913911}"/>
              </a:ext>
            </a:extLst>
          </p:cNvPr>
          <p:cNvPicPr>
            <a:picLocks noChangeAspect="1"/>
          </p:cNvPicPr>
          <p:nvPr/>
        </p:nvPicPr>
        <p:blipFill>
          <a:blip r:embed="rId2"/>
          <a:stretch>
            <a:fillRect/>
          </a:stretch>
        </p:blipFill>
        <p:spPr>
          <a:xfrm>
            <a:off x="451967" y="654750"/>
            <a:ext cx="11565806" cy="4048032"/>
          </a:xfrm>
          <a:prstGeom prst="rect">
            <a:avLst/>
          </a:prstGeom>
        </p:spPr>
      </p:pic>
    </p:spTree>
    <p:extLst>
      <p:ext uri="{BB962C8B-B14F-4D97-AF65-F5344CB8AC3E}">
        <p14:creationId xmlns:p14="http://schemas.microsoft.com/office/powerpoint/2010/main" val="3306819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89213" y="2514600"/>
            <a:ext cx="8915399" cy="2262781"/>
          </a:xfrm>
        </p:spPr>
        <p:txBody>
          <a:bodyPr>
            <a:normAutofit/>
          </a:bodyPr>
          <a:lstStyle/>
          <a:p>
            <a:r>
              <a:rPr lang="en-US" dirty="0">
                <a:solidFill>
                  <a:schemeClr val="tx1"/>
                </a:solidFill>
                <a:highlight>
                  <a:srgbClr val="000000"/>
                </a:highlight>
                <a:latin typeface="Times New Roman" panose="02020603050405020304" pitchFamily="18" charset="0"/>
                <a:cs typeface="Times New Roman" panose="02020603050405020304" pitchFamily="18" charset="0"/>
              </a:rPr>
              <a:t>Use Cases</a:t>
            </a:r>
          </a:p>
        </p:txBody>
      </p:sp>
      <p:sp>
        <p:nvSpPr>
          <p:cNvPr id="10" name="Rectangle 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781719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A5F6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674850" y="2313400"/>
            <a:ext cx="8055824" cy="950304"/>
          </a:xfrm>
        </p:spPr>
        <p:txBody>
          <a:bodyPr>
            <a:normAutofit/>
          </a:bodyPr>
          <a:lstStyle/>
          <a:p>
            <a:r>
              <a:rPr lang="en-US" b="0" i="0" dirty="0">
                <a:solidFill>
                  <a:srgbClr val="FFFF00"/>
                </a:solidFill>
                <a:effectLst/>
                <a:latin typeface="Century Gothic (Body)"/>
              </a:rPr>
              <a:t>In the present scenario, the Food Recipe Application provides a valuable resource for individuals looking to enhance their cooking skills, explore new recipes, and maintain a healthy lifestyle</a:t>
            </a:r>
            <a:r>
              <a:rPr lang="en-US" b="0" i="0" dirty="0">
                <a:effectLst/>
                <a:latin typeface="Century Gothic (Body)"/>
              </a:rPr>
              <a:t>.</a:t>
            </a:r>
            <a:endParaRPr lang="en-US" dirty="0">
              <a:latin typeface="Century Gothic (Body)"/>
              <a:cs typeface="Times New Roman" panose="02020603050405020304" pitchFamily="18" charset="0"/>
            </a:endParaRPr>
          </a:p>
        </p:txBody>
      </p:sp>
    </p:spTree>
    <p:extLst>
      <p:ext uri="{BB962C8B-B14F-4D97-AF65-F5344CB8AC3E}">
        <p14:creationId xmlns:p14="http://schemas.microsoft.com/office/powerpoint/2010/main" val="28668956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39732" y="4186796"/>
            <a:ext cx="8915399" cy="2262781"/>
          </a:xfrm>
        </p:spPr>
        <p:txBody>
          <a:bodyPr vert="horz" lIns="91440" tIns="45720" rIns="91440" bIns="45720" rtlCol="0" anchor="b">
            <a:normAutofit/>
          </a:bodyPr>
          <a:lstStyle/>
          <a:p>
            <a:pPr>
              <a:lnSpc>
                <a:spcPct val="90000"/>
              </a:lnSpc>
            </a:pPr>
            <a:r>
              <a:rPr lang="en-US" sz="5000" dirty="0">
                <a:solidFill>
                  <a:schemeClr val="tx1"/>
                </a:solidFill>
              </a:rPr>
              <a:t>Q&amp;A</a:t>
            </a:r>
            <a:br>
              <a:rPr lang="en-US" sz="5000" dirty="0">
                <a:solidFill>
                  <a:schemeClr val="tx1"/>
                </a:solidFill>
              </a:rPr>
            </a:br>
            <a:br>
              <a:rPr lang="en-US" sz="5000" dirty="0">
                <a:solidFill>
                  <a:schemeClr val="tx1"/>
                </a:solidFill>
              </a:rPr>
            </a:br>
            <a:endParaRPr lang="en-US" sz="5000" b="1" dirty="0">
              <a:solidFill>
                <a:schemeClr val="tx1"/>
              </a:solidFill>
            </a:endParaRPr>
          </a:p>
        </p:txBody>
      </p:sp>
      <p:sp>
        <p:nvSpPr>
          <p:cNvPr id="42" name="Rectangle 41">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426896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589213" y="2514600"/>
            <a:ext cx="8915399" cy="2262781"/>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THANK YOU</a:t>
            </a:r>
          </a:p>
        </p:txBody>
      </p:sp>
      <p:sp>
        <p:nvSpPr>
          <p:cNvPr id="10" name="Rectangle 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0039624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026" name="Picture 2" descr="750+ Recipe Pictures | Download Free Images on Unsplash">
            <a:extLst>
              <a:ext uri="{FF2B5EF4-FFF2-40B4-BE49-F238E27FC236}">
                <a16:creationId xmlns:a16="http://schemas.microsoft.com/office/drawing/2014/main" id="{841C257B-630E-657D-68B8-2D0926F68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919" r="9091" b="2772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41867" y="626533"/>
            <a:ext cx="7128933" cy="1278467"/>
          </a:xfrm>
        </p:spPr>
        <p:txBody>
          <a:bodyPr anchor="ctr">
            <a:normAutofit/>
          </a:bodyPr>
          <a:lstStyle/>
          <a:p>
            <a:r>
              <a:rPr lang="en-US" sz="3200">
                <a:solidFill>
                  <a:srgbClr val="FEFFFF"/>
                </a:solidFill>
                <a:latin typeface="Times New Roman" panose="02020603050405020304" pitchFamily="18" charset="0"/>
                <a:cs typeface="Times New Roman" panose="02020603050405020304" pitchFamily="18" charset="0"/>
              </a:rPr>
              <a:t>OverView</a:t>
            </a:r>
          </a:p>
        </p:txBody>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541868" y="2133599"/>
            <a:ext cx="7493000" cy="3809999"/>
          </a:xfrm>
        </p:spPr>
        <p:txBody>
          <a:bodyPr>
            <a:normAutofit/>
          </a:bodyPr>
          <a:lstStyle/>
          <a:p>
            <a:pPr>
              <a:buClr>
                <a:srgbClr val="FF71A4"/>
              </a:buClr>
            </a:pPr>
            <a:r>
              <a:rPr lang="en-GB" dirty="0">
                <a:solidFill>
                  <a:srgbClr val="FFFF00"/>
                </a:solidFill>
              </a:rPr>
              <a:t>A food recipe application, is a software application designed to provide users with a wide range of recipes and process of how to cook by entering the recipe name. These apps are typically available on smartphones, laptops, and other devices and offer a convenient and interactive way for people to explore prepare various dishes.</a:t>
            </a:r>
            <a:endParaRPr lang="en-US" dirty="0">
              <a:solidFill>
                <a:srgbClr val="FFFF00"/>
              </a:solidFill>
              <a:latin typeface="Times New Roman" panose="02020603050405020304" pitchFamily="18" charset="0"/>
              <a:cs typeface="Times New Roman" panose="02020603050405020304" pitchFamily="18" charset="0"/>
            </a:endParaRPr>
          </a:p>
          <a:p>
            <a:pPr>
              <a:buClr>
                <a:srgbClr val="FF71A4"/>
              </a:buClr>
            </a:pPr>
            <a:endParaRPr lang="en-US" dirty="0">
              <a:solidFill>
                <a:srgbClr val="FFFF00"/>
              </a:solidFill>
              <a:latin typeface="Times New Roman" panose="02020603050405020304" pitchFamily="18" charset="0"/>
              <a:cs typeface="Times New Roman" panose="02020603050405020304" pitchFamily="18" charset="0"/>
            </a:endParaRPr>
          </a:p>
          <a:p>
            <a:pPr>
              <a:buClr>
                <a:srgbClr val="FF71A4"/>
              </a:buClr>
            </a:pPr>
            <a:r>
              <a:rPr lang="en-GB" dirty="0">
                <a:solidFill>
                  <a:srgbClr val="FFFF00"/>
                </a:solidFill>
              </a:rPr>
              <a:t>For example You open the recipe app and decide you want to make a chicken curry for dinner. You use the search bar and type in “Chicken." The app displays a list of chicken recipes available in its API. If you entered a invalid name it simply displays a error message  like not available in this API</a:t>
            </a:r>
            <a:r>
              <a:rPr lang="en-GB" dirty="0">
                <a:solidFill>
                  <a:srgbClr val="FEFFFF"/>
                </a:solidFill>
              </a:rPr>
              <a:t>.</a:t>
            </a:r>
            <a:endParaRPr lang="en-IN" b="1" dirty="0">
              <a:solidFill>
                <a:srgbClr val="FE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043113" y="2839618"/>
            <a:ext cx="8915399" cy="2262781"/>
          </a:xfrm>
        </p:spPr>
        <p:txBody>
          <a:bodyPr>
            <a:normAutofit/>
          </a:bodyPr>
          <a:lstStyle/>
          <a:p>
            <a:r>
              <a:rPr lang="en-US" dirty="0">
                <a:solidFill>
                  <a:srgbClr val="FDFBF6"/>
                </a:solidFill>
                <a:highlight>
                  <a:srgbClr val="000000"/>
                </a:highlight>
                <a:latin typeface="Times New Roman" panose="02020603050405020304" pitchFamily="18" charset="0"/>
                <a:cs typeface="Times New Roman" panose="02020603050405020304" pitchFamily="18" charset="0"/>
              </a:rPr>
              <a:t>Requirements</a:t>
            </a:r>
          </a:p>
        </p:txBody>
      </p:sp>
      <p:sp>
        <p:nvSpPr>
          <p:cNvPr id="10" name="Rectangle 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0572169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050" name="Picture 2" descr="Quick and healthy recipes | BBC Good Food">
            <a:extLst>
              <a:ext uri="{FF2B5EF4-FFF2-40B4-BE49-F238E27FC236}">
                <a16:creationId xmlns:a16="http://schemas.microsoft.com/office/drawing/2014/main" id="{257EB6C7-D0CE-5FC3-3F1E-825A889D06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477" b="16540"/>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249768" y="1015999"/>
            <a:ext cx="7493000" cy="3809999"/>
          </a:xfrm>
        </p:spPr>
        <p:txBody>
          <a:bodyPr>
            <a:noAutofit/>
          </a:bodyPr>
          <a:lstStyle/>
          <a:p>
            <a:pPr marL="0" indent="0">
              <a:lnSpc>
                <a:spcPct val="90000"/>
              </a:lnSpc>
              <a:buNone/>
            </a:pPr>
            <a:r>
              <a:rPr lang="en-US" dirty="0">
                <a:solidFill>
                  <a:srgbClr val="FEFFFF"/>
                </a:solidFill>
                <a:latin typeface="Century Gothic (Body)"/>
                <a:cs typeface="Times New Roman" panose="02020603050405020304" pitchFamily="18" charset="0"/>
              </a:rPr>
              <a:t>User Inputs:</a:t>
            </a:r>
          </a:p>
          <a:p>
            <a:pPr lvl="1">
              <a:lnSpc>
                <a:spcPct val="90000"/>
              </a:lnSpc>
            </a:pPr>
            <a:r>
              <a:rPr lang="en-US" sz="1800" dirty="0">
                <a:solidFill>
                  <a:srgbClr val="FEFFFF"/>
                </a:solidFill>
                <a:latin typeface="Century Gothic (Body)"/>
                <a:cs typeface="Times New Roman" panose="02020603050405020304" pitchFamily="18" charset="0"/>
              </a:rPr>
              <a:t>	</a:t>
            </a:r>
            <a:r>
              <a:rPr lang="en-US" sz="1800" dirty="0">
                <a:solidFill>
                  <a:srgbClr val="FFFF00"/>
                </a:solidFill>
                <a:latin typeface="Century Gothic (Body)"/>
                <a:cs typeface="Times New Roman" panose="02020603050405020304" pitchFamily="18" charset="0"/>
              </a:rPr>
              <a:t>The application should provide an input field for users to enter a recipe name</a:t>
            </a:r>
          </a:p>
          <a:p>
            <a:pPr marL="0" indent="0">
              <a:lnSpc>
                <a:spcPct val="90000"/>
              </a:lnSpc>
              <a:buNone/>
            </a:pPr>
            <a:r>
              <a:rPr lang="en-IN" dirty="0">
                <a:solidFill>
                  <a:srgbClr val="FEFFFF"/>
                </a:solidFill>
                <a:latin typeface="Century Gothic (Body)"/>
                <a:cs typeface="Times New Roman" panose="02020603050405020304" pitchFamily="18" charset="0"/>
              </a:rPr>
              <a:t>Recipe process </a:t>
            </a:r>
            <a:r>
              <a:rPr lang="en-IN" dirty="0" err="1">
                <a:solidFill>
                  <a:srgbClr val="FEFFFF"/>
                </a:solidFill>
                <a:latin typeface="Century Gothic (Body)"/>
                <a:cs typeface="Times New Roman" panose="02020603050405020304" pitchFamily="18" charset="0"/>
              </a:rPr>
              <a:t>retrival</a:t>
            </a:r>
            <a:r>
              <a:rPr lang="en-IN" dirty="0">
                <a:solidFill>
                  <a:srgbClr val="FEFFFF"/>
                </a:solidFill>
                <a:latin typeface="Century Gothic (Body)"/>
                <a:cs typeface="Times New Roman" panose="02020603050405020304" pitchFamily="18" charset="0"/>
              </a:rPr>
              <a:t>: </a:t>
            </a:r>
            <a:endParaRPr lang="en-US" dirty="0">
              <a:solidFill>
                <a:srgbClr val="FEFFFF"/>
              </a:solidFill>
              <a:latin typeface="Century Gothic (Body)"/>
              <a:cs typeface="Times New Roman" panose="02020603050405020304" pitchFamily="18" charset="0"/>
            </a:endParaRPr>
          </a:p>
          <a:p>
            <a:pPr lvl="1">
              <a:lnSpc>
                <a:spcPct val="90000"/>
              </a:lnSpc>
            </a:pPr>
            <a:r>
              <a:rPr lang="en-US" dirty="0">
                <a:solidFill>
                  <a:srgbClr val="FEFFFF"/>
                </a:solidFill>
                <a:latin typeface="Century Gothic (Body)"/>
                <a:cs typeface="Times New Roman" panose="02020603050405020304" pitchFamily="18" charset="0"/>
              </a:rPr>
              <a:t>	</a:t>
            </a:r>
            <a:r>
              <a:rPr lang="en-US" sz="1800" dirty="0">
                <a:solidFill>
                  <a:srgbClr val="FFFF00"/>
                </a:solidFill>
                <a:latin typeface="Century Gothic (Body)"/>
                <a:cs typeface="Times New Roman" panose="02020603050405020304" pitchFamily="18" charset="0"/>
              </a:rPr>
              <a:t>The application should retrieve the process of cooking     	and also know the ingredients of dish by using Food 	Recipe API based on the provided recipe name</a:t>
            </a:r>
            <a:r>
              <a:rPr lang="en-US" dirty="0">
                <a:solidFill>
                  <a:srgbClr val="FFFF00"/>
                </a:solidFill>
                <a:latin typeface="Century Gothic (Body)"/>
                <a:cs typeface="Times New Roman" panose="02020603050405020304" pitchFamily="18" charset="0"/>
              </a:rPr>
              <a:t>. </a:t>
            </a:r>
          </a:p>
          <a:p>
            <a:pPr marL="0" indent="0">
              <a:lnSpc>
                <a:spcPct val="90000"/>
              </a:lnSpc>
              <a:buNone/>
            </a:pPr>
            <a:r>
              <a:rPr lang="en-IN" dirty="0">
                <a:solidFill>
                  <a:srgbClr val="FEFFFF"/>
                </a:solidFill>
                <a:latin typeface="Century Gothic (Body)"/>
                <a:cs typeface="Times New Roman" panose="02020603050405020304" pitchFamily="18" charset="0"/>
              </a:rPr>
              <a:t>Error Handling:</a:t>
            </a:r>
          </a:p>
          <a:p>
            <a:pPr lvl="1">
              <a:lnSpc>
                <a:spcPct val="90000"/>
              </a:lnSpc>
            </a:pPr>
            <a:r>
              <a:rPr lang="en-US" sz="1800" dirty="0">
                <a:solidFill>
                  <a:srgbClr val="FFFF00"/>
                </a:solidFill>
                <a:latin typeface="Century Gothic (Body)"/>
                <a:cs typeface="Times New Roman" panose="02020603050405020304" pitchFamily="18" charset="0"/>
              </a:rPr>
              <a:t>The application should validate user input to ensure it is in the correct format (valid name or </a:t>
            </a:r>
            <a:r>
              <a:rPr lang="en-US" sz="1800" dirty="0" err="1">
                <a:solidFill>
                  <a:srgbClr val="FFFF00"/>
                </a:solidFill>
                <a:latin typeface="Century Gothic (Body)"/>
                <a:cs typeface="Times New Roman" panose="02020603050405020304" pitchFamily="18" charset="0"/>
              </a:rPr>
              <a:t>notfound</a:t>
            </a:r>
            <a:r>
              <a:rPr lang="en-US" sz="1800" dirty="0">
                <a:solidFill>
                  <a:srgbClr val="FFFF00"/>
                </a:solidFill>
                <a:latin typeface="Century Gothic (Body)"/>
                <a:cs typeface="Times New Roman" panose="02020603050405020304" pitchFamily="18" charset="0"/>
              </a:rPr>
              <a:t>). </a:t>
            </a:r>
          </a:p>
          <a:p>
            <a:pPr lvl="1">
              <a:lnSpc>
                <a:spcPct val="90000"/>
              </a:lnSpc>
            </a:pPr>
            <a:r>
              <a:rPr lang="en-US" sz="1800" dirty="0">
                <a:solidFill>
                  <a:srgbClr val="FFFF00"/>
                </a:solidFill>
                <a:latin typeface="Century Gothic (Body)"/>
                <a:cs typeface="Times New Roman" panose="02020603050405020304" pitchFamily="18" charset="0"/>
              </a:rPr>
              <a:t>If the name is invalid or not found in the Food recipe API, appropriate error messages should be displayed to the user</a:t>
            </a:r>
            <a:r>
              <a:rPr lang="en-US" dirty="0">
                <a:solidFill>
                  <a:srgbClr val="FFFF00"/>
                </a:solidFill>
                <a:latin typeface="Century Gothic (Body)"/>
                <a:cs typeface="Times New Roman" panose="02020603050405020304" pitchFamily="18" charset="0"/>
              </a:rPr>
              <a:t>. </a:t>
            </a:r>
            <a:endParaRPr lang="en-IN" dirty="0">
              <a:solidFill>
                <a:srgbClr val="FFFF00"/>
              </a:solidFill>
              <a:latin typeface="Century Gothic (Body)"/>
              <a:cs typeface="Times New Roman" panose="02020603050405020304" pitchFamily="18" charset="0"/>
            </a:endParaRPr>
          </a:p>
        </p:txBody>
      </p:sp>
    </p:spTree>
    <p:extLst>
      <p:ext uri="{BB962C8B-B14F-4D97-AF65-F5344CB8AC3E}">
        <p14:creationId xmlns:p14="http://schemas.microsoft.com/office/powerpoint/2010/main" val="15370072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Food Recipe Pictures | Download Free Images on Unsplash">
            <a:extLst>
              <a:ext uri="{FF2B5EF4-FFF2-40B4-BE49-F238E27FC236}">
                <a16:creationId xmlns:a16="http://schemas.microsoft.com/office/drawing/2014/main" id="{37C16F2D-98F2-C7C1-0F95-87F7082B77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90" r="9091" b="340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541868" y="2133599"/>
            <a:ext cx="7493000" cy="3809999"/>
          </a:xfrm>
        </p:spPr>
        <p:txBody>
          <a:bodyPr>
            <a:normAutofit/>
          </a:bodyPr>
          <a:lstStyle/>
          <a:p>
            <a:pPr marL="0" indent="0" algn="ctr">
              <a:buNone/>
            </a:pPr>
            <a:r>
              <a:rPr lang="en-US" sz="3200" dirty="0">
                <a:solidFill>
                  <a:srgbClr val="FEFFFF"/>
                </a:solidFill>
                <a:latin typeface="Times New Roman" panose="02020603050405020304" pitchFamily="18" charset="0"/>
                <a:cs typeface="Times New Roman" panose="02020603050405020304" pitchFamily="18" charset="0"/>
              </a:rPr>
              <a:t>Food Recipe API</a:t>
            </a:r>
          </a:p>
          <a:p>
            <a:r>
              <a:rPr lang="en-US" dirty="0">
                <a:solidFill>
                  <a:srgbClr val="FFFF00"/>
                </a:solidFill>
                <a:latin typeface="Times New Roman" panose="02020603050405020304" pitchFamily="18" charset="0"/>
                <a:cs typeface="Times New Roman" panose="02020603050405020304" pitchFamily="18" charset="0"/>
              </a:rPr>
              <a:t>Food recipe API is a free, open-source platform that provides developers with access the ingredients and also process of cooking. With this powerful tool, developers can easily integrate food recipe information into their applications, making them more useful and engaging for users.</a:t>
            </a:r>
          </a:p>
          <a:p>
            <a:pPr marL="0" indent="0">
              <a:buNone/>
            </a:pPr>
            <a:endParaRPr lang="en-US" dirty="0">
              <a:solidFill>
                <a:srgbClr val="FE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614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89213" y="2514600"/>
            <a:ext cx="8915399" cy="2262781"/>
          </a:xfrm>
        </p:spPr>
        <p:txBody>
          <a:bodyPr vert="horz" lIns="91440" tIns="45720" rIns="91440" bIns="45720" rtlCol="0" anchor="b">
            <a:normAutofit/>
          </a:bodyPr>
          <a:lstStyle/>
          <a:p>
            <a:r>
              <a:rPr lang="en-US" sz="5400">
                <a:solidFill>
                  <a:schemeClr val="tx1"/>
                </a:solidFill>
              </a:rPr>
              <a:t>User Scenarios</a:t>
            </a:r>
            <a:endParaRPr lang="en-US" sz="5400" b="1">
              <a:solidFill>
                <a:schemeClr val="tx1"/>
              </a:solidFill>
            </a:endParaRPr>
          </a:p>
        </p:txBody>
      </p:sp>
      <p:sp>
        <p:nvSpPr>
          <p:cNvPr id="84" name="Rectangle 8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8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6544986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Food Recipe Pictures | Download Free Images on Unsplash">
            <a:extLst>
              <a:ext uri="{FF2B5EF4-FFF2-40B4-BE49-F238E27FC236}">
                <a16:creationId xmlns:a16="http://schemas.microsoft.com/office/drawing/2014/main" id="{37C16F2D-98F2-C7C1-0F95-87F7082B77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90" r="9091" b="340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402168" y="1308099"/>
            <a:ext cx="7493000" cy="3809999"/>
          </a:xfrm>
        </p:spPr>
        <p:txBody>
          <a:bodyPr>
            <a:normAutofit fontScale="92500" lnSpcReduction="10000"/>
          </a:bodyPr>
          <a:lstStyle/>
          <a:p>
            <a:pPr marL="0" indent="0">
              <a:buNone/>
            </a:pPr>
            <a:r>
              <a:rPr lang="en-US" sz="2400" dirty="0">
                <a:solidFill>
                  <a:schemeClr val="tx1"/>
                </a:solidFill>
              </a:rPr>
              <a:t>Scenario: Retrieving the process of recipe</a:t>
            </a:r>
          </a:p>
          <a:p>
            <a:pPr marL="0" indent="0" algn="l">
              <a:buNone/>
            </a:pPr>
            <a:endParaRPr lang="en-US" dirty="0">
              <a:solidFill>
                <a:srgbClr val="FF0000"/>
              </a:solidFill>
            </a:endParaRPr>
          </a:p>
          <a:p>
            <a:pPr marL="0" indent="0" algn="l">
              <a:buNone/>
            </a:pPr>
            <a:r>
              <a:rPr lang="en-US" dirty="0">
                <a:solidFill>
                  <a:schemeClr val="tx1"/>
                </a:solidFill>
              </a:rPr>
              <a:t>User</a:t>
            </a:r>
            <a:r>
              <a:rPr lang="en-US" dirty="0">
                <a:solidFill>
                  <a:srgbClr val="FF0000"/>
                </a:solidFill>
              </a:rPr>
              <a:t>:</a:t>
            </a:r>
            <a:r>
              <a:rPr lang="en-US" dirty="0"/>
              <a:t> </a:t>
            </a:r>
            <a:r>
              <a:rPr lang="en-US" dirty="0">
                <a:solidFill>
                  <a:srgbClr val="FFFF00"/>
                </a:solidFill>
              </a:rPr>
              <a:t>Siddu</a:t>
            </a:r>
          </a:p>
          <a:p>
            <a:pPr marL="0" indent="0" algn="l">
              <a:buNone/>
            </a:pPr>
            <a:r>
              <a:rPr lang="en-US" dirty="0">
                <a:solidFill>
                  <a:schemeClr val="tx1"/>
                </a:solidFill>
              </a:rPr>
              <a:t>Goal:</a:t>
            </a:r>
            <a:r>
              <a:rPr lang="en-US" dirty="0">
                <a:solidFill>
                  <a:srgbClr val="FF0000"/>
                </a:solidFill>
              </a:rPr>
              <a:t> </a:t>
            </a:r>
            <a:r>
              <a:rPr lang="en-US" dirty="0">
                <a:solidFill>
                  <a:srgbClr val="FFFF00"/>
                </a:solidFill>
              </a:rPr>
              <a:t>Siddu wants to know the process and ingredients of chicken </a:t>
            </a:r>
            <a:r>
              <a:rPr lang="en-US" dirty="0"/>
              <a:t>curry</a:t>
            </a:r>
          </a:p>
          <a:p>
            <a:pPr marL="0" indent="0" algn="l">
              <a:buNone/>
            </a:pPr>
            <a:r>
              <a:rPr lang="en-US" dirty="0">
                <a:solidFill>
                  <a:schemeClr val="tx1"/>
                </a:solidFill>
              </a:rPr>
              <a:t>Actions: </a:t>
            </a:r>
            <a:r>
              <a:rPr lang="en-US" dirty="0" err="1">
                <a:solidFill>
                  <a:srgbClr val="FFFF00"/>
                </a:solidFill>
              </a:rPr>
              <a:t>siddu</a:t>
            </a:r>
            <a:r>
              <a:rPr lang="en-US" dirty="0">
                <a:solidFill>
                  <a:srgbClr val="FFFF00"/>
                </a:solidFill>
              </a:rPr>
              <a:t> opens the food recipe application. </a:t>
            </a:r>
          </a:p>
          <a:p>
            <a:pPr marL="0" indent="0" algn="l">
              <a:buNone/>
            </a:pPr>
            <a:r>
              <a:rPr lang="en-US" dirty="0">
                <a:solidFill>
                  <a:srgbClr val="FFFF00"/>
                </a:solidFill>
              </a:rPr>
              <a:t>He enters the name in the provided input field. </a:t>
            </a:r>
          </a:p>
          <a:p>
            <a:pPr marL="0" indent="0" algn="l">
              <a:buNone/>
            </a:pPr>
            <a:r>
              <a:rPr lang="en-US" dirty="0">
                <a:solidFill>
                  <a:srgbClr val="FFFF00"/>
                </a:solidFill>
              </a:rPr>
              <a:t>Siddu clicks the “</a:t>
            </a:r>
            <a:r>
              <a:rPr lang="en-US" dirty="0" err="1">
                <a:solidFill>
                  <a:srgbClr val="FFFF00"/>
                </a:solidFill>
              </a:rPr>
              <a:t>GetREcipe</a:t>
            </a:r>
            <a:r>
              <a:rPr lang="en-US" dirty="0">
                <a:solidFill>
                  <a:srgbClr val="FFFF00"/>
                </a:solidFill>
              </a:rPr>
              <a:t>" button. </a:t>
            </a:r>
          </a:p>
          <a:p>
            <a:pPr marL="0" indent="0" algn="just">
              <a:buNone/>
            </a:pPr>
            <a:r>
              <a:rPr lang="en-US" dirty="0">
                <a:solidFill>
                  <a:schemeClr val="tx1"/>
                </a:solidFill>
              </a:rPr>
              <a:t>Expected Outcome</a:t>
            </a:r>
            <a:r>
              <a:rPr lang="en-US" dirty="0"/>
              <a:t>: </a:t>
            </a:r>
            <a:r>
              <a:rPr lang="en-US" dirty="0">
                <a:solidFill>
                  <a:srgbClr val="FFFF00"/>
                </a:solidFill>
              </a:rPr>
              <a:t>The application fetches process and ingredients using the Food Recipe API based on name and displays it on the screen. </a:t>
            </a:r>
            <a:endParaRPr lang="en-IN" dirty="0">
              <a:solidFill>
                <a:srgbClr val="FFFF00"/>
              </a:solidFill>
            </a:endParaRPr>
          </a:p>
          <a:p>
            <a:pPr marL="0" indent="0">
              <a:buNone/>
            </a:pPr>
            <a:endParaRPr lang="en-US" dirty="0">
              <a:solidFill>
                <a:srgbClr val="FE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683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Food Recipe Pictures | Download Free Images on Unsplash">
            <a:extLst>
              <a:ext uri="{FF2B5EF4-FFF2-40B4-BE49-F238E27FC236}">
                <a16:creationId xmlns:a16="http://schemas.microsoft.com/office/drawing/2014/main" id="{37C16F2D-98F2-C7C1-0F95-87F7082B77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90" r="9091" b="340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FD5DA301-BEFB-9F98-2826-B298986727B9}"/>
              </a:ext>
            </a:extLst>
          </p:cNvPr>
          <p:cNvSpPr>
            <a:spLocks noGrp="1"/>
          </p:cNvSpPr>
          <p:nvPr>
            <p:ph idx="1"/>
          </p:nvPr>
        </p:nvSpPr>
        <p:spPr>
          <a:xfrm>
            <a:off x="724748" y="1219199"/>
            <a:ext cx="7493000" cy="3809999"/>
          </a:xfrm>
        </p:spPr>
        <p:txBody>
          <a:bodyPr>
            <a:normAutofit fontScale="92500"/>
          </a:bodyPr>
          <a:lstStyle/>
          <a:p>
            <a:pPr marL="0" indent="0">
              <a:buNone/>
            </a:pPr>
            <a:r>
              <a:rPr lang="en-US" sz="2400" dirty="0">
                <a:solidFill>
                  <a:schemeClr val="tx1"/>
                </a:solidFill>
              </a:rPr>
              <a:t>Scenario: Error Handling for Invalid name</a:t>
            </a:r>
          </a:p>
          <a:p>
            <a:pPr marL="0" indent="0">
              <a:buNone/>
            </a:pPr>
            <a:r>
              <a:rPr lang="en-US" dirty="0"/>
              <a:t> </a:t>
            </a:r>
          </a:p>
          <a:p>
            <a:pPr marL="0" indent="0" algn="l">
              <a:buNone/>
            </a:pPr>
            <a:r>
              <a:rPr lang="en-US" dirty="0">
                <a:solidFill>
                  <a:schemeClr val="accent2">
                    <a:lumMod val="75000"/>
                  </a:schemeClr>
                </a:solidFill>
              </a:rPr>
              <a:t>User: </a:t>
            </a:r>
            <a:r>
              <a:rPr lang="en-US" dirty="0"/>
              <a:t>Pradeep</a:t>
            </a:r>
            <a:endParaRPr lang="en-US" dirty="0">
              <a:solidFill>
                <a:schemeClr val="accent2">
                  <a:lumMod val="75000"/>
                </a:schemeClr>
              </a:solidFill>
            </a:endParaRPr>
          </a:p>
          <a:p>
            <a:pPr marL="0" indent="0" algn="l">
              <a:buNone/>
            </a:pPr>
            <a:r>
              <a:rPr lang="en-US" dirty="0">
                <a:solidFill>
                  <a:schemeClr val="accent2">
                    <a:lumMod val="75000"/>
                  </a:schemeClr>
                </a:solidFill>
              </a:rPr>
              <a:t>Goal: </a:t>
            </a:r>
            <a:r>
              <a:rPr lang="en-US" dirty="0"/>
              <a:t>Pradeep</a:t>
            </a:r>
            <a:r>
              <a:rPr lang="en-US" dirty="0">
                <a:solidFill>
                  <a:schemeClr val="accent2">
                    <a:lumMod val="75000"/>
                  </a:schemeClr>
                </a:solidFill>
              </a:rPr>
              <a:t> </a:t>
            </a:r>
            <a:r>
              <a:rPr lang="en-US" dirty="0"/>
              <a:t>wants to know the process of cooking a chicken curry recipe but unfortunately he entered a wrong name in input </a:t>
            </a:r>
            <a:r>
              <a:rPr lang="en-US" dirty="0" err="1"/>
              <a:t>feild</a:t>
            </a:r>
            <a:endParaRPr lang="en-US" dirty="0"/>
          </a:p>
          <a:p>
            <a:pPr marL="0" indent="0" algn="l">
              <a:buNone/>
            </a:pPr>
            <a:r>
              <a:rPr lang="en-US" dirty="0">
                <a:solidFill>
                  <a:schemeClr val="accent2">
                    <a:lumMod val="75000"/>
                  </a:schemeClr>
                </a:solidFill>
              </a:rPr>
              <a:t>Actions: </a:t>
            </a:r>
            <a:r>
              <a:rPr lang="en-US" dirty="0"/>
              <a:t>Pradeep opens the Food Recipe application. </a:t>
            </a:r>
          </a:p>
          <a:p>
            <a:pPr marL="0" indent="0" algn="l">
              <a:buNone/>
            </a:pPr>
            <a:r>
              <a:rPr lang="en-US" dirty="0"/>
              <a:t>he enters an invalid name in the provided input field. He clicks the button. </a:t>
            </a:r>
          </a:p>
          <a:p>
            <a:pPr marL="0" indent="0" algn="l">
              <a:buNone/>
            </a:pPr>
            <a:r>
              <a:rPr lang="en-US" dirty="0">
                <a:solidFill>
                  <a:schemeClr val="accent2">
                    <a:lumMod val="75000"/>
                  </a:schemeClr>
                </a:solidFill>
              </a:rPr>
              <a:t>Expected Outcome: </a:t>
            </a:r>
            <a:r>
              <a:rPr lang="en-US" dirty="0"/>
              <a:t>The application validates the name and displays an error message indicating that the name is not present in this API.</a:t>
            </a:r>
            <a:endParaRPr lang="en-IN" dirty="0"/>
          </a:p>
        </p:txBody>
      </p:sp>
      <p:sp>
        <p:nvSpPr>
          <p:cNvPr id="2" name="Content Placeholder 8">
            <a:extLst>
              <a:ext uri="{FF2B5EF4-FFF2-40B4-BE49-F238E27FC236}">
                <a16:creationId xmlns:a16="http://schemas.microsoft.com/office/drawing/2014/main" id="{380C8889-73CF-F1F8-6710-AE7A33E9D024}"/>
              </a:ext>
            </a:extLst>
          </p:cNvPr>
          <p:cNvSpPr txBox="1">
            <a:spLocks/>
          </p:cNvSpPr>
          <p:nvPr/>
        </p:nvSpPr>
        <p:spPr>
          <a:xfrm>
            <a:off x="725596" y="1219198"/>
            <a:ext cx="7493000" cy="380999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chemeClr val="tx1"/>
                </a:solidFill>
              </a:rPr>
              <a:t>Scenario: Error Handling for Invalid name</a:t>
            </a:r>
          </a:p>
          <a:p>
            <a:pPr marL="0" indent="0">
              <a:buFont typeface="Wingdings 3" charset="2"/>
              <a:buNone/>
            </a:pPr>
            <a:r>
              <a:rPr lang="en-US" dirty="0"/>
              <a:t> </a:t>
            </a:r>
          </a:p>
          <a:p>
            <a:pPr marL="0" indent="0">
              <a:buFont typeface="Wingdings 3" charset="2"/>
              <a:buNone/>
            </a:pPr>
            <a:r>
              <a:rPr lang="en-US" dirty="0">
                <a:solidFill>
                  <a:schemeClr val="tx1"/>
                </a:solidFill>
              </a:rPr>
              <a:t>User</a:t>
            </a:r>
            <a:r>
              <a:rPr lang="en-US" dirty="0">
                <a:solidFill>
                  <a:srgbClr val="FFFF00"/>
                </a:solidFill>
              </a:rPr>
              <a:t>: Pradeep</a:t>
            </a:r>
          </a:p>
          <a:p>
            <a:pPr marL="0" indent="0">
              <a:buFont typeface="Wingdings 3" charset="2"/>
              <a:buNone/>
            </a:pPr>
            <a:r>
              <a:rPr lang="en-US" dirty="0">
                <a:solidFill>
                  <a:schemeClr val="tx1"/>
                </a:solidFill>
              </a:rPr>
              <a:t>Goal: </a:t>
            </a:r>
            <a:r>
              <a:rPr lang="en-US" dirty="0">
                <a:solidFill>
                  <a:srgbClr val="FFFF00"/>
                </a:solidFill>
              </a:rPr>
              <a:t>Pradeep wants to know the process of cooking a chicken curry recipe but unfortunately he entered a wrong name in input </a:t>
            </a:r>
            <a:r>
              <a:rPr lang="en-US" dirty="0" err="1">
                <a:solidFill>
                  <a:srgbClr val="FFFF00"/>
                </a:solidFill>
              </a:rPr>
              <a:t>feild</a:t>
            </a:r>
            <a:endParaRPr lang="en-US" dirty="0">
              <a:solidFill>
                <a:srgbClr val="FFFF00"/>
              </a:solidFill>
            </a:endParaRPr>
          </a:p>
          <a:p>
            <a:pPr marL="0" indent="0">
              <a:buFont typeface="Wingdings 3" charset="2"/>
              <a:buNone/>
            </a:pPr>
            <a:r>
              <a:rPr lang="en-US" dirty="0">
                <a:solidFill>
                  <a:schemeClr val="tx1"/>
                </a:solidFill>
              </a:rPr>
              <a:t>Actions:</a:t>
            </a:r>
            <a:r>
              <a:rPr lang="en-US" dirty="0">
                <a:solidFill>
                  <a:schemeClr val="accent2">
                    <a:lumMod val="75000"/>
                  </a:schemeClr>
                </a:solidFill>
              </a:rPr>
              <a:t> </a:t>
            </a:r>
            <a:r>
              <a:rPr lang="en-US" dirty="0">
                <a:solidFill>
                  <a:srgbClr val="FFFF00"/>
                </a:solidFill>
              </a:rPr>
              <a:t>Pradeep opens the Food Recipe application. </a:t>
            </a:r>
          </a:p>
          <a:p>
            <a:pPr marL="0" indent="0">
              <a:buFont typeface="Wingdings 3" charset="2"/>
              <a:buNone/>
            </a:pPr>
            <a:r>
              <a:rPr lang="en-US" dirty="0">
                <a:solidFill>
                  <a:srgbClr val="FFFF00"/>
                </a:solidFill>
              </a:rPr>
              <a:t>he enters an invalid name in the provided input field. He clicks the button. </a:t>
            </a:r>
          </a:p>
          <a:p>
            <a:pPr marL="0" indent="0">
              <a:buFont typeface="Wingdings 3" charset="2"/>
              <a:buNone/>
            </a:pPr>
            <a:r>
              <a:rPr lang="en-US" dirty="0">
                <a:solidFill>
                  <a:schemeClr val="tx1"/>
                </a:solidFill>
              </a:rPr>
              <a:t>Expected Outcome: </a:t>
            </a:r>
            <a:r>
              <a:rPr lang="en-US" dirty="0">
                <a:solidFill>
                  <a:srgbClr val="FFFF00"/>
                </a:solidFill>
              </a:rPr>
              <a:t>The application validates the name and displays an error message indicating that the name is not present in this API</a:t>
            </a:r>
            <a:r>
              <a:rPr lang="en-US" dirty="0"/>
              <a:t>.</a:t>
            </a:r>
            <a:endParaRPr lang="en-IN" dirty="0"/>
          </a:p>
        </p:txBody>
      </p:sp>
    </p:spTree>
    <p:extLst>
      <p:ext uri="{BB962C8B-B14F-4D97-AF65-F5344CB8AC3E}">
        <p14:creationId xmlns:p14="http://schemas.microsoft.com/office/powerpoint/2010/main" val="33813828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89213" y="2514600"/>
            <a:ext cx="8915399" cy="2262781"/>
          </a:xfrm>
        </p:spPr>
        <p:txBody>
          <a:bodyPr>
            <a:normAutofit/>
          </a:bodyPr>
          <a:lstStyle/>
          <a:p>
            <a:r>
              <a:rPr lang="en-US" dirty="0">
                <a:solidFill>
                  <a:schemeClr val="tx1"/>
                </a:solidFill>
                <a:highlight>
                  <a:srgbClr val="000000"/>
                </a:highlight>
                <a:latin typeface="Times New Roman" panose="02020603050405020304" pitchFamily="18" charset="0"/>
                <a:cs typeface="Times New Roman" panose="02020603050405020304" pitchFamily="18" charset="0"/>
              </a:rPr>
              <a:t>User Interface</a:t>
            </a:r>
          </a:p>
        </p:txBody>
      </p:sp>
      <p:sp>
        <p:nvSpPr>
          <p:cNvPr id="10" name="Rectangle 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6253947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189</TotalTime>
  <Words>568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Century Gothic (Body)</vt:lpstr>
      <vt:lpstr>Times New Roman</vt:lpstr>
      <vt:lpstr>Wingdings 3</vt:lpstr>
      <vt:lpstr>Wisp</vt:lpstr>
      <vt:lpstr>Food recipe application using food recipe API</vt:lpstr>
      <vt:lpstr>OverView</vt:lpstr>
      <vt:lpstr>Requirements</vt:lpstr>
      <vt:lpstr>PowerPoint Presentation</vt:lpstr>
      <vt:lpstr>PowerPoint Presentation</vt:lpstr>
      <vt:lpstr>User Scenarios</vt:lpstr>
      <vt:lpstr>PowerPoint Presentation</vt:lpstr>
      <vt:lpstr>PowerPoint Presentation</vt:lpstr>
      <vt:lpstr>User Interface</vt:lpstr>
      <vt:lpstr>  </vt:lpstr>
      <vt:lpstr>Use Cases</vt:lpstr>
      <vt:lpstr>PowerPoint Presentation</vt:lpstr>
      <vt:lpstr>Q&amp;A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based on Pin code or location Using open weather api</dc:title>
  <dc:subject/>
  <dc:creator>Atchuta ranga pavan kumar</dc:creator>
  <cp:lastModifiedBy>Siddu Akumalla</cp:lastModifiedBy>
  <cp:revision>12</cp:revision>
  <dcterms:created xsi:type="dcterms:W3CDTF">2023-07-04T08:20:46Z</dcterms:created>
  <dcterms:modified xsi:type="dcterms:W3CDTF">2023-07-07T15:23:20Z</dcterms:modified>
</cp:coreProperties>
</file>