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65A2-422E-1749-3318-42EC0CB1BE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DC7844-9BB7-8646-A575-94AD143E94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74C36A-6BCC-D545-28FE-E86E88E73A6C}"/>
              </a:ext>
            </a:extLst>
          </p:cNvPr>
          <p:cNvSpPr>
            <a:spLocks noGrp="1"/>
          </p:cNvSpPr>
          <p:nvPr>
            <p:ph type="dt" sz="half" idx="10"/>
          </p:nvPr>
        </p:nvSpPr>
        <p:spPr/>
        <p:txBody>
          <a:bodyPr/>
          <a:lstStyle/>
          <a:p>
            <a:fld id="{239B01CF-B630-4E7C-8EC2-0FFB0B140297}" type="datetimeFigureOut">
              <a:rPr lang="en-IN" smtClean="0"/>
              <a:t>19-05-2022</a:t>
            </a:fld>
            <a:endParaRPr lang="en-IN"/>
          </a:p>
        </p:txBody>
      </p:sp>
      <p:sp>
        <p:nvSpPr>
          <p:cNvPr id="5" name="Footer Placeholder 4">
            <a:extLst>
              <a:ext uri="{FF2B5EF4-FFF2-40B4-BE49-F238E27FC236}">
                <a16:creationId xmlns:a16="http://schemas.microsoft.com/office/drawing/2014/main" id="{6E7AD8E5-0DB0-7148-99D6-F6F99CEDA0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B7E1F6-D932-BB82-60FA-E9AF36F83431}"/>
              </a:ext>
            </a:extLst>
          </p:cNvPr>
          <p:cNvSpPr>
            <a:spLocks noGrp="1"/>
          </p:cNvSpPr>
          <p:nvPr>
            <p:ph type="sldNum" sz="quarter" idx="12"/>
          </p:nvPr>
        </p:nvSpPr>
        <p:spPr/>
        <p:txBody>
          <a:bodyPr/>
          <a:lstStyle/>
          <a:p>
            <a:fld id="{B5F631FD-37EB-4062-8A4E-50BF83212833}" type="slidenum">
              <a:rPr lang="en-IN" smtClean="0"/>
              <a:t>‹#›</a:t>
            </a:fld>
            <a:endParaRPr lang="en-IN"/>
          </a:p>
        </p:txBody>
      </p:sp>
    </p:spTree>
    <p:extLst>
      <p:ext uri="{BB962C8B-B14F-4D97-AF65-F5344CB8AC3E}">
        <p14:creationId xmlns:p14="http://schemas.microsoft.com/office/powerpoint/2010/main" val="986935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3017-8B74-08CE-2B04-9A80EC2F84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E35596-335D-4F6C-90A5-711B45922B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323D72-E650-2CAD-919D-606EAD7A1E92}"/>
              </a:ext>
            </a:extLst>
          </p:cNvPr>
          <p:cNvSpPr>
            <a:spLocks noGrp="1"/>
          </p:cNvSpPr>
          <p:nvPr>
            <p:ph type="dt" sz="half" idx="10"/>
          </p:nvPr>
        </p:nvSpPr>
        <p:spPr/>
        <p:txBody>
          <a:bodyPr/>
          <a:lstStyle/>
          <a:p>
            <a:fld id="{239B01CF-B630-4E7C-8EC2-0FFB0B140297}" type="datetimeFigureOut">
              <a:rPr lang="en-IN" smtClean="0"/>
              <a:t>19-05-2022</a:t>
            </a:fld>
            <a:endParaRPr lang="en-IN"/>
          </a:p>
        </p:txBody>
      </p:sp>
      <p:sp>
        <p:nvSpPr>
          <p:cNvPr id="5" name="Footer Placeholder 4">
            <a:extLst>
              <a:ext uri="{FF2B5EF4-FFF2-40B4-BE49-F238E27FC236}">
                <a16:creationId xmlns:a16="http://schemas.microsoft.com/office/drawing/2014/main" id="{93EDDB0A-DD41-E677-86F0-93F5889F94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A2A7EB-C741-A8AD-DDFA-4F524904CD81}"/>
              </a:ext>
            </a:extLst>
          </p:cNvPr>
          <p:cNvSpPr>
            <a:spLocks noGrp="1"/>
          </p:cNvSpPr>
          <p:nvPr>
            <p:ph type="sldNum" sz="quarter" idx="12"/>
          </p:nvPr>
        </p:nvSpPr>
        <p:spPr/>
        <p:txBody>
          <a:bodyPr/>
          <a:lstStyle/>
          <a:p>
            <a:fld id="{B5F631FD-37EB-4062-8A4E-50BF83212833}" type="slidenum">
              <a:rPr lang="en-IN" smtClean="0"/>
              <a:t>‹#›</a:t>
            </a:fld>
            <a:endParaRPr lang="en-IN"/>
          </a:p>
        </p:txBody>
      </p:sp>
    </p:spTree>
    <p:extLst>
      <p:ext uri="{BB962C8B-B14F-4D97-AF65-F5344CB8AC3E}">
        <p14:creationId xmlns:p14="http://schemas.microsoft.com/office/powerpoint/2010/main" val="454003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E31B63-1D70-AFD7-2BB7-5C61F7987B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E546A4-1011-E25C-9CAF-E7569D5DD9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75254D-3B9B-0FC6-E2B2-DD555D0C8F9F}"/>
              </a:ext>
            </a:extLst>
          </p:cNvPr>
          <p:cNvSpPr>
            <a:spLocks noGrp="1"/>
          </p:cNvSpPr>
          <p:nvPr>
            <p:ph type="dt" sz="half" idx="10"/>
          </p:nvPr>
        </p:nvSpPr>
        <p:spPr/>
        <p:txBody>
          <a:bodyPr/>
          <a:lstStyle/>
          <a:p>
            <a:fld id="{239B01CF-B630-4E7C-8EC2-0FFB0B140297}" type="datetimeFigureOut">
              <a:rPr lang="en-IN" smtClean="0"/>
              <a:t>19-05-2022</a:t>
            </a:fld>
            <a:endParaRPr lang="en-IN"/>
          </a:p>
        </p:txBody>
      </p:sp>
      <p:sp>
        <p:nvSpPr>
          <p:cNvPr id="5" name="Footer Placeholder 4">
            <a:extLst>
              <a:ext uri="{FF2B5EF4-FFF2-40B4-BE49-F238E27FC236}">
                <a16:creationId xmlns:a16="http://schemas.microsoft.com/office/drawing/2014/main" id="{5F77E403-69A5-9B7D-42C5-AC2961000A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3FDA1F-5197-269A-6639-96FBAF8394CD}"/>
              </a:ext>
            </a:extLst>
          </p:cNvPr>
          <p:cNvSpPr>
            <a:spLocks noGrp="1"/>
          </p:cNvSpPr>
          <p:nvPr>
            <p:ph type="sldNum" sz="quarter" idx="12"/>
          </p:nvPr>
        </p:nvSpPr>
        <p:spPr/>
        <p:txBody>
          <a:bodyPr/>
          <a:lstStyle/>
          <a:p>
            <a:fld id="{B5F631FD-37EB-4062-8A4E-50BF83212833}" type="slidenum">
              <a:rPr lang="en-IN" smtClean="0"/>
              <a:t>‹#›</a:t>
            </a:fld>
            <a:endParaRPr lang="en-IN"/>
          </a:p>
        </p:txBody>
      </p:sp>
    </p:spTree>
    <p:extLst>
      <p:ext uri="{BB962C8B-B14F-4D97-AF65-F5344CB8AC3E}">
        <p14:creationId xmlns:p14="http://schemas.microsoft.com/office/powerpoint/2010/main" val="578584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5DAB-A88E-D5FD-D34C-BE60412799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2F1CD8-E697-558E-1EE4-E94B699F37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5E777D-183C-740C-4844-703C488B3017}"/>
              </a:ext>
            </a:extLst>
          </p:cNvPr>
          <p:cNvSpPr>
            <a:spLocks noGrp="1"/>
          </p:cNvSpPr>
          <p:nvPr>
            <p:ph type="dt" sz="half" idx="10"/>
          </p:nvPr>
        </p:nvSpPr>
        <p:spPr/>
        <p:txBody>
          <a:bodyPr/>
          <a:lstStyle/>
          <a:p>
            <a:fld id="{239B01CF-B630-4E7C-8EC2-0FFB0B140297}" type="datetimeFigureOut">
              <a:rPr lang="en-IN" smtClean="0"/>
              <a:t>19-05-2022</a:t>
            </a:fld>
            <a:endParaRPr lang="en-IN"/>
          </a:p>
        </p:txBody>
      </p:sp>
      <p:sp>
        <p:nvSpPr>
          <p:cNvPr id="5" name="Footer Placeholder 4">
            <a:extLst>
              <a:ext uri="{FF2B5EF4-FFF2-40B4-BE49-F238E27FC236}">
                <a16:creationId xmlns:a16="http://schemas.microsoft.com/office/drawing/2014/main" id="{6F388B8D-13A1-8AD9-D3B4-19C408082F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8EBD18-6C8A-6336-C34E-B8DCCD4586C1}"/>
              </a:ext>
            </a:extLst>
          </p:cNvPr>
          <p:cNvSpPr>
            <a:spLocks noGrp="1"/>
          </p:cNvSpPr>
          <p:nvPr>
            <p:ph type="sldNum" sz="quarter" idx="12"/>
          </p:nvPr>
        </p:nvSpPr>
        <p:spPr/>
        <p:txBody>
          <a:bodyPr/>
          <a:lstStyle/>
          <a:p>
            <a:fld id="{B5F631FD-37EB-4062-8A4E-50BF83212833}" type="slidenum">
              <a:rPr lang="en-IN" smtClean="0"/>
              <a:t>‹#›</a:t>
            </a:fld>
            <a:endParaRPr lang="en-IN"/>
          </a:p>
        </p:txBody>
      </p:sp>
    </p:spTree>
    <p:extLst>
      <p:ext uri="{BB962C8B-B14F-4D97-AF65-F5344CB8AC3E}">
        <p14:creationId xmlns:p14="http://schemas.microsoft.com/office/powerpoint/2010/main" val="129263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F92B-8B4B-9A18-0813-0C1B6FF5E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C3ED51-6DCE-BB65-456C-3B2C9940A2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C90D29-6EFE-AD66-22CD-705424465090}"/>
              </a:ext>
            </a:extLst>
          </p:cNvPr>
          <p:cNvSpPr>
            <a:spLocks noGrp="1"/>
          </p:cNvSpPr>
          <p:nvPr>
            <p:ph type="dt" sz="half" idx="10"/>
          </p:nvPr>
        </p:nvSpPr>
        <p:spPr/>
        <p:txBody>
          <a:bodyPr/>
          <a:lstStyle/>
          <a:p>
            <a:fld id="{239B01CF-B630-4E7C-8EC2-0FFB0B140297}" type="datetimeFigureOut">
              <a:rPr lang="en-IN" smtClean="0"/>
              <a:t>19-05-2022</a:t>
            </a:fld>
            <a:endParaRPr lang="en-IN"/>
          </a:p>
        </p:txBody>
      </p:sp>
      <p:sp>
        <p:nvSpPr>
          <p:cNvPr id="5" name="Footer Placeholder 4">
            <a:extLst>
              <a:ext uri="{FF2B5EF4-FFF2-40B4-BE49-F238E27FC236}">
                <a16:creationId xmlns:a16="http://schemas.microsoft.com/office/drawing/2014/main" id="{922224D0-7BCA-412F-9E98-F108280ABA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E355BA-AFC4-029E-E998-F4AEA243BED6}"/>
              </a:ext>
            </a:extLst>
          </p:cNvPr>
          <p:cNvSpPr>
            <a:spLocks noGrp="1"/>
          </p:cNvSpPr>
          <p:nvPr>
            <p:ph type="sldNum" sz="quarter" idx="12"/>
          </p:nvPr>
        </p:nvSpPr>
        <p:spPr/>
        <p:txBody>
          <a:bodyPr/>
          <a:lstStyle/>
          <a:p>
            <a:fld id="{B5F631FD-37EB-4062-8A4E-50BF83212833}" type="slidenum">
              <a:rPr lang="en-IN" smtClean="0"/>
              <a:t>‹#›</a:t>
            </a:fld>
            <a:endParaRPr lang="en-IN"/>
          </a:p>
        </p:txBody>
      </p:sp>
    </p:spTree>
    <p:extLst>
      <p:ext uri="{BB962C8B-B14F-4D97-AF65-F5344CB8AC3E}">
        <p14:creationId xmlns:p14="http://schemas.microsoft.com/office/powerpoint/2010/main" val="200033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E5C1A-0087-FEF7-5F3C-CB86BB1347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33294F-F47D-2C7B-AF12-BD472DF6B8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A9BE10-69C6-2356-A1CA-5D5F236BF8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6B8A2D-D28D-13A5-D6F3-5F2BF39DFA97}"/>
              </a:ext>
            </a:extLst>
          </p:cNvPr>
          <p:cNvSpPr>
            <a:spLocks noGrp="1"/>
          </p:cNvSpPr>
          <p:nvPr>
            <p:ph type="dt" sz="half" idx="10"/>
          </p:nvPr>
        </p:nvSpPr>
        <p:spPr/>
        <p:txBody>
          <a:bodyPr/>
          <a:lstStyle/>
          <a:p>
            <a:fld id="{239B01CF-B630-4E7C-8EC2-0FFB0B140297}" type="datetimeFigureOut">
              <a:rPr lang="en-IN" smtClean="0"/>
              <a:t>19-05-2022</a:t>
            </a:fld>
            <a:endParaRPr lang="en-IN"/>
          </a:p>
        </p:txBody>
      </p:sp>
      <p:sp>
        <p:nvSpPr>
          <p:cNvPr id="6" name="Footer Placeholder 5">
            <a:extLst>
              <a:ext uri="{FF2B5EF4-FFF2-40B4-BE49-F238E27FC236}">
                <a16:creationId xmlns:a16="http://schemas.microsoft.com/office/drawing/2014/main" id="{8F92BED6-46D2-A0B7-911A-2F647FDAA8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223BFB-D89C-E0C4-656D-C8E337C9F90A}"/>
              </a:ext>
            </a:extLst>
          </p:cNvPr>
          <p:cNvSpPr>
            <a:spLocks noGrp="1"/>
          </p:cNvSpPr>
          <p:nvPr>
            <p:ph type="sldNum" sz="quarter" idx="12"/>
          </p:nvPr>
        </p:nvSpPr>
        <p:spPr/>
        <p:txBody>
          <a:bodyPr/>
          <a:lstStyle/>
          <a:p>
            <a:fld id="{B5F631FD-37EB-4062-8A4E-50BF83212833}" type="slidenum">
              <a:rPr lang="en-IN" smtClean="0"/>
              <a:t>‹#›</a:t>
            </a:fld>
            <a:endParaRPr lang="en-IN"/>
          </a:p>
        </p:txBody>
      </p:sp>
    </p:spTree>
    <p:extLst>
      <p:ext uri="{BB962C8B-B14F-4D97-AF65-F5344CB8AC3E}">
        <p14:creationId xmlns:p14="http://schemas.microsoft.com/office/powerpoint/2010/main" val="281053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BE05-F152-508B-7306-AB32652EDC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2F5EAF-F452-93B2-4E43-20A12EA134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D7C99C-2F59-E9E0-F51C-02C9F38E7F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716858-3FBE-7A68-D5B7-AF3AE3B8DA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8BF8BD-BBA2-EE02-306D-33AD4384B4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40B8E8-FD3A-F77A-241C-64304451F020}"/>
              </a:ext>
            </a:extLst>
          </p:cNvPr>
          <p:cNvSpPr>
            <a:spLocks noGrp="1"/>
          </p:cNvSpPr>
          <p:nvPr>
            <p:ph type="dt" sz="half" idx="10"/>
          </p:nvPr>
        </p:nvSpPr>
        <p:spPr/>
        <p:txBody>
          <a:bodyPr/>
          <a:lstStyle/>
          <a:p>
            <a:fld id="{239B01CF-B630-4E7C-8EC2-0FFB0B140297}" type="datetimeFigureOut">
              <a:rPr lang="en-IN" smtClean="0"/>
              <a:t>19-05-2022</a:t>
            </a:fld>
            <a:endParaRPr lang="en-IN"/>
          </a:p>
        </p:txBody>
      </p:sp>
      <p:sp>
        <p:nvSpPr>
          <p:cNvPr id="8" name="Footer Placeholder 7">
            <a:extLst>
              <a:ext uri="{FF2B5EF4-FFF2-40B4-BE49-F238E27FC236}">
                <a16:creationId xmlns:a16="http://schemas.microsoft.com/office/drawing/2014/main" id="{EC344463-FF14-A1AA-8D7B-4438A68749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FEF131-C1F5-9D02-14E5-115F83CD19FE}"/>
              </a:ext>
            </a:extLst>
          </p:cNvPr>
          <p:cNvSpPr>
            <a:spLocks noGrp="1"/>
          </p:cNvSpPr>
          <p:nvPr>
            <p:ph type="sldNum" sz="quarter" idx="12"/>
          </p:nvPr>
        </p:nvSpPr>
        <p:spPr/>
        <p:txBody>
          <a:bodyPr/>
          <a:lstStyle/>
          <a:p>
            <a:fld id="{B5F631FD-37EB-4062-8A4E-50BF83212833}" type="slidenum">
              <a:rPr lang="en-IN" smtClean="0"/>
              <a:t>‹#›</a:t>
            </a:fld>
            <a:endParaRPr lang="en-IN"/>
          </a:p>
        </p:txBody>
      </p:sp>
    </p:spTree>
    <p:extLst>
      <p:ext uri="{BB962C8B-B14F-4D97-AF65-F5344CB8AC3E}">
        <p14:creationId xmlns:p14="http://schemas.microsoft.com/office/powerpoint/2010/main" val="570468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C2E89-C3FA-7163-DD03-A1D9520655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3DA655-A41A-5F3A-7A5C-47AC9C412874}"/>
              </a:ext>
            </a:extLst>
          </p:cNvPr>
          <p:cNvSpPr>
            <a:spLocks noGrp="1"/>
          </p:cNvSpPr>
          <p:nvPr>
            <p:ph type="dt" sz="half" idx="10"/>
          </p:nvPr>
        </p:nvSpPr>
        <p:spPr/>
        <p:txBody>
          <a:bodyPr/>
          <a:lstStyle/>
          <a:p>
            <a:fld id="{239B01CF-B630-4E7C-8EC2-0FFB0B140297}" type="datetimeFigureOut">
              <a:rPr lang="en-IN" smtClean="0"/>
              <a:t>19-05-2022</a:t>
            </a:fld>
            <a:endParaRPr lang="en-IN"/>
          </a:p>
        </p:txBody>
      </p:sp>
      <p:sp>
        <p:nvSpPr>
          <p:cNvPr id="4" name="Footer Placeholder 3">
            <a:extLst>
              <a:ext uri="{FF2B5EF4-FFF2-40B4-BE49-F238E27FC236}">
                <a16:creationId xmlns:a16="http://schemas.microsoft.com/office/drawing/2014/main" id="{5C2B94CB-9F0B-8973-6C1C-77DA909840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9BC034-E77A-7A73-CBFA-24BC2467D315}"/>
              </a:ext>
            </a:extLst>
          </p:cNvPr>
          <p:cNvSpPr>
            <a:spLocks noGrp="1"/>
          </p:cNvSpPr>
          <p:nvPr>
            <p:ph type="sldNum" sz="quarter" idx="12"/>
          </p:nvPr>
        </p:nvSpPr>
        <p:spPr/>
        <p:txBody>
          <a:bodyPr/>
          <a:lstStyle/>
          <a:p>
            <a:fld id="{B5F631FD-37EB-4062-8A4E-50BF83212833}" type="slidenum">
              <a:rPr lang="en-IN" smtClean="0"/>
              <a:t>‹#›</a:t>
            </a:fld>
            <a:endParaRPr lang="en-IN"/>
          </a:p>
        </p:txBody>
      </p:sp>
    </p:spTree>
    <p:extLst>
      <p:ext uri="{BB962C8B-B14F-4D97-AF65-F5344CB8AC3E}">
        <p14:creationId xmlns:p14="http://schemas.microsoft.com/office/powerpoint/2010/main" val="2067118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382493-EE19-F063-D458-252EFB7A9F9D}"/>
              </a:ext>
            </a:extLst>
          </p:cNvPr>
          <p:cNvSpPr>
            <a:spLocks noGrp="1"/>
          </p:cNvSpPr>
          <p:nvPr>
            <p:ph type="dt" sz="half" idx="10"/>
          </p:nvPr>
        </p:nvSpPr>
        <p:spPr/>
        <p:txBody>
          <a:bodyPr/>
          <a:lstStyle/>
          <a:p>
            <a:fld id="{239B01CF-B630-4E7C-8EC2-0FFB0B140297}" type="datetimeFigureOut">
              <a:rPr lang="en-IN" smtClean="0"/>
              <a:t>19-05-2022</a:t>
            </a:fld>
            <a:endParaRPr lang="en-IN"/>
          </a:p>
        </p:txBody>
      </p:sp>
      <p:sp>
        <p:nvSpPr>
          <p:cNvPr id="3" name="Footer Placeholder 2">
            <a:extLst>
              <a:ext uri="{FF2B5EF4-FFF2-40B4-BE49-F238E27FC236}">
                <a16:creationId xmlns:a16="http://schemas.microsoft.com/office/drawing/2014/main" id="{DD39597D-80B5-AD8E-F500-87719A915F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F1E84C-5E88-B0DC-705A-AD322FD9ED70}"/>
              </a:ext>
            </a:extLst>
          </p:cNvPr>
          <p:cNvSpPr>
            <a:spLocks noGrp="1"/>
          </p:cNvSpPr>
          <p:nvPr>
            <p:ph type="sldNum" sz="quarter" idx="12"/>
          </p:nvPr>
        </p:nvSpPr>
        <p:spPr/>
        <p:txBody>
          <a:bodyPr/>
          <a:lstStyle/>
          <a:p>
            <a:fld id="{B5F631FD-37EB-4062-8A4E-50BF83212833}" type="slidenum">
              <a:rPr lang="en-IN" smtClean="0"/>
              <a:t>‹#›</a:t>
            </a:fld>
            <a:endParaRPr lang="en-IN"/>
          </a:p>
        </p:txBody>
      </p:sp>
    </p:spTree>
    <p:extLst>
      <p:ext uri="{BB962C8B-B14F-4D97-AF65-F5344CB8AC3E}">
        <p14:creationId xmlns:p14="http://schemas.microsoft.com/office/powerpoint/2010/main" val="1732262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A97AE-2053-CDC9-A91F-83831315CB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16ECEE-D3B9-B616-26C0-71D36D28A5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81AE3D-B286-C543-8D4A-6F1698673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7F9F8-E899-D74F-46C9-7C1AAA6951D4}"/>
              </a:ext>
            </a:extLst>
          </p:cNvPr>
          <p:cNvSpPr>
            <a:spLocks noGrp="1"/>
          </p:cNvSpPr>
          <p:nvPr>
            <p:ph type="dt" sz="half" idx="10"/>
          </p:nvPr>
        </p:nvSpPr>
        <p:spPr/>
        <p:txBody>
          <a:bodyPr/>
          <a:lstStyle/>
          <a:p>
            <a:fld id="{239B01CF-B630-4E7C-8EC2-0FFB0B140297}" type="datetimeFigureOut">
              <a:rPr lang="en-IN" smtClean="0"/>
              <a:t>19-05-2022</a:t>
            </a:fld>
            <a:endParaRPr lang="en-IN"/>
          </a:p>
        </p:txBody>
      </p:sp>
      <p:sp>
        <p:nvSpPr>
          <p:cNvPr id="6" name="Footer Placeholder 5">
            <a:extLst>
              <a:ext uri="{FF2B5EF4-FFF2-40B4-BE49-F238E27FC236}">
                <a16:creationId xmlns:a16="http://schemas.microsoft.com/office/drawing/2014/main" id="{A83BF1EC-18A3-52E9-6CF7-BFE22FC1F4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4EBEA9-A864-0A3F-9596-B178D81A38CA}"/>
              </a:ext>
            </a:extLst>
          </p:cNvPr>
          <p:cNvSpPr>
            <a:spLocks noGrp="1"/>
          </p:cNvSpPr>
          <p:nvPr>
            <p:ph type="sldNum" sz="quarter" idx="12"/>
          </p:nvPr>
        </p:nvSpPr>
        <p:spPr/>
        <p:txBody>
          <a:bodyPr/>
          <a:lstStyle/>
          <a:p>
            <a:fld id="{B5F631FD-37EB-4062-8A4E-50BF83212833}" type="slidenum">
              <a:rPr lang="en-IN" smtClean="0"/>
              <a:t>‹#›</a:t>
            </a:fld>
            <a:endParaRPr lang="en-IN"/>
          </a:p>
        </p:txBody>
      </p:sp>
    </p:spTree>
    <p:extLst>
      <p:ext uri="{BB962C8B-B14F-4D97-AF65-F5344CB8AC3E}">
        <p14:creationId xmlns:p14="http://schemas.microsoft.com/office/powerpoint/2010/main" val="114931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C435-07C5-1F7F-85DD-129ED3D7A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8EA88B-ED00-482C-E093-25C79B481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C2D4A9-7199-0275-AD6B-5BC57091F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34424-73C1-9D38-9AE6-CB00310C9DF7}"/>
              </a:ext>
            </a:extLst>
          </p:cNvPr>
          <p:cNvSpPr>
            <a:spLocks noGrp="1"/>
          </p:cNvSpPr>
          <p:nvPr>
            <p:ph type="dt" sz="half" idx="10"/>
          </p:nvPr>
        </p:nvSpPr>
        <p:spPr/>
        <p:txBody>
          <a:bodyPr/>
          <a:lstStyle/>
          <a:p>
            <a:fld id="{239B01CF-B630-4E7C-8EC2-0FFB0B140297}" type="datetimeFigureOut">
              <a:rPr lang="en-IN" smtClean="0"/>
              <a:t>19-05-2022</a:t>
            </a:fld>
            <a:endParaRPr lang="en-IN"/>
          </a:p>
        </p:txBody>
      </p:sp>
      <p:sp>
        <p:nvSpPr>
          <p:cNvPr id="6" name="Footer Placeholder 5">
            <a:extLst>
              <a:ext uri="{FF2B5EF4-FFF2-40B4-BE49-F238E27FC236}">
                <a16:creationId xmlns:a16="http://schemas.microsoft.com/office/drawing/2014/main" id="{BDE588FB-184C-A04A-54A3-26372F60BA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5772E9-35ED-1BD3-765E-A1982A6F44B4}"/>
              </a:ext>
            </a:extLst>
          </p:cNvPr>
          <p:cNvSpPr>
            <a:spLocks noGrp="1"/>
          </p:cNvSpPr>
          <p:nvPr>
            <p:ph type="sldNum" sz="quarter" idx="12"/>
          </p:nvPr>
        </p:nvSpPr>
        <p:spPr/>
        <p:txBody>
          <a:bodyPr/>
          <a:lstStyle/>
          <a:p>
            <a:fld id="{B5F631FD-37EB-4062-8A4E-50BF83212833}" type="slidenum">
              <a:rPr lang="en-IN" smtClean="0"/>
              <a:t>‹#›</a:t>
            </a:fld>
            <a:endParaRPr lang="en-IN"/>
          </a:p>
        </p:txBody>
      </p:sp>
    </p:spTree>
    <p:extLst>
      <p:ext uri="{BB962C8B-B14F-4D97-AF65-F5344CB8AC3E}">
        <p14:creationId xmlns:p14="http://schemas.microsoft.com/office/powerpoint/2010/main" val="158830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344BDE-9C35-20A3-5E97-E07D979237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D0C4BE-FC1B-D1C4-6966-301E9ECF5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E57F96-4C86-D8E1-DEE4-C3E2C213FB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9B01CF-B630-4E7C-8EC2-0FFB0B140297}" type="datetimeFigureOut">
              <a:rPr lang="en-IN" smtClean="0"/>
              <a:t>19-05-2022</a:t>
            </a:fld>
            <a:endParaRPr lang="en-IN"/>
          </a:p>
        </p:txBody>
      </p:sp>
      <p:sp>
        <p:nvSpPr>
          <p:cNvPr id="5" name="Footer Placeholder 4">
            <a:extLst>
              <a:ext uri="{FF2B5EF4-FFF2-40B4-BE49-F238E27FC236}">
                <a16:creationId xmlns:a16="http://schemas.microsoft.com/office/drawing/2014/main" id="{26671CF4-F8C1-48BE-648F-B0B6E9EDE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2DA926-06A0-6CED-196C-EB03F3F5C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631FD-37EB-4062-8A4E-50BF83212833}" type="slidenum">
              <a:rPr lang="en-IN" smtClean="0"/>
              <a:t>‹#›</a:t>
            </a:fld>
            <a:endParaRPr lang="en-IN"/>
          </a:p>
        </p:txBody>
      </p:sp>
    </p:spTree>
    <p:extLst>
      <p:ext uri="{BB962C8B-B14F-4D97-AF65-F5344CB8AC3E}">
        <p14:creationId xmlns:p14="http://schemas.microsoft.com/office/powerpoint/2010/main" val="4048727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E7A1-31DC-D721-2BBC-701E84775F3F}"/>
              </a:ext>
            </a:extLst>
          </p:cNvPr>
          <p:cNvSpPr>
            <a:spLocks noGrp="1"/>
          </p:cNvSpPr>
          <p:nvPr>
            <p:ph type="ctrTitle"/>
          </p:nvPr>
        </p:nvSpPr>
        <p:spPr/>
        <p:txBody>
          <a:bodyPr/>
          <a:lstStyle/>
          <a:p>
            <a:r>
              <a:rPr lang="en-GB" dirty="0"/>
              <a:t>Data and ML Pipeline – Capstone project</a:t>
            </a:r>
            <a:endParaRPr lang="en-IN" dirty="0"/>
          </a:p>
        </p:txBody>
      </p:sp>
    </p:spTree>
    <p:extLst>
      <p:ext uri="{BB962C8B-B14F-4D97-AF65-F5344CB8AC3E}">
        <p14:creationId xmlns:p14="http://schemas.microsoft.com/office/powerpoint/2010/main" val="1814860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FC1693-B56E-FBDC-45BE-B4A18230D24F}"/>
              </a:ext>
            </a:extLst>
          </p:cNvPr>
          <p:cNvSpPr txBox="1"/>
          <p:nvPr/>
        </p:nvSpPr>
        <p:spPr>
          <a:xfrm>
            <a:off x="715616" y="513113"/>
            <a:ext cx="5595731" cy="369332"/>
          </a:xfrm>
          <a:prstGeom prst="rect">
            <a:avLst/>
          </a:prstGeom>
          <a:noFill/>
        </p:spPr>
        <p:txBody>
          <a:bodyPr wrap="square" rtlCol="0">
            <a:spAutoFit/>
          </a:bodyPr>
          <a:lstStyle/>
          <a:p>
            <a:r>
              <a:rPr lang="en-GB" b="1" dirty="0"/>
              <a:t>Distribution of employee tenures</a:t>
            </a:r>
            <a:endParaRPr lang="en-IN" b="1" dirty="0"/>
          </a:p>
        </p:txBody>
      </p:sp>
      <p:pic>
        <p:nvPicPr>
          <p:cNvPr id="4" name="Picture 3">
            <a:extLst>
              <a:ext uri="{FF2B5EF4-FFF2-40B4-BE49-F238E27FC236}">
                <a16:creationId xmlns:a16="http://schemas.microsoft.com/office/drawing/2014/main" id="{C476FF80-56F9-E4B7-132B-2D3978BB0EF9}"/>
              </a:ext>
            </a:extLst>
          </p:cNvPr>
          <p:cNvPicPr>
            <a:picLocks noChangeAspect="1"/>
          </p:cNvPicPr>
          <p:nvPr/>
        </p:nvPicPr>
        <p:blipFill>
          <a:blip r:embed="rId2"/>
          <a:stretch>
            <a:fillRect/>
          </a:stretch>
        </p:blipFill>
        <p:spPr>
          <a:xfrm>
            <a:off x="611587" y="1000094"/>
            <a:ext cx="9583843" cy="1885346"/>
          </a:xfrm>
          <a:prstGeom prst="rect">
            <a:avLst/>
          </a:prstGeom>
        </p:spPr>
      </p:pic>
      <p:pic>
        <p:nvPicPr>
          <p:cNvPr id="7" name="Picture 6">
            <a:extLst>
              <a:ext uri="{FF2B5EF4-FFF2-40B4-BE49-F238E27FC236}">
                <a16:creationId xmlns:a16="http://schemas.microsoft.com/office/drawing/2014/main" id="{9E0E06B4-1A30-372D-C400-64378CD5565E}"/>
              </a:ext>
            </a:extLst>
          </p:cNvPr>
          <p:cNvPicPr>
            <a:picLocks noChangeAspect="1"/>
          </p:cNvPicPr>
          <p:nvPr/>
        </p:nvPicPr>
        <p:blipFill>
          <a:blip r:embed="rId3"/>
          <a:stretch>
            <a:fillRect/>
          </a:stretch>
        </p:blipFill>
        <p:spPr>
          <a:xfrm>
            <a:off x="800431" y="3144925"/>
            <a:ext cx="5382813" cy="3395579"/>
          </a:xfrm>
          <a:prstGeom prst="rect">
            <a:avLst/>
          </a:prstGeom>
        </p:spPr>
      </p:pic>
    </p:spTree>
    <p:extLst>
      <p:ext uri="{BB962C8B-B14F-4D97-AF65-F5344CB8AC3E}">
        <p14:creationId xmlns:p14="http://schemas.microsoft.com/office/powerpoint/2010/main" val="3016094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FC1693-B56E-FBDC-45BE-B4A18230D24F}"/>
              </a:ext>
            </a:extLst>
          </p:cNvPr>
          <p:cNvSpPr txBox="1"/>
          <p:nvPr/>
        </p:nvSpPr>
        <p:spPr>
          <a:xfrm>
            <a:off x="715616" y="513113"/>
            <a:ext cx="5595731" cy="369332"/>
          </a:xfrm>
          <a:prstGeom prst="rect">
            <a:avLst/>
          </a:prstGeom>
          <a:noFill/>
        </p:spPr>
        <p:txBody>
          <a:bodyPr wrap="square" rtlCol="0">
            <a:spAutoFit/>
          </a:bodyPr>
          <a:lstStyle/>
          <a:p>
            <a:r>
              <a:rPr lang="en-GB" b="1" dirty="0"/>
              <a:t>Count and average salaries of employees by gender</a:t>
            </a:r>
            <a:endParaRPr lang="en-IN" b="1" dirty="0"/>
          </a:p>
        </p:txBody>
      </p:sp>
      <p:pic>
        <p:nvPicPr>
          <p:cNvPr id="5" name="Picture 4">
            <a:extLst>
              <a:ext uri="{FF2B5EF4-FFF2-40B4-BE49-F238E27FC236}">
                <a16:creationId xmlns:a16="http://schemas.microsoft.com/office/drawing/2014/main" id="{EA8C6587-E96F-338D-5D7D-0C7117947912}"/>
              </a:ext>
            </a:extLst>
          </p:cNvPr>
          <p:cNvPicPr>
            <a:picLocks noChangeAspect="1"/>
          </p:cNvPicPr>
          <p:nvPr/>
        </p:nvPicPr>
        <p:blipFill>
          <a:blip r:embed="rId2"/>
          <a:stretch>
            <a:fillRect/>
          </a:stretch>
        </p:blipFill>
        <p:spPr>
          <a:xfrm>
            <a:off x="777240" y="1119280"/>
            <a:ext cx="10637520" cy="2062520"/>
          </a:xfrm>
          <a:prstGeom prst="rect">
            <a:avLst/>
          </a:prstGeom>
        </p:spPr>
      </p:pic>
      <p:sp>
        <p:nvSpPr>
          <p:cNvPr id="9" name="TextBox 8">
            <a:extLst>
              <a:ext uri="{FF2B5EF4-FFF2-40B4-BE49-F238E27FC236}">
                <a16:creationId xmlns:a16="http://schemas.microsoft.com/office/drawing/2014/main" id="{426D358D-2895-D84F-E96A-F601DE8A6E23}"/>
              </a:ext>
            </a:extLst>
          </p:cNvPr>
          <p:cNvSpPr txBox="1"/>
          <p:nvPr/>
        </p:nvSpPr>
        <p:spPr>
          <a:xfrm>
            <a:off x="715616" y="3418635"/>
            <a:ext cx="5595731" cy="369332"/>
          </a:xfrm>
          <a:prstGeom prst="rect">
            <a:avLst/>
          </a:prstGeom>
          <a:noFill/>
        </p:spPr>
        <p:txBody>
          <a:bodyPr wrap="square" rtlCol="0">
            <a:spAutoFit/>
          </a:bodyPr>
          <a:lstStyle/>
          <a:p>
            <a:r>
              <a:rPr lang="en-GB" b="1" dirty="0"/>
              <a:t>Average age of employees by gender</a:t>
            </a:r>
            <a:endParaRPr lang="en-IN" b="1" dirty="0"/>
          </a:p>
        </p:txBody>
      </p:sp>
      <p:pic>
        <p:nvPicPr>
          <p:cNvPr id="10" name="Picture 9">
            <a:extLst>
              <a:ext uri="{FF2B5EF4-FFF2-40B4-BE49-F238E27FC236}">
                <a16:creationId xmlns:a16="http://schemas.microsoft.com/office/drawing/2014/main" id="{FEB0F0F2-8B42-C1E7-08A2-EA2BEC3F9292}"/>
              </a:ext>
            </a:extLst>
          </p:cNvPr>
          <p:cNvPicPr>
            <a:picLocks noChangeAspect="1"/>
          </p:cNvPicPr>
          <p:nvPr/>
        </p:nvPicPr>
        <p:blipFill>
          <a:blip r:embed="rId3"/>
          <a:stretch>
            <a:fillRect/>
          </a:stretch>
        </p:blipFill>
        <p:spPr>
          <a:xfrm>
            <a:off x="777240" y="4024802"/>
            <a:ext cx="8185785" cy="2208155"/>
          </a:xfrm>
          <a:prstGeom prst="rect">
            <a:avLst/>
          </a:prstGeom>
        </p:spPr>
      </p:pic>
    </p:spTree>
    <p:extLst>
      <p:ext uri="{BB962C8B-B14F-4D97-AF65-F5344CB8AC3E}">
        <p14:creationId xmlns:p14="http://schemas.microsoft.com/office/powerpoint/2010/main" val="273313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FC1693-B56E-FBDC-45BE-B4A18230D24F}"/>
              </a:ext>
            </a:extLst>
          </p:cNvPr>
          <p:cNvSpPr txBox="1"/>
          <p:nvPr/>
        </p:nvSpPr>
        <p:spPr>
          <a:xfrm>
            <a:off x="715616" y="513113"/>
            <a:ext cx="5595731" cy="369332"/>
          </a:xfrm>
          <a:prstGeom prst="rect">
            <a:avLst/>
          </a:prstGeom>
          <a:noFill/>
        </p:spPr>
        <p:txBody>
          <a:bodyPr wrap="square" rtlCol="0">
            <a:spAutoFit/>
          </a:bodyPr>
          <a:lstStyle/>
          <a:p>
            <a:r>
              <a:rPr lang="en-GB" b="1" dirty="0"/>
              <a:t>Employee iteration by department</a:t>
            </a:r>
            <a:endParaRPr lang="en-IN" b="1" dirty="0"/>
          </a:p>
        </p:txBody>
      </p:sp>
      <p:pic>
        <p:nvPicPr>
          <p:cNvPr id="5" name="Picture 4">
            <a:extLst>
              <a:ext uri="{FF2B5EF4-FFF2-40B4-BE49-F238E27FC236}">
                <a16:creationId xmlns:a16="http://schemas.microsoft.com/office/drawing/2014/main" id="{49A5CABA-4A62-67CF-BC8C-F37292969ACC}"/>
              </a:ext>
            </a:extLst>
          </p:cNvPr>
          <p:cNvPicPr>
            <a:picLocks noChangeAspect="1"/>
          </p:cNvPicPr>
          <p:nvPr/>
        </p:nvPicPr>
        <p:blipFill>
          <a:blip r:embed="rId2"/>
          <a:stretch>
            <a:fillRect/>
          </a:stretch>
        </p:blipFill>
        <p:spPr>
          <a:xfrm>
            <a:off x="543560" y="1116807"/>
            <a:ext cx="10263367" cy="5234090"/>
          </a:xfrm>
          <a:prstGeom prst="rect">
            <a:avLst/>
          </a:prstGeom>
        </p:spPr>
      </p:pic>
    </p:spTree>
    <p:extLst>
      <p:ext uri="{BB962C8B-B14F-4D97-AF65-F5344CB8AC3E}">
        <p14:creationId xmlns:p14="http://schemas.microsoft.com/office/powerpoint/2010/main" val="97645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89E7F-B65E-50A2-AE1C-6ABE32DA61AD}"/>
              </a:ext>
            </a:extLst>
          </p:cNvPr>
          <p:cNvSpPr txBox="1"/>
          <p:nvPr/>
        </p:nvSpPr>
        <p:spPr>
          <a:xfrm>
            <a:off x="874642" y="496957"/>
            <a:ext cx="10873409" cy="2554545"/>
          </a:xfrm>
          <a:prstGeom prst="rect">
            <a:avLst/>
          </a:prstGeom>
          <a:noFill/>
        </p:spPr>
        <p:txBody>
          <a:bodyPr wrap="square" rtlCol="0">
            <a:spAutoFit/>
          </a:bodyPr>
          <a:lstStyle/>
          <a:p>
            <a:r>
              <a:rPr lang="en-GB" sz="2800" dirty="0">
                <a:solidFill>
                  <a:srgbClr val="00B0F0"/>
                </a:solidFill>
              </a:rPr>
              <a:t>Stages of the pipeline</a:t>
            </a:r>
          </a:p>
          <a:p>
            <a:endParaRPr lang="en-GB" dirty="0"/>
          </a:p>
          <a:p>
            <a:r>
              <a:rPr lang="en-GB" sz="2400" dirty="0"/>
              <a:t>Stage4: Building the ML model</a:t>
            </a:r>
          </a:p>
          <a:p>
            <a:endParaRPr lang="en-GB" dirty="0"/>
          </a:p>
          <a:p>
            <a:r>
              <a:rPr lang="en-GB" dirty="0"/>
              <a:t>Dependent variable: </a:t>
            </a:r>
            <a:r>
              <a:rPr lang="en-GB" dirty="0" err="1"/>
              <a:t>left_company</a:t>
            </a:r>
            <a:r>
              <a:rPr lang="en-GB" dirty="0"/>
              <a:t> or whether an employee is expected to leave the company soon or not</a:t>
            </a:r>
          </a:p>
          <a:p>
            <a:r>
              <a:rPr lang="en-GB" dirty="0"/>
              <a:t>Independent variables:</a:t>
            </a:r>
          </a:p>
          <a:p>
            <a:r>
              <a:rPr lang="en-GB" dirty="0"/>
              <a:t>	Categorical variables: employee title, department, sex, last performance rating</a:t>
            </a:r>
          </a:p>
          <a:p>
            <a:r>
              <a:rPr lang="en-GB" dirty="0"/>
              <a:t>	Continuous variables: no of projects, salary, employee’s age, tenure</a:t>
            </a:r>
          </a:p>
        </p:txBody>
      </p:sp>
      <p:sp>
        <p:nvSpPr>
          <p:cNvPr id="4" name="TextBox 3">
            <a:extLst>
              <a:ext uri="{FF2B5EF4-FFF2-40B4-BE49-F238E27FC236}">
                <a16:creationId xmlns:a16="http://schemas.microsoft.com/office/drawing/2014/main" id="{65282A44-FA3B-557A-8042-591C9A4B6BC8}"/>
              </a:ext>
            </a:extLst>
          </p:cNvPr>
          <p:cNvSpPr txBox="1"/>
          <p:nvPr/>
        </p:nvSpPr>
        <p:spPr>
          <a:xfrm>
            <a:off x="874642" y="3244334"/>
            <a:ext cx="10873409" cy="646331"/>
          </a:xfrm>
          <a:prstGeom prst="rect">
            <a:avLst/>
          </a:prstGeom>
          <a:noFill/>
        </p:spPr>
        <p:txBody>
          <a:bodyPr wrap="square" rtlCol="0">
            <a:spAutoFit/>
          </a:bodyPr>
          <a:lstStyle/>
          <a:p>
            <a:r>
              <a:rPr lang="en-GB" dirty="0"/>
              <a:t>The entire ML model is available in the project directory by the name </a:t>
            </a:r>
            <a:r>
              <a:rPr lang="en-GB" b="1" dirty="0"/>
              <a:t>ML_pipeline.py</a:t>
            </a:r>
            <a:r>
              <a:rPr lang="en-GB" dirty="0"/>
              <a:t>. The algorithm used is Random Forest Classifier. The accuracy metrics of the model are shown below:</a:t>
            </a:r>
            <a:endParaRPr lang="en-GB" b="1" dirty="0"/>
          </a:p>
        </p:txBody>
      </p:sp>
      <p:pic>
        <p:nvPicPr>
          <p:cNvPr id="5" name="Picture 4" descr="Text, letter&#10;&#10;Description automatically generated">
            <a:extLst>
              <a:ext uri="{FF2B5EF4-FFF2-40B4-BE49-F238E27FC236}">
                <a16:creationId xmlns:a16="http://schemas.microsoft.com/office/drawing/2014/main" id="{85316D28-47B1-E984-6337-146877886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788" y="4199532"/>
            <a:ext cx="6825991" cy="1406137"/>
          </a:xfrm>
          <a:prstGeom prst="rect">
            <a:avLst/>
          </a:prstGeom>
        </p:spPr>
      </p:pic>
    </p:spTree>
    <p:extLst>
      <p:ext uri="{BB962C8B-B14F-4D97-AF65-F5344CB8AC3E}">
        <p14:creationId xmlns:p14="http://schemas.microsoft.com/office/powerpoint/2010/main" val="2292937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89E7F-B65E-50A2-AE1C-6ABE32DA61AD}"/>
              </a:ext>
            </a:extLst>
          </p:cNvPr>
          <p:cNvSpPr txBox="1"/>
          <p:nvPr/>
        </p:nvSpPr>
        <p:spPr>
          <a:xfrm>
            <a:off x="874642" y="496957"/>
            <a:ext cx="10873409" cy="2554545"/>
          </a:xfrm>
          <a:prstGeom prst="rect">
            <a:avLst/>
          </a:prstGeom>
          <a:noFill/>
        </p:spPr>
        <p:txBody>
          <a:bodyPr wrap="square" rtlCol="0">
            <a:spAutoFit/>
          </a:bodyPr>
          <a:lstStyle/>
          <a:p>
            <a:r>
              <a:rPr lang="en-GB" sz="2800" dirty="0">
                <a:solidFill>
                  <a:srgbClr val="00B0F0"/>
                </a:solidFill>
              </a:rPr>
              <a:t>Stages of the pipeline</a:t>
            </a:r>
          </a:p>
          <a:p>
            <a:endParaRPr lang="en-GB" dirty="0"/>
          </a:p>
          <a:p>
            <a:r>
              <a:rPr lang="en-GB" sz="2400" dirty="0"/>
              <a:t>Stage5: Bringing it all together</a:t>
            </a:r>
          </a:p>
          <a:p>
            <a:endParaRPr lang="en-GB" dirty="0"/>
          </a:p>
          <a:p>
            <a:r>
              <a:rPr lang="en-GB" dirty="0"/>
              <a:t>The whole idea of creating the pipeline is that this entire process should be automated and one should be able to run the entire using a single shell script.</a:t>
            </a:r>
          </a:p>
          <a:p>
            <a:endParaRPr lang="en-GB" dirty="0"/>
          </a:p>
          <a:p>
            <a:r>
              <a:rPr lang="en-GB" dirty="0"/>
              <a:t>The shell script can be found in the project directory by the name data-ml-pipeline.sh</a:t>
            </a:r>
          </a:p>
        </p:txBody>
      </p:sp>
    </p:spTree>
    <p:extLst>
      <p:ext uri="{BB962C8B-B14F-4D97-AF65-F5344CB8AC3E}">
        <p14:creationId xmlns:p14="http://schemas.microsoft.com/office/powerpoint/2010/main" val="147341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B7A557-77F8-7C0B-E102-E9CD7415B1F8}"/>
              </a:ext>
            </a:extLst>
          </p:cNvPr>
          <p:cNvSpPr txBox="1"/>
          <p:nvPr/>
        </p:nvSpPr>
        <p:spPr>
          <a:xfrm>
            <a:off x="874642" y="496957"/>
            <a:ext cx="10873409" cy="1908215"/>
          </a:xfrm>
          <a:prstGeom prst="rect">
            <a:avLst/>
          </a:prstGeom>
          <a:noFill/>
        </p:spPr>
        <p:txBody>
          <a:bodyPr wrap="square" rtlCol="0">
            <a:spAutoFit/>
          </a:bodyPr>
          <a:lstStyle/>
          <a:p>
            <a:r>
              <a:rPr lang="en-GB" sz="2800" dirty="0">
                <a:solidFill>
                  <a:srgbClr val="00B0F0"/>
                </a:solidFill>
              </a:rPr>
              <a:t>Objective:</a:t>
            </a:r>
          </a:p>
          <a:p>
            <a:endParaRPr lang="en-GB" dirty="0"/>
          </a:p>
          <a:p>
            <a:r>
              <a:rPr lang="en-GB" dirty="0"/>
              <a:t>We have been given employees data of a big corporation in csv files. The requirement is to build an entire data and machine learning pipeline so that the data can be made available to different stakeholders for analysis. The requirement is also to build a machine learning that can predict whether an employee will leave the company soon.</a:t>
            </a:r>
            <a:endParaRPr lang="en-IN" dirty="0"/>
          </a:p>
        </p:txBody>
      </p:sp>
      <p:sp>
        <p:nvSpPr>
          <p:cNvPr id="5" name="TextBox 4">
            <a:extLst>
              <a:ext uri="{FF2B5EF4-FFF2-40B4-BE49-F238E27FC236}">
                <a16:creationId xmlns:a16="http://schemas.microsoft.com/office/drawing/2014/main" id="{C9D04585-9D98-2D4C-609C-1F9283180A9A}"/>
              </a:ext>
            </a:extLst>
          </p:cNvPr>
          <p:cNvSpPr txBox="1"/>
          <p:nvPr/>
        </p:nvSpPr>
        <p:spPr>
          <a:xfrm>
            <a:off x="874641" y="3064566"/>
            <a:ext cx="10873409" cy="523220"/>
          </a:xfrm>
          <a:prstGeom prst="rect">
            <a:avLst/>
          </a:prstGeom>
          <a:noFill/>
        </p:spPr>
        <p:txBody>
          <a:bodyPr wrap="square" rtlCol="0">
            <a:spAutoFit/>
          </a:bodyPr>
          <a:lstStyle/>
          <a:p>
            <a:r>
              <a:rPr lang="en-GB" sz="2800" dirty="0">
                <a:solidFill>
                  <a:srgbClr val="00B0F0"/>
                </a:solidFill>
              </a:rPr>
              <a:t>How the pipeline looks</a:t>
            </a:r>
          </a:p>
        </p:txBody>
      </p:sp>
      <p:sp>
        <p:nvSpPr>
          <p:cNvPr id="6" name="TextBox 5">
            <a:extLst>
              <a:ext uri="{FF2B5EF4-FFF2-40B4-BE49-F238E27FC236}">
                <a16:creationId xmlns:a16="http://schemas.microsoft.com/office/drawing/2014/main" id="{826E7BA3-08B4-D4D3-3FE3-7932555D4842}"/>
              </a:ext>
            </a:extLst>
          </p:cNvPr>
          <p:cNvSpPr txBox="1"/>
          <p:nvPr/>
        </p:nvSpPr>
        <p:spPr>
          <a:xfrm>
            <a:off x="874642" y="4247180"/>
            <a:ext cx="1182758" cy="646331"/>
          </a:xfrm>
          <a:prstGeom prst="rect">
            <a:avLst/>
          </a:prstGeom>
          <a:noFill/>
        </p:spPr>
        <p:txBody>
          <a:bodyPr wrap="square" rtlCol="0">
            <a:spAutoFit/>
          </a:bodyPr>
          <a:lstStyle/>
          <a:p>
            <a:r>
              <a:rPr lang="en-GB" dirty="0"/>
              <a:t>Data in csv files </a:t>
            </a:r>
          </a:p>
        </p:txBody>
      </p:sp>
      <p:sp>
        <p:nvSpPr>
          <p:cNvPr id="7" name="TextBox 6">
            <a:extLst>
              <a:ext uri="{FF2B5EF4-FFF2-40B4-BE49-F238E27FC236}">
                <a16:creationId xmlns:a16="http://schemas.microsoft.com/office/drawing/2014/main" id="{822EFB05-DBE3-CE54-F3B6-635DE9BC8BE8}"/>
              </a:ext>
            </a:extLst>
          </p:cNvPr>
          <p:cNvSpPr txBox="1"/>
          <p:nvPr/>
        </p:nvSpPr>
        <p:spPr>
          <a:xfrm>
            <a:off x="2488095" y="4247180"/>
            <a:ext cx="1378226" cy="646331"/>
          </a:xfrm>
          <a:prstGeom prst="rect">
            <a:avLst/>
          </a:prstGeom>
          <a:noFill/>
        </p:spPr>
        <p:txBody>
          <a:bodyPr wrap="square" rtlCol="0">
            <a:spAutoFit/>
          </a:bodyPr>
          <a:lstStyle/>
          <a:p>
            <a:r>
              <a:rPr lang="en-GB" dirty="0"/>
              <a:t>MySQL database</a:t>
            </a:r>
          </a:p>
        </p:txBody>
      </p:sp>
      <p:sp>
        <p:nvSpPr>
          <p:cNvPr id="8" name="TextBox 7">
            <a:extLst>
              <a:ext uri="{FF2B5EF4-FFF2-40B4-BE49-F238E27FC236}">
                <a16:creationId xmlns:a16="http://schemas.microsoft.com/office/drawing/2014/main" id="{F63E04E7-9C14-F341-90B5-388272D42079}"/>
              </a:ext>
            </a:extLst>
          </p:cNvPr>
          <p:cNvSpPr txBox="1"/>
          <p:nvPr/>
        </p:nvSpPr>
        <p:spPr>
          <a:xfrm>
            <a:off x="4297016" y="4247180"/>
            <a:ext cx="1378226" cy="923330"/>
          </a:xfrm>
          <a:prstGeom prst="rect">
            <a:avLst/>
          </a:prstGeom>
          <a:noFill/>
        </p:spPr>
        <p:txBody>
          <a:bodyPr wrap="square" rtlCol="0">
            <a:spAutoFit/>
          </a:bodyPr>
          <a:lstStyle/>
          <a:p>
            <a:r>
              <a:rPr lang="en-GB" dirty="0"/>
              <a:t>Transfer to HDFS using Sqoop</a:t>
            </a:r>
          </a:p>
        </p:txBody>
      </p:sp>
      <p:sp>
        <p:nvSpPr>
          <p:cNvPr id="9" name="TextBox 8">
            <a:extLst>
              <a:ext uri="{FF2B5EF4-FFF2-40B4-BE49-F238E27FC236}">
                <a16:creationId xmlns:a16="http://schemas.microsoft.com/office/drawing/2014/main" id="{23C2C5A2-F427-D9BB-EED2-687AE723AC94}"/>
              </a:ext>
            </a:extLst>
          </p:cNvPr>
          <p:cNvSpPr txBox="1"/>
          <p:nvPr/>
        </p:nvSpPr>
        <p:spPr>
          <a:xfrm>
            <a:off x="6105937" y="4247179"/>
            <a:ext cx="1378226" cy="923330"/>
          </a:xfrm>
          <a:prstGeom prst="rect">
            <a:avLst/>
          </a:prstGeom>
          <a:noFill/>
        </p:spPr>
        <p:txBody>
          <a:bodyPr wrap="square" rtlCol="0">
            <a:spAutoFit/>
          </a:bodyPr>
          <a:lstStyle/>
          <a:p>
            <a:r>
              <a:rPr lang="en-GB" dirty="0"/>
              <a:t>Create hive tables on the data</a:t>
            </a:r>
          </a:p>
        </p:txBody>
      </p:sp>
      <p:sp>
        <p:nvSpPr>
          <p:cNvPr id="10" name="TextBox 9">
            <a:extLst>
              <a:ext uri="{FF2B5EF4-FFF2-40B4-BE49-F238E27FC236}">
                <a16:creationId xmlns:a16="http://schemas.microsoft.com/office/drawing/2014/main" id="{AA4E6C04-ED58-CE88-570A-BDF0EAA5CC1C}"/>
              </a:ext>
            </a:extLst>
          </p:cNvPr>
          <p:cNvSpPr txBox="1"/>
          <p:nvPr/>
        </p:nvSpPr>
        <p:spPr>
          <a:xfrm>
            <a:off x="7914858" y="4247178"/>
            <a:ext cx="1378226" cy="1754326"/>
          </a:xfrm>
          <a:prstGeom prst="rect">
            <a:avLst/>
          </a:prstGeom>
          <a:noFill/>
        </p:spPr>
        <p:txBody>
          <a:bodyPr wrap="square" rtlCol="0">
            <a:spAutoFit/>
          </a:bodyPr>
          <a:lstStyle/>
          <a:p>
            <a:r>
              <a:rPr lang="en-GB" dirty="0"/>
              <a:t>Conduct exploratory analysis using Impala and Spark SQL</a:t>
            </a:r>
          </a:p>
        </p:txBody>
      </p:sp>
      <p:sp>
        <p:nvSpPr>
          <p:cNvPr id="11" name="TextBox 10">
            <a:extLst>
              <a:ext uri="{FF2B5EF4-FFF2-40B4-BE49-F238E27FC236}">
                <a16:creationId xmlns:a16="http://schemas.microsoft.com/office/drawing/2014/main" id="{284B2203-D265-A04E-BE81-11B2CC8EAC2E}"/>
              </a:ext>
            </a:extLst>
          </p:cNvPr>
          <p:cNvSpPr txBox="1"/>
          <p:nvPr/>
        </p:nvSpPr>
        <p:spPr>
          <a:xfrm>
            <a:off x="10025266" y="4247178"/>
            <a:ext cx="1378226" cy="923330"/>
          </a:xfrm>
          <a:prstGeom prst="rect">
            <a:avLst/>
          </a:prstGeom>
          <a:noFill/>
        </p:spPr>
        <p:txBody>
          <a:bodyPr wrap="square" rtlCol="0">
            <a:spAutoFit/>
          </a:bodyPr>
          <a:lstStyle/>
          <a:p>
            <a:r>
              <a:rPr lang="en-GB" dirty="0"/>
              <a:t>Build an ML model using pyspark</a:t>
            </a:r>
          </a:p>
        </p:txBody>
      </p:sp>
      <p:cxnSp>
        <p:nvCxnSpPr>
          <p:cNvPr id="13" name="Straight Arrow Connector 12">
            <a:extLst>
              <a:ext uri="{FF2B5EF4-FFF2-40B4-BE49-F238E27FC236}">
                <a16:creationId xmlns:a16="http://schemas.microsoft.com/office/drawing/2014/main" id="{ED2D4DAE-D578-F3A8-1B71-7E8BAD65D3B3}"/>
              </a:ext>
            </a:extLst>
          </p:cNvPr>
          <p:cNvCxnSpPr>
            <a:cxnSpLocks/>
          </p:cNvCxnSpPr>
          <p:nvPr/>
        </p:nvCxnSpPr>
        <p:spPr>
          <a:xfrm>
            <a:off x="2160104" y="4570345"/>
            <a:ext cx="3279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E986E03-F8BA-6064-BF98-BC4EB9ABB754}"/>
              </a:ext>
            </a:extLst>
          </p:cNvPr>
          <p:cNvCxnSpPr>
            <a:cxnSpLocks/>
          </p:cNvCxnSpPr>
          <p:nvPr/>
        </p:nvCxnSpPr>
        <p:spPr>
          <a:xfrm>
            <a:off x="3713921" y="4570345"/>
            <a:ext cx="3279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6B4A974-3270-E346-E7EC-32978E1E0978}"/>
              </a:ext>
            </a:extLst>
          </p:cNvPr>
          <p:cNvCxnSpPr>
            <a:cxnSpLocks/>
          </p:cNvCxnSpPr>
          <p:nvPr/>
        </p:nvCxnSpPr>
        <p:spPr>
          <a:xfrm>
            <a:off x="5675242" y="4570345"/>
            <a:ext cx="3279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37CD1B-66E6-37C6-0B78-E972EF32C459}"/>
              </a:ext>
            </a:extLst>
          </p:cNvPr>
          <p:cNvCxnSpPr>
            <a:cxnSpLocks/>
          </p:cNvCxnSpPr>
          <p:nvPr/>
        </p:nvCxnSpPr>
        <p:spPr>
          <a:xfrm>
            <a:off x="7484163" y="4570345"/>
            <a:ext cx="3279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6DFC1B-2629-DC55-2538-6DC5118F402F}"/>
              </a:ext>
            </a:extLst>
          </p:cNvPr>
          <p:cNvCxnSpPr>
            <a:cxnSpLocks/>
          </p:cNvCxnSpPr>
          <p:nvPr/>
        </p:nvCxnSpPr>
        <p:spPr>
          <a:xfrm>
            <a:off x="9485242" y="4585258"/>
            <a:ext cx="3279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DA7D5B1-2D08-58FD-7A8C-C092FB6412A6}"/>
              </a:ext>
            </a:extLst>
          </p:cNvPr>
          <p:cNvCxnSpPr>
            <a:cxnSpLocks/>
          </p:cNvCxnSpPr>
          <p:nvPr/>
        </p:nvCxnSpPr>
        <p:spPr>
          <a:xfrm>
            <a:off x="9485242" y="4570345"/>
            <a:ext cx="3279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61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B7A557-77F8-7C0B-E102-E9CD7415B1F8}"/>
              </a:ext>
            </a:extLst>
          </p:cNvPr>
          <p:cNvSpPr txBox="1"/>
          <p:nvPr/>
        </p:nvSpPr>
        <p:spPr>
          <a:xfrm>
            <a:off x="874642" y="496957"/>
            <a:ext cx="10873409" cy="1077218"/>
          </a:xfrm>
          <a:prstGeom prst="rect">
            <a:avLst/>
          </a:prstGeom>
          <a:noFill/>
        </p:spPr>
        <p:txBody>
          <a:bodyPr wrap="square" rtlCol="0">
            <a:spAutoFit/>
          </a:bodyPr>
          <a:lstStyle/>
          <a:p>
            <a:r>
              <a:rPr lang="en-GB" sz="2800" dirty="0">
                <a:solidFill>
                  <a:srgbClr val="00B0F0"/>
                </a:solidFill>
              </a:rPr>
              <a:t>Datasets</a:t>
            </a:r>
            <a:r>
              <a:rPr lang="en-GB" sz="2800" dirty="0"/>
              <a:t>:</a:t>
            </a:r>
          </a:p>
          <a:p>
            <a:endParaRPr lang="en-GB" dirty="0"/>
          </a:p>
          <a:p>
            <a:r>
              <a:rPr lang="en-GB" dirty="0"/>
              <a:t>The client has provided datasets in csv files. There are a total of 6 tables. The ER diagram is as shown below:</a:t>
            </a:r>
          </a:p>
        </p:txBody>
      </p:sp>
      <p:pic>
        <p:nvPicPr>
          <p:cNvPr id="3" name="Picture 2" descr="Graphical user interface&#10;&#10;Description automatically generated with medium confidence">
            <a:extLst>
              <a:ext uri="{FF2B5EF4-FFF2-40B4-BE49-F238E27FC236}">
                <a16:creationId xmlns:a16="http://schemas.microsoft.com/office/drawing/2014/main" id="{D2163B59-BCE9-30FE-7B6F-2E7BC315D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0" y="1942064"/>
            <a:ext cx="9715500" cy="4524375"/>
          </a:xfrm>
          <a:prstGeom prst="rect">
            <a:avLst/>
          </a:prstGeom>
        </p:spPr>
      </p:pic>
    </p:spTree>
    <p:extLst>
      <p:ext uri="{BB962C8B-B14F-4D97-AF65-F5344CB8AC3E}">
        <p14:creationId xmlns:p14="http://schemas.microsoft.com/office/powerpoint/2010/main" val="1041724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B7A557-77F8-7C0B-E102-E9CD7415B1F8}"/>
              </a:ext>
            </a:extLst>
          </p:cNvPr>
          <p:cNvSpPr txBox="1"/>
          <p:nvPr/>
        </p:nvSpPr>
        <p:spPr>
          <a:xfrm>
            <a:off x="874642" y="496957"/>
            <a:ext cx="10873409" cy="3293209"/>
          </a:xfrm>
          <a:prstGeom prst="rect">
            <a:avLst/>
          </a:prstGeom>
          <a:noFill/>
        </p:spPr>
        <p:txBody>
          <a:bodyPr wrap="square" rtlCol="0">
            <a:spAutoFit/>
          </a:bodyPr>
          <a:lstStyle/>
          <a:p>
            <a:r>
              <a:rPr lang="en-GB" sz="2800" dirty="0">
                <a:solidFill>
                  <a:srgbClr val="00B0F0"/>
                </a:solidFill>
              </a:rPr>
              <a:t>Technology stack used</a:t>
            </a:r>
            <a:endParaRPr lang="en-GB" sz="2800" dirty="0"/>
          </a:p>
          <a:p>
            <a:endParaRPr lang="en-GB" dirty="0"/>
          </a:p>
          <a:p>
            <a:r>
              <a:rPr lang="en-GB" dirty="0"/>
              <a:t>The project uses the following technologies to implement the data pipeline:</a:t>
            </a:r>
          </a:p>
          <a:p>
            <a:endParaRPr lang="en-GB" dirty="0"/>
          </a:p>
          <a:p>
            <a:pPr marL="285750" indent="-285750">
              <a:buFont typeface="Arial" panose="020B0604020202020204" pitchFamily="34" charset="0"/>
              <a:buChar char="•"/>
            </a:pPr>
            <a:r>
              <a:rPr lang="en-GB" b="1" dirty="0"/>
              <a:t>MySQL RDBMS</a:t>
            </a:r>
            <a:r>
              <a:rPr lang="en-GB" dirty="0"/>
              <a:t>: The provided csv data is transferred into the MySQL database to start</a:t>
            </a:r>
          </a:p>
          <a:p>
            <a:pPr marL="285750" indent="-285750">
              <a:buFont typeface="Arial" panose="020B0604020202020204" pitchFamily="34" charset="0"/>
              <a:buChar char="•"/>
            </a:pPr>
            <a:r>
              <a:rPr lang="en-GB" b="1" dirty="0"/>
              <a:t>Sqoop</a:t>
            </a:r>
            <a:r>
              <a:rPr lang="en-GB" dirty="0"/>
              <a:t>: The data is transferred from the MySQL database to HDFS using Sqoop</a:t>
            </a:r>
          </a:p>
          <a:p>
            <a:pPr marL="285750" indent="-285750">
              <a:buFont typeface="Arial" panose="020B0604020202020204" pitchFamily="34" charset="0"/>
              <a:buChar char="•"/>
            </a:pPr>
            <a:r>
              <a:rPr lang="en-GB" b="1" dirty="0"/>
              <a:t>HDFS</a:t>
            </a:r>
            <a:r>
              <a:rPr lang="en-GB" dirty="0"/>
              <a:t>: The data transferred from the RDBMS is stored over HDFS in Avro format</a:t>
            </a:r>
          </a:p>
          <a:p>
            <a:pPr marL="285750" indent="-285750">
              <a:buFont typeface="Arial" panose="020B0604020202020204" pitchFamily="34" charset="0"/>
              <a:buChar char="•"/>
            </a:pPr>
            <a:r>
              <a:rPr lang="en-GB" b="1" dirty="0"/>
              <a:t>Hive</a:t>
            </a:r>
            <a:r>
              <a:rPr lang="en-GB" dirty="0"/>
              <a:t>: A Hive warehouse is created using the data stored in HDFS</a:t>
            </a:r>
          </a:p>
          <a:p>
            <a:pPr marL="285750" indent="-285750">
              <a:buFont typeface="Arial" panose="020B0604020202020204" pitchFamily="34" charset="0"/>
              <a:buChar char="•"/>
            </a:pPr>
            <a:r>
              <a:rPr lang="en-GB" b="1" dirty="0"/>
              <a:t>Impala</a:t>
            </a:r>
            <a:r>
              <a:rPr lang="en-GB" dirty="0"/>
              <a:t>: An initial exploratory analysis of the data is conducted using Impala</a:t>
            </a:r>
          </a:p>
          <a:p>
            <a:pPr marL="285750" indent="-285750">
              <a:buFont typeface="Arial" panose="020B0604020202020204" pitchFamily="34" charset="0"/>
              <a:buChar char="•"/>
            </a:pPr>
            <a:r>
              <a:rPr lang="en-GB" b="1" dirty="0"/>
              <a:t>Spark</a:t>
            </a:r>
            <a:r>
              <a:rPr lang="en-GB" dirty="0"/>
              <a:t>: Apart from Impala, Spark SQL has also been used to conduct exploratory analysis. Additionally, an ML model is created using pyspark</a:t>
            </a:r>
          </a:p>
        </p:txBody>
      </p:sp>
    </p:spTree>
    <p:extLst>
      <p:ext uri="{BB962C8B-B14F-4D97-AF65-F5344CB8AC3E}">
        <p14:creationId xmlns:p14="http://schemas.microsoft.com/office/powerpoint/2010/main" val="126546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89E7F-B65E-50A2-AE1C-6ABE32DA61AD}"/>
              </a:ext>
            </a:extLst>
          </p:cNvPr>
          <p:cNvSpPr txBox="1"/>
          <p:nvPr/>
        </p:nvSpPr>
        <p:spPr>
          <a:xfrm>
            <a:off x="874642" y="496957"/>
            <a:ext cx="10873409" cy="3939540"/>
          </a:xfrm>
          <a:prstGeom prst="rect">
            <a:avLst/>
          </a:prstGeom>
          <a:noFill/>
        </p:spPr>
        <p:txBody>
          <a:bodyPr wrap="square" rtlCol="0">
            <a:spAutoFit/>
          </a:bodyPr>
          <a:lstStyle/>
          <a:p>
            <a:r>
              <a:rPr lang="en-GB" sz="2800" dirty="0">
                <a:solidFill>
                  <a:srgbClr val="00B0F0"/>
                </a:solidFill>
              </a:rPr>
              <a:t>Stages of the pipeline</a:t>
            </a:r>
          </a:p>
          <a:p>
            <a:endParaRPr lang="en-GB" dirty="0"/>
          </a:p>
          <a:p>
            <a:r>
              <a:rPr lang="en-GB" sz="2400" dirty="0"/>
              <a:t>Stage1: Creating a MySQL database using the given csv tables</a:t>
            </a:r>
          </a:p>
          <a:p>
            <a:endParaRPr lang="en-GB" dirty="0"/>
          </a:p>
          <a:p>
            <a:r>
              <a:rPr lang="en-GB" dirty="0"/>
              <a:t>The requirement of the entire project is to build an end-to-end pipeline that can be run using a single shell file. Therefore, from the very beginning, automation has been kept in mind.</a:t>
            </a:r>
          </a:p>
          <a:p>
            <a:endParaRPr lang="en-GB" dirty="0"/>
          </a:p>
          <a:p>
            <a:r>
              <a:rPr lang="en-GB" dirty="0"/>
              <a:t>In order to achieve this stage, </a:t>
            </a:r>
            <a:r>
              <a:rPr lang="en-GB" b="1" dirty="0"/>
              <a:t>a single .sql script file </a:t>
            </a:r>
            <a:r>
              <a:rPr lang="en-GB" dirty="0"/>
              <a:t>is created that:</a:t>
            </a:r>
          </a:p>
          <a:p>
            <a:endParaRPr lang="en-GB" dirty="0"/>
          </a:p>
          <a:p>
            <a:pPr marL="285750" indent="-285750">
              <a:buFont typeface="Arial" panose="020B0604020202020204" pitchFamily="34" charset="0"/>
              <a:buChar char="•"/>
            </a:pPr>
            <a:r>
              <a:rPr lang="en-GB" dirty="0"/>
              <a:t>Creates the tables as per the given schema</a:t>
            </a:r>
          </a:p>
          <a:p>
            <a:pPr marL="285750" indent="-285750">
              <a:buFont typeface="Arial" panose="020B0604020202020204" pitchFamily="34" charset="0"/>
              <a:buChar char="•"/>
            </a:pPr>
            <a:r>
              <a:rPr lang="en-GB" dirty="0"/>
              <a:t>Loads the data into those tables</a:t>
            </a:r>
          </a:p>
          <a:p>
            <a:pPr marL="285750" indent="-285750">
              <a:buFont typeface="Arial" panose="020B0604020202020204" pitchFamily="34" charset="0"/>
              <a:buChar char="•"/>
            </a:pPr>
            <a:endParaRPr lang="en-GB" dirty="0"/>
          </a:p>
          <a:p>
            <a:r>
              <a:rPr lang="en-GB" dirty="0"/>
              <a:t>This script file can be found in the project directory by the name </a:t>
            </a:r>
            <a:r>
              <a:rPr lang="en-GB" b="1" dirty="0"/>
              <a:t>mysql.sql</a:t>
            </a:r>
          </a:p>
        </p:txBody>
      </p:sp>
    </p:spTree>
    <p:extLst>
      <p:ext uri="{BB962C8B-B14F-4D97-AF65-F5344CB8AC3E}">
        <p14:creationId xmlns:p14="http://schemas.microsoft.com/office/powerpoint/2010/main" val="273787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89E7F-B65E-50A2-AE1C-6ABE32DA61AD}"/>
              </a:ext>
            </a:extLst>
          </p:cNvPr>
          <p:cNvSpPr txBox="1"/>
          <p:nvPr/>
        </p:nvSpPr>
        <p:spPr>
          <a:xfrm>
            <a:off x="874642" y="496957"/>
            <a:ext cx="10873409" cy="3477875"/>
          </a:xfrm>
          <a:prstGeom prst="rect">
            <a:avLst/>
          </a:prstGeom>
          <a:noFill/>
        </p:spPr>
        <p:txBody>
          <a:bodyPr wrap="square" rtlCol="0">
            <a:spAutoFit/>
          </a:bodyPr>
          <a:lstStyle/>
          <a:p>
            <a:r>
              <a:rPr lang="en-GB" sz="2800" dirty="0">
                <a:solidFill>
                  <a:srgbClr val="00B0F0"/>
                </a:solidFill>
              </a:rPr>
              <a:t>Stages of the pipeline</a:t>
            </a:r>
          </a:p>
          <a:p>
            <a:endParaRPr lang="en-GB" dirty="0"/>
          </a:p>
          <a:p>
            <a:r>
              <a:rPr lang="en-GB" sz="2400" dirty="0"/>
              <a:t>Stage2: Using Sqoop commands to transfer MySQL data tables to HDFS in Avro file format</a:t>
            </a:r>
          </a:p>
          <a:p>
            <a:endParaRPr lang="en-GB" dirty="0"/>
          </a:p>
          <a:p>
            <a:r>
              <a:rPr lang="en-GB" dirty="0"/>
              <a:t>Two warehouse directories are created over HDFS:</a:t>
            </a:r>
          </a:p>
          <a:p>
            <a:pPr marL="285750" indent="-285750">
              <a:buFont typeface="Arial" panose="020B0604020202020204" pitchFamily="34" charset="0"/>
              <a:buChar char="•"/>
            </a:pPr>
            <a:r>
              <a:rPr lang="en-GB" dirty="0"/>
              <a:t>One to hold the data is Avro file format</a:t>
            </a:r>
          </a:p>
          <a:p>
            <a:pPr marL="285750" indent="-285750">
              <a:buFont typeface="Arial" panose="020B0604020202020204" pitchFamily="34" charset="0"/>
              <a:buChar char="•"/>
            </a:pPr>
            <a:r>
              <a:rPr lang="en-GB" dirty="0"/>
              <a:t>Other to hold the schemas of that data (Sqoop transfers data and schema in separate files)</a:t>
            </a:r>
          </a:p>
          <a:p>
            <a:endParaRPr lang="en-GB" dirty="0"/>
          </a:p>
          <a:p>
            <a:r>
              <a:rPr lang="en-GB" dirty="0"/>
              <a:t>Since the schema files are stored locally by Sqoop, an additional step is required to transfer the schema files over to an HDFS directory.</a:t>
            </a:r>
          </a:p>
        </p:txBody>
      </p:sp>
    </p:spTree>
    <p:extLst>
      <p:ext uri="{BB962C8B-B14F-4D97-AF65-F5344CB8AC3E}">
        <p14:creationId xmlns:p14="http://schemas.microsoft.com/office/powerpoint/2010/main" val="383586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89E7F-B65E-50A2-AE1C-6ABE32DA61AD}"/>
              </a:ext>
            </a:extLst>
          </p:cNvPr>
          <p:cNvSpPr txBox="1"/>
          <p:nvPr/>
        </p:nvSpPr>
        <p:spPr>
          <a:xfrm>
            <a:off x="874642" y="496957"/>
            <a:ext cx="10873409" cy="2000548"/>
          </a:xfrm>
          <a:prstGeom prst="rect">
            <a:avLst/>
          </a:prstGeom>
          <a:noFill/>
        </p:spPr>
        <p:txBody>
          <a:bodyPr wrap="square" rtlCol="0">
            <a:spAutoFit/>
          </a:bodyPr>
          <a:lstStyle/>
          <a:p>
            <a:r>
              <a:rPr lang="en-GB" sz="2800" dirty="0">
                <a:solidFill>
                  <a:srgbClr val="00B0F0"/>
                </a:solidFill>
              </a:rPr>
              <a:t>Stages of the pipeline</a:t>
            </a:r>
          </a:p>
          <a:p>
            <a:endParaRPr lang="en-GB" dirty="0"/>
          </a:p>
          <a:p>
            <a:r>
              <a:rPr lang="en-GB" sz="2400" dirty="0"/>
              <a:t>Stage3: Creating Hive tables over the data stored in HDFS</a:t>
            </a:r>
          </a:p>
          <a:p>
            <a:endParaRPr lang="en-GB" dirty="0"/>
          </a:p>
          <a:p>
            <a:r>
              <a:rPr lang="en-GB" dirty="0"/>
              <a:t>A .sql script is created that automates the process of creating Hive tables over the HDFS data. This script can be found in the project directory by the name </a:t>
            </a:r>
            <a:r>
              <a:rPr lang="en-GB" b="1" dirty="0"/>
              <a:t>hive.sql</a:t>
            </a:r>
          </a:p>
        </p:txBody>
      </p:sp>
    </p:spTree>
    <p:extLst>
      <p:ext uri="{BB962C8B-B14F-4D97-AF65-F5344CB8AC3E}">
        <p14:creationId xmlns:p14="http://schemas.microsoft.com/office/powerpoint/2010/main" val="224105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89E7F-B65E-50A2-AE1C-6ABE32DA61AD}"/>
              </a:ext>
            </a:extLst>
          </p:cNvPr>
          <p:cNvSpPr txBox="1"/>
          <p:nvPr/>
        </p:nvSpPr>
        <p:spPr>
          <a:xfrm>
            <a:off x="874642" y="496957"/>
            <a:ext cx="10873409" cy="1723549"/>
          </a:xfrm>
          <a:prstGeom prst="rect">
            <a:avLst/>
          </a:prstGeom>
          <a:noFill/>
        </p:spPr>
        <p:txBody>
          <a:bodyPr wrap="square" rtlCol="0">
            <a:spAutoFit/>
          </a:bodyPr>
          <a:lstStyle/>
          <a:p>
            <a:r>
              <a:rPr lang="en-GB" sz="2800" dirty="0">
                <a:solidFill>
                  <a:srgbClr val="00B0F0"/>
                </a:solidFill>
              </a:rPr>
              <a:t>Stages of the pipeline</a:t>
            </a:r>
          </a:p>
          <a:p>
            <a:endParaRPr lang="en-GB" dirty="0"/>
          </a:p>
          <a:p>
            <a:r>
              <a:rPr lang="en-GB" sz="2400" dirty="0"/>
              <a:t>Stage4: Exploratory analysis is conducted on the data using Impala and Spark</a:t>
            </a:r>
          </a:p>
          <a:p>
            <a:endParaRPr lang="en-GB" dirty="0"/>
          </a:p>
          <a:p>
            <a:r>
              <a:rPr lang="en-GB" dirty="0"/>
              <a:t>Some of the analysis is show below:</a:t>
            </a:r>
          </a:p>
        </p:txBody>
      </p:sp>
      <p:sp>
        <p:nvSpPr>
          <p:cNvPr id="2" name="TextBox 1">
            <a:extLst>
              <a:ext uri="{FF2B5EF4-FFF2-40B4-BE49-F238E27FC236}">
                <a16:creationId xmlns:a16="http://schemas.microsoft.com/office/drawing/2014/main" id="{7AFC1693-B56E-FBDC-45BE-B4A18230D24F}"/>
              </a:ext>
            </a:extLst>
          </p:cNvPr>
          <p:cNvSpPr txBox="1"/>
          <p:nvPr/>
        </p:nvSpPr>
        <p:spPr>
          <a:xfrm>
            <a:off x="874642" y="2341913"/>
            <a:ext cx="5595731" cy="369332"/>
          </a:xfrm>
          <a:prstGeom prst="rect">
            <a:avLst/>
          </a:prstGeom>
          <a:noFill/>
        </p:spPr>
        <p:txBody>
          <a:bodyPr wrap="square" rtlCol="0">
            <a:spAutoFit/>
          </a:bodyPr>
          <a:lstStyle/>
          <a:p>
            <a:r>
              <a:rPr lang="en-GB" b="1" dirty="0"/>
              <a:t>Distribution of salaries of employees in the company</a:t>
            </a:r>
            <a:endParaRPr lang="en-IN" b="1" dirty="0"/>
          </a:p>
        </p:txBody>
      </p:sp>
      <p:pic>
        <p:nvPicPr>
          <p:cNvPr id="7" name="Picture 6">
            <a:extLst>
              <a:ext uri="{FF2B5EF4-FFF2-40B4-BE49-F238E27FC236}">
                <a16:creationId xmlns:a16="http://schemas.microsoft.com/office/drawing/2014/main" id="{AC498914-6736-D5E2-527F-84539B35FAA5}"/>
              </a:ext>
            </a:extLst>
          </p:cNvPr>
          <p:cNvPicPr>
            <a:picLocks noChangeAspect="1"/>
          </p:cNvPicPr>
          <p:nvPr/>
        </p:nvPicPr>
        <p:blipFill>
          <a:blip r:embed="rId2"/>
          <a:stretch>
            <a:fillRect/>
          </a:stretch>
        </p:blipFill>
        <p:spPr>
          <a:xfrm>
            <a:off x="940349" y="3429000"/>
            <a:ext cx="4733925" cy="1752600"/>
          </a:xfrm>
          <a:prstGeom prst="rect">
            <a:avLst/>
          </a:prstGeom>
        </p:spPr>
      </p:pic>
      <p:pic>
        <p:nvPicPr>
          <p:cNvPr id="9" name="Picture 8">
            <a:extLst>
              <a:ext uri="{FF2B5EF4-FFF2-40B4-BE49-F238E27FC236}">
                <a16:creationId xmlns:a16="http://schemas.microsoft.com/office/drawing/2014/main" id="{1E8BA79F-B48A-3EA6-DCDF-161844BFFCD1}"/>
              </a:ext>
            </a:extLst>
          </p:cNvPr>
          <p:cNvPicPr>
            <a:picLocks noChangeAspect="1"/>
          </p:cNvPicPr>
          <p:nvPr/>
        </p:nvPicPr>
        <p:blipFill>
          <a:blip r:embed="rId3"/>
          <a:stretch>
            <a:fillRect/>
          </a:stretch>
        </p:blipFill>
        <p:spPr>
          <a:xfrm>
            <a:off x="5674274" y="2844876"/>
            <a:ext cx="5725246" cy="3195131"/>
          </a:xfrm>
          <a:prstGeom prst="rect">
            <a:avLst/>
          </a:prstGeom>
        </p:spPr>
      </p:pic>
    </p:spTree>
    <p:extLst>
      <p:ext uri="{BB962C8B-B14F-4D97-AF65-F5344CB8AC3E}">
        <p14:creationId xmlns:p14="http://schemas.microsoft.com/office/powerpoint/2010/main" val="2069903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FC1693-B56E-FBDC-45BE-B4A18230D24F}"/>
              </a:ext>
            </a:extLst>
          </p:cNvPr>
          <p:cNvSpPr txBox="1"/>
          <p:nvPr/>
        </p:nvSpPr>
        <p:spPr>
          <a:xfrm>
            <a:off x="715616" y="513113"/>
            <a:ext cx="5595731" cy="369332"/>
          </a:xfrm>
          <a:prstGeom prst="rect">
            <a:avLst/>
          </a:prstGeom>
          <a:noFill/>
        </p:spPr>
        <p:txBody>
          <a:bodyPr wrap="square" rtlCol="0">
            <a:spAutoFit/>
          </a:bodyPr>
          <a:lstStyle/>
          <a:p>
            <a:r>
              <a:rPr lang="en-GB" b="1"/>
              <a:t>Average salaries of employees by title</a:t>
            </a:r>
            <a:endParaRPr lang="en-IN" b="1" dirty="0"/>
          </a:p>
        </p:txBody>
      </p:sp>
      <p:pic>
        <p:nvPicPr>
          <p:cNvPr id="5" name="Picture 4">
            <a:extLst>
              <a:ext uri="{FF2B5EF4-FFF2-40B4-BE49-F238E27FC236}">
                <a16:creationId xmlns:a16="http://schemas.microsoft.com/office/drawing/2014/main" id="{9A56038F-CFF3-8490-3190-A3AD4C43624B}"/>
              </a:ext>
            </a:extLst>
          </p:cNvPr>
          <p:cNvPicPr>
            <a:picLocks noChangeAspect="1"/>
          </p:cNvPicPr>
          <p:nvPr/>
        </p:nvPicPr>
        <p:blipFill>
          <a:blip r:embed="rId2"/>
          <a:stretch>
            <a:fillRect/>
          </a:stretch>
        </p:blipFill>
        <p:spPr>
          <a:xfrm>
            <a:off x="824946" y="1078914"/>
            <a:ext cx="7593497" cy="2201000"/>
          </a:xfrm>
          <a:prstGeom prst="rect">
            <a:avLst/>
          </a:prstGeom>
        </p:spPr>
      </p:pic>
      <p:pic>
        <p:nvPicPr>
          <p:cNvPr id="8" name="Picture 7">
            <a:extLst>
              <a:ext uri="{FF2B5EF4-FFF2-40B4-BE49-F238E27FC236}">
                <a16:creationId xmlns:a16="http://schemas.microsoft.com/office/drawing/2014/main" id="{119B1410-47E9-C883-6962-B249B8EB1952}"/>
              </a:ext>
            </a:extLst>
          </p:cNvPr>
          <p:cNvPicPr>
            <a:picLocks noChangeAspect="1"/>
          </p:cNvPicPr>
          <p:nvPr/>
        </p:nvPicPr>
        <p:blipFill>
          <a:blip r:embed="rId3"/>
          <a:stretch>
            <a:fillRect/>
          </a:stretch>
        </p:blipFill>
        <p:spPr>
          <a:xfrm>
            <a:off x="715616" y="3429000"/>
            <a:ext cx="4871915" cy="3311490"/>
          </a:xfrm>
          <a:prstGeom prst="rect">
            <a:avLst/>
          </a:prstGeom>
        </p:spPr>
      </p:pic>
    </p:spTree>
    <p:extLst>
      <p:ext uri="{BB962C8B-B14F-4D97-AF65-F5344CB8AC3E}">
        <p14:creationId xmlns:p14="http://schemas.microsoft.com/office/powerpoint/2010/main" val="598894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685</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Data and ML Pipeline – 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ML Pipeline – Capstone project</dc:title>
  <dc:creator>Anshul Sidana</dc:creator>
  <cp:lastModifiedBy>Anshul Sidana</cp:lastModifiedBy>
  <cp:revision>1</cp:revision>
  <dcterms:created xsi:type="dcterms:W3CDTF">2022-05-19T11:04:13Z</dcterms:created>
  <dcterms:modified xsi:type="dcterms:W3CDTF">2022-05-19T12:01:08Z</dcterms:modified>
</cp:coreProperties>
</file>