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2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duino.cc/en/Guide/ArduinoWiFiShield" TargetMode="External"/><Relationship Id="rId3" Type="http://schemas.openxmlformats.org/officeDocument/2006/relationships/hyperlink" Target="http://www.arduino.cc/en/Reference/WiFiBegin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2.jpg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6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-457200" lvl="0" marL="45720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AutoNum type="arabicPeriod"/>
            </a:pPr>
            <a:r>
              <a:rPr lang="en"/>
              <a:t>Arduino-side Reception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Notes: 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syntax style: C++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The following code applies to WPA/WPA2 network. For others, refer to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http://www.arduino.cc/en/Reference/WiFiBegin</a:t>
            </a:r>
            <a:r>
              <a:rPr lang="en" sz="2400"/>
              <a:t> or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http://www.arduino.cc/en/Guide/ArduinoWiFiShield</a:t>
            </a:r>
            <a:r>
              <a:rPr lang="en" sz="2400"/>
              <a:t> for modification. 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Board can only accept 1 byte at a time, so need to separately send the four bytes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540225" y="438950"/>
            <a:ext cx="8328600" cy="438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Initialize Client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create an instance of the class ClientGame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ClientGame initializes ClientNetwork, which 1. initialize WinSock, connects the Galileo to the client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0" l="0" r="7424" t="0"/>
          <a:stretch/>
        </p:blipFill>
        <p:spPr>
          <a:xfrm>
            <a:off x="0" y="0"/>
            <a:ext cx="6251899" cy="47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/>
        </p:nvSpPr>
        <p:spPr>
          <a:xfrm>
            <a:off x="6200700" y="95250"/>
            <a:ext cx="2943300" cy="4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Import SPI library (Serial Peripheral Interface, to enable communication of Galileo with peripheral devices) and the WiFi library.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Declare the WiFi that Galileo should receive data from.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Server is Galileo, and Client is whoever sends out the data (Processing, Visual Studio, or FPGA)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Can only send one byte of data via Serial port a time, so Galileo needs a buffer to collect a data packet of 4 bytes (2 for velocity and 2 for orientation) before sending to iRobot</a:t>
            </a:r>
          </a:p>
        </p:txBody>
      </p:sp>
      <p:cxnSp>
        <p:nvCxnSpPr>
          <p:cNvPr id="48" name="Shape 48"/>
          <p:cNvCxnSpPr/>
          <p:nvPr/>
        </p:nvCxnSpPr>
        <p:spPr>
          <a:xfrm>
            <a:off x="1438275" y="657225"/>
            <a:ext cx="480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49" name="Shape 49"/>
          <p:cNvCxnSpPr/>
          <p:nvPr/>
        </p:nvCxnSpPr>
        <p:spPr>
          <a:xfrm>
            <a:off x="5143500" y="1114425"/>
            <a:ext cx="105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" name="Shape 50"/>
          <p:cNvCxnSpPr/>
          <p:nvPr/>
        </p:nvCxnSpPr>
        <p:spPr>
          <a:xfrm>
            <a:off x="2190750" y="2743200"/>
            <a:ext cx="401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1" name="Shape 51"/>
          <p:cNvCxnSpPr/>
          <p:nvPr/>
        </p:nvCxnSpPr>
        <p:spPr>
          <a:xfrm>
            <a:off x="2190750" y="3733800"/>
            <a:ext cx="401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30429" t="0"/>
          <a:stretch/>
        </p:blipFill>
        <p:spPr>
          <a:xfrm>
            <a:off x="0" y="352425"/>
            <a:ext cx="5661025" cy="44957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5724525" y="209550"/>
            <a:ext cx="3305099" cy="46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Serial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refers to USB Client port. It is responsible for sending programs from other devices to Intel Galileo board.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Serial1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refers to Pin 0 and Pin 1 in Intel Galileo digital pins. We use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Serial1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talk to iRobot, and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Serial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 enable communication between Client and Intel Galileo. </a:t>
            </a:r>
          </a:p>
          <a:p>
            <a:pPr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.begin() sets the data rate in bits per second (baud) for serial data transmission. write() with arguments 128 and 132 are defined parameters of the iRobot.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Some Arduino boards have WiFi shields, although it’s not the case for Galileo. </a:t>
            </a:r>
          </a:p>
        </p:txBody>
      </p:sp>
      <p:cxnSp>
        <p:nvCxnSpPr>
          <p:cNvPr id="58" name="Shape 58"/>
          <p:cNvCxnSpPr/>
          <p:nvPr/>
        </p:nvCxnSpPr>
        <p:spPr>
          <a:xfrm>
            <a:off x="2762250" y="1133475"/>
            <a:ext cx="2867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" name="Shape 59"/>
          <p:cNvCxnSpPr/>
          <p:nvPr/>
        </p:nvCxnSpPr>
        <p:spPr>
          <a:xfrm>
            <a:off x="2762250" y="2352675"/>
            <a:ext cx="2867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30594" t="0"/>
          <a:stretch/>
        </p:blipFill>
        <p:spPr>
          <a:xfrm>
            <a:off x="0" y="0"/>
            <a:ext cx="5553074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5591175" y="114300"/>
            <a:ext cx="3486299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After connecting to WiFi in the one-time setup function, start data transfer in loop().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Fetch incoming data if the server is available to receive and the client is available to send.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“counter” records the state of the data buffer. Clear it before receiving new data. 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2628900" y="2371725"/>
            <a:ext cx="2867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/>
          <p:nvPr/>
        </p:nvCxnSpPr>
        <p:spPr>
          <a:xfrm>
            <a:off x="1809750" y="2800275"/>
            <a:ext cx="368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68" name="Shape 68"/>
          <p:cNvPicPr preferRelativeResize="0"/>
          <p:nvPr/>
        </p:nvPicPr>
        <p:blipFill rotWithShape="1">
          <a:blip r:embed="rId4">
            <a:alphaModFix/>
          </a:blip>
          <a:srcRect b="0" l="0" r="0" t="39239"/>
          <a:stretch/>
        </p:blipFill>
        <p:spPr>
          <a:xfrm>
            <a:off x="28600" y="4429200"/>
            <a:ext cx="798217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90512"/>
            <a:ext cx="63722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6381750" y="257175"/>
            <a:ext cx="2676599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else, Galileo should continue receiving data from Client.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Remember that the condition of the outer loop for this line is “counter==4”, so we have full 4 bytes of data collected in our buffer (which might have been set to zeros in the lines above). Now demand iRobot to execute these 4 bytes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Override the 4 bytes iRobot has just executed with new data, one byte in each loop. </a:t>
            </a:r>
          </a:p>
        </p:txBody>
      </p:sp>
      <p:cxnSp>
        <p:nvCxnSpPr>
          <p:cNvPr id="75" name="Shape 75"/>
          <p:cNvCxnSpPr/>
          <p:nvPr/>
        </p:nvCxnSpPr>
        <p:spPr>
          <a:xfrm>
            <a:off x="2133600" y="1571625"/>
            <a:ext cx="418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" name="Shape 76"/>
          <p:cNvCxnSpPr/>
          <p:nvPr/>
        </p:nvCxnSpPr>
        <p:spPr>
          <a:xfrm>
            <a:off x="3200400" y="2562225"/>
            <a:ext cx="3029099" cy="9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0" l="0" r="41266" t="0"/>
          <a:stretch/>
        </p:blipFill>
        <p:spPr>
          <a:xfrm>
            <a:off x="381000" y="152400"/>
            <a:ext cx="4676774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5457825" y="371475"/>
            <a:ext cx="3219599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These are the two helper functions we used.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3">
            <a:alphaModFix/>
          </a:blip>
          <a:srcRect b="5374" l="0" r="0" t="0"/>
          <a:stretch/>
        </p:blipFill>
        <p:spPr>
          <a:xfrm>
            <a:off x="796925" y="190500"/>
            <a:ext cx="3073400" cy="48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4705350" y="1009650"/>
            <a:ext cx="27243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This is a snapshot from the Serial Monitor of Arduino IDE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2. Visual Studio Code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2C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375850" y="4371300"/>
            <a:ext cx="1564499" cy="434699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Initialize Client</a:t>
            </a:r>
          </a:p>
        </p:txBody>
      </p:sp>
      <p:sp>
        <p:nvSpPr>
          <p:cNvPr id="100" name="Shape 100"/>
          <p:cNvSpPr/>
          <p:nvPr/>
        </p:nvSpPr>
        <p:spPr>
          <a:xfrm>
            <a:off x="516075" y="779400"/>
            <a:ext cx="1887899" cy="731399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Infinite loop to process camera image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OpenCV library</a:t>
            </a:r>
          </a:p>
        </p:txBody>
      </p:sp>
      <p:sp>
        <p:nvSpPr>
          <p:cNvPr id="101" name="Shape 101"/>
          <p:cNvSpPr/>
          <p:nvPr/>
        </p:nvSpPr>
        <p:spPr>
          <a:xfrm rot="10800000">
            <a:off x="1118699" y="1530599"/>
            <a:ext cx="281400" cy="2840700"/>
          </a:xfrm>
          <a:prstGeom prst="downArrow">
            <a:avLst>
              <a:gd fmla="val 13894" name="adj1"/>
              <a:gd fmla="val 115964" name="adj2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464825" y="75275"/>
            <a:ext cx="504600" cy="2974799"/>
          </a:xfrm>
          <a:prstGeom prst="leftBrace">
            <a:avLst>
              <a:gd fmla="val 8333" name="adj1"/>
              <a:gd fmla="val 3919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474" y="26"/>
            <a:ext cx="5893749" cy="3050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>
            <a:stCxn id="99" idx="3"/>
          </p:cNvCxnSpPr>
          <p:nvPr/>
        </p:nvCxnSpPr>
        <p:spPr>
          <a:xfrm>
            <a:off x="1940349" y="4588649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5" name="Shape 105"/>
          <p:cNvSpPr txBox="1"/>
          <p:nvPr/>
        </p:nvSpPr>
        <p:spPr>
          <a:xfrm>
            <a:off x="2231350" y="4380300"/>
            <a:ext cx="1719299" cy="416699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class: ClientGame</a:t>
            </a:r>
          </a:p>
        </p:txBody>
      </p:sp>
      <p:grpSp>
        <p:nvGrpSpPr>
          <p:cNvPr id="106" name="Shape 106"/>
          <p:cNvGrpSpPr/>
          <p:nvPr/>
        </p:nvGrpSpPr>
        <p:grpSpPr>
          <a:xfrm>
            <a:off x="3950474" y="4133014"/>
            <a:ext cx="4996843" cy="911362"/>
            <a:chOff x="5140846" y="170987"/>
            <a:chExt cx="3694250" cy="911362"/>
          </a:xfrm>
        </p:grpSpPr>
        <p:cxnSp>
          <p:nvCxnSpPr>
            <p:cNvPr id="107" name="Shape 107"/>
            <p:cNvCxnSpPr>
              <a:endCxn id="108" idx="1"/>
            </p:cNvCxnSpPr>
            <p:nvPr/>
          </p:nvCxnSpPr>
          <p:spPr>
            <a:xfrm flipH="1" rot="10800000">
              <a:off x="5140846" y="379337"/>
              <a:ext cx="713400" cy="267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08" name="Shape 108"/>
            <p:cNvSpPr txBox="1"/>
            <p:nvPr/>
          </p:nvSpPr>
          <p:spPr>
            <a:xfrm>
              <a:off x="5854246" y="170987"/>
              <a:ext cx="2807400" cy="416699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initializes: class: ClientNetwork</a:t>
              </a:r>
            </a:p>
          </p:txBody>
        </p:sp>
        <p:cxnSp>
          <p:nvCxnSpPr>
            <p:cNvPr id="109" name="Shape 109"/>
            <p:cNvCxnSpPr/>
            <p:nvPr/>
          </p:nvCxnSpPr>
          <p:spPr>
            <a:xfrm>
              <a:off x="5140862" y="681225"/>
              <a:ext cx="722999" cy="219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10" name="Shape 110"/>
            <p:cNvSpPr txBox="1"/>
            <p:nvPr/>
          </p:nvSpPr>
          <p:spPr>
            <a:xfrm>
              <a:off x="5863897" y="665650"/>
              <a:ext cx="2971200" cy="416699"/>
            </a:xfrm>
            <a:prstGeom prst="rect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method: NetworkServices::sendMessage()</a:t>
              </a:r>
            </a:p>
          </p:txBody>
        </p:sp>
      </p:grpSp>
      <p:cxnSp>
        <p:nvCxnSpPr>
          <p:cNvPr id="111" name="Shape 111"/>
          <p:cNvCxnSpPr/>
          <p:nvPr/>
        </p:nvCxnSpPr>
        <p:spPr>
          <a:xfrm rot="10800000">
            <a:off x="3894224" y="3106199"/>
            <a:ext cx="1069200" cy="103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>
            <a:off x="5447375" y="3016325"/>
            <a:ext cx="0" cy="1136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