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39.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5.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38.xml"/>
  <Override ContentType="application/vnd.openxmlformats-officedocument.presentationml.notesSlide+xml" PartName="/ppt/notesSlides/notesSlide28.xml"/>
  <Override ContentType="application/vnd.openxmlformats-officedocument.presentationml.notesSlide+xml" PartName="/ppt/notesSlides/notesSlide40.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3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31.xml"/>
  <Override ContentType="application/vnd.openxmlformats-officedocument.presentationml.slide+xml" PartName="/ppt/slides/slide40.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38.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41.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19" Type="http://schemas.openxmlformats.org/officeDocument/2006/relationships/slide" Target="slides/slide14.xml"/><Relationship Id="rId36" Type="http://schemas.openxmlformats.org/officeDocument/2006/relationships/slide" Target="slides/slide31.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40" Type="http://schemas.openxmlformats.org/officeDocument/2006/relationships/slide" Target="slides/slide35.xml"/><Relationship Id="rId1" Type="http://schemas.openxmlformats.org/officeDocument/2006/relationships/theme" Target="theme/theme1.xml"/><Relationship Id="rId22" Type="http://schemas.openxmlformats.org/officeDocument/2006/relationships/slide" Target="slides/slide17.xml"/><Relationship Id="rId41" Type="http://schemas.openxmlformats.org/officeDocument/2006/relationships/slide" Target="slides/slide36.xml"/><Relationship Id="rId4" Type="http://schemas.openxmlformats.org/officeDocument/2006/relationships/slideMaster" Target="slideMasters/slideMaster1.xml"/><Relationship Id="rId23" Type="http://schemas.openxmlformats.org/officeDocument/2006/relationships/slide" Target="slides/slide18.xml"/><Relationship Id="rId42" Type="http://schemas.openxmlformats.org/officeDocument/2006/relationships/slide" Target="slides/slide37.xml"/><Relationship Id="rId3" Type="http://schemas.openxmlformats.org/officeDocument/2006/relationships/tableStyles" Target="tableStyles.xml"/><Relationship Id="rId24" Type="http://schemas.openxmlformats.org/officeDocument/2006/relationships/slide" Target="slides/slide19.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7" name="Shape 2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1" name="Shape 2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6" name="Shape 2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1" name="Shape 2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7" name="Shape 2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3" name="Shape 3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1" name="Shape 3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3" name="Shape 3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2914648"/>
            <a:ext cx="9144000" cy="2228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2914649"/>
            <a:ext cx="9144000" cy="0"/>
          </a:xfrm>
          <a:prstGeom prst="straightConnector1">
            <a:avLst/>
          </a:prstGeom>
          <a:noFill/>
          <a:ln cap="flat" cmpd="sng" w="28575">
            <a:solidFill>
              <a:schemeClr val="dk1"/>
            </a:solidFill>
            <a:prstDash val="solid"/>
            <a:round/>
            <a:headEnd len="med" w="med" type="none"/>
            <a:tailEnd len="med" w="med" type="none"/>
          </a:ln>
        </p:spPr>
      </p:cxnSp>
      <p:sp>
        <p:nvSpPr>
          <p:cNvPr id="11" name="Shape 11"/>
          <p:cNvSpPr txBox="1"/>
          <p:nvPr>
            <p:ph type="ctrTitle"/>
          </p:nvPr>
        </p:nvSpPr>
        <p:spPr>
          <a:xfrm>
            <a:off x="685800" y="1618313"/>
            <a:ext cx="7772400" cy="1238099"/>
          </a:xfrm>
          <a:prstGeom prst="rect">
            <a:avLst/>
          </a:prstGeom>
        </p:spPr>
        <p:txBody>
          <a:bodyPr anchorCtr="0" anchor="b" bIns="91425" lIns="91425" rIns="91425" tIns="91425"/>
          <a:lstStyle>
            <a:lvl1pPr>
              <a:spcBef>
                <a:spcPts val="0"/>
              </a:spcBef>
              <a:buClr>
                <a:schemeClr val="dk2"/>
              </a:buClr>
              <a:buSzPct val="100000"/>
              <a:defRPr sz="4800">
                <a:solidFill>
                  <a:schemeClr val="dk2"/>
                </a:solidFill>
              </a:defRPr>
            </a:lvl1pPr>
            <a:lvl2pPr>
              <a:spcBef>
                <a:spcPts val="0"/>
              </a:spcBef>
              <a:buClr>
                <a:schemeClr val="dk2"/>
              </a:buClr>
              <a:buSzPct val="100000"/>
              <a:defRPr sz="4800">
                <a:solidFill>
                  <a:schemeClr val="dk2"/>
                </a:solidFill>
              </a:defRPr>
            </a:lvl2pPr>
            <a:lvl3pPr>
              <a:spcBef>
                <a:spcPts val="0"/>
              </a:spcBef>
              <a:buClr>
                <a:schemeClr val="dk2"/>
              </a:buClr>
              <a:buSzPct val="100000"/>
              <a:defRPr sz="4800">
                <a:solidFill>
                  <a:schemeClr val="dk2"/>
                </a:solidFill>
              </a:defRPr>
            </a:lvl3pPr>
            <a:lvl4pPr>
              <a:spcBef>
                <a:spcPts val="0"/>
              </a:spcBef>
              <a:buClr>
                <a:schemeClr val="dk2"/>
              </a:buClr>
              <a:buSzPct val="100000"/>
              <a:defRPr sz="4800">
                <a:solidFill>
                  <a:schemeClr val="dk2"/>
                </a:solidFill>
              </a:defRPr>
            </a:lvl4pPr>
            <a:lvl5pPr>
              <a:spcBef>
                <a:spcPts val="0"/>
              </a:spcBef>
              <a:buClr>
                <a:schemeClr val="dk2"/>
              </a:buClr>
              <a:buSzPct val="100000"/>
              <a:defRPr sz="4800">
                <a:solidFill>
                  <a:schemeClr val="dk2"/>
                </a:solidFill>
              </a:defRPr>
            </a:lvl5pPr>
            <a:lvl6pPr>
              <a:spcBef>
                <a:spcPts val="0"/>
              </a:spcBef>
              <a:buClr>
                <a:schemeClr val="dk2"/>
              </a:buClr>
              <a:buSzPct val="100000"/>
              <a:defRPr sz="4800">
                <a:solidFill>
                  <a:schemeClr val="dk2"/>
                </a:solidFill>
              </a:defRPr>
            </a:lvl6pPr>
            <a:lvl7pPr>
              <a:spcBef>
                <a:spcPts val="0"/>
              </a:spcBef>
              <a:buClr>
                <a:schemeClr val="dk2"/>
              </a:buClr>
              <a:buSzPct val="100000"/>
              <a:defRPr sz="4800">
                <a:solidFill>
                  <a:schemeClr val="dk2"/>
                </a:solidFill>
              </a:defRPr>
            </a:lvl7pPr>
            <a:lvl8pPr>
              <a:spcBef>
                <a:spcPts val="0"/>
              </a:spcBef>
              <a:buClr>
                <a:schemeClr val="dk2"/>
              </a:buClr>
              <a:buSzPct val="100000"/>
              <a:defRPr sz="4800">
                <a:solidFill>
                  <a:schemeClr val="dk2"/>
                </a:solidFill>
              </a:defRPr>
            </a:lvl8pPr>
            <a:lvl9pPr>
              <a:spcBef>
                <a:spcPts val="0"/>
              </a:spcBef>
              <a:buClr>
                <a:schemeClr val="dk2"/>
              </a:buClr>
              <a:buSzPct val="100000"/>
              <a:defRPr sz="4800">
                <a:solidFill>
                  <a:schemeClr val="dk2"/>
                </a:solidFill>
              </a:defRPr>
            </a:lvl9pPr>
          </a:lstStyle>
          <a:p/>
        </p:txBody>
      </p:sp>
      <p:sp>
        <p:nvSpPr>
          <p:cNvPr id="12" name="Shape 12"/>
          <p:cNvSpPr txBox="1"/>
          <p:nvPr>
            <p:ph idx="1" type="subTitle"/>
          </p:nvPr>
        </p:nvSpPr>
        <p:spPr>
          <a:xfrm>
            <a:off x="685800" y="2964777"/>
            <a:ext cx="7772400" cy="944700"/>
          </a:xfrm>
          <a:prstGeom prst="rect">
            <a:avLst/>
          </a:prstGeom>
        </p:spPr>
        <p:txBody>
          <a:bodyPr anchorCtr="0" anchor="t" bIns="91425" lIns="91425" rIns="91425" tIns="91425"/>
          <a:lstStyle>
            <a:lvl1pPr>
              <a:spcBef>
                <a:spcPts val="0"/>
              </a:spcBef>
              <a:buClr>
                <a:schemeClr val="lt2"/>
              </a:buClr>
              <a:buSzPct val="100000"/>
              <a:buNone/>
              <a:defRPr sz="3600">
                <a:solidFill>
                  <a:schemeClr val="lt2"/>
                </a:solidFill>
              </a:defRPr>
            </a:lvl1pPr>
            <a:lvl2pPr>
              <a:spcBef>
                <a:spcPts val="0"/>
              </a:spcBef>
              <a:buClr>
                <a:schemeClr val="lt2"/>
              </a:buClr>
              <a:buSzPct val="100000"/>
              <a:buNone/>
              <a:defRPr sz="3600">
                <a:solidFill>
                  <a:schemeClr val="lt2"/>
                </a:solidFill>
              </a:defRPr>
            </a:lvl2pPr>
            <a:lvl3pPr>
              <a:spcBef>
                <a:spcPts val="0"/>
              </a:spcBef>
              <a:buClr>
                <a:schemeClr val="lt2"/>
              </a:buClr>
              <a:buSzPct val="100000"/>
              <a:buNone/>
              <a:defRPr sz="3600">
                <a:solidFill>
                  <a:schemeClr val="lt2"/>
                </a:solidFill>
              </a:defRPr>
            </a:lvl3pPr>
            <a:lvl4pPr>
              <a:spcBef>
                <a:spcPts val="0"/>
              </a:spcBef>
              <a:buClr>
                <a:schemeClr val="lt2"/>
              </a:buClr>
              <a:buSzPct val="100000"/>
              <a:buNone/>
              <a:defRPr sz="3600">
                <a:solidFill>
                  <a:schemeClr val="lt2"/>
                </a:solidFill>
              </a:defRPr>
            </a:lvl4pPr>
            <a:lvl5pPr>
              <a:spcBef>
                <a:spcPts val="0"/>
              </a:spcBef>
              <a:buClr>
                <a:schemeClr val="lt2"/>
              </a:buClr>
              <a:buSzPct val="100000"/>
              <a:buNone/>
              <a:defRPr sz="3600">
                <a:solidFill>
                  <a:schemeClr val="lt2"/>
                </a:solidFill>
              </a:defRPr>
            </a:lvl5pPr>
            <a:lvl6pPr>
              <a:spcBef>
                <a:spcPts val="0"/>
              </a:spcBef>
              <a:buClr>
                <a:schemeClr val="lt2"/>
              </a:buClr>
              <a:buSzPct val="100000"/>
              <a:buNone/>
              <a:defRPr sz="3600">
                <a:solidFill>
                  <a:schemeClr val="lt2"/>
                </a:solidFill>
              </a:defRPr>
            </a:lvl6pPr>
            <a:lvl7pPr>
              <a:spcBef>
                <a:spcPts val="0"/>
              </a:spcBef>
              <a:buClr>
                <a:schemeClr val="lt2"/>
              </a:buClr>
              <a:buSzPct val="100000"/>
              <a:buNone/>
              <a:defRPr sz="3600">
                <a:solidFill>
                  <a:schemeClr val="lt2"/>
                </a:solidFill>
              </a:defRPr>
            </a:lvl7pPr>
            <a:lvl8pPr>
              <a:spcBef>
                <a:spcPts val="0"/>
              </a:spcBef>
              <a:buClr>
                <a:schemeClr val="lt2"/>
              </a:buClr>
              <a:buSzPct val="100000"/>
              <a:buNone/>
              <a:defRPr sz="3600">
                <a:solidFill>
                  <a:schemeClr val="lt2"/>
                </a:solidFill>
              </a:defRPr>
            </a:lvl8pPr>
            <a:lvl9pPr>
              <a:spcBef>
                <a:spcPts val="0"/>
              </a:spcBef>
              <a:buClr>
                <a:schemeClr val="lt2"/>
              </a:buClr>
              <a:buSzPct val="100000"/>
              <a:buNone/>
              <a:defRPr sz="3600">
                <a:solidFill>
                  <a:schemeClr val="lt2"/>
                </a:solidFill>
              </a:defRPr>
            </a:lvl9pPr>
          </a:lstStyle>
          <a:p/>
        </p:txBody>
      </p:sp>
      <p:sp>
        <p:nvSpPr>
          <p:cNvPr id="13" name="Shape 1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1277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127679"/>
            <a:ext cx="9144000" cy="0"/>
          </a:xfrm>
          <a:prstGeom prst="straightConnector1">
            <a:avLst/>
          </a:prstGeom>
          <a:noFill/>
          <a:ln cap="flat" cmpd="sng" w="28575">
            <a:solidFill>
              <a:schemeClr val="dk1"/>
            </a:solidFill>
            <a:prstDash val="solid"/>
            <a:round/>
            <a:headEnd len="med" w="med" type="none"/>
            <a:tailEnd len="med" w="med" type="none"/>
          </a:ln>
        </p:spPr>
      </p:cxnSp>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1277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127679"/>
            <a:ext cx="9144000" cy="0"/>
          </a:xfrm>
          <a:prstGeom prst="straightConnector1">
            <a:avLst/>
          </a:prstGeom>
          <a:noFill/>
          <a:ln cap="flat" cmpd="sng" w="28575">
            <a:solidFill>
              <a:schemeClr val="dk1"/>
            </a:solidFill>
            <a:prstDash val="solid"/>
            <a:round/>
            <a:headEnd len="med" w="med" type="none"/>
            <a:tailEnd len="med" w="med" type="none"/>
          </a:ln>
        </p:spPr>
      </p:cxnSp>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1277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127679"/>
            <a:ext cx="9144000" cy="0"/>
          </a:xfrm>
          <a:prstGeom prst="straightConnector1">
            <a:avLst/>
          </a:prstGeom>
          <a:noFill/>
          <a:ln cap="flat" cmpd="sng" w="28575">
            <a:solidFill>
              <a:schemeClr val="dk1"/>
            </a:solidFill>
            <a:prstDash val="solid"/>
            <a:round/>
            <a:headEnd len="med" w="med" type="none"/>
            <a:tailEnd len="med" w="med" type="none"/>
          </a:ln>
        </p:spPr>
      </p:cxnSp>
      <p:sp>
        <p:nvSpPr>
          <p:cNvPr id="30" name="Shape 30"/>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p:nvPr/>
        </p:nvSpPr>
        <p:spPr>
          <a:xfrm>
            <a:off x="0" y="4225081"/>
            <a:ext cx="9144000" cy="9183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34" name="Shape 34"/>
          <p:cNvCxnSpPr/>
          <p:nvPr/>
        </p:nvCxnSpPr>
        <p:spPr>
          <a:xfrm>
            <a:off x="0" y="4225081"/>
            <a:ext cx="9144000" cy="0"/>
          </a:xfrm>
          <a:prstGeom prst="straightConnector1">
            <a:avLst/>
          </a:prstGeom>
          <a:noFill/>
          <a:ln cap="flat" cmpd="sng" w="28575">
            <a:solidFill>
              <a:schemeClr val="dk1"/>
            </a:solidFill>
            <a:prstDash val="solid"/>
            <a:round/>
            <a:headEnd len="med" w="med" type="none"/>
            <a:tailEnd len="med" w="med" type="none"/>
          </a:ln>
        </p:spPr>
      </p:cxnSp>
      <p:sp>
        <p:nvSpPr>
          <p:cNvPr id="35" name="Shape 3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lt1"/>
              </a:buClr>
              <a:buSzPct val="100000"/>
              <a:buNone/>
              <a:defRPr sz="1800">
                <a:solidFill>
                  <a:schemeClr val="lt1"/>
                </a:solidFill>
              </a:defRPr>
            </a:lvl1pPr>
          </a:lstStyle>
          <a:p/>
        </p:txBody>
      </p: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7" name="Shape 37"/>
        <p:cNvGrpSpPr/>
        <p:nvPr/>
      </p:nvGrpSpPr>
      <p:grpSpPr>
        <a:xfrm>
          <a:off x="0" y="0"/>
          <a:ext cx="0" cy="0"/>
          <a:chOff x="0" y="0"/>
          <a:chExt cx="0" cy="0"/>
        </a:xfrm>
      </p:grpSpPr>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1pPr>
            <a:lvl2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2pPr>
            <a:lvl3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3pPr>
            <a:lvl4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4pPr>
            <a:lvl5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5pPr>
            <a:lvl6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6pPr>
            <a:lvl7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7pPr>
            <a:lvl8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8pPr>
            <a:lvl9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2"/>
              </a:buClr>
              <a:buSzPct val="100000"/>
              <a:buFont typeface="Trebuchet MS"/>
              <a:defRPr sz="3000">
                <a:solidFill>
                  <a:schemeClr val="dk2"/>
                </a:solidFill>
                <a:latin typeface="Trebuchet MS"/>
                <a:ea typeface="Trebuchet MS"/>
                <a:cs typeface="Trebuchet MS"/>
                <a:sym typeface="Trebuchet MS"/>
              </a:defRPr>
            </a:lvl1pPr>
            <a:lvl2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4pPr>
            <a:lvl5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5pPr>
            <a:lvl6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6pPr>
            <a:lvl7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7pPr>
            <a:lvl8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8pPr>
            <a:lvl9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latin typeface="Trebuchet MS"/>
                <a:ea typeface="Trebuchet MS"/>
                <a:cs typeface="Trebuchet MS"/>
                <a:sym typeface="Trebuchet MS"/>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image" Target="../media/image01.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hyperlink" Target="http://net2ftp.ru/node0/robot2010android@gmail.com/4.pdf"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hyperlink" Target="http://www.cplusplus.com/doc/tutoria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ionospherics.com/intel-galileo-setting-up-wifi/" TargetMode="External"/><Relationship Id="rId3" Type="http://schemas.openxmlformats.org/officeDocument/2006/relationships/hyperlink" Target="http://blog.amastaneh.com/2014/03/opencv-on-visual-studio-2013.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hyperlink" Target="https://github.com/adafruit/Adafruit-Motor-Shield-library/blob/master/AFMotor.h" TargetMode="External"/><Relationship Id="rId3" Type="http://schemas.openxmlformats.org/officeDocument/2006/relationships/image" Target="../media/image03.jpg"/><Relationship Id="rId6" Type="http://schemas.openxmlformats.org/officeDocument/2006/relationships/image" Target="../media/image04.jpg"/><Relationship Id="rId5" Type="http://schemas.openxmlformats.org/officeDocument/2006/relationships/hyperlink" Target="https://learn.adafruit.com/adafruit-motor-shield/af-dcmotor-clas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 Id="rId3" Type="http://schemas.openxmlformats.org/officeDocument/2006/relationships/image" Target="../media/image02.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 Id="rId3" Type="http://schemas.openxmlformats.org/officeDocument/2006/relationships/hyperlink" Target="https://learn.sparkfun.com/tutorials/tags/arduino"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 Id="rId3" Type="http://schemas.openxmlformats.org/officeDocument/2006/relationships/hyperlink" Target="http://simena86.github.io/blog/2013/08/12/hand-tracking-and-recognition-with-opencv/"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hyperlink" Target="https://sanjayslnarayanan.files.wordpress.com/2013/08/handtrackingopencv.pdf" TargetMode="External"/><Relationship Id="rId3" Type="http://schemas.openxmlformats.org/officeDocument/2006/relationships/hyperlink" Target="https://github.com/jujojujo2003/OpenCVHandGuesture/blob/master/main.cpp" TargetMode="External"/><Relationship Id="rId6" Type="http://schemas.openxmlformats.org/officeDocument/2006/relationships/hyperlink" Target="https://ccrma.stanford.edu/~mborins/256a/theremax/posts/hand-tracking/" TargetMode="External"/><Relationship Id="rId5" Type="http://schemas.openxmlformats.org/officeDocument/2006/relationships/hyperlink" Target="https://github.com/bengal/opencv-hand-detection" TargetMode="External"/><Relationship Id="rId8" Type="http://schemas.openxmlformats.org/officeDocument/2006/relationships/hyperlink" Target="http://www.embedded-vision.com/introduction-computer-vision-using-opencv?gclid=CjwKEAjwndqrBRC16IyeqPicp3ASJAB-vB-ck0M4UNuhodFlcHC4sJkPaPmbXWrrY5bdnyiZHjVGcxoCCurw_wcB" TargetMode="External"/><Relationship Id="rId7" Type="http://schemas.openxmlformats.org/officeDocument/2006/relationships/hyperlink" Target="http://www.intorobotics.com/9-opencv-tutorials-hand-gesture-detection-recognition/"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hyperlink" Target="https://learn.adafruit.com/downloads/pdf/adafruit-motor-shield-v2-for-arduino.pdf" TargetMode="External"/><Relationship Id="rId3" Type="http://schemas.openxmlformats.org/officeDocument/2006/relationships/hyperlink" Target="https://learn.adafruit.com/adafruit-motor-shield-v2-for-arduino"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 Id="rId3" Type="http://schemas.openxmlformats.org/officeDocument/2006/relationships/hyperlink" Target="https://communities.intel.com/message/242653"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 Id="rId3" Type="http://schemas.openxmlformats.org/officeDocument/2006/relationships/hyperlink" Target="http://research.microsoft.com/en-us/um/people/daan/madoko/doc/reference.html"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hyperlink" Target="https://www.doc.ic.ac.uk/~ajd/Robotics/RoboticsResources/ROBOTC%20-%20Improved%20Movement.pdf" TargetMode="External"/><Relationship Id="rId3" Type="http://schemas.openxmlformats.org/officeDocument/2006/relationships/hyperlink" Target="http://www.modmypi.com/blog/whats-the-difference-between-dc-servo-stepper-motors" TargetMode="External"/><Relationship Id="rId6" Type="http://schemas.openxmlformats.org/officeDocument/2006/relationships/hyperlink" Target="http://www.societyofrobots.com/programming_robot.shtml" TargetMode="External"/><Relationship Id="rId5" Type="http://schemas.openxmlformats.org/officeDocument/2006/relationships/hyperlink" Target="http://www.doc.ic.ac.uk/~ajd/Robotics/RoboticsResources/lecture2.pdf" TargetMode="External"/><Relationship Id="rId8" Type="http://schemas.openxmlformats.org/officeDocument/2006/relationships/hyperlink" Target="http://www.robotshop.com/blog/en/how-to-make-a-robot-lesson-10-programming-your-robot-2-3627" TargetMode="External"/><Relationship Id="rId7" Type="http://schemas.openxmlformats.org/officeDocument/2006/relationships/hyperlink" Target="http://www.lejos.org/nxt/nxj/tutorial/MotorTutorial/ControllingMotors.htm"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 Id="rId3" Type="http://schemas.openxmlformats.org/officeDocument/2006/relationships/hyperlink" Target="http://www.doc.ic.ac.uk/~ajd/Robotics/RoboticsResources/questions2.pdf"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08.jpg"/><Relationship Id="rId3" Type="http://schemas.openxmlformats.org/officeDocument/2006/relationships/image" Target="../media/image05.jpg"/><Relationship Id="rId6" Type="http://schemas.openxmlformats.org/officeDocument/2006/relationships/image" Target="../media/image07.jpg"/><Relationship Id="rId5" Type="http://schemas.openxmlformats.org/officeDocument/2006/relationships/image" Target="../media/image0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1618313"/>
            <a:ext cx="7772400" cy="1238099"/>
          </a:xfrm>
          <a:prstGeom prst="rect">
            <a:avLst/>
          </a:prstGeom>
        </p:spPr>
        <p:txBody>
          <a:bodyPr anchorCtr="0" anchor="b" bIns="91425" lIns="91425" rIns="91425" tIns="91425">
            <a:noAutofit/>
          </a:bodyPr>
          <a:lstStyle/>
          <a:p>
            <a:pPr>
              <a:spcBef>
                <a:spcPts val="0"/>
              </a:spcBef>
              <a:buNone/>
            </a:pPr>
            <a:r>
              <a:rPr lang="en"/>
              <a:t>Research Progress Track</a:t>
            </a:r>
          </a:p>
        </p:txBody>
      </p:sp>
      <p:sp>
        <p:nvSpPr>
          <p:cNvPr id="41" name="Shape 41"/>
          <p:cNvSpPr txBox="1"/>
          <p:nvPr>
            <p:ph idx="1" type="subTitle"/>
          </p:nvPr>
        </p:nvSpPr>
        <p:spPr>
          <a:xfrm>
            <a:off x="685800" y="2964777"/>
            <a:ext cx="7772400" cy="944700"/>
          </a:xfrm>
          <a:prstGeom prst="rect">
            <a:avLst/>
          </a:prstGeom>
        </p:spPr>
        <p:txBody>
          <a:bodyPr anchorCtr="0" anchor="t" bIns="91425" lIns="91425" rIns="91425" tIns="91425">
            <a:noAutofit/>
          </a:bodyPr>
          <a:lstStyle/>
          <a:p>
            <a:pPr>
              <a:spcBef>
                <a:spcPts val="0"/>
              </a:spcBef>
              <a:buNone/>
            </a:pPr>
            <a:r>
              <a:rPr lang="en"/>
              <a:t>Danlu Huang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May 23, Day 3</a:t>
            </a:r>
          </a:p>
        </p:txBody>
      </p:sp>
      <p:sp>
        <p:nvSpPr>
          <p:cNvPr id="99" name="Shape 99"/>
          <p:cNvSpPr txBox="1"/>
          <p:nvPr>
            <p:ph idx="1" type="body"/>
          </p:nvPr>
        </p:nvSpPr>
        <p:spPr>
          <a:xfrm>
            <a:off x="457200" y="1200150"/>
            <a:ext cx="8513099"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Changed the Arduino IDE to program from 1.5.3 (as in the original instruction) to 1.6.0 (or newer)</a:t>
            </a:r>
          </a:p>
          <a:p>
            <a:pPr indent="-381000" lvl="1" marL="914400" rtl="0">
              <a:spcBef>
                <a:spcPts val="0"/>
              </a:spcBef>
              <a:buClr>
                <a:schemeClr val="dk2"/>
              </a:buClr>
              <a:buSzPct val="80000"/>
              <a:buFont typeface="Courier New"/>
              <a:buChar char="o"/>
            </a:pPr>
            <a:r>
              <a:rPr lang="en"/>
              <a:t>1.5.3 has some language issues about OS which makes it not compatible with a lot of computers</a:t>
            </a:r>
          </a:p>
          <a:p>
            <a:pPr indent="-381000" lvl="0" marL="457200" rtl="0">
              <a:spcBef>
                <a:spcPts val="0"/>
              </a:spcBef>
              <a:buClr>
                <a:schemeClr val="dk2"/>
              </a:buClr>
              <a:buSzPct val="100000"/>
              <a:buFont typeface="Arial"/>
              <a:buChar char="●"/>
            </a:pPr>
            <a:r>
              <a:rPr lang="en" sz="2400"/>
              <a:t>Set up WPA network on laptop (without TP Link) for all OS</a:t>
            </a:r>
          </a:p>
          <a:p>
            <a:pPr indent="-381000" lvl="1" marL="914400" rtl="0">
              <a:spcBef>
                <a:spcPts val="0"/>
              </a:spcBef>
              <a:buClr>
                <a:schemeClr val="dk2"/>
              </a:buClr>
              <a:buSzPct val="100000"/>
              <a:buFont typeface="Courier New"/>
              <a:buChar char="o"/>
            </a:pPr>
            <a:r>
              <a:rPr lang="en" sz="2400"/>
              <a:t>http://www.howtogeek.com/194041/how-to-open-the-command-prompt-as-administrator-in-windows-8.1/</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May 25, Day 4</a:t>
            </a:r>
          </a:p>
        </p:txBody>
      </p:sp>
      <p:sp>
        <p:nvSpPr>
          <p:cNvPr id="105" name="Shape 105"/>
          <p:cNvSpPr txBox="1"/>
          <p:nvPr>
            <p:ph idx="1" type="body"/>
          </p:nvPr>
        </p:nvSpPr>
        <p:spPr>
          <a:xfrm>
            <a:off x="457200" y="1316825"/>
            <a:ext cx="8017800" cy="31700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Walk through the whole documentation</a:t>
            </a:r>
          </a:p>
          <a:p>
            <a:pPr indent="-419100" lvl="0" marL="457200" rtl="0">
              <a:spcBef>
                <a:spcPts val="0"/>
              </a:spcBef>
              <a:buClr>
                <a:schemeClr val="dk2"/>
              </a:buClr>
              <a:buSzPct val="100000"/>
              <a:buFont typeface="Arial"/>
              <a:buChar char="●"/>
            </a:pPr>
            <a:r>
              <a:rPr lang="en"/>
              <a:t>Keyboard control using Processing and Arduino IDE </a:t>
            </a:r>
          </a:p>
          <a:p>
            <a:pPr indent="-419100" lvl="0" marL="457200" rtl="0">
              <a:spcBef>
                <a:spcPts val="0"/>
              </a:spcBef>
              <a:buClr>
                <a:schemeClr val="dk2"/>
              </a:buClr>
              <a:buSzPct val="100000"/>
              <a:buFont typeface="Arial"/>
              <a:buChar char="●"/>
            </a:pPr>
            <a:r>
              <a:rPr lang="en"/>
              <a:t>Understand the code for Keyboard control </a:t>
            </a:r>
          </a:p>
          <a:p>
            <a:pPr lvl="0">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2CC"/>
        </a:solidFill>
      </p:bgPr>
    </p:bg>
    <p:spTree>
      <p:nvGrpSpPr>
        <p:cNvPr id="109" name="Shape 109"/>
        <p:cNvGrpSpPr/>
        <p:nvPr/>
      </p:nvGrpSpPr>
      <p:grpSpPr>
        <a:xfrm>
          <a:off x="0" y="0"/>
          <a:ext cx="0" cy="0"/>
          <a:chOff x="0" y="0"/>
          <a:chExt cx="0" cy="0"/>
        </a:xfrm>
      </p:grpSpPr>
      <p:sp>
        <p:nvSpPr>
          <p:cNvPr id="110" name="Shape 11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PuTTY</a:t>
            </a:r>
          </a:p>
          <a:p>
            <a:pPr rtl="0">
              <a:spcBef>
                <a:spcPts val="0"/>
              </a:spcBef>
              <a:buNone/>
            </a:pPr>
            <a:r>
              <a:rPr lang="en"/>
              <a:t>Configuration</a:t>
            </a:r>
          </a:p>
          <a:p>
            <a:pPr rtl="0">
              <a:spcBef>
                <a:spcPts val="0"/>
              </a:spcBef>
              <a:buNone/>
            </a:pPr>
            <a:r>
              <a:rPr lang="en"/>
              <a:t>[Update]</a:t>
            </a:r>
          </a:p>
          <a:p>
            <a:pPr rtl="0">
              <a:spcBef>
                <a:spcPts val="0"/>
              </a:spcBef>
              <a:buNone/>
            </a:pPr>
            <a:r>
              <a:rPr lang="en"/>
              <a:t>(must have Ethernet</a:t>
            </a:r>
          </a:p>
          <a:p>
            <a:pPr lvl="0">
              <a:spcBef>
                <a:spcPts val="0"/>
              </a:spcBef>
              <a:buNone/>
            </a:pPr>
            <a:r>
              <a:rPr lang="en"/>
              <a:t>cable plugged)</a:t>
            </a:r>
          </a:p>
        </p:txBody>
      </p:sp>
      <p:pic>
        <p:nvPicPr>
          <p:cNvPr id="111" name="Shape 111"/>
          <p:cNvPicPr preferRelativeResize="0"/>
          <p:nvPr/>
        </p:nvPicPr>
        <p:blipFill>
          <a:blip r:embed="rId3">
            <a:alphaModFix/>
          </a:blip>
          <a:stretch>
            <a:fillRect/>
          </a:stretch>
        </p:blipFill>
        <p:spPr>
          <a:xfrm>
            <a:off x="4343400" y="568825"/>
            <a:ext cx="4343400" cy="418147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2CC"/>
        </a:solidFill>
      </p:bgPr>
    </p:bg>
    <p:spTree>
      <p:nvGrpSpPr>
        <p:cNvPr id="115" name="Shape 115"/>
        <p:cNvGrpSpPr/>
        <p:nvPr/>
      </p:nvGrpSpPr>
      <p:grpSpPr>
        <a:xfrm>
          <a:off x="0" y="0"/>
          <a:ext cx="0" cy="0"/>
          <a:chOff x="0" y="0"/>
          <a:chExt cx="0" cy="0"/>
        </a:xfrm>
      </p:grpSpPr>
      <p:sp>
        <p:nvSpPr>
          <p:cNvPr id="116" name="Shape 116"/>
          <p:cNvSpPr txBox="1"/>
          <p:nvPr>
            <p:ph idx="1" type="body"/>
          </p:nvPr>
        </p:nvSpPr>
        <p:spPr>
          <a:xfrm>
            <a:off x="294150" y="1296825"/>
            <a:ext cx="8680199" cy="2324400"/>
          </a:xfrm>
          <a:prstGeom prst="rect">
            <a:avLst/>
          </a:prstGeom>
        </p:spPr>
        <p:txBody>
          <a:bodyPr anchorCtr="0" anchor="t" bIns="91425" lIns="91425" rIns="91425" tIns="91425">
            <a:noAutofit/>
          </a:bodyPr>
          <a:lstStyle/>
          <a:p>
            <a:pPr indent="-393700" lvl="0" marL="457200" rtl="0">
              <a:spcBef>
                <a:spcPts val="0"/>
              </a:spcBef>
              <a:buClr>
                <a:schemeClr val="dk2"/>
              </a:buClr>
              <a:buSzPct val="100000"/>
              <a:buFont typeface="Arial"/>
              <a:buChar char="●"/>
            </a:pPr>
            <a:r>
              <a:rPr lang="en" sz="2600"/>
              <a:t>Only keyboard control code is written in Processing</a:t>
            </a:r>
          </a:p>
          <a:p>
            <a:pPr indent="-393700" lvl="0" marL="457200" rtl="0">
              <a:spcBef>
                <a:spcPts val="0"/>
              </a:spcBef>
              <a:buClr>
                <a:schemeClr val="dk2"/>
              </a:buClr>
              <a:buSzPct val="100000"/>
              <a:buFont typeface="Arial"/>
              <a:buChar char="●"/>
            </a:pPr>
            <a:r>
              <a:rPr lang="en" sz="2600"/>
              <a:t>Easier for beginners without C background to use, very similar to Arduino IDE</a:t>
            </a:r>
          </a:p>
          <a:p>
            <a:pPr indent="-393700" lvl="0" marL="457200">
              <a:spcBef>
                <a:spcPts val="0"/>
              </a:spcBef>
              <a:buClr>
                <a:schemeClr val="dk2"/>
              </a:buClr>
              <a:buSzPct val="100000"/>
              <a:buFont typeface="Arial"/>
              <a:buChar char="●"/>
            </a:pPr>
            <a:r>
              <a:rPr lang="en" sz="2600"/>
              <a:t>To set environment variables, follow instructions in Reference 8 instead of RapidEE as in the original file</a:t>
            </a:r>
          </a:p>
        </p:txBody>
      </p:sp>
      <p:sp>
        <p:nvSpPr>
          <p:cNvPr id="117" name="Shape 117"/>
          <p:cNvSpPr txBox="1"/>
          <p:nvPr/>
        </p:nvSpPr>
        <p:spPr>
          <a:xfrm>
            <a:off x="574000" y="360150"/>
            <a:ext cx="2825099" cy="585299"/>
          </a:xfrm>
          <a:prstGeom prst="rect">
            <a:avLst/>
          </a:prstGeom>
          <a:noFill/>
          <a:ln>
            <a:noFill/>
          </a:ln>
        </p:spPr>
        <p:txBody>
          <a:bodyPr anchorCtr="0" anchor="t" bIns="91425" lIns="91425" rIns="91425" tIns="91425">
            <a:noAutofit/>
          </a:bodyPr>
          <a:lstStyle/>
          <a:p>
            <a:pPr>
              <a:spcBef>
                <a:spcPts val="0"/>
              </a:spcBef>
              <a:buNone/>
            </a:pPr>
            <a:r>
              <a:rPr lang="en" sz="2400">
                <a:solidFill>
                  <a:srgbClr val="FFF2CC"/>
                </a:solidFill>
              </a:rPr>
              <a:t>About Processing</a:t>
            </a:r>
          </a:p>
        </p:txBody>
      </p:sp>
      <p:pic>
        <p:nvPicPr>
          <p:cNvPr id="118" name="Shape 118"/>
          <p:cNvPicPr preferRelativeResize="0"/>
          <p:nvPr/>
        </p:nvPicPr>
        <p:blipFill>
          <a:blip r:embed="rId3">
            <a:alphaModFix/>
          </a:blip>
          <a:stretch>
            <a:fillRect/>
          </a:stretch>
        </p:blipFill>
        <p:spPr>
          <a:xfrm>
            <a:off x="621775" y="3626850"/>
            <a:ext cx="8293625" cy="123522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May 26</a:t>
            </a:r>
          </a:p>
        </p:txBody>
      </p:sp>
      <p:sp>
        <p:nvSpPr>
          <p:cNvPr id="124" name="Shape 124"/>
          <p:cNvSpPr txBox="1"/>
          <p:nvPr>
            <p:ph idx="1" type="body"/>
          </p:nvPr>
        </p:nvSpPr>
        <p:spPr>
          <a:xfrm>
            <a:off x="457200" y="1215525"/>
            <a:ext cx="8229600" cy="37928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Understand the code for Visual Studio</a:t>
            </a:r>
          </a:p>
          <a:p>
            <a:pPr indent="-419100" lvl="0" marL="457200" rtl="0">
              <a:spcBef>
                <a:spcPts val="0"/>
              </a:spcBef>
              <a:buClr>
                <a:schemeClr val="dk2"/>
              </a:buClr>
              <a:buSzPct val="100000"/>
              <a:buFont typeface="Arial"/>
              <a:buChar char="●"/>
            </a:pPr>
            <a:r>
              <a:rPr lang="en"/>
              <a:t>Decode the Arduino IDE code</a:t>
            </a:r>
          </a:p>
          <a:p>
            <a:pPr indent="-419100" lvl="0" marL="457200" rtl="0">
              <a:spcBef>
                <a:spcPts val="0"/>
              </a:spcBef>
              <a:buClr>
                <a:schemeClr val="dk2"/>
              </a:buClr>
              <a:buSzPct val="100000"/>
              <a:buFont typeface="Arial"/>
              <a:buChar char="●"/>
            </a:pPr>
            <a:r>
              <a:rPr lang="en"/>
              <a:t>Weekly Meeting</a:t>
            </a:r>
            <a:r>
              <a:rPr lang="en"/>
              <a:t>:</a:t>
            </a:r>
          </a:p>
          <a:p>
            <a:pPr indent="-419100" lvl="1" marL="914400" rtl="0">
              <a:spcBef>
                <a:spcPts val="600"/>
              </a:spcBef>
              <a:buClr>
                <a:schemeClr val="dk2"/>
              </a:buClr>
              <a:buSzPct val="100000"/>
              <a:buFont typeface="Courier New"/>
              <a:buChar char="o"/>
            </a:pPr>
            <a:r>
              <a:rPr lang="en" sz="3000"/>
              <a:t>Blog: math and programming, jeremykun.com, computer vision/image processing/Fourier</a:t>
            </a:r>
          </a:p>
          <a:p>
            <a:pPr indent="-419100" lvl="1" marL="914400" rtl="0">
              <a:spcBef>
                <a:spcPts val="600"/>
              </a:spcBef>
              <a:buClr>
                <a:schemeClr val="dk2"/>
              </a:buClr>
              <a:buSzPct val="100000"/>
              <a:buFont typeface="Courier New"/>
              <a:buChar char="o"/>
            </a:pPr>
            <a:r>
              <a:rPr lang="en" sz="3000"/>
              <a:t>Arduino code: 1 byte - WiFi/Serial port?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May 27</a:t>
            </a:r>
          </a:p>
        </p:txBody>
      </p:sp>
      <p:sp>
        <p:nvSpPr>
          <p:cNvPr id="130" name="Shape 130"/>
          <p:cNvSpPr txBox="1"/>
          <p:nvPr>
            <p:ph idx="1" type="body"/>
          </p:nvPr>
        </p:nvSpPr>
        <p:spPr>
          <a:xfrm>
            <a:off x="457200" y="1200150"/>
            <a:ext cx="81753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Revise the Arduino IDE code (fix useless variables, comments, hardwired parameters) and upload to Drive</a:t>
            </a:r>
          </a:p>
          <a:p>
            <a:pPr indent="-419100" lvl="0" marL="457200" rtl="0">
              <a:spcBef>
                <a:spcPts val="0"/>
              </a:spcBef>
              <a:buClr>
                <a:schemeClr val="dk2"/>
              </a:buClr>
              <a:buSzPct val="100000"/>
              <a:buFont typeface="Arial"/>
              <a:buChar char="●"/>
            </a:pPr>
            <a:r>
              <a:rPr lang="en"/>
              <a:t>Decode Visual Studio code in Google Slides</a:t>
            </a:r>
          </a:p>
          <a:p>
            <a:pPr indent="-419100" lvl="0" marL="457200" rtl="0">
              <a:spcBef>
                <a:spcPts val="0"/>
              </a:spcBef>
              <a:buClr>
                <a:schemeClr val="dk2"/>
              </a:buClr>
              <a:buSzPct val="100000"/>
              <a:buFont typeface="Arial"/>
              <a:buChar char="●"/>
            </a:pPr>
            <a:r>
              <a:rPr lang="en"/>
              <a:t>Read document “Make an Arduino- controlled Robot”</a:t>
            </a:r>
          </a:p>
          <a:p>
            <a:pPr lvl="0">
              <a:spcBef>
                <a:spcPts val="0"/>
              </a:spcBef>
              <a:buNone/>
            </a:pPr>
            <a:r>
              <a:rPr lang="en" sz="1400" u="sng">
                <a:solidFill>
                  <a:srgbClr val="1155CC"/>
                </a:solidFill>
                <a:latin typeface="Arial"/>
                <a:ea typeface="Arial"/>
                <a:cs typeface="Arial"/>
                <a:sym typeface="Arial"/>
                <a:hlinkClick r:id="rId3"/>
              </a:rPr>
              <a:t>http://net2ftp.ru/node0/robot2010android@gmail.com/4.pdf</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May 28</a:t>
            </a:r>
          </a:p>
        </p:txBody>
      </p:sp>
      <p:sp>
        <p:nvSpPr>
          <p:cNvPr id="136" name="Shape 136"/>
          <p:cNvSpPr txBox="1"/>
          <p:nvPr>
            <p:ph idx="1" type="body"/>
          </p:nvPr>
        </p:nvSpPr>
        <p:spPr>
          <a:xfrm>
            <a:off x="592250" y="1474375"/>
            <a:ext cx="7500000" cy="32600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Get iRobot moving according to keyboard commands wirelessly</a:t>
            </a:r>
          </a:p>
          <a:p>
            <a:pPr indent="-419100" lvl="0" marL="457200">
              <a:spcBef>
                <a:spcPts val="0"/>
              </a:spcBef>
              <a:buClr>
                <a:schemeClr val="dk2"/>
              </a:buClr>
              <a:buSzPct val="100000"/>
              <a:buFont typeface="Arial"/>
              <a:buChar char="●"/>
            </a:pPr>
            <a:r>
              <a:rPr lang="en"/>
              <a:t>Decode Visual Studio code in Google Slides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May 29</a:t>
            </a:r>
          </a:p>
        </p:txBody>
      </p:sp>
      <p:sp>
        <p:nvSpPr>
          <p:cNvPr id="142" name="Shape 142"/>
          <p:cNvSpPr txBox="1"/>
          <p:nvPr>
            <p:ph idx="1" type="body"/>
          </p:nvPr>
        </p:nvSpPr>
        <p:spPr>
          <a:xfrm>
            <a:off x="344650" y="1294325"/>
            <a:ext cx="8229600" cy="3725399"/>
          </a:xfrm>
          <a:prstGeom prst="rect">
            <a:avLst/>
          </a:prstGeom>
        </p:spPr>
        <p:txBody>
          <a:bodyPr anchorCtr="0" anchor="t" bIns="91425" lIns="91425" rIns="91425" tIns="91425">
            <a:noAutofit/>
          </a:bodyPr>
          <a:lstStyle/>
          <a:p>
            <a:pPr indent="-381000" lvl="0" marL="457200" rtl="0">
              <a:spcBef>
                <a:spcPts val="0"/>
              </a:spcBef>
              <a:buClr>
                <a:schemeClr val="dk2"/>
              </a:buClr>
              <a:buSzPct val="100000"/>
              <a:buFont typeface="Arial"/>
              <a:buChar char="●"/>
            </a:pPr>
            <a:r>
              <a:rPr lang="en" sz="2400"/>
              <a:t>more keyboard command tryouts: </a:t>
            </a:r>
          </a:p>
          <a:p>
            <a:pPr indent="-381000" lvl="1" marL="914400" rtl="0">
              <a:spcBef>
                <a:spcPts val="0"/>
              </a:spcBef>
              <a:buClr>
                <a:schemeClr val="dk2"/>
              </a:buClr>
              <a:buSzPct val="80000"/>
              <a:buFont typeface="Courier New"/>
              <a:buChar char="o"/>
            </a:pPr>
            <a:r>
              <a:rPr lang="en"/>
              <a:t>can control iRobot without serial cable, but have to first plug in and then unplug, why? To activate loaded sketch? </a:t>
            </a:r>
          </a:p>
          <a:p>
            <a:pPr indent="-381000" lvl="1" marL="914400" rtl="0">
              <a:spcBef>
                <a:spcPts val="0"/>
              </a:spcBef>
              <a:buClr>
                <a:schemeClr val="dk2"/>
              </a:buClr>
              <a:buSzPct val="80000"/>
              <a:buFont typeface="Courier New"/>
              <a:buChar char="o"/>
            </a:pPr>
            <a:r>
              <a:rPr lang="en"/>
              <a:t>without antenna: ~ -80dmB (vs ~-30dmB)</a:t>
            </a:r>
          </a:p>
          <a:p>
            <a:pPr indent="-381000" lvl="0" marL="457200" rtl="0">
              <a:spcBef>
                <a:spcPts val="0"/>
              </a:spcBef>
              <a:buClr>
                <a:schemeClr val="dk2"/>
              </a:buClr>
              <a:buSzPct val="100000"/>
              <a:buFont typeface="Arial"/>
              <a:buChar char="●"/>
            </a:pPr>
            <a:r>
              <a:rPr lang="en" sz="2400"/>
              <a:t>C++ syntax tutorial: </a:t>
            </a:r>
          </a:p>
          <a:p>
            <a:pPr indent="-381000" lvl="1" marL="914400" rtl="0">
              <a:spcBef>
                <a:spcPts val="0"/>
              </a:spcBef>
              <a:buClr>
                <a:schemeClr val="dk2"/>
              </a:buClr>
              <a:buSzPct val="100000"/>
              <a:buFont typeface="Courier New"/>
              <a:buChar char="o"/>
            </a:pPr>
            <a:r>
              <a:rPr lang="en" sz="2400" u="sng">
                <a:solidFill>
                  <a:schemeClr val="hlink"/>
                </a:solidFill>
                <a:hlinkClick r:id="rId3"/>
              </a:rPr>
              <a:t>http://www.cplusplus.com/doc/tutorial/</a:t>
            </a:r>
            <a:r>
              <a:rPr lang="en" sz="2400"/>
              <a:t> </a:t>
            </a:r>
          </a:p>
          <a:p>
            <a:pPr indent="-381000" lvl="0" marL="457200" rtl="0">
              <a:spcBef>
                <a:spcPts val="0"/>
              </a:spcBef>
              <a:buClr>
                <a:schemeClr val="dk2"/>
              </a:buClr>
              <a:buSzPct val="100000"/>
              <a:buFont typeface="Arial"/>
              <a:buChar char="●"/>
            </a:pPr>
            <a:r>
              <a:rPr lang="en" sz="2400"/>
              <a:t>Visual Studio: code understood. Running debug opened right windows then crashed.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b="0" lang="en" sz="3000"/>
              <a:t>Useful links to add: </a:t>
            </a:r>
          </a:p>
        </p:txBody>
      </p:sp>
      <p:sp>
        <p:nvSpPr>
          <p:cNvPr id="148" name="Shape 14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06400" lvl="0" marL="457200" rtl="0">
              <a:spcBef>
                <a:spcPts val="0"/>
              </a:spcBef>
              <a:buClr>
                <a:schemeClr val="dk2"/>
              </a:buClr>
              <a:buSzPct val="100000"/>
              <a:buFont typeface="Arial"/>
              <a:buChar char="●"/>
            </a:pPr>
            <a:r>
              <a:rPr lang="en" sz="2800" u="sng">
                <a:solidFill>
                  <a:schemeClr val="hlink"/>
                </a:solidFill>
                <a:hlinkClick r:id="rId3"/>
              </a:rPr>
              <a:t>http://blog.amastaneh.com/2014/03/opencv-on-visual-studio-2013.html</a:t>
            </a:r>
            <a:r>
              <a:rPr lang="en" sz="2800"/>
              <a:t> </a:t>
            </a:r>
          </a:p>
          <a:p>
            <a:pPr indent="-406400" lvl="0" marL="457200" rtl="0">
              <a:spcBef>
                <a:spcPts val="0"/>
              </a:spcBef>
              <a:buClr>
                <a:schemeClr val="dk2"/>
              </a:buClr>
              <a:buSzPct val="100000"/>
              <a:buFont typeface="Arial"/>
              <a:buChar char="●"/>
            </a:pPr>
            <a:r>
              <a:rPr lang="en" sz="2800" u="sng">
                <a:solidFill>
                  <a:schemeClr val="hlink"/>
                </a:solidFill>
                <a:hlinkClick r:id="rId4"/>
              </a:rPr>
              <a:t>http://ionospherics.com/intel-galileo-setting-up-wifi/</a:t>
            </a:r>
            <a:r>
              <a:rPr lang="en" sz="2800"/>
              <a:t> </a:t>
            </a:r>
          </a:p>
          <a:p>
            <a:pPr indent="-406400" lvl="1" marL="914400">
              <a:spcBef>
                <a:spcPts val="0"/>
              </a:spcBef>
              <a:buClr>
                <a:schemeClr val="dk2"/>
              </a:buClr>
              <a:buSzPct val="100000"/>
              <a:buFont typeface="Courier New"/>
              <a:buChar char="o"/>
            </a:pPr>
            <a:r>
              <a:rPr lang="en" sz="2800"/>
              <a:t>includes WiFi setup instructions and Arduino error message interpretation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June 1</a:t>
            </a:r>
          </a:p>
        </p:txBody>
      </p:sp>
      <p:sp>
        <p:nvSpPr>
          <p:cNvPr id="154" name="Shape 154"/>
          <p:cNvSpPr txBox="1"/>
          <p:nvPr>
            <p:ph idx="1" type="body"/>
          </p:nvPr>
        </p:nvSpPr>
        <p:spPr>
          <a:xfrm>
            <a:off x="457200" y="1463150"/>
            <a:ext cx="8229600" cy="34625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reproduced the Visual Studio/OpenCV gesture detection demo</a:t>
            </a:r>
          </a:p>
          <a:p>
            <a:pPr indent="-381000" lvl="1" marL="914400">
              <a:spcBef>
                <a:spcPts val="0"/>
              </a:spcBef>
              <a:buClr>
                <a:schemeClr val="dk2"/>
              </a:buClr>
              <a:buSzPct val="80000"/>
              <a:buFont typeface="Courier New"/>
              <a:buChar char="o"/>
            </a:pPr>
            <a:r>
              <a:rPr lang="en"/>
              <a:t>in the “median” window, when the contour is blue, put box at max distance and wait for the contour to turn red. Then put at min distance and wait for the contour to turn pink. Then we are ready to start sending commands to the iRobot.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Rough Plan</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1st week: Study the report in depth, get familiar with the new Arduino board, study the code, finish reproducing the original project</a:t>
            </a:r>
          </a:p>
          <a:p>
            <a:pPr indent="-419100" lvl="0" marL="457200" rtl="0">
              <a:spcBef>
                <a:spcPts val="0"/>
              </a:spcBef>
              <a:buClr>
                <a:schemeClr val="dk2"/>
              </a:buClr>
              <a:buSzPct val="100000"/>
              <a:buFont typeface="Arial"/>
              <a:buChar char="●"/>
            </a:pPr>
            <a:r>
              <a:rPr lang="en"/>
              <a:t>2-4 week: switch to new robot, modify code, get things working +-+</a:t>
            </a:r>
          </a:p>
          <a:p>
            <a:pPr indent="-419100" lvl="0" marL="457200">
              <a:spcBef>
                <a:spcPts val="0"/>
              </a:spcBef>
              <a:buClr>
                <a:schemeClr val="dk2"/>
              </a:buClr>
              <a:buSzPct val="100000"/>
              <a:buFont typeface="Arial"/>
              <a:buChar char="●"/>
            </a:pPr>
            <a:r>
              <a:rPr lang="en"/>
              <a:t>5-7 week: finalize project, write report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Important Note to Add (June 1)</a:t>
            </a:r>
          </a:p>
        </p:txBody>
      </p:sp>
      <p:sp>
        <p:nvSpPr>
          <p:cNvPr id="160" name="Shape 160"/>
          <p:cNvSpPr txBox="1"/>
          <p:nvPr>
            <p:ph idx="1" type="body"/>
          </p:nvPr>
        </p:nvSpPr>
        <p:spPr>
          <a:xfrm>
            <a:off x="236350" y="973350"/>
            <a:ext cx="8565000" cy="3575399"/>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2"/>
              </a:buClr>
              <a:buSzPct val="100000"/>
              <a:buFont typeface="Arial"/>
              <a:buChar char="●"/>
            </a:pPr>
            <a:r>
              <a:rPr lang="en" sz="2400"/>
              <a:t>in the Arduino code, the commands that writes to the iRobot (Op codes to start I/O and set in full mode) are in the setup() method, but not in loop(). When the Galileo board is powered on, it automatically starts to run the sketch uploaded to it most recently. If the iRobot is not powered on before the Galileo board, it will miss the setup() and we would not be able to write to it. </a:t>
            </a:r>
          </a:p>
          <a:p>
            <a:pPr indent="-381000" lvl="0" marL="457200" marR="0" rtl="0" algn="l">
              <a:lnSpc>
                <a:spcPct val="100000"/>
              </a:lnSpc>
              <a:spcBef>
                <a:spcPts val="600"/>
              </a:spcBef>
              <a:spcAft>
                <a:spcPts val="0"/>
              </a:spcAft>
              <a:buClr>
                <a:schemeClr val="dk2"/>
              </a:buClr>
              <a:buSzPct val="100000"/>
              <a:buFont typeface="Arial"/>
              <a:buChar char="●"/>
            </a:pPr>
            <a:r>
              <a:rPr lang="en" sz="2400"/>
              <a:t>We should power on the iRobot first, then the Galileo board, wait for the power LED on iRobot to turn off, and send commands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June 2</a:t>
            </a:r>
          </a:p>
        </p:txBody>
      </p:sp>
      <p:sp>
        <p:nvSpPr>
          <p:cNvPr id="166" name="Shape 166"/>
          <p:cNvSpPr txBox="1"/>
          <p:nvPr>
            <p:ph idx="1" type="body"/>
          </p:nvPr>
        </p:nvSpPr>
        <p:spPr>
          <a:xfrm>
            <a:off x="304200" y="1215500"/>
            <a:ext cx="8535600" cy="35300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More testing on Visual Studio demo</a:t>
            </a:r>
          </a:p>
          <a:p>
            <a:pPr indent="-381000" lvl="1" marL="914400" rtl="0">
              <a:spcBef>
                <a:spcPts val="0"/>
              </a:spcBef>
              <a:buClr>
                <a:schemeClr val="dk2"/>
              </a:buClr>
              <a:buSzPct val="80000"/>
              <a:buFont typeface="Courier New"/>
              <a:buChar char="o"/>
            </a:pPr>
            <a:r>
              <a:rPr lang="en"/>
              <a:t>unable to go backwards?</a:t>
            </a:r>
          </a:p>
          <a:p>
            <a:pPr indent="-381000" lvl="1" marL="914400" rtl="0">
              <a:spcBef>
                <a:spcPts val="0"/>
              </a:spcBef>
              <a:buClr>
                <a:schemeClr val="dk2"/>
              </a:buClr>
              <a:buSzPct val="80000"/>
              <a:buFont typeface="Courier New"/>
              <a:buChar char="o"/>
            </a:pPr>
            <a:r>
              <a:rPr lang="en"/>
              <a:t>division-by-zero exception?</a:t>
            </a:r>
          </a:p>
          <a:p>
            <a:pPr indent="-419100" lvl="0" marL="457200" rtl="0">
              <a:spcBef>
                <a:spcPts val="0"/>
              </a:spcBef>
              <a:buClr>
                <a:schemeClr val="dk2"/>
              </a:buClr>
              <a:buSzPct val="100000"/>
              <a:buFont typeface="Arial"/>
              <a:buChar char="●"/>
            </a:pPr>
            <a:r>
              <a:rPr lang="en"/>
              <a:t>read book “Make an Arduino- controlled Robot”</a:t>
            </a:r>
          </a:p>
          <a:p>
            <a:pPr indent="-381000" lvl="1" marL="914400" rtl="0">
              <a:spcBef>
                <a:spcPts val="0"/>
              </a:spcBef>
              <a:buClr>
                <a:schemeClr val="dk2"/>
              </a:buClr>
              <a:buSzPct val="80000"/>
              <a:buFont typeface="Courier New"/>
              <a:buChar char="o"/>
            </a:pPr>
            <a:r>
              <a:rPr lang="en"/>
              <a:t>Arduino Leonardo. For Uno, need higher voltage p73.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June 3</a:t>
            </a:r>
          </a:p>
        </p:txBody>
      </p:sp>
      <p:sp>
        <p:nvSpPr>
          <p:cNvPr id="172" name="Shape 172"/>
          <p:cNvSpPr txBox="1"/>
          <p:nvPr>
            <p:ph idx="1" type="body"/>
          </p:nvPr>
        </p:nvSpPr>
        <p:spPr>
          <a:xfrm>
            <a:off x="457200" y="1271800"/>
            <a:ext cx="8229600" cy="3654000"/>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Galileo manual</a:t>
            </a:r>
          </a:p>
          <a:p>
            <a:pPr indent="-419100" lvl="0" marL="457200" rtl="0">
              <a:spcBef>
                <a:spcPts val="0"/>
              </a:spcBef>
              <a:buClr>
                <a:schemeClr val="dk2"/>
              </a:buClr>
              <a:buSzPct val="100000"/>
              <a:buFont typeface="Arial"/>
              <a:buChar char="●"/>
            </a:pPr>
            <a:r>
              <a:rPr lang="en"/>
              <a:t>spark.io/start</a:t>
            </a:r>
          </a:p>
          <a:p>
            <a:pPr indent="-419100" lvl="0" marL="457200" rtl="0">
              <a:spcBef>
                <a:spcPts val="0"/>
              </a:spcBef>
              <a:buClr>
                <a:schemeClr val="dk2"/>
              </a:buClr>
              <a:buSzPct val="100000"/>
              <a:buFont typeface="Arial"/>
              <a:buChar char="●"/>
            </a:pPr>
            <a:r>
              <a:rPr lang="en"/>
              <a:t>Understand motor control in “Make an Arduino- controlled Robot”</a:t>
            </a:r>
          </a:p>
          <a:p>
            <a:pPr indent="-381000" lvl="1" marL="914400" rtl="0">
              <a:spcBef>
                <a:spcPts val="0"/>
              </a:spcBef>
              <a:buClr>
                <a:schemeClr val="dk2"/>
              </a:buClr>
              <a:buSzPct val="80000"/>
              <a:buFont typeface="Courier New"/>
              <a:buChar char="o"/>
            </a:pPr>
            <a:r>
              <a:rPr lang="en"/>
              <a:t>see notes on next slide</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2CC"/>
        </a:solidFill>
      </p:bgPr>
    </p:bg>
    <p:spTree>
      <p:nvGrpSpPr>
        <p:cNvPr id="176" name="Shape 176"/>
        <p:cNvGrpSpPr/>
        <p:nvPr/>
      </p:nvGrpSpPr>
      <p:grpSpPr>
        <a:xfrm>
          <a:off x="0" y="0"/>
          <a:ext cx="0" cy="0"/>
          <a:chOff x="0" y="0"/>
          <a:chExt cx="0" cy="0"/>
        </a:xfrm>
      </p:grpSpPr>
      <p:sp>
        <p:nvSpPr>
          <p:cNvPr id="177" name="Shape 177"/>
          <p:cNvSpPr txBox="1"/>
          <p:nvPr/>
        </p:nvSpPr>
        <p:spPr>
          <a:xfrm>
            <a:off x="669800" y="1260000"/>
            <a:ext cx="754799" cy="292200"/>
          </a:xfrm>
          <a:prstGeom prst="rect">
            <a:avLst/>
          </a:prstGeom>
          <a:noFill/>
          <a:ln>
            <a:noFill/>
          </a:ln>
        </p:spPr>
        <p:txBody>
          <a:bodyPr anchorCtr="0" anchor="t" bIns="91425" lIns="91425" rIns="91425" tIns="91425">
            <a:noAutofit/>
          </a:bodyPr>
          <a:lstStyle/>
          <a:p>
            <a:pPr>
              <a:spcBef>
                <a:spcPts val="0"/>
              </a:spcBef>
              <a:buNone/>
            </a:pPr>
            <a:r>
              <a:rPr lang="en"/>
              <a:t>motor</a:t>
            </a:r>
          </a:p>
        </p:txBody>
      </p:sp>
      <p:sp>
        <p:nvSpPr>
          <p:cNvPr id="178" name="Shape 178"/>
          <p:cNvSpPr/>
          <p:nvPr/>
        </p:nvSpPr>
        <p:spPr>
          <a:xfrm>
            <a:off x="359125" y="480875"/>
            <a:ext cx="273900" cy="1004400"/>
          </a:xfrm>
          <a:prstGeom prst="leftBrace">
            <a:avLst>
              <a:gd fmla="val 33333" name="adj1"/>
              <a:gd fmla="val 50000" name="adj2"/>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79" name="Shape 179"/>
          <p:cNvSpPr txBox="1"/>
          <p:nvPr/>
        </p:nvSpPr>
        <p:spPr>
          <a:xfrm>
            <a:off x="669800" y="231550"/>
            <a:ext cx="3244200" cy="547500"/>
          </a:xfrm>
          <a:prstGeom prst="rect">
            <a:avLst/>
          </a:prstGeom>
          <a:noFill/>
          <a:ln>
            <a:noFill/>
          </a:ln>
        </p:spPr>
        <p:txBody>
          <a:bodyPr anchorCtr="0" anchor="t" bIns="91425" lIns="91425" rIns="91425" tIns="91425">
            <a:noAutofit/>
          </a:bodyPr>
          <a:lstStyle/>
          <a:p>
            <a:pPr lvl="0" rtl="0">
              <a:spcBef>
                <a:spcPts val="0"/>
              </a:spcBef>
              <a:buNone/>
            </a:pPr>
            <a:r>
              <a:rPr lang="en"/>
              <a:t>Infrared Reflection Sensor (IrSensor)</a:t>
            </a:r>
          </a:p>
        </p:txBody>
      </p:sp>
      <p:sp>
        <p:nvSpPr>
          <p:cNvPr id="180" name="Shape 180"/>
          <p:cNvSpPr txBox="1"/>
          <p:nvPr/>
        </p:nvSpPr>
        <p:spPr>
          <a:xfrm>
            <a:off x="1737700" y="1199100"/>
            <a:ext cx="2191499" cy="292200"/>
          </a:xfrm>
          <a:prstGeom prst="rect">
            <a:avLst/>
          </a:prstGeom>
          <a:noFill/>
          <a:ln>
            <a:noFill/>
          </a:ln>
        </p:spPr>
        <p:txBody>
          <a:bodyPr anchorCtr="0" anchor="t" bIns="91425" lIns="91425" rIns="91425" tIns="91425">
            <a:noAutofit/>
          </a:bodyPr>
          <a:lstStyle/>
          <a:p>
            <a:pPr rtl="0" algn="ctr">
              <a:spcBef>
                <a:spcPts val="0"/>
              </a:spcBef>
              <a:buNone/>
            </a:pPr>
            <a:r>
              <a:rPr lang="en" sz="1200"/>
              <a:t>import library AFMotor.h</a:t>
            </a:r>
          </a:p>
          <a:p>
            <a:pPr algn="ctr">
              <a:spcBef>
                <a:spcPts val="0"/>
              </a:spcBef>
              <a:buNone/>
            </a:pPr>
            <a:r>
              <a:rPr lang="en" sz="1200"/>
              <a:t>(motor shield)</a:t>
            </a:r>
          </a:p>
        </p:txBody>
      </p:sp>
      <p:cxnSp>
        <p:nvCxnSpPr>
          <p:cNvPr id="181" name="Shape 181"/>
          <p:cNvCxnSpPr/>
          <p:nvPr/>
        </p:nvCxnSpPr>
        <p:spPr>
          <a:xfrm>
            <a:off x="1308700" y="1466975"/>
            <a:ext cx="706200" cy="0"/>
          </a:xfrm>
          <a:prstGeom prst="straightConnector1">
            <a:avLst/>
          </a:prstGeom>
          <a:noFill/>
          <a:ln cap="flat" cmpd="sng" w="19050">
            <a:solidFill>
              <a:schemeClr val="dk2"/>
            </a:solidFill>
            <a:prstDash val="solid"/>
            <a:round/>
            <a:headEnd len="lg" w="lg" type="none"/>
            <a:tailEnd len="lg" w="lg" type="triangle"/>
          </a:ln>
        </p:spPr>
      </p:cxnSp>
      <p:cxnSp>
        <p:nvCxnSpPr>
          <p:cNvPr id="182" name="Shape 182"/>
          <p:cNvCxnSpPr/>
          <p:nvPr/>
        </p:nvCxnSpPr>
        <p:spPr>
          <a:xfrm>
            <a:off x="3822625" y="1491300"/>
            <a:ext cx="894899" cy="0"/>
          </a:xfrm>
          <a:prstGeom prst="straightConnector1">
            <a:avLst/>
          </a:prstGeom>
          <a:noFill/>
          <a:ln cap="flat" cmpd="sng" w="19050">
            <a:solidFill>
              <a:schemeClr val="dk2"/>
            </a:solidFill>
            <a:prstDash val="solid"/>
            <a:round/>
            <a:headEnd len="lg" w="lg" type="none"/>
            <a:tailEnd len="lg" w="lg" type="triangle"/>
          </a:ln>
        </p:spPr>
      </p:cxnSp>
      <p:sp>
        <p:nvSpPr>
          <p:cNvPr id="183" name="Shape 183"/>
          <p:cNvSpPr txBox="1"/>
          <p:nvPr/>
        </p:nvSpPr>
        <p:spPr>
          <a:xfrm>
            <a:off x="3974800" y="1223500"/>
            <a:ext cx="712199" cy="164400"/>
          </a:xfrm>
          <a:prstGeom prst="rect">
            <a:avLst/>
          </a:prstGeom>
          <a:noFill/>
          <a:ln>
            <a:noFill/>
          </a:ln>
        </p:spPr>
        <p:txBody>
          <a:bodyPr anchorCtr="0" anchor="t" bIns="91425" lIns="91425" rIns="91425" tIns="91425">
            <a:noAutofit/>
          </a:bodyPr>
          <a:lstStyle/>
          <a:p>
            <a:pPr>
              <a:spcBef>
                <a:spcPts val="0"/>
              </a:spcBef>
              <a:buNone/>
            </a:pPr>
            <a:r>
              <a:rPr lang="en" sz="800"/>
              <a:t>classes</a:t>
            </a:r>
          </a:p>
        </p:txBody>
      </p:sp>
      <p:sp>
        <p:nvSpPr>
          <p:cNvPr id="184" name="Shape 184"/>
          <p:cNvSpPr/>
          <p:nvPr/>
        </p:nvSpPr>
        <p:spPr>
          <a:xfrm>
            <a:off x="4717525" y="1162625"/>
            <a:ext cx="206699" cy="675599"/>
          </a:xfrm>
          <a:prstGeom prst="leftBrace">
            <a:avLst>
              <a:gd fmla="val 44170" name="adj1"/>
              <a:gd fmla="val 50000" name="adj2"/>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85" name="Shape 185"/>
          <p:cNvSpPr txBox="1"/>
          <p:nvPr/>
        </p:nvSpPr>
        <p:spPr>
          <a:xfrm>
            <a:off x="4869575" y="955650"/>
            <a:ext cx="4274400" cy="394800"/>
          </a:xfrm>
          <a:prstGeom prst="rect">
            <a:avLst/>
          </a:prstGeom>
          <a:noFill/>
          <a:ln>
            <a:noFill/>
          </a:ln>
        </p:spPr>
        <p:txBody>
          <a:bodyPr anchorCtr="0" anchor="ctr" bIns="91425" lIns="91425" rIns="91425" tIns="91425">
            <a:noAutofit/>
          </a:bodyPr>
          <a:lstStyle/>
          <a:p>
            <a:pPr lvl="0" rtl="0">
              <a:spcBef>
                <a:spcPts val="0"/>
              </a:spcBef>
              <a:buNone/>
            </a:pPr>
            <a:r>
              <a:rPr lang="en" sz="900">
                <a:solidFill>
                  <a:srgbClr val="795DA3"/>
                </a:solidFill>
                <a:latin typeface="Consolas"/>
                <a:ea typeface="Consolas"/>
                <a:cs typeface="Consolas"/>
                <a:sym typeface="Consolas"/>
              </a:rPr>
              <a:t>AFMotorController</a:t>
            </a:r>
            <a:r>
              <a:rPr lang="en" sz="900">
                <a:solidFill>
                  <a:srgbClr val="795DA3"/>
                </a:solidFill>
                <a:latin typeface="Calibri"/>
                <a:ea typeface="Calibri"/>
                <a:cs typeface="Calibri"/>
                <a:sym typeface="Calibri"/>
              </a:rPr>
              <a:t>: device to start/stop/regulate speed/select rotation of the motor</a:t>
            </a:r>
          </a:p>
        </p:txBody>
      </p:sp>
      <p:sp>
        <p:nvSpPr>
          <p:cNvPr id="186" name="Shape 186"/>
          <p:cNvSpPr txBox="1"/>
          <p:nvPr/>
        </p:nvSpPr>
        <p:spPr>
          <a:xfrm>
            <a:off x="4848025" y="1667725"/>
            <a:ext cx="870599" cy="231600"/>
          </a:xfrm>
          <a:prstGeom prst="rect">
            <a:avLst/>
          </a:prstGeom>
          <a:noFill/>
          <a:ln>
            <a:noFill/>
          </a:ln>
        </p:spPr>
        <p:txBody>
          <a:bodyPr anchorCtr="0" anchor="ctr" bIns="91425" lIns="91425" rIns="91425" tIns="91425">
            <a:noAutofit/>
          </a:bodyPr>
          <a:lstStyle/>
          <a:p>
            <a:pPr lvl="0" rtl="0">
              <a:spcBef>
                <a:spcPts val="0"/>
              </a:spcBef>
              <a:buNone/>
            </a:pPr>
            <a:r>
              <a:rPr lang="en" sz="900">
                <a:solidFill>
                  <a:srgbClr val="795DA3"/>
                </a:solidFill>
                <a:latin typeface="Consolas"/>
                <a:ea typeface="Consolas"/>
                <a:cs typeface="Consolas"/>
                <a:sym typeface="Consolas"/>
              </a:rPr>
              <a:t>AF_DCMotor</a:t>
            </a:r>
          </a:p>
        </p:txBody>
      </p:sp>
      <p:sp>
        <p:nvSpPr>
          <p:cNvPr id="187" name="Shape 187"/>
          <p:cNvSpPr txBox="1"/>
          <p:nvPr/>
        </p:nvSpPr>
        <p:spPr>
          <a:xfrm>
            <a:off x="4869575" y="1302575"/>
            <a:ext cx="4011600" cy="328800"/>
          </a:xfrm>
          <a:prstGeom prst="rect">
            <a:avLst/>
          </a:prstGeom>
          <a:noFill/>
          <a:ln>
            <a:noFill/>
          </a:ln>
        </p:spPr>
        <p:txBody>
          <a:bodyPr anchorCtr="0" anchor="ctr" bIns="91425" lIns="91425" rIns="91425" tIns="91425">
            <a:noAutofit/>
          </a:bodyPr>
          <a:lstStyle/>
          <a:p>
            <a:pPr lvl="0" rtl="0">
              <a:spcBef>
                <a:spcPts val="0"/>
              </a:spcBef>
              <a:buNone/>
            </a:pPr>
            <a:r>
              <a:rPr lang="en" sz="900">
                <a:solidFill>
                  <a:srgbClr val="795DA3"/>
                </a:solidFill>
                <a:latin typeface="Consolas"/>
                <a:ea typeface="Consolas"/>
                <a:cs typeface="Consolas"/>
                <a:sym typeface="Consolas"/>
              </a:rPr>
              <a:t>AF_Stepper</a:t>
            </a:r>
            <a:r>
              <a:rPr lang="en" sz="900">
                <a:solidFill>
                  <a:srgbClr val="795DA3"/>
                </a:solidFill>
                <a:latin typeface="Consolas"/>
                <a:ea typeface="Consolas"/>
                <a:cs typeface="Consolas"/>
                <a:sym typeface="Consolas"/>
              </a:rPr>
              <a:t>:</a:t>
            </a:r>
            <a:r>
              <a:rPr lang="en" sz="900">
                <a:solidFill>
                  <a:srgbClr val="795DA3"/>
                </a:solidFill>
                <a:latin typeface="Calibri"/>
                <a:ea typeface="Calibri"/>
                <a:cs typeface="Calibri"/>
                <a:sym typeface="Calibri"/>
              </a:rPr>
              <a:t>motor that divides full rotation into steps; can hold at each step</a:t>
            </a:r>
          </a:p>
        </p:txBody>
      </p:sp>
      <p:sp>
        <p:nvSpPr>
          <p:cNvPr id="188" name="Shape 188"/>
          <p:cNvSpPr/>
          <p:nvPr/>
        </p:nvSpPr>
        <p:spPr>
          <a:xfrm>
            <a:off x="5618275" y="1698325"/>
            <a:ext cx="164400" cy="919200"/>
          </a:xfrm>
          <a:prstGeom prst="leftBrace">
            <a:avLst>
              <a:gd fmla="val 29592" name="adj1"/>
              <a:gd fmla="val 12575" name="adj2"/>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89" name="Shape 189"/>
          <p:cNvPicPr preferRelativeResize="0"/>
          <p:nvPr/>
        </p:nvPicPr>
        <p:blipFill>
          <a:blip r:embed="rId3">
            <a:alphaModFix/>
          </a:blip>
          <a:stretch>
            <a:fillRect/>
          </a:stretch>
        </p:blipFill>
        <p:spPr>
          <a:xfrm>
            <a:off x="5837425" y="1663183"/>
            <a:ext cx="2910350" cy="1202224"/>
          </a:xfrm>
          <a:prstGeom prst="rect">
            <a:avLst/>
          </a:prstGeom>
          <a:noFill/>
          <a:ln>
            <a:noFill/>
          </a:ln>
        </p:spPr>
      </p:pic>
      <p:cxnSp>
        <p:nvCxnSpPr>
          <p:cNvPr id="190" name="Shape 190"/>
          <p:cNvCxnSpPr/>
          <p:nvPr/>
        </p:nvCxnSpPr>
        <p:spPr>
          <a:xfrm>
            <a:off x="2781750" y="1631300"/>
            <a:ext cx="0" cy="359099"/>
          </a:xfrm>
          <a:prstGeom prst="straightConnector1">
            <a:avLst/>
          </a:prstGeom>
          <a:noFill/>
          <a:ln cap="flat" cmpd="sng" w="19050">
            <a:solidFill>
              <a:srgbClr val="A64D79"/>
            </a:solidFill>
            <a:prstDash val="solid"/>
            <a:round/>
            <a:headEnd len="lg" w="lg" type="none"/>
            <a:tailEnd len="lg" w="lg" type="triangle"/>
          </a:ln>
        </p:spPr>
      </p:cxnSp>
      <p:sp>
        <p:nvSpPr>
          <p:cNvPr id="191" name="Shape 191"/>
          <p:cNvSpPr txBox="1"/>
          <p:nvPr/>
        </p:nvSpPr>
        <p:spPr>
          <a:xfrm>
            <a:off x="651525" y="1877725"/>
            <a:ext cx="4348799" cy="328800"/>
          </a:xfrm>
          <a:prstGeom prst="rect">
            <a:avLst/>
          </a:prstGeom>
          <a:noFill/>
          <a:ln>
            <a:noFill/>
          </a:ln>
        </p:spPr>
        <p:txBody>
          <a:bodyPr anchorCtr="0" anchor="t" bIns="91425" lIns="91425" rIns="91425" tIns="91425">
            <a:noAutofit/>
          </a:bodyPr>
          <a:lstStyle/>
          <a:p>
            <a:pPr>
              <a:spcBef>
                <a:spcPts val="0"/>
              </a:spcBef>
              <a:buNone/>
            </a:pPr>
            <a:r>
              <a:rPr lang="en" sz="1000"/>
              <a:t>Initialize the motor for each wheel. 1st argument is a number of your choice, 2nd argument declares the channel that motor is connected to and the desired freq</a:t>
            </a:r>
          </a:p>
        </p:txBody>
      </p:sp>
      <p:cxnSp>
        <p:nvCxnSpPr>
          <p:cNvPr id="192" name="Shape 192"/>
          <p:cNvCxnSpPr/>
          <p:nvPr/>
        </p:nvCxnSpPr>
        <p:spPr>
          <a:xfrm flipH="1" rot="10800000">
            <a:off x="3798275" y="888575"/>
            <a:ext cx="949500" cy="474899"/>
          </a:xfrm>
          <a:prstGeom prst="straightConnector1">
            <a:avLst/>
          </a:prstGeom>
          <a:noFill/>
          <a:ln cap="flat" cmpd="sng" w="19050">
            <a:solidFill>
              <a:schemeClr val="dk2"/>
            </a:solidFill>
            <a:prstDash val="solid"/>
            <a:round/>
            <a:headEnd len="lg" w="lg" type="none"/>
            <a:tailEnd len="lg" w="lg" type="triangle"/>
          </a:ln>
        </p:spPr>
      </p:cxnSp>
      <p:sp>
        <p:nvSpPr>
          <p:cNvPr id="193" name="Shape 193"/>
          <p:cNvSpPr txBox="1"/>
          <p:nvPr/>
        </p:nvSpPr>
        <p:spPr>
          <a:xfrm>
            <a:off x="4808725" y="681575"/>
            <a:ext cx="4047900" cy="231600"/>
          </a:xfrm>
          <a:prstGeom prst="rect">
            <a:avLst/>
          </a:prstGeom>
          <a:noFill/>
          <a:ln>
            <a:noFill/>
          </a:ln>
        </p:spPr>
        <p:txBody>
          <a:bodyPr anchorCtr="0" anchor="t" bIns="91425" lIns="91425" rIns="91425" tIns="91425">
            <a:noAutofit/>
          </a:bodyPr>
          <a:lstStyle/>
          <a:p>
            <a:pPr>
              <a:spcBef>
                <a:spcPts val="0"/>
              </a:spcBef>
              <a:buNone/>
            </a:pPr>
            <a:r>
              <a:rPr lang="en" sz="900">
                <a:latin typeface="Calibri"/>
                <a:ea typeface="Calibri"/>
                <a:cs typeface="Calibri"/>
                <a:sym typeface="Calibri"/>
              </a:rPr>
              <a:t>PWM frequencies, parameters for directions...</a:t>
            </a:r>
          </a:p>
        </p:txBody>
      </p:sp>
      <p:sp>
        <p:nvSpPr>
          <p:cNvPr id="194" name="Shape 194"/>
          <p:cNvSpPr txBox="1"/>
          <p:nvPr/>
        </p:nvSpPr>
        <p:spPr>
          <a:xfrm rot="-1615293">
            <a:off x="3797723" y="900829"/>
            <a:ext cx="754687" cy="164487"/>
          </a:xfrm>
          <a:prstGeom prst="rect">
            <a:avLst/>
          </a:prstGeom>
          <a:noFill/>
          <a:ln>
            <a:noFill/>
          </a:ln>
        </p:spPr>
        <p:txBody>
          <a:bodyPr anchorCtr="0" anchor="t" bIns="91425" lIns="91425" rIns="91425" tIns="91425">
            <a:noAutofit/>
          </a:bodyPr>
          <a:lstStyle/>
          <a:p>
            <a:pPr>
              <a:spcBef>
                <a:spcPts val="0"/>
              </a:spcBef>
              <a:buNone/>
            </a:pPr>
            <a:r>
              <a:rPr lang="en" sz="800"/>
              <a:t>constants</a:t>
            </a:r>
          </a:p>
        </p:txBody>
      </p:sp>
      <p:sp>
        <p:nvSpPr>
          <p:cNvPr id="195" name="Shape 195"/>
          <p:cNvSpPr txBox="1"/>
          <p:nvPr/>
        </p:nvSpPr>
        <p:spPr>
          <a:xfrm>
            <a:off x="6342650" y="1789525"/>
            <a:ext cx="840000" cy="292200"/>
          </a:xfrm>
          <a:prstGeom prst="rect">
            <a:avLst/>
          </a:prstGeom>
          <a:noFill/>
          <a:ln>
            <a:noFill/>
          </a:ln>
        </p:spPr>
        <p:txBody>
          <a:bodyPr anchorCtr="0" anchor="t" bIns="91425" lIns="91425" rIns="91425" tIns="91425">
            <a:noAutofit/>
          </a:bodyPr>
          <a:lstStyle/>
          <a:p>
            <a:pPr>
              <a:spcBef>
                <a:spcPts val="0"/>
              </a:spcBef>
              <a:buNone/>
            </a:pPr>
            <a:r>
              <a:rPr lang="en" sz="1000">
                <a:solidFill>
                  <a:srgbClr val="6AA84F"/>
                </a:solidFill>
              </a:rPr>
              <a:t>constructor</a:t>
            </a:r>
          </a:p>
        </p:txBody>
      </p:sp>
      <p:sp>
        <p:nvSpPr>
          <p:cNvPr id="196" name="Shape 196"/>
          <p:cNvSpPr txBox="1"/>
          <p:nvPr/>
        </p:nvSpPr>
        <p:spPr>
          <a:xfrm>
            <a:off x="4924225" y="286775"/>
            <a:ext cx="4102200" cy="394800"/>
          </a:xfrm>
          <a:prstGeom prst="rect">
            <a:avLst/>
          </a:prstGeom>
          <a:noFill/>
          <a:ln>
            <a:noFill/>
          </a:ln>
        </p:spPr>
        <p:txBody>
          <a:bodyPr anchorCtr="0" anchor="ctr" bIns="91425" lIns="91425" rIns="91425" tIns="91425">
            <a:noAutofit/>
          </a:bodyPr>
          <a:lstStyle/>
          <a:p>
            <a:pPr rtl="0">
              <a:spcBef>
                <a:spcPts val="0"/>
              </a:spcBef>
              <a:buNone/>
            </a:pPr>
            <a:r>
              <a:rPr lang="en" sz="900" u="sng">
                <a:solidFill>
                  <a:schemeClr val="hlink"/>
                </a:solidFill>
                <a:latin typeface="Calibri"/>
                <a:ea typeface="Calibri"/>
                <a:cs typeface="Calibri"/>
                <a:sym typeface="Calibri"/>
                <a:hlinkClick r:id="rId4"/>
              </a:rPr>
              <a:t>https://github.com/adafruit/Adafruit-Motor-Shield-library/blob/master/AFMotor.h</a:t>
            </a:r>
            <a:r>
              <a:rPr lang="en" sz="900">
                <a:latin typeface="Calibri"/>
                <a:ea typeface="Calibri"/>
                <a:cs typeface="Calibri"/>
                <a:sym typeface="Calibri"/>
              </a:rPr>
              <a:t> </a:t>
            </a:r>
          </a:p>
          <a:p>
            <a:pPr lvl="0" rtl="0">
              <a:spcBef>
                <a:spcPts val="0"/>
              </a:spcBef>
              <a:buNone/>
            </a:pPr>
            <a:r>
              <a:rPr lang="en" sz="900" u="sng">
                <a:solidFill>
                  <a:schemeClr val="hlink"/>
                </a:solidFill>
                <a:latin typeface="Calibri"/>
                <a:ea typeface="Calibri"/>
                <a:cs typeface="Calibri"/>
                <a:sym typeface="Calibri"/>
                <a:hlinkClick r:id="rId5"/>
              </a:rPr>
              <a:t>https://learn.adafruit.com/adafruit-motor-shield/af-dcmotor-class</a:t>
            </a:r>
            <a:r>
              <a:rPr lang="en" sz="900">
                <a:latin typeface="Calibri"/>
                <a:ea typeface="Calibri"/>
                <a:cs typeface="Calibri"/>
                <a:sym typeface="Calibri"/>
              </a:rPr>
              <a:t> </a:t>
            </a:r>
          </a:p>
        </p:txBody>
      </p:sp>
      <p:cxnSp>
        <p:nvCxnSpPr>
          <p:cNvPr id="197" name="Shape 197"/>
          <p:cNvCxnSpPr/>
          <p:nvPr/>
        </p:nvCxnSpPr>
        <p:spPr>
          <a:xfrm>
            <a:off x="2781750" y="2298175"/>
            <a:ext cx="0" cy="359099"/>
          </a:xfrm>
          <a:prstGeom prst="straightConnector1">
            <a:avLst/>
          </a:prstGeom>
          <a:noFill/>
          <a:ln cap="flat" cmpd="sng" w="19050">
            <a:solidFill>
              <a:srgbClr val="A64D79"/>
            </a:solidFill>
            <a:prstDash val="solid"/>
            <a:round/>
            <a:headEnd len="lg" w="lg" type="none"/>
            <a:tailEnd len="lg" w="lg" type="triangle"/>
          </a:ln>
        </p:spPr>
      </p:cxnSp>
      <p:sp>
        <p:nvSpPr>
          <p:cNvPr id="198" name="Shape 198"/>
          <p:cNvSpPr txBox="1"/>
          <p:nvPr/>
        </p:nvSpPr>
        <p:spPr>
          <a:xfrm>
            <a:off x="1211200" y="2581075"/>
            <a:ext cx="3561000" cy="328800"/>
          </a:xfrm>
          <a:prstGeom prst="rect">
            <a:avLst/>
          </a:prstGeom>
          <a:noFill/>
          <a:ln>
            <a:noFill/>
          </a:ln>
        </p:spPr>
        <p:txBody>
          <a:bodyPr anchorCtr="0" anchor="t" bIns="91425" lIns="91425" rIns="91425" tIns="91425">
            <a:noAutofit/>
          </a:bodyPr>
          <a:lstStyle/>
          <a:p>
            <a:pPr rtl="0">
              <a:spcBef>
                <a:spcPts val="0"/>
              </a:spcBef>
              <a:buNone/>
            </a:pPr>
            <a:r>
              <a:rPr lang="en" sz="1000"/>
              <a:t>in setup(), set the speed for each motor. </a:t>
            </a:r>
          </a:p>
          <a:p>
            <a:pPr lvl="0" rtl="0">
              <a:spcBef>
                <a:spcPts val="0"/>
              </a:spcBef>
              <a:buNone/>
            </a:pPr>
            <a:r>
              <a:rPr lang="en" sz="1000"/>
              <a:t>pwm range is 0-255, map to that range if necessary</a:t>
            </a:r>
          </a:p>
        </p:txBody>
      </p:sp>
      <p:sp>
        <p:nvSpPr>
          <p:cNvPr id="199" name="Shape 199"/>
          <p:cNvSpPr txBox="1"/>
          <p:nvPr/>
        </p:nvSpPr>
        <p:spPr>
          <a:xfrm>
            <a:off x="1211200" y="1069300"/>
            <a:ext cx="870599" cy="394800"/>
          </a:xfrm>
          <a:prstGeom prst="rect">
            <a:avLst/>
          </a:prstGeom>
          <a:noFill/>
          <a:ln>
            <a:noFill/>
          </a:ln>
        </p:spPr>
        <p:txBody>
          <a:bodyPr anchorCtr="0" anchor="t" bIns="91425" lIns="91425" rIns="91425" tIns="91425">
            <a:noAutofit/>
          </a:bodyPr>
          <a:lstStyle/>
          <a:p>
            <a:pPr lvl="0" rtl="0">
              <a:spcBef>
                <a:spcPts val="0"/>
              </a:spcBef>
              <a:buNone/>
            </a:pPr>
            <a:r>
              <a:rPr lang="en" sz="800"/>
              <a:t>Code in Arduino IDE</a:t>
            </a:r>
          </a:p>
        </p:txBody>
      </p:sp>
      <p:cxnSp>
        <p:nvCxnSpPr>
          <p:cNvPr id="200" name="Shape 200"/>
          <p:cNvCxnSpPr/>
          <p:nvPr/>
        </p:nvCxnSpPr>
        <p:spPr>
          <a:xfrm>
            <a:off x="2781750" y="2974050"/>
            <a:ext cx="0" cy="359099"/>
          </a:xfrm>
          <a:prstGeom prst="straightConnector1">
            <a:avLst/>
          </a:prstGeom>
          <a:noFill/>
          <a:ln cap="flat" cmpd="sng" w="19050">
            <a:solidFill>
              <a:srgbClr val="A64D79"/>
            </a:solidFill>
            <a:prstDash val="solid"/>
            <a:round/>
            <a:headEnd len="lg" w="lg" type="none"/>
            <a:tailEnd len="lg" w="lg" type="triangle"/>
          </a:ln>
        </p:spPr>
      </p:cxnSp>
      <p:sp>
        <p:nvSpPr>
          <p:cNvPr id="201" name="Shape 201"/>
          <p:cNvSpPr txBox="1"/>
          <p:nvPr/>
        </p:nvSpPr>
        <p:spPr>
          <a:xfrm>
            <a:off x="1001225" y="3247925"/>
            <a:ext cx="2800199" cy="394800"/>
          </a:xfrm>
          <a:prstGeom prst="rect">
            <a:avLst/>
          </a:prstGeom>
          <a:noFill/>
          <a:ln>
            <a:noFill/>
          </a:ln>
        </p:spPr>
        <p:txBody>
          <a:bodyPr anchorCtr="0" anchor="t" bIns="91425" lIns="91425" rIns="91425" tIns="91425">
            <a:noAutofit/>
          </a:bodyPr>
          <a:lstStyle/>
          <a:p>
            <a:pPr lvl="0" rtl="0">
              <a:spcBef>
                <a:spcPts val="0"/>
              </a:spcBef>
              <a:buNone/>
            </a:pPr>
            <a:r>
              <a:rPr lang="en" sz="1000"/>
              <a:t>in loop(), to move a motor in a certain dir, call class method run(cmd), where cmd specifies the directional parameter: </a:t>
            </a:r>
          </a:p>
        </p:txBody>
      </p:sp>
      <p:pic>
        <p:nvPicPr>
          <p:cNvPr id="202" name="Shape 202"/>
          <p:cNvPicPr preferRelativeResize="0"/>
          <p:nvPr/>
        </p:nvPicPr>
        <p:blipFill>
          <a:blip r:embed="rId6">
            <a:alphaModFix/>
          </a:blip>
          <a:stretch>
            <a:fillRect/>
          </a:stretch>
        </p:blipFill>
        <p:spPr>
          <a:xfrm>
            <a:off x="1978099" y="3857174"/>
            <a:ext cx="949489" cy="547500"/>
          </a:xfrm>
          <a:prstGeom prst="rect">
            <a:avLst/>
          </a:prstGeom>
          <a:noFill/>
          <a:ln>
            <a:noFill/>
          </a:ln>
        </p:spPr>
      </p:pic>
      <p:cxnSp>
        <p:nvCxnSpPr>
          <p:cNvPr id="203" name="Shape 203"/>
          <p:cNvCxnSpPr>
            <a:endCxn id="204" idx="1"/>
          </p:cNvCxnSpPr>
          <p:nvPr/>
        </p:nvCxnSpPr>
        <p:spPr>
          <a:xfrm flipH="1" rot="10800000">
            <a:off x="3634050" y="3560750"/>
            <a:ext cx="992400" cy="274200"/>
          </a:xfrm>
          <a:prstGeom prst="straightConnector1">
            <a:avLst/>
          </a:prstGeom>
          <a:noFill/>
          <a:ln cap="flat" cmpd="sng" w="19050">
            <a:solidFill>
              <a:srgbClr val="A64D79"/>
            </a:solidFill>
            <a:prstDash val="solid"/>
            <a:round/>
            <a:headEnd len="lg" w="lg" type="none"/>
            <a:tailEnd len="lg" w="lg" type="triangle"/>
          </a:ln>
        </p:spPr>
      </p:cxnSp>
      <p:cxnSp>
        <p:nvCxnSpPr>
          <p:cNvPr id="205" name="Shape 205"/>
          <p:cNvCxnSpPr/>
          <p:nvPr/>
        </p:nvCxnSpPr>
        <p:spPr>
          <a:xfrm flipH="1" rot="10800000">
            <a:off x="3646225" y="4005250"/>
            <a:ext cx="1107599" cy="6299"/>
          </a:xfrm>
          <a:prstGeom prst="straightConnector1">
            <a:avLst/>
          </a:prstGeom>
          <a:noFill/>
          <a:ln cap="flat" cmpd="sng" w="19050">
            <a:solidFill>
              <a:srgbClr val="A64D79"/>
            </a:solidFill>
            <a:prstDash val="solid"/>
            <a:round/>
            <a:headEnd len="lg" w="lg" type="none"/>
            <a:tailEnd len="lg" w="lg" type="triangle"/>
          </a:ln>
        </p:spPr>
      </p:cxnSp>
      <p:cxnSp>
        <p:nvCxnSpPr>
          <p:cNvPr id="206" name="Shape 206"/>
          <p:cNvCxnSpPr/>
          <p:nvPr/>
        </p:nvCxnSpPr>
        <p:spPr>
          <a:xfrm>
            <a:off x="3670900" y="4170025"/>
            <a:ext cx="933900" cy="273600"/>
          </a:xfrm>
          <a:prstGeom prst="straightConnector1">
            <a:avLst/>
          </a:prstGeom>
          <a:noFill/>
          <a:ln cap="flat" cmpd="sng" w="19050">
            <a:solidFill>
              <a:srgbClr val="A64D79"/>
            </a:solidFill>
            <a:prstDash val="solid"/>
            <a:round/>
            <a:headEnd len="lg" w="lg" type="none"/>
            <a:tailEnd len="lg" w="lg" type="triangle"/>
          </a:ln>
        </p:spPr>
      </p:cxnSp>
      <p:sp>
        <p:nvSpPr>
          <p:cNvPr id="204" name="Shape 204"/>
          <p:cNvSpPr txBox="1"/>
          <p:nvPr/>
        </p:nvSpPr>
        <p:spPr>
          <a:xfrm>
            <a:off x="4626450" y="3381200"/>
            <a:ext cx="4348799" cy="359099"/>
          </a:xfrm>
          <a:prstGeom prst="rect">
            <a:avLst/>
          </a:prstGeom>
          <a:noFill/>
          <a:ln>
            <a:noFill/>
          </a:ln>
        </p:spPr>
        <p:txBody>
          <a:bodyPr anchorCtr="0" anchor="t" bIns="91425" lIns="91425" rIns="91425" tIns="91425">
            <a:noAutofit/>
          </a:bodyPr>
          <a:lstStyle/>
          <a:p>
            <a:pPr>
              <a:spcBef>
                <a:spcPts val="0"/>
              </a:spcBef>
              <a:buNone/>
            </a:pPr>
            <a:r>
              <a:rPr lang="en" sz="1000"/>
              <a:t>to keep running at that speed for a certain time, run(cmd) and delay(milisec) </a:t>
            </a:r>
          </a:p>
        </p:txBody>
      </p:sp>
      <p:sp>
        <p:nvSpPr>
          <p:cNvPr id="207" name="Shape 207"/>
          <p:cNvSpPr txBox="1"/>
          <p:nvPr/>
        </p:nvSpPr>
        <p:spPr>
          <a:xfrm>
            <a:off x="4700975" y="3828850"/>
            <a:ext cx="4348799" cy="359099"/>
          </a:xfrm>
          <a:prstGeom prst="rect">
            <a:avLst/>
          </a:prstGeom>
          <a:noFill/>
          <a:ln>
            <a:noFill/>
          </a:ln>
        </p:spPr>
        <p:txBody>
          <a:bodyPr anchorCtr="0" anchor="t" bIns="91425" lIns="91425" rIns="91425" tIns="91425">
            <a:noAutofit/>
          </a:bodyPr>
          <a:lstStyle/>
          <a:p>
            <a:pPr lvl="0" rtl="0">
              <a:spcBef>
                <a:spcPts val="0"/>
              </a:spcBef>
              <a:buNone/>
            </a:pPr>
            <a:r>
              <a:rPr lang="en" sz="1000"/>
              <a:t>to rotate in place, set left/right motors for/backward and vice versa</a:t>
            </a:r>
          </a:p>
        </p:txBody>
      </p:sp>
      <p:sp>
        <p:nvSpPr>
          <p:cNvPr id="208" name="Shape 208"/>
          <p:cNvSpPr txBox="1"/>
          <p:nvPr/>
        </p:nvSpPr>
        <p:spPr>
          <a:xfrm>
            <a:off x="4626450" y="4276500"/>
            <a:ext cx="4348799" cy="359099"/>
          </a:xfrm>
          <a:prstGeom prst="rect">
            <a:avLst/>
          </a:prstGeom>
          <a:noFill/>
          <a:ln>
            <a:noFill/>
          </a:ln>
        </p:spPr>
        <p:txBody>
          <a:bodyPr anchorCtr="0" anchor="t" bIns="91425" lIns="91425" rIns="91425" tIns="91425">
            <a:noAutofit/>
          </a:bodyPr>
          <a:lstStyle/>
          <a:p>
            <a:pPr rtl="0">
              <a:spcBef>
                <a:spcPts val="0"/>
              </a:spcBef>
              <a:buNone/>
            </a:pPr>
            <a:r>
              <a:rPr lang="en" sz="1000"/>
              <a:t>to rotate while running, set different speed for left/right motors. </a:t>
            </a:r>
          </a:p>
          <a:p>
            <a:pPr lvl="0" rtl="0">
              <a:spcBef>
                <a:spcPts val="0"/>
              </a:spcBef>
              <a:buNone/>
            </a:pPr>
            <a:r>
              <a:t/>
            </a:r>
            <a:endParaRPr sz="1000"/>
          </a:p>
        </p:txBody>
      </p:sp>
      <p:grpSp>
        <p:nvGrpSpPr>
          <p:cNvPr id="209" name="Shape 209"/>
          <p:cNvGrpSpPr/>
          <p:nvPr/>
        </p:nvGrpSpPr>
        <p:grpSpPr>
          <a:xfrm>
            <a:off x="4470900" y="4462025"/>
            <a:ext cx="4214925" cy="547500"/>
            <a:chOff x="4604800" y="4559400"/>
            <a:chExt cx="4214925" cy="547500"/>
          </a:xfrm>
        </p:grpSpPr>
        <p:sp>
          <p:nvSpPr>
            <p:cNvPr id="210" name="Shape 210"/>
            <p:cNvSpPr/>
            <p:nvPr/>
          </p:nvSpPr>
          <p:spPr>
            <a:xfrm>
              <a:off x="4604800" y="4808700"/>
              <a:ext cx="164400" cy="156299"/>
            </a:xfrm>
            <a:prstGeom prst="star5">
              <a:avLst>
                <a:gd fmla="val 19098" name="adj"/>
                <a:gd fmla="val 105146" name="hf"/>
                <a:gd fmla="val 110557" name="vf"/>
              </a:avLst>
            </a:prstGeom>
            <a:solidFill>
              <a:srgbClr val="FFD966"/>
            </a:solidFill>
            <a:ln cap="flat" cmpd="sng" w="19050">
              <a:solidFill>
                <a:srgbClr val="E69138"/>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1" name="Shape 211"/>
            <p:cNvSpPr txBox="1"/>
            <p:nvPr/>
          </p:nvSpPr>
          <p:spPr>
            <a:xfrm>
              <a:off x="4717525" y="4559400"/>
              <a:ext cx="4102200" cy="547500"/>
            </a:xfrm>
            <a:prstGeom prst="rect">
              <a:avLst/>
            </a:prstGeom>
            <a:noFill/>
            <a:ln>
              <a:noFill/>
            </a:ln>
          </p:spPr>
          <p:txBody>
            <a:bodyPr anchorCtr="0" anchor="t" bIns="91425" lIns="91425" rIns="91425" tIns="91425">
              <a:noAutofit/>
            </a:bodyPr>
            <a:lstStyle/>
            <a:p>
              <a:pPr rtl="0">
                <a:spcBef>
                  <a:spcPts val="0"/>
                </a:spcBef>
                <a:buNone/>
              </a:pPr>
              <a:r>
                <a:rPr lang="en" sz="1000"/>
                <a:t>need to design an algorithm to map rotation angle captured by camera w/ ratio of speeds of the motors on the two sides</a:t>
              </a:r>
            </a:p>
            <a:p>
              <a:pPr lvl="0" rtl="0">
                <a:spcBef>
                  <a:spcPts val="0"/>
                </a:spcBef>
                <a:buNone/>
              </a:pPr>
              <a:r>
                <a:rPr lang="en" sz="1000"/>
                <a:t>See Chapter 7 of the book for calibration etc. </a:t>
              </a:r>
            </a:p>
            <a:p>
              <a:pPr lvl="0" rtl="0">
                <a:spcBef>
                  <a:spcPts val="0"/>
                </a:spcBef>
                <a:buNone/>
              </a:pPr>
              <a:r>
                <a:t/>
              </a:r>
              <a:endParaRPr sz="1000"/>
            </a:p>
          </p:txBody>
        </p:sp>
      </p:gr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2CC"/>
        </a:solidFill>
      </p:bgPr>
    </p:bg>
    <p:spTree>
      <p:nvGrpSpPr>
        <p:cNvPr id="215" name="Shape 215"/>
        <p:cNvGrpSpPr/>
        <p:nvPr/>
      </p:nvGrpSpPr>
      <p:grpSpPr>
        <a:xfrm>
          <a:off x="0" y="0"/>
          <a:ext cx="0" cy="0"/>
          <a:chOff x="0" y="0"/>
          <a:chExt cx="0" cy="0"/>
        </a:xfrm>
      </p:grpSpPr>
      <p:sp>
        <p:nvSpPr>
          <p:cNvPr id="216" name="Shape 21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Notes on some terms:</a:t>
            </a:r>
          </a:p>
        </p:txBody>
      </p:sp>
      <p:sp>
        <p:nvSpPr>
          <p:cNvPr id="217" name="Shape 217"/>
          <p:cNvSpPr txBox="1"/>
          <p:nvPr/>
        </p:nvSpPr>
        <p:spPr>
          <a:xfrm>
            <a:off x="432175" y="1351300"/>
            <a:ext cx="5025599" cy="3445199"/>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Calibri"/>
              <a:buChar char="●"/>
            </a:pPr>
            <a:r>
              <a:rPr lang="en">
                <a:solidFill>
                  <a:srgbClr val="4F4E4E"/>
                </a:solidFill>
                <a:latin typeface="Calibri"/>
                <a:ea typeface="Calibri"/>
                <a:cs typeface="Calibri"/>
                <a:sym typeface="Calibri"/>
              </a:rPr>
              <a:t>PWM: Pulse Width Modulation</a:t>
            </a:r>
          </a:p>
          <a:p>
            <a:pPr indent="-317500" lvl="1" marL="914400" rtl="0">
              <a:spcBef>
                <a:spcPts val="0"/>
              </a:spcBef>
              <a:buClr>
                <a:srgbClr val="000000"/>
              </a:buClr>
              <a:buSzPct val="100000"/>
              <a:buFont typeface="Calibri"/>
              <a:buChar char="○"/>
            </a:pPr>
            <a:r>
              <a:rPr lang="en">
                <a:solidFill>
                  <a:srgbClr val="4F4E4E"/>
                </a:solidFill>
                <a:latin typeface="Calibri"/>
                <a:ea typeface="Calibri"/>
                <a:cs typeface="Calibri"/>
                <a:sym typeface="Calibri"/>
              </a:rPr>
              <a:t>a technique for getting analog results with digital means</a:t>
            </a:r>
          </a:p>
          <a:p>
            <a:pPr indent="-317500" lvl="1" marL="914400" rtl="0">
              <a:spcBef>
                <a:spcPts val="0"/>
              </a:spcBef>
              <a:buClr>
                <a:srgbClr val="4F4E4E"/>
              </a:buClr>
              <a:buSzPct val="100000"/>
              <a:buFont typeface="Calibri"/>
              <a:buChar char="○"/>
            </a:pPr>
            <a:r>
              <a:rPr lang="en">
                <a:solidFill>
                  <a:srgbClr val="4F4E4E"/>
                </a:solidFill>
                <a:latin typeface="Calibri"/>
                <a:ea typeface="Calibri"/>
                <a:cs typeface="Calibri"/>
                <a:sym typeface="Calibri"/>
              </a:rPr>
              <a:t>The duration of "on time" is called the pulse width. To get varying analog values, you change, or modulate, that pulse width.</a:t>
            </a:r>
          </a:p>
          <a:p>
            <a:pPr indent="-317500" lvl="1" marL="914400" rtl="0">
              <a:spcBef>
                <a:spcPts val="0"/>
              </a:spcBef>
              <a:buClr>
                <a:srgbClr val="4F4E4E"/>
              </a:buClr>
              <a:buSzPct val="100000"/>
              <a:buFont typeface="Calibri"/>
              <a:buChar char="○"/>
            </a:pPr>
            <a:r>
              <a:rPr lang="en">
                <a:solidFill>
                  <a:srgbClr val="4F4E4E"/>
                </a:solidFill>
                <a:latin typeface="Calibri"/>
                <a:ea typeface="Calibri"/>
                <a:cs typeface="Calibri"/>
                <a:sym typeface="Calibri"/>
              </a:rPr>
              <a:t>used when writing to analog outputs. Max = 255, 100% time at max voltage. </a:t>
            </a:r>
          </a:p>
          <a:p>
            <a:pPr indent="-317500" lvl="1" marL="914400" rtl="0">
              <a:spcBef>
                <a:spcPts val="0"/>
              </a:spcBef>
              <a:buClr>
                <a:srgbClr val="4F4E4E"/>
              </a:buClr>
              <a:buSzPct val="100000"/>
              <a:buFont typeface="Calibri"/>
              <a:buChar char="○"/>
            </a:pPr>
            <a:r>
              <a:rPr lang="en">
                <a:solidFill>
                  <a:srgbClr val="4F4E4E"/>
                </a:solidFill>
                <a:latin typeface="Calibri"/>
                <a:ea typeface="Calibri"/>
                <a:cs typeface="Calibri"/>
                <a:sym typeface="Calibri"/>
              </a:rPr>
              <a:t>PWM frequency defines the period that the analog output repeats the pattern, e.g. in the constructor for the motors. In setSpeed(), we set the actual pulse width. </a:t>
            </a:r>
          </a:p>
        </p:txBody>
      </p:sp>
      <p:pic>
        <p:nvPicPr>
          <p:cNvPr id="218" name="Shape 218"/>
          <p:cNvPicPr preferRelativeResize="0"/>
          <p:nvPr/>
        </p:nvPicPr>
        <p:blipFill>
          <a:blip r:embed="rId3">
            <a:alphaModFix/>
          </a:blip>
          <a:stretch>
            <a:fillRect/>
          </a:stretch>
        </p:blipFill>
        <p:spPr>
          <a:xfrm>
            <a:off x="5664200" y="420775"/>
            <a:ext cx="3022600" cy="4576275"/>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June 4</a:t>
            </a:r>
          </a:p>
        </p:txBody>
      </p:sp>
      <p:sp>
        <p:nvSpPr>
          <p:cNvPr id="224" name="Shape 224"/>
          <p:cNvSpPr txBox="1"/>
          <p:nvPr/>
        </p:nvSpPr>
        <p:spPr>
          <a:xfrm>
            <a:off x="495300" y="1314450"/>
            <a:ext cx="8229600" cy="35241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225" name="Shape 22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Finished reading “Make an Arduino- controlled Robot” (finally!)</a:t>
            </a:r>
          </a:p>
          <a:p>
            <a:pPr indent="-381000" lvl="1" marL="914400" rtl="0">
              <a:spcBef>
                <a:spcPts val="0"/>
              </a:spcBef>
              <a:buClr>
                <a:schemeClr val="dk2"/>
              </a:buClr>
              <a:buSzPct val="80000"/>
              <a:buFont typeface="Courier New"/>
              <a:buChar char="o"/>
            </a:pPr>
            <a:r>
              <a:rPr lang="en"/>
              <a:t>more on calibration, rotation, motor library…</a:t>
            </a:r>
          </a:p>
          <a:p>
            <a:pPr indent="-381000" lvl="1" marL="914400" rtl="0">
              <a:spcBef>
                <a:spcPts val="0"/>
              </a:spcBef>
              <a:buClr>
                <a:schemeClr val="dk2"/>
              </a:buClr>
              <a:buSzPct val="80000"/>
              <a:buFont typeface="Courier New"/>
              <a:buChar char="o"/>
            </a:pPr>
            <a:r>
              <a:rPr lang="en"/>
              <a:t>skipped the last chapters on sensors</a:t>
            </a:r>
          </a:p>
          <a:p>
            <a:pPr indent="0" marL="0" rtl="0">
              <a:spcBef>
                <a:spcPts val="0"/>
              </a:spcBef>
              <a:buNone/>
            </a:pPr>
            <a:r>
              <a:t/>
            </a:r>
            <a:endParaRPr/>
          </a:p>
          <a:p>
            <a:pPr indent="-419100" lvl="0" marL="457200" rtl="0">
              <a:spcBef>
                <a:spcPts val="0"/>
              </a:spcBef>
              <a:buClr>
                <a:schemeClr val="dk2"/>
              </a:buClr>
              <a:buSzPct val="100000"/>
              <a:buFont typeface="Arial"/>
              <a:buChar char="●"/>
            </a:pPr>
            <a:r>
              <a:rPr lang="en"/>
              <a:t>Math &amp; Programming Blog</a:t>
            </a:r>
          </a:p>
          <a:p>
            <a:pPr indent="-381000" lvl="1" marL="914400">
              <a:spcBef>
                <a:spcPts val="0"/>
              </a:spcBef>
              <a:buClr>
                <a:schemeClr val="dk2"/>
              </a:buClr>
              <a:buSzPct val="80000"/>
              <a:buFont typeface="Courier New"/>
              <a:buChar char="o"/>
            </a:pPr>
            <a:r>
              <a:rPr lang="en"/>
              <a:t>Primers on Fourier Series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2CC"/>
        </a:solidFill>
      </p:bgPr>
    </p:bg>
    <p:spTree>
      <p:nvGrpSpPr>
        <p:cNvPr id="229" name="Shape 229"/>
        <p:cNvGrpSpPr/>
        <p:nvPr/>
      </p:nvGrpSpPr>
      <p:grpSpPr>
        <a:xfrm>
          <a:off x="0" y="0"/>
          <a:ext cx="0" cy="0"/>
          <a:chOff x="0" y="0"/>
          <a:chExt cx="0" cy="0"/>
        </a:xfrm>
      </p:grpSpPr>
      <p:sp>
        <p:nvSpPr>
          <p:cNvPr id="230" name="Shape 23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b="0" lang="en" sz="2400">
                <a:solidFill>
                  <a:srgbClr val="FFF2CC"/>
                </a:solidFill>
                <a:latin typeface="Calibri"/>
                <a:ea typeface="Calibri"/>
                <a:cs typeface="Calibri"/>
                <a:sym typeface="Calibri"/>
              </a:rPr>
              <a:t>Reading Notes:  </a:t>
            </a:r>
          </a:p>
        </p:txBody>
      </p:sp>
      <p:sp>
        <p:nvSpPr>
          <p:cNvPr id="231" name="Shape 231"/>
          <p:cNvSpPr txBox="1"/>
          <p:nvPr>
            <p:ph idx="1" type="body"/>
          </p:nvPr>
        </p:nvSpPr>
        <p:spPr>
          <a:xfrm>
            <a:off x="962025" y="1276350"/>
            <a:ext cx="7115100" cy="35910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latin typeface="Calibri"/>
                <a:ea typeface="Calibri"/>
                <a:cs typeface="Calibri"/>
                <a:sym typeface="Calibri"/>
              </a:rPr>
              <a:t>RobotMotor.h header file &amp; functions: Chapter 7 P121</a:t>
            </a:r>
          </a:p>
          <a:p>
            <a:pPr indent="-317500" lvl="0" marL="457200" rtl="0">
              <a:spcBef>
                <a:spcPts val="0"/>
              </a:spcBef>
              <a:buClr>
                <a:schemeClr val="dk2"/>
              </a:buClr>
              <a:buSzPct val="116666"/>
              <a:buFont typeface="Arial"/>
              <a:buChar char="●"/>
            </a:pPr>
            <a:r>
              <a:rPr lang="en" sz="1200"/>
              <a:t>Useful Link  </a:t>
            </a:r>
            <a:r>
              <a:rPr lang="en" sz="1200" u="sng">
                <a:solidFill>
                  <a:schemeClr val="hlink"/>
                </a:solidFill>
                <a:hlinkClick r:id="rId3"/>
              </a:rPr>
              <a:t>https://learn.sparkfun.com/tutorials/tags/arduino</a:t>
            </a:r>
            <a:r>
              <a:rPr lang="en" sz="1200"/>
              <a:t> </a:t>
            </a:r>
          </a:p>
          <a:p>
            <a:pPr rtl="0">
              <a:spcBef>
                <a:spcPts val="0"/>
              </a:spcBef>
              <a:buNone/>
            </a:pPr>
            <a:r>
              <a:t/>
            </a:r>
            <a:endParaRPr sz="1400">
              <a:latin typeface="Calibri"/>
              <a:ea typeface="Calibri"/>
              <a:cs typeface="Calibri"/>
              <a:sym typeface="Calibri"/>
            </a:endParaRPr>
          </a:p>
          <a:p>
            <a:pPr lvl="0" rtl="0">
              <a:spcBef>
                <a:spcPts val="0"/>
              </a:spcBef>
              <a:buNone/>
            </a:pPr>
            <a:r>
              <a:t/>
            </a:r>
            <a:endParaRPr sz="1400">
              <a:latin typeface="Calibri"/>
              <a:ea typeface="Calibri"/>
              <a:cs typeface="Calibri"/>
              <a:sym typeface="Calibri"/>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June 8</a:t>
            </a:r>
          </a:p>
        </p:txBody>
      </p:sp>
      <p:sp>
        <p:nvSpPr>
          <p:cNvPr id="237" name="Shape 237"/>
          <p:cNvSpPr txBox="1"/>
          <p:nvPr>
            <p:ph idx="1" type="body"/>
          </p:nvPr>
        </p:nvSpPr>
        <p:spPr>
          <a:xfrm>
            <a:off x="457200" y="1722000"/>
            <a:ext cx="8229600" cy="3203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OpenCV debugging; corner scenario that crashes the program as mentioned in report</a:t>
            </a:r>
          </a:p>
          <a:p>
            <a:pPr indent="-419100" lvl="0" marL="457200" rtl="0">
              <a:spcBef>
                <a:spcPts val="0"/>
              </a:spcBef>
              <a:buClr>
                <a:schemeClr val="dk2"/>
              </a:buClr>
              <a:buSzPct val="100000"/>
              <a:buFont typeface="Arial"/>
              <a:buChar char="●"/>
            </a:pPr>
            <a:r>
              <a:rPr lang="en"/>
              <a:t>tutorials on OpenCV libraries</a:t>
            </a:r>
          </a:p>
          <a:p>
            <a:pPr indent="-419100" lvl="0" marL="457200" rtl="0">
              <a:spcBef>
                <a:spcPts val="0"/>
              </a:spcBef>
              <a:buClr>
                <a:schemeClr val="dk2"/>
              </a:buClr>
              <a:buSzPct val="100000"/>
              <a:buFont typeface="Arial"/>
              <a:buChar char="●"/>
            </a:pPr>
            <a:r>
              <a:rPr lang="en"/>
              <a:t>hand detection</a:t>
            </a:r>
          </a:p>
          <a:p>
            <a:pPr indent="-381000" lvl="1" marL="914400">
              <a:spcBef>
                <a:spcPts val="0"/>
              </a:spcBef>
              <a:buClr>
                <a:schemeClr val="dk2"/>
              </a:buClr>
              <a:buSzPct val="80000"/>
              <a:buFont typeface="Courier New"/>
              <a:buChar char="o"/>
            </a:pPr>
            <a:r>
              <a:rPr lang="en" u="sng">
                <a:solidFill>
                  <a:schemeClr val="hlink"/>
                </a:solidFill>
                <a:hlinkClick r:id="rId3"/>
              </a:rPr>
              <a:t>http://simena86.github.io/blog/2013/08/12/hand-tracking-and-recognition-with-opencv/</a:t>
            </a:r>
            <a:r>
              <a:rPr lang="en"/>
              <a:t> </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nvSpPr>
        <p:spPr>
          <a:xfrm>
            <a:off x="135075" y="236350"/>
            <a:ext cx="8727599" cy="4513200"/>
          </a:xfrm>
          <a:prstGeom prst="rect">
            <a:avLst/>
          </a:prstGeom>
          <a:noFill/>
          <a:ln>
            <a:noFill/>
          </a:ln>
        </p:spPr>
        <p:txBody>
          <a:bodyPr anchorCtr="0" anchor="ctr" bIns="91425" lIns="91425" rIns="91425" tIns="91425">
            <a:noAutofit/>
          </a:bodyPr>
          <a:lstStyle/>
          <a:p>
            <a:pPr rtl="0">
              <a:spcBef>
                <a:spcPts val="0"/>
              </a:spcBef>
              <a:buNone/>
            </a:pPr>
            <a:r>
              <a:rPr lang="en"/>
              <a:t>http://simena86.github.io/blog/2013/08/12/hand-tracking-and-recognition-with-opencv/</a:t>
            </a:r>
          </a:p>
          <a:p>
            <a:pPr rtl="0">
              <a:spcBef>
                <a:spcPts val="0"/>
              </a:spcBef>
              <a:buNone/>
            </a:pPr>
            <a:r>
              <a:t/>
            </a:r>
            <a:endParaRPr/>
          </a:p>
          <a:p>
            <a:pPr rtl="0">
              <a:spcBef>
                <a:spcPts val="0"/>
              </a:spcBef>
              <a:buNone/>
            </a:pPr>
            <a:r>
              <a:rPr lang="en"/>
              <a:t>code: </a:t>
            </a:r>
            <a:r>
              <a:rPr lang="en" u="sng">
                <a:solidFill>
                  <a:schemeClr val="hlink"/>
                </a:solidFill>
                <a:hlinkClick r:id="rId3"/>
              </a:rPr>
              <a:t>https://github.com/jujojujo2003/OpenCVHandGuesture/blob/master/main.cpp</a:t>
            </a:r>
          </a:p>
          <a:p>
            <a:pPr rtl="0">
              <a:spcBef>
                <a:spcPts val="0"/>
              </a:spcBef>
              <a:buNone/>
            </a:pPr>
            <a:r>
              <a:rPr lang="en"/>
              <a:t>report: </a:t>
            </a:r>
            <a:r>
              <a:rPr lang="en" u="sng">
                <a:solidFill>
                  <a:schemeClr val="hlink"/>
                </a:solidFill>
                <a:hlinkClick r:id="rId4"/>
              </a:rPr>
              <a:t>https://sanjayslnarayanan.files.wordpress.com/2013/08/handtrackingopencv.pdf</a:t>
            </a:r>
            <a:r>
              <a:rPr lang="en"/>
              <a:t> </a:t>
            </a:r>
          </a:p>
          <a:p>
            <a:pPr rtl="0">
              <a:spcBef>
                <a:spcPts val="0"/>
              </a:spcBef>
              <a:buNone/>
            </a:pPr>
            <a:r>
              <a:t/>
            </a:r>
            <a:endParaRPr/>
          </a:p>
          <a:p>
            <a:pPr rtl="0">
              <a:spcBef>
                <a:spcPts val="0"/>
              </a:spcBef>
              <a:buNone/>
            </a:pPr>
            <a:r>
              <a:t/>
            </a:r>
            <a:endParaRPr/>
          </a:p>
          <a:p>
            <a:pPr rtl="0">
              <a:spcBef>
                <a:spcPts val="0"/>
              </a:spcBef>
              <a:buNone/>
            </a:pPr>
            <a:r>
              <a:rPr lang="en"/>
              <a:t>hand tracking only: </a:t>
            </a:r>
            <a:r>
              <a:rPr lang="en" u="sng">
                <a:solidFill>
                  <a:schemeClr val="hlink"/>
                </a:solidFill>
                <a:hlinkClick r:id="rId5"/>
              </a:rPr>
              <a:t>https://github.com/bengal/opencv-hand-detection</a:t>
            </a:r>
            <a:r>
              <a:rPr lang="en"/>
              <a:t> </a:t>
            </a:r>
          </a:p>
          <a:p>
            <a:pPr rtl="0">
              <a:spcBef>
                <a:spcPts val="0"/>
              </a:spcBef>
              <a:buNone/>
            </a:pPr>
            <a:r>
              <a:rPr lang="en"/>
              <a:t> </a:t>
            </a:r>
          </a:p>
          <a:p>
            <a:pPr rtl="0">
              <a:spcBef>
                <a:spcPts val="0"/>
              </a:spcBef>
              <a:buNone/>
            </a:pPr>
            <a:r>
              <a:rPr lang="en"/>
              <a:t>w/ explanation: </a:t>
            </a:r>
            <a:r>
              <a:rPr lang="en" u="sng">
                <a:solidFill>
                  <a:schemeClr val="hlink"/>
                </a:solidFill>
                <a:hlinkClick r:id="rId6"/>
              </a:rPr>
              <a:t>https://ccrma.stanford.edu/~mborins/256a/theremax/posts/hand-tracking/</a:t>
            </a:r>
            <a:r>
              <a:rPr lang="en"/>
              <a:t> </a:t>
            </a:r>
          </a:p>
          <a:p>
            <a:pPr rtl="0">
              <a:spcBef>
                <a:spcPts val="0"/>
              </a:spcBef>
              <a:buNone/>
            </a:pPr>
            <a:r>
              <a:t/>
            </a:r>
            <a:endParaRPr/>
          </a:p>
          <a:p>
            <a:pPr rtl="0">
              <a:spcBef>
                <a:spcPts val="0"/>
              </a:spcBef>
              <a:buNone/>
            </a:pPr>
            <a:r>
              <a:rPr lang="en" u="sng">
                <a:solidFill>
                  <a:schemeClr val="hlink"/>
                </a:solidFill>
                <a:hlinkClick r:id="rId7"/>
              </a:rPr>
              <a:t>http://www.intorobotics.com/9-opencv-tutorials-hand-gesture-detection-recognition/</a:t>
            </a:r>
            <a:r>
              <a:rPr lang="en"/>
              <a:t> </a:t>
            </a:r>
          </a:p>
          <a:p>
            <a:pPr rtl="0">
              <a:spcBef>
                <a:spcPts val="0"/>
              </a:spcBef>
              <a:buNone/>
            </a:pPr>
            <a:r>
              <a:t/>
            </a:r>
            <a:endParaRPr/>
          </a:p>
          <a:p>
            <a:pPr rtl="0">
              <a:spcBef>
                <a:spcPts val="0"/>
              </a:spcBef>
              <a:buNone/>
            </a:pPr>
            <a:r>
              <a:rPr lang="en" u="sng">
                <a:solidFill>
                  <a:schemeClr val="hlink"/>
                </a:solidFill>
                <a:hlinkClick r:id="rId8"/>
              </a:rPr>
              <a:t>http://www.embedded-vision.com/introduction-computer-vision-using-opencv?gclid=CjwKEAjwndqrBRC16IyeqPicp3ASJAB-vB-ck0M4UNuhodFlcHC4sJkPaPmbXWrrY5bdnyiZHjVGcxoCCurw_wcB</a:t>
            </a:r>
            <a:r>
              <a:rPr lang="en"/>
              <a:t> </a:t>
            </a:r>
          </a:p>
          <a:p>
            <a:pPr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June 9</a:t>
            </a:r>
          </a:p>
        </p:txBody>
      </p:sp>
      <p:sp>
        <p:nvSpPr>
          <p:cNvPr id="248" name="Shape 248"/>
          <p:cNvSpPr txBox="1"/>
          <p:nvPr>
            <p:ph idx="1" type="body"/>
          </p:nvPr>
        </p:nvSpPr>
        <p:spPr>
          <a:xfrm>
            <a:off x="236350" y="979175"/>
            <a:ext cx="8688900" cy="3946800"/>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fixed problem of not going backwards:</a:t>
            </a:r>
          </a:p>
          <a:p>
            <a:pPr indent="-381000" lvl="1" marL="914400" rtl="0">
              <a:spcBef>
                <a:spcPts val="0"/>
              </a:spcBef>
              <a:buClr>
                <a:schemeClr val="dk2"/>
              </a:buClr>
              <a:buSzPct val="80000"/>
              <a:buFont typeface="Courier New"/>
              <a:buChar char="o"/>
            </a:pPr>
            <a:r>
              <a:rPr lang="en"/>
              <a:t>in the first three seconds after video processing is started, we set max and min ranges. The max and min areas detected here are used for calibration.</a:t>
            </a:r>
          </a:p>
          <a:p>
            <a:pPr indent="-381000" lvl="1" marL="914400" rtl="0">
              <a:spcBef>
                <a:spcPts val="0"/>
              </a:spcBef>
              <a:buClr>
                <a:schemeClr val="dk2"/>
              </a:buClr>
              <a:buSzPct val="80000"/>
              <a:buFont typeface="Courier New"/>
              <a:buChar char="o"/>
            </a:pPr>
            <a:r>
              <a:rPr lang="en"/>
              <a:t>when frame is blue we set MinRange/MaxArea of the box, then MaxRange/MinArea of the box. </a:t>
            </a:r>
          </a:p>
          <a:p>
            <a:pPr indent="-381000" lvl="1" marL="914400">
              <a:spcBef>
                <a:spcPts val="0"/>
              </a:spcBef>
              <a:buClr>
                <a:schemeClr val="dk2"/>
              </a:buClr>
              <a:buSzPct val="80000"/>
              <a:buFont typeface="Courier New"/>
              <a:buChar char="o"/>
            </a:pPr>
            <a:r>
              <a:rPr lang="en"/>
              <a:t>sometimes upon first running the program, skip this range setting (why? box in front of camera too early?). Need to remove box from camera and bring back to wake the range-setting function.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May 21, Day 1</a:t>
            </a:r>
          </a:p>
        </p:txBody>
      </p:sp>
      <p:sp>
        <p:nvSpPr>
          <p:cNvPr id="53" name="Shape 5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Study the MEng report, take notes</a:t>
            </a:r>
          </a:p>
          <a:p>
            <a:pPr indent="-419100" lvl="0" marL="457200" rtl="0">
              <a:spcBef>
                <a:spcPts val="0"/>
              </a:spcBef>
              <a:buClr>
                <a:schemeClr val="dk2"/>
              </a:buClr>
              <a:buSzPct val="100000"/>
              <a:buFont typeface="Arial"/>
              <a:buChar char="●"/>
            </a:pPr>
            <a:r>
              <a:rPr lang="en"/>
              <a:t>Assemble Arduino kit, try out example modules 1&amp;2</a:t>
            </a:r>
          </a:p>
          <a:p>
            <a:pPr indent="-419100" lvl="0" marL="457200">
              <a:spcBef>
                <a:spcPts val="0"/>
              </a:spcBef>
              <a:buClr>
                <a:schemeClr val="dk2"/>
              </a:buClr>
              <a:buSzPct val="100000"/>
              <a:buFont typeface="Arial"/>
              <a:buChar char="●"/>
            </a:pPr>
            <a:r>
              <a:rPr lang="en"/>
              <a:t>familiarize with Arduino IDE syntax by writing a small module for LEDs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June 10</a:t>
            </a:r>
          </a:p>
        </p:txBody>
      </p:sp>
      <p:sp>
        <p:nvSpPr>
          <p:cNvPr id="254" name="Shape 25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range setting: </a:t>
            </a:r>
          </a:p>
          <a:p>
            <a:pPr indent="-381000" lvl="1" marL="914400" rtl="0">
              <a:spcBef>
                <a:spcPts val="0"/>
              </a:spcBef>
              <a:buClr>
                <a:schemeClr val="dk2"/>
              </a:buClr>
              <a:buSzPct val="80000"/>
              <a:buFont typeface="Courier New"/>
              <a:buChar char="o"/>
            </a:pPr>
            <a:r>
              <a:rPr lang="en"/>
              <a:t>hard-coded the first several seconds after detected area exceeds 100 to be the time for range setting. (what if box placed in front of camera in the first place? might start to count down these seconds before program has fully started ? )</a:t>
            </a:r>
          </a:p>
          <a:p>
            <a:pPr indent="-381000" lvl="1" marL="914400">
              <a:spcBef>
                <a:spcPts val="0"/>
              </a:spcBef>
              <a:buClr>
                <a:schemeClr val="dk2"/>
              </a:buClr>
              <a:buSzPct val="80000"/>
              <a:buFont typeface="Courier New"/>
              <a:buChar char="o"/>
            </a:pPr>
            <a:r>
              <a:rPr lang="en"/>
              <a:t>revised code to let the program determine max and min area (mMax and mMin) based on detected values instead of predetermined sequence</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June 11</a:t>
            </a:r>
          </a:p>
        </p:txBody>
      </p:sp>
      <p:sp>
        <p:nvSpPr>
          <p:cNvPr id="260" name="Shape 260"/>
          <p:cNvSpPr txBox="1"/>
          <p:nvPr>
            <p:ph idx="1" type="body"/>
          </p:nvPr>
        </p:nvSpPr>
        <p:spPr>
          <a:xfrm>
            <a:off x="457200" y="990425"/>
            <a:ext cx="8229600" cy="4085399"/>
          </a:xfrm>
          <a:prstGeom prst="rect">
            <a:avLst/>
          </a:prstGeom>
        </p:spPr>
        <p:txBody>
          <a:bodyPr anchorCtr="0" anchor="t" bIns="91425" lIns="91425" rIns="91425" tIns="91425">
            <a:noAutofit/>
          </a:bodyPr>
          <a:lstStyle/>
          <a:p>
            <a:pPr indent="-381000" lvl="0" marL="457200" rtl="0">
              <a:spcBef>
                <a:spcPts val="0"/>
              </a:spcBef>
              <a:buClr>
                <a:schemeClr val="dk2"/>
              </a:buClr>
              <a:buSzPct val="100000"/>
              <a:buFont typeface="Arial"/>
              <a:buChar char="●"/>
            </a:pPr>
            <a:r>
              <a:rPr lang="en" sz="2400"/>
              <a:t>Configure TP-link router</a:t>
            </a:r>
          </a:p>
          <a:p>
            <a:pPr indent="-381000" lvl="0" marL="457200" rtl="0">
              <a:spcBef>
                <a:spcPts val="0"/>
              </a:spcBef>
              <a:buClr>
                <a:schemeClr val="dk2"/>
              </a:buClr>
              <a:buSzPct val="100000"/>
              <a:buFont typeface="Arial"/>
              <a:buChar char="●"/>
            </a:pPr>
            <a:r>
              <a:rPr lang="en" sz="2400"/>
              <a:t>disable DHCP so that the router will not assign the Galileo board an IP address different from the one we specify when sending commands</a:t>
            </a:r>
          </a:p>
          <a:p>
            <a:pPr indent="-381000" lvl="0" marL="457200" rtl="0">
              <a:spcBef>
                <a:spcPts val="0"/>
              </a:spcBef>
              <a:buClr>
                <a:schemeClr val="dk2"/>
              </a:buClr>
              <a:buSzPct val="100000"/>
              <a:buFont typeface="Arial"/>
              <a:buChar char="●"/>
            </a:pPr>
            <a:r>
              <a:rPr lang="en" sz="2400"/>
              <a:t>as a result, must assign an IP address to the computer to connect to the router. For a device to connect to the router now, all except the last digit of its assigned IP have to be the same as the IP of the router</a:t>
            </a:r>
          </a:p>
          <a:p>
            <a:pPr indent="-381000" lvl="1" marL="914400" rtl="0">
              <a:spcBef>
                <a:spcPts val="0"/>
              </a:spcBef>
              <a:buClr>
                <a:schemeClr val="dk2"/>
              </a:buClr>
              <a:buSzPct val="80000"/>
              <a:buFont typeface="Courier New"/>
              <a:buChar char="o"/>
            </a:pPr>
            <a:r>
              <a:rPr lang="en"/>
              <a:t>e.g. TP-link 192.168.0.1, computer 192.168.0.10</a:t>
            </a:r>
          </a:p>
          <a:p>
            <a:pPr indent="-381000" lvl="0" marL="457200">
              <a:spcBef>
                <a:spcPts val="0"/>
              </a:spcBef>
              <a:buClr>
                <a:schemeClr val="dk2"/>
              </a:buClr>
              <a:buSzPct val="100000"/>
              <a:buFont typeface="Arial"/>
              <a:buChar char="●"/>
            </a:pPr>
            <a:r>
              <a:rPr lang="en" sz="2400"/>
              <a:t>Weekly group meeting</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June 15</a:t>
            </a:r>
          </a:p>
        </p:txBody>
      </p:sp>
      <p:sp>
        <p:nvSpPr>
          <p:cNvPr id="266" name="Shape 26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Software code implementations: </a:t>
            </a:r>
          </a:p>
          <a:p>
            <a:pPr indent="-381000" lvl="1" marL="914400" rtl="0">
              <a:spcBef>
                <a:spcPts val="0"/>
              </a:spcBef>
              <a:buClr>
                <a:schemeClr val="dk2"/>
              </a:buClr>
              <a:buSzPct val="80000"/>
              <a:buFont typeface="Courier New"/>
              <a:buChar char="o"/>
            </a:pPr>
            <a:r>
              <a:rPr lang="en"/>
              <a:t>press Enter to start, will not skip range setting</a:t>
            </a:r>
          </a:p>
          <a:p>
            <a:pPr indent="-419100" lvl="0" marL="457200" rtl="0">
              <a:spcBef>
                <a:spcPts val="0"/>
              </a:spcBef>
              <a:buClr>
                <a:schemeClr val="dk2"/>
              </a:buClr>
              <a:buSzPct val="100000"/>
              <a:buFont typeface="Arial"/>
              <a:buChar char="●"/>
            </a:pPr>
            <a:r>
              <a:rPr lang="en"/>
              <a:t>FPGA demo</a:t>
            </a:r>
          </a:p>
          <a:p>
            <a:pPr indent="-419100" lvl="0" marL="457200" rtl="0">
              <a:spcBef>
                <a:spcPts val="0"/>
              </a:spcBef>
              <a:buClr>
                <a:schemeClr val="dk2"/>
              </a:buClr>
              <a:buSzPct val="100000"/>
              <a:buFont typeface="Arial"/>
              <a:buChar char="●"/>
            </a:pPr>
            <a:r>
              <a:rPr lang="en"/>
              <a:t>Weekly group meeting w/ professor</a:t>
            </a:r>
          </a:p>
          <a:p>
            <a:pPr indent="-381000" lvl="1" marL="914400" rtl="0">
              <a:spcBef>
                <a:spcPts val="0"/>
              </a:spcBef>
              <a:buClr>
                <a:schemeClr val="dk2"/>
              </a:buClr>
              <a:buSzPct val="80000"/>
              <a:buFont typeface="Courier New"/>
              <a:buChar char="o"/>
            </a:pPr>
            <a:r>
              <a:rPr lang="en"/>
              <a:t>update software code for filtering to match hw version. right now only square corner detection</a:t>
            </a:r>
          </a:p>
          <a:p>
            <a:pPr indent="-381000" lvl="1" marL="914400" rtl="0">
              <a:spcBef>
                <a:spcPts val="0"/>
              </a:spcBef>
              <a:buClr>
                <a:schemeClr val="dk2"/>
              </a:buClr>
              <a:buSzPct val="80000"/>
              <a:buFont typeface="Courier New"/>
              <a:buChar char="o"/>
            </a:pPr>
            <a:r>
              <a:rPr lang="en"/>
              <a:t>start putting together the full tutorial w/ LaTex</a:t>
            </a:r>
          </a:p>
          <a:p>
            <a:pPr indent="-381000" lvl="1" marL="914400" rtl="0">
              <a:spcBef>
                <a:spcPts val="0"/>
              </a:spcBef>
              <a:buClr>
                <a:schemeClr val="dk2"/>
              </a:buClr>
              <a:buSzPct val="80000"/>
              <a:buFont typeface="Courier New"/>
              <a:buChar char="o"/>
            </a:pPr>
            <a:r>
              <a:rPr lang="en"/>
              <a:t>present at blog meeting next week</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Unsolved Problems</a:t>
            </a:r>
          </a:p>
        </p:txBody>
      </p:sp>
      <p:sp>
        <p:nvSpPr>
          <p:cNvPr id="272" name="Shape 27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FPGA always mMin&gt;mMax, stuck at step 3 “WAIT” in range setting until timeout</a:t>
            </a:r>
          </a:p>
          <a:p>
            <a:pPr indent="-419100" lvl="0" marL="457200">
              <a:spcBef>
                <a:spcPts val="0"/>
              </a:spcBef>
              <a:buClr>
                <a:schemeClr val="dk2"/>
              </a:buClr>
              <a:buSzPct val="100000"/>
              <a:buFont typeface="Arial"/>
              <a:buChar char="●"/>
            </a:pPr>
            <a:r>
              <a:rPr lang="en"/>
              <a:t>Software code not able to stop the robot when detected area very small (object removed from camera), although actually sending velocity=0 to the robot</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June 16-18</a:t>
            </a:r>
          </a:p>
        </p:txBody>
      </p:sp>
      <p:sp>
        <p:nvSpPr>
          <p:cNvPr id="278" name="Shape 278"/>
          <p:cNvSpPr txBox="1"/>
          <p:nvPr>
            <p:ph idx="1" type="body"/>
          </p:nvPr>
        </p:nvSpPr>
        <p:spPr>
          <a:xfrm>
            <a:off x="457200" y="1556750"/>
            <a:ext cx="7848900" cy="3369000"/>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finished assembling the robot, attached Arduino and motor shield</a:t>
            </a:r>
          </a:p>
          <a:p>
            <a:pPr indent="-419100" lvl="0" marL="457200" rtl="0">
              <a:spcBef>
                <a:spcPts val="0"/>
              </a:spcBef>
              <a:buClr>
                <a:schemeClr val="dk2"/>
              </a:buClr>
              <a:buSzPct val="100000"/>
              <a:buFont typeface="Arial"/>
              <a:buChar char="●"/>
            </a:pPr>
            <a:r>
              <a:rPr lang="en"/>
              <a:t>test sample sketches</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2CC"/>
        </a:solidFill>
      </p:bgPr>
    </p:bg>
    <p:spTree>
      <p:nvGrpSpPr>
        <p:cNvPr id="282" name="Shape 282"/>
        <p:cNvGrpSpPr/>
        <p:nvPr/>
      </p:nvGrpSpPr>
      <p:grpSpPr>
        <a:xfrm>
          <a:off x="0" y="0"/>
          <a:ext cx="0" cy="0"/>
          <a:chOff x="0" y="0"/>
          <a:chExt cx="0" cy="0"/>
        </a:xfrm>
      </p:grpSpPr>
      <p:sp>
        <p:nvSpPr>
          <p:cNvPr id="283" name="Shape 283"/>
          <p:cNvSpPr txBox="1"/>
          <p:nvPr/>
        </p:nvSpPr>
        <p:spPr>
          <a:xfrm>
            <a:off x="675300" y="315150"/>
            <a:ext cx="7900799" cy="4629299"/>
          </a:xfrm>
          <a:prstGeom prst="rect">
            <a:avLst/>
          </a:prstGeom>
          <a:noFill/>
          <a:ln>
            <a:noFill/>
          </a:ln>
        </p:spPr>
        <p:txBody>
          <a:bodyPr anchorCtr="0" anchor="t" bIns="91425" lIns="91425" rIns="91425" tIns="91425">
            <a:noAutofit/>
          </a:bodyPr>
          <a:lstStyle/>
          <a:p>
            <a:pPr rtl="0">
              <a:spcBef>
                <a:spcPts val="0"/>
              </a:spcBef>
              <a:buNone/>
            </a:pPr>
            <a:r>
              <a:rPr lang="en" sz="2400">
                <a:solidFill>
                  <a:schemeClr val="dk2"/>
                </a:solidFill>
                <a:latin typeface="Trebuchet MS"/>
                <a:ea typeface="Trebuchet MS"/>
                <a:cs typeface="Trebuchet MS"/>
                <a:sym typeface="Trebuchet MS"/>
              </a:rPr>
              <a:t>We are using motor shield v2 instead of the older version in the book. </a:t>
            </a:r>
          </a:p>
          <a:p>
            <a:pPr rtl="0">
              <a:spcBef>
                <a:spcPts val="0"/>
              </a:spcBef>
              <a:buNone/>
            </a:pPr>
            <a:r>
              <a:rPr lang="en" sz="2400">
                <a:solidFill>
                  <a:schemeClr val="dk2"/>
                </a:solidFill>
                <a:latin typeface="Trebuchet MS"/>
                <a:ea typeface="Trebuchet MS"/>
                <a:cs typeface="Trebuchet MS"/>
                <a:sym typeface="Trebuchet MS"/>
              </a:rPr>
              <a:t>1. Need to install different libraries. </a:t>
            </a:r>
          </a:p>
          <a:p>
            <a:pPr rtl="0">
              <a:spcBef>
                <a:spcPts val="0"/>
              </a:spcBef>
              <a:buNone/>
            </a:pPr>
            <a:r>
              <a:rPr lang="en" sz="2400" u="sng">
                <a:solidFill>
                  <a:schemeClr val="hlink"/>
                </a:solidFill>
                <a:latin typeface="Trebuchet MS"/>
                <a:ea typeface="Trebuchet MS"/>
                <a:cs typeface="Trebuchet MS"/>
                <a:sym typeface="Trebuchet MS"/>
                <a:hlinkClick r:id="rId3"/>
              </a:rPr>
              <a:t>https://learn.adafruit.com/adafruit-motor-shield-v2-for-arduino</a:t>
            </a:r>
            <a:r>
              <a:rPr lang="en" sz="2400">
                <a:solidFill>
                  <a:schemeClr val="dk2"/>
                </a:solidFill>
                <a:latin typeface="Trebuchet MS"/>
                <a:ea typeface="Trebuchet MS"/>
                <a:cs typeface="Trebuchet MS"/>
                <a:sym typeface="Trebuchet MS"/>
              </a:rPr>
              <a:t> , or for full tutorial </a:t>
            </a:r>
            <a:r>
              <a:rPr lang="en" sz="2400" u="sng">
                <a:solidFill>
                  <a:schemeClr val="hlink"/>
                </a:solidFill>
                <a:latin typeface="Trebuchet MS"/>
                <a:ea typeface="Trebuchet MS"/>
                <a:cs typeface="Trebuchet MS"/>
                <a:sym typeface="Trebuchet MS"/>
                <a:hlinkClick r:id="rId4"/>
              </a:rPr>
              <a:t>https://learn.adafruit.com/downloads/pdf/adafruit-motor-shield-v2-for-arduino.pdf</a:t>
            </a:r>
            <a:r>
              <a:rPr lang="en" sz="2400">
                <a:solidFill>
                  <a:schemeClr val="dk2"/>
                </a:solidFill>
                <a:latin typeface="Trebuchet MS"/>
                <a:ea typeface="Trebuchet MS"/>
                <a:cs typeface="Trebuchet MS"/>
                <a:sym typeface="Trebuchet MS"/>
              </a:rPr>
              <a:t> </a:t>
            </a:r>
          </a:p>
          <a:p>
            <a:pPr rtl="0">
              <a:spcBef>
                <a:spcPts val="0"/>
              </a:spcBef>
              <a:buNone/>
            </a:pPr>
            <a:r>
              <a:rPr lang="en" sz="2400">
                <a:solidFill>
                  <a:schemeClr val="dk2"/>
                </a:solidFill>
                <a:latin typeface="Trebuchet MS"/>
                <a:ea typeface="Trebuchet MS"/>
                <a:cs typeface="Trebuchet MS"/>
                <a:sym typeface="Trebuchet MS"/>
              </a:rPr>
              <a:t>2. Cannot use the sample codes provided in the book. </a:t>
            </a:r>
          </a:p>
          <a:p>
            <a:pPr>
              <a:spcBef>
                <a:spcPts val="0"/>
              </a:spcBef>
              <a:buNone/>
            </a:pPr>
            <a:r>
              <a:rPr lang="en" sz="2400">
                <a:solidFill>
                  <a:schemeClr val="dk2"/>
                </a:solidFill>
                <a:latin typeface="Trebuchet MS"/>
                <a:ea typeface="Trebuchet MS"/>
                <a:cs typeface="Trebuchet MS"/>
                <a:sym typeface="Trebuchet MS"/>
              </a:rPr>
              <a:t>Summary of the new syntax on next page: </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2CC"/>
        </a:solidFill>
      </p:bgPr>
    </p:bg>
    <p:spTree>
      <p:nvGrpSpPr>
        <p:cNvPr id="287" name="Shape 287"/>
        <p:cNvGrpSpPr/>
        <p:nvPr/>
      </p:nvGrpSpPr>
      <p:grpSpPr>
        <a:xfrm>
          <a:off x="0" y="0"/>
          <a:ext cx="0" cy="0"/>
          <a:chOff x="0" y="0"/>
          <a:chExt cx="0" cy="0"/>
        </a:xfrm>
      </p:grpSpPr>
      <p:sp>
        <p:nvSpPr>
          <p:cNvPr id="288" name="Shape 288"/>
          <p:cNvSpPr txBox="1"/>
          <p:nvPr/>
        </p:nvSpPr>
        <p:spPr>
          <a:xfrm>
            <a:off x="315150" y="0"/>
            <a:ext cx="8587499" cy="4944600"/>
          </a:xfrm>
          <a:prstGeom prst="rect">
            <a:avLst/>
          </a:prstGeom>
          <a:noFill/>
          <a:ln>
            <a:noFill/>
          </a:ln>
        </p:spPr>
        <p:txBody>
          <a:bodyPr anchorCtr="0" anchor="t" bIns="91425" lIns="91425" rIns="91425" tIns="91425">
            <a:noAutofit/>
          </a:bodyPr>
          <a:lstStyle/>
          <a:p>
            <a:pPr indent="-317500" lvl="0" marL="457200" rtl="0">
              <a:spcBef>
                <a:spcPts val="0"/>
              </a:spcBef>
              <a:buClr>
                <a:schemeClr val="dk2"/>
              </a:buClr>
              <a:buSzPct val="100000"/>
              <a:buFont typeface="Trebuchet MS"/>
              <a:buChar char="●"/>
            </a:pPr>
            <a:r>
              <a:rPr lang="en">
                <a:solidFill>
                  <a:schemeClr val="dk2"/>
                </a:solidFill>
                <a:latin typeface="Trebuchet MS"/>
                <a:ea typeface="Trebuchet MS"/>
                <a:cs typeface="Trebuchet MS"/>
                <a:sym typeface="Trebuchet MS"/>
              </a:rPr>
              <a:t>Connecting DC Motors</a:t>
            </a:r>
          </a:p>
          <a:p>
            <a:pPr indent="-317500" lvl="1" marL="914400" rtl="0">
              <a:spcBef>
                <a:spcPts val="0"/>
              </a:spcBef>
              <a:buClr>
                <a:schemeClr val="dk2"/>
              </a:buClr>
              <a:buSzPct val="100000"/>
              <a:buFont typeface="Trebuchet MS"/>
              <a:buChar char="○"/>
            </a:pPr>
            <a:r>
              <a:rPr lang="en">
                <a:solidFill>
                  <a:schemeClr val="dk2"/>
                </a:solidFill>
                <a:latin typeface="Trebuchet MS"/>
                <a:ea typeface="Trebuchet MS"/>
                <a:cs typeface="Trebuchet MS"/>
                <a:sym typeface="Trebuchet MS"/>
              </a:rPr>
              <a:t>To connect a motor, simply solder two wires to the terminals and then connect them to either the M1, M2, M3, or M4. Then follow these steps in your sketch </a:t>
            </a:r>
          </a:p>
          <a:p>
            <a:pPr indent="-317500" lvl="0" marL="457200" rtl="0">
              <a:spcBef>
                <a:spcPts val="0"/>
              </a:spcBef>
              <a:buClr>
                <a:schemeClr val="dk2"/>
              </a:buClr>
              <a:buSzPct val="100000"/>
              <a:buFont typeface="Trebuchet MS"/>
              <a:buChar char="●"/>
            </a:pPr>
            <a:r>
              <a:rPr lang="en">
                <a:solidFill>
                  <a:schemeClr val="dk2"/>
                </a:solidFill>
                <a:latin typeface="Trebuchet MS"/>
                <a:ea typeface="Trebuchet MS"/>
                <a:cs typeface="Trebuchet MS"/>
                <a:sym typeface="Trebuchet MS"/>
              </a:rPr>
              <a:t>Include the required libraries </a:t>
            </a:r>
          </a:p>
          <a:p>
            <a:pPr indent="-317500" lvl="1" marL="914400" rtl="0">
              <a:spcBef>
                <a:spcPts val="0"/>
              </a:spcBef>
              <a:buClr>
                <a:schemeClr val="dk2"/>
              </a:buClr>
              <a:buSzPct val="100000"/>
              <a:buFont typeface="Trebuchet MS"/>
              <a:buChar char="○"/>
            </a:pPr>
            <a:r>
              <a:rPr lang="en">
                <a:solidFill>
                  <a:schemeClr val="dk2"/>
                </a:solidFill>
                <a:latin typeface="Trebuchet MS"/>
                <a:ea typeface="Trebuchet MS"/>
                <a:cs typeface="Trebuchet MS"/>
                <a:sym typeface="Trebuchet MS"/>
              </a:rPr>
              <a:t>Make sure you </a:t>
            </a:r>
            <a:r>
              <a:rPr b="1" lang="en">
                <a:solidFill>
                  <a:schemeClr val="dk2"/>
                </a:solidFill>
                <a:latin typeface="Trebuchet MS"/>
                <a:ea typeface="Trebuchet MS"/>
                <a:cs typeface="Trebuchet MS"/>
                <a:sym typeface="Trebuchet MS"/>
              </a:rPr>
              <a:t>#include</a:t>
            </a:r>
            <a:r>
              <a:rPr lang="en">
                <a:solidFill>
                  <a:schemeClr val="dk2"/>
                </a:solidFill>
                <a:latin typeface="Trebuchet MS"/>
                <a:ea typeface="Trebuchet MS"/>
                <a:cs typeface="Trebuchet MS"/>
                <a:sym typeface="Trebuchet MS"/>
              </a:rPr>
              <a:t> the required libraries </a:t>
            </a:r>
          </a:p>
          <a:p>
            <a:pPr indent="-317500" lvl="1" marL="914400" rtl="0">
              <a:spcBef>
                <a:spcPts val="0"/>
              </a:spcBef>
              <a:buClr>
                <a:schemeClr val="dk2"/>
              </a:buClr>
              <a:buSzPct val="100000"/>
              <a:buFont typeface="Trebuchet MS"/>
              <a:buChar char="○"/>
            </a:pPr>
            <a:r>
              <a:rPr lang="en">
                <a:solidFill>
                  <a:schemeClr val="dk2"/>
                </a:solidFill>
                <a:latin typeface="Trebuchet MS"/>
                <a:ea typeface="Trebuchet MS"/>
                <a:cs typeface="Trebuchet MS"/>
                <a:sym typeface="Trebuchet MS"/>
              </a:rPr>
              <a:t>#include &lt;Wire.h&gt;</a:t>
            </a:r>
          </a:p>
          <a:p>
            <a:pPr indent="-317500" lvl="1" marL="914400" rtl="0">
              <a:spcBef>
                <a:spcPts val="0"/>
              </a:spcBef>
              <a:buClr>
                <a:schemeClr val="dk2"/>
              </a:buClr>
              <a:buSzPct val="100000"/>
              <a:buFont typeface="Trebuchet MS"/>
              <a:buChar char="○"/>
            </a:pPr>
            <a:r>
              <a:rPr lang="en">
                <a:solidFill>
                  <a:schemeClr val="dk2"/>
                </a:solidFill>
                <a:latin typeface="Trebuchet MS"/>
                <a:ea typeface="Trebuchet MS"/>
                <a:cs typeface="Trebuchet MS"/>
                <a:sym typeface="Trebuchet MS"/>
              </a:rPr>
              <a:t>#include &lt;Adafruit_MotorShield.h&gt;</a:t>
            </a:r>
          </a:p>
          <a:p>
            <a:pPr indent="-317500" lvl="1" marL="914400" rtl="0">
              <a:spcBef>
                <a:spcPts val="0"/>
              </a:spcBef>
              <a:buClr>
                <a:schemeClr val="dk2"/>
              </a:buClr>
              <a:buSzPct val="100000"/>
              <a:buFont typeface="Trebuchet MS"/>
              <a:buChar char="○"/>
            </a:pPr>
            <a:r>
              <a:rPr lang="en">
                <a:solidFill>
                  <a:schemeClr val="dk2"/>
                </a:solidFill>
                <a:latin typeface="Trebuchet MS"/>
                <a:ea typeface="Trebuchet MS"/>
                <a:cs typeface="Trebuchet MS"/>
                <a:sym typeface="Trebuchet MS"/>
              </a:rPr>
              <a:t>#include "utility/Adafruit_PWMServoDriver.h" </a:t>
            </a:r>
          </a:p>
          <a:p>
            <a:pPr indent="-317500" lvl="0" marL="457200" rtl="0">
              <a:spcBef>
                <a:spcPts val="0"/>
              </a:spcBef>
              <a:buClr>
                <a:schemeClr val="dk2"/>
              </a:buClr>
              <a:buSzPct val="100000"/>
              <a:buFont typeface="Trebuchet MS"/>
              <a:buChar char="●"/>
            </a:pPr>
            <a:r>
              <a:rPr lang="en">
                <a:solidFill>
                  <a:schemeClr val="dk2"/>
                </a:solidFill>
                <a:latin typeface="Trebuchet MS"/>
                <a:ea typeface="Trebuchet MS"/>
                <a:cs typeface="Trebuchet MS"/>
                <a:sym typeface="Trebuchet MS"/>
              </a:rPr>
              <a:t>Create the Adafruit_MotorShield object </a:t>
            </a:r>
          </a:p>
          <a:p>
            <a:pPr indent="-317500" lvl="1" marL="914400" rtl="0">
              <a:spcBef>
                <a:spcPts val="0"/>
              </a:spcBef>
              <a:buClr>
                <a:schemeClr val="dk2"/>
              </a:buClr>
              <a:buSzPct val="100000"/>
              <a:buFont typeface="Trebuchet MS"/>
              <a:buChar char="○"/>
            </a:pPr>
            <a:r>
              <a:rPr lang="en">
                <a:solidFill>
                  <a:schemeClr val="dk2"/>
                </a:solidFill>
                <a:latin typeface="Trebuchet MS"/>
                <a:ea typeface="Trebuchet MS"/>
                <a:cs typeface="Trebuchet MS"/>
                <a:sym typeface="Trebuchet MS"/>
              </a:rPr>
              <a:t>Adafruit_MotorShield AFMS = Adafruit_MotorShield(); </a:t>
            </a:r>
          </a:p>
          <a:p>
            <a:pPr indent="-317500" lvl="0" marL="457200" rtl="0">
              <a:spcBef>
                <a:spcPts val="0"/>
              </a:spcBef>
              <a:buClr>
                <a:schemeClr val="dk2"/>
              </a:buClr>
              <a:buSzPct val="100000"/>
              <a:buFont typeface="Trebuchet MS"/>
              <a:buChar char="●"/>
            </a:pPr>
            <a:r>
              <a:rPr lang="en">
                <a:solidFill>
                  <a:schemeClr val="dk2"/>
                </a:solidFill>
                <a:latin typeface="Trebuchet MS"/>
                <a:ea typeface="Trebuchet MS"/>
                <a:cs typeface="Trebuchet MS"/>
                <a:sym typeface="Trebuchet MS"/>
              </a:rPr>
              <a:t>Create the DC motor object </a:t>
            </a:r>
          </a:p>
          <a:p>
            <a:pPr indent="-317500" lvl="1" marL="914400" rtl="0">
              <a:spcBef>
                <a:spcPts val="0"/>
              </a:spcBef>
              <a:buClr>
                <a:schemeClr val="dk2"/>
              </a:buClr>
              <a:buSzPct val="100000"/>
              <a:buFont typeface="Trebuchet MS"/>
              <a:buChar char="○"/>
            </a:pPr>
            <a:r>
              <a:rPr lang="en">
                <a:solidFill>
                  <a:schemeClr val="dk2"/>
                </a:solidFill>
                <a:latin typeface="Trebuchet MS"/>
                <a:ea typeface="Trebuchet MS"/>
                <a:cs typeface="Trebuchet MS"/>
                <a:sym typeface="Trebuchet MS"/>
              </a:rPr>
              <a:t>Request the DC motor from the Adafruit_MotorShield: Adafruit_DCMotor *myMotor = AFMS.getMotor(1); with getMotor(port#). Port# is which port it is connected to. If you're using M1 its 1, M2 use 2, M3 use 3 and M4 use 4 </a:t>
            </a:r>
          </a:p>
          <a:p>
            <a:pPr indent="-317500" lvl="0" marL="457200" rtl="0">
              <a:spcBef>
                <a:spcPts val="0"/>
              </a:spcBef>
              <a:buClr>
                <a:schemeClr val="dk2"/>
              </a:buClr>
              <a:buSzPct val="100000"/>
              <a:buFont typeface="Trebuchet MS"/>
              <a:buChar char="●"/>
            </a:pPr>
            <a:r>
              <a:rPr lang="en">
                <a:solidFill>
                  <a:schemeClr val="dk2"/>
                </a:solidFill>
                <a:latin typeface="Trebuchet MS"/>
                <a:ea typeface="Trebuchet MS"/>
                <a:cs typeface="Trebuchet MS"/>
                <a:sym typeface="Trebuchet MS"/>
              </a:rPr>
              <a:t>Connect to the Controller </a:t>
            </a:r>
          </a:p>
          <a:p>
            <a:pPr indent="-317500" lvl="1" marL="914400" rtl="0">
              <a:spcBef>
                <a:spcPts val="0"/>
              </a:spcBef>
              <a:buClr>
                <a:schemeClr val="dk2"/>
              </a:buClr>
              <a:buSzPct val="100000"/>
              <a:buFont typeface="Trebuchet MS"/>
              <a:buChar char="○"/>
            </a:pPr>
            <a:r>
              <a:rPr lang="en">
                <a:solidFill>
                  <a:schemeClr val="dk2"/>
                </a:solidFill>
                <a:latin typeface="Trebuchet MS"/>
                <a:ea typeface="Trebuchet MS"/>
                <a:cs typeface="Trebuchet MS"/>
                <a:sym typeface="Trebuchet MS"/>
              </a:rPr>
              <a:t>In your setup() function, call 'begin()" on the Adafruit_MotorShield object: AFMS.begin(); </a:t>
            </a:r>
          </a:p>
          <a:p>
            <a:pPr indent="-317500" lvl="0" marL="457200" rtl="0">
              <a:spcBef>
                <a:spcPts val="0"/>
              </a:spcBef>
              <a:buClr>
                <a:schemeClr val="dk2"/>
              </a:buClr>
              <a:buSzPct val="100000"/>
              <a:buFont typeface="Trebuchet MS"/>
              <a:buChar char="●"/>
            </a:pPr>
            <a:r>
              <a:rPr lang="en">
                <a:solidFill>
                  <a:schemeClr val="dk2"/>
                </a:solidFill>
                <a:latin typeface="Trebuchet MS"/>
                <a:ea typeface="Trebuchet MS"/>
                <a:cs typeface="Trebuchet MS"/>
                <a:sym typeface="Trebuchet MS"/>
              </a:rPr>
              <a:t>Set default speed </a:t>
            </a:r>
          </a:p>
          <a:p>
            <a:pPr indent="-317500" lvl="1" marL="914400" rtl="0">
              <a:spcBef>
                <a:spcPts val="0"/>
              </a:spcBef>
              <a:buClr>
                <a:schemeClr val="dk2"/>
              </a:buClr>
              <a:buSzPct val="100000"/>
              <a:buFont typeface="Trebuchet MS"/>
              <a:buChar char="○"/>
            </a:pPr>
            <a:r>
              <a:rPr lang="en">
                <a:solidFill>
                  <a:schemeClr val="dk2"/>
                </a:solidFill>
                <a:latin typeface="Trebuchet MS"/>
                <a:ea typeface="Trebuchet MS"/>
                <a:cs typeface="Trebuchet MS"/>
                <a:sym typeface="Trebuchet MS"/>
              </a:rPr>
              <a:t>Set the speed of the motor using setSpeed(speed) where the speed ranges from 0 (stopped) to 255 (full speed). You can set the speed whenever you want. </a:t>
            </a:r>
          </a:p>
          <a:p>
            <a:pPr indent="-317500" lvl="1" marL="914400" rtl="0">
              <a:spcBef>
                <a:spcPts val="0"/>
              </a:spcBef>
              <a:buClr>
                <a:schemeClr val="dk2"/>
              </a:buClr>
              <a:buSzPct val="100000"/>
              <a:buFont typeface="Trebuchet MS"/>
              <a:buChar char="○"/>
            </a:pPr>
            <a:r>
              <a:rPr lang="en">
                <a:solidFill>
                  <a:schemeClr val="dk2"/>
                </a:solidFill>
                <a:latin typeface="Trebuchet MS"/>
                <a:ea typeface="Trebuchet MS"/>
                <a:cs typeface="Trebuchet MS"/>
                <a:sym typeface="Trebuchet MS"/>
              </a:rPr>
              <a:t>myMotor-&gt;setSpeed(100); </a:t>
            </a:r>
          </a:p>
          <a:p>
            <a:pPr indent="-317500" lvl="0" marL="457200" rtl="0">
              <a:spcBef>
                <a:spcPts val="0"/>
              </a:spcBef>
              <a:buClr>
                <a:schemeClr val="dk2"/>
              </a:buClr>
              <a:buSzPct val="100000"/>
              <a:buFont typeface="Trebuchet MS"/>
              <a:buChar char="●"/>
            </a:pPr>
            <a:r>
              <a:rPr lang="en">
                <a:solidFill>
                  <a:schemeClr val="dk2"/>
                </a:solidFill>
                <a:latin typeface="Trebuchet MS"/>
                <a:ea typeface="Trebuchet MS"/>
                <a:cs typeface="Trebuchet MS"/>
                <a:sym typeface="Trebuchet MS"/>
              </a:rPr>
              <a:t>Run the motor </a:t>
            </a:r>
          </a:p>
          <a:p>
            <a:pPr indent="-317500" lvl="1" marL="914400" rtl="0">
              <a:spcBef>
                <a:spcPts val="0"/>
              </a:spcBef>
              <a:buClr>
                <a:schemeClr val="dk2"/>
              </a:buClr>
              <a:buSzPct val="100000"/>
              <a:buFont typeface="Trebuchet MS"/>
              <a:buChar char="○"/>
            </a:pPr>
            <a:r>
              <a:rPr lang="en">
                <a:solidFill>
                  <a:schemeClr val="dk2"/>
                </a:solidFill>
                <a:latin typeface="Trebuchet MS"/>
                <a:ea typeface="Trebuchet MS"/>
                <a:cs typeface="Trebuchet MS"/>
                <a:sym typeface="Trebuchet MS"/>
              </a:rPr>
              <a:t>To run the motor, call run(direction) where direction is FORWARD, BACKWARD or RELEASE. </a:t>
            </a:r>
          </a:p>
          <a:p>
            <a:pPr indent="-317500" lvl="1" marL="914400" rtl="0">
              <a:spcBef>
                <a:spcPts val="0"/>
              </a:spcBef>
              <a:buClr>
                <a:schemeClr val="dk2"/>
              </a:buClr>
              <a:buSzPct val="100000"/>
              <a:buFont typeface="Trebuchet MS"/>
              <a:buChar char="○"/>
            </a:pPr>
            <a:r>
              <a:rPr lang="en">
                <a:solidFill>
                  <a:schemeClr val="dk2"/>
                </a:solidFill>
                <a:latin typeface="Trebuchet MS"/>
                <a:ea typeface="Trebuchet MS"/>
                <a:cs typeface="Trebuchet MS"/>
                <a:sym typeface="Trebuchet MS"/>
              </a:rPr>
              <a:t>myMotor-&gt;run(FORWARD); </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June 19</a:t>
            </a:r>
          </a:p>
        </p:txBody>
      </p:sp>
      <p:sp>
        <p:nvSpPr>
          <p:cNvPr id="294" name="Shape 294"/>
          <p:cNvSpPr txBox="1"/>
          <p:nvPr>
            <p:ph idx="1" type="body"/>
          </p:nvPr>
        </p:nvSpPr>
        <p:spPr>
          <a:xfrm>
            <a:off x="457200" y="1063375"/>
            <a:ext cx="8389200" cy="3957900"/>
          </a:xfrm>
          <a:prstGeom prst="rect">
            <a:avLst/>
          </a:prstGeom>
        </p:spPr>
        <p:txBody>
          <a:bodyPr anchorCtr="0" anchor="t" bIns="91425" lIns="91425" rIns="91425" tIns="91425">
            <a:noAutofit/>
          </a:bodyPr>
          <a:lstStyle/>
          <a:p>
            <a:pPr indent="-381000" lvl="0" marL="457200" rtl="0">
              <a:spcBef>
                <a:spcPts val="0"/>
              </a:spcBef>
              <a:buClr>
                <a:schemeClr val="dk2"/>
              </a:buClr>
              <a:buSzPct val="100000"/>
              <a:buFont typeface="Arial"/>
              <a:buChar char="●"/>
            </a:pPr>
            <a:r>
              <a:rPr lang="en" sz="2400"/>
              <a:t>To solve the problem that Uno requires a separate WiFi shield, migrate to Galileo. Things to notice about the Adafruit Motor libraries: </a:t>
            </a:r>
          </a:p>
          <a:p>
            <a:pPr indent="-342900" lvl="1" marL="914400" rtl="0">
              <a:spcBef>
                <a:spcPts val="0"/>
              </a:spcBef>
              <a:buClr>
                <a:schemeClr val="dk2"/>
              </a:buClr>
              <a:buSzPct val="100000"/>
              <a:buFont typeface="Courier New"/>
              <a:buChar char="o"/>
            </a:pPr>
            <a:r>
              <a:rPr lang="en" sz="1800"/>
              <a:t>if you get a compile error about missing certain avr files, and you are using a Uno board, make sure you have selected so from Tools-&gt;Board, since some boards such as Galileo and Due does not use avr, thus not having the related files in their directories. </a:t>
            </a:r>
          </a:p>
          <a:p>
            <a:pPr indent="-342900" lvl="1" marL="914400">
              <a:spcBef>
                <a:spcPts val="0"/>
              </a:spcBef>
              <a:buClr>
                <a:schemeClr val="dk2"/>
              </a:buClr>
              <a:buSzPct val="100000"/>
              <a:buFont typeface="Courier New"/>
              <a:buChar char="o"/>
            </a:pPr>
            <a:r>
              <a:rPr lang="en" sz="1800"/>
              <a:t>if you get a compile error about “Wire1 not declared”/ “not in scope”, and you are using Galileo or Due, you need to modify the library files. Follow the error message to where “Wire1” appeared in the .ccp files and delete the “1”. Reference:  </a:t>
            </a:r>
            <a:r>
              <a:rPr lang="en" sz="1800" u="sng">
                <a:solidFill>
                  <a:schemeClr val="hlink"/>
                </a:solidFill>
                <a:hlinkClick r:id="rId3"/>
              </a:rPr>
              <a:t>https://communities.intel.com/message/242653</a:t>
            </a:r>
            <a:r>
              <a:rPr lang="en" sz="1800"/>
              <a:t> </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June 22-25</a:t>
            </a:r>
          </a:p>
        </p:txBody>
      </p:sp>
      <p:sp>
        <p:nvSpPr>
          <p:cNvPr id="300" name="Shape 30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Work on documentation</a:t>
            </a:r>
          </a:p>
          <a:p>
            <a:pPr>
              <a:spcBef>
                <a:spcPts val="0"/>
              </a:spcBef>
              <a:buNone/>
            </a:pPr>
            <a:r>
              <a:rPr lang="en" u="sng">
                <a:solidFill>
                  <a:schemeClr val="hlink"/>
                </a:solidFill>
                <a:hlinkClick r:id="rId3"/>
              </a:rPr>
              <a:t>http://research.microsoft.com/en-us/um/people/daan/madoko/doc/reference.html</a:t>
            </a:r>
            <a:r>
              <a:rPr lang="en"/>
              <a:t> </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304" name="Shape 304"/>
        <p:cNvGrpSpPr/>
        <p:nvPr/>
      </p:nvGrpSpPr>
      <p:grpSpPr>
        <a:xfrm>
          <a:off x="0" y="0"/>
          <a:ext cx="0" cy="0"/>
          <a:chOff x="0" y="0"/>
          <a:chExt cx="0" cy="0"/>
        </a:xfrm>
      </p:grpSpPr>
      <p:grpSp>
        <p:nvGrpSpPr>
          <p:cNvPr id="305" name="Shape 305"/>
          <p:cNvGrpSpPr/>
          <p:nvPr/>
        </p:nvGrpSpPr>
        <p:grpSpPr>
          <a:xfrm>
            <a:off x="610250" y="406550"/>
            <a:ext cx="7940699" cy="4277999"/>
            <a:chOff x="610250" y="635150"/>
            <a:chExt cx="7940699" cy="4277999"/>
          </a:xfrm>
        </p:grpSpPr>
        <p:sp>
          <p:nvSpPr>
            <p:cNvPr id="306" name="Shape 306"/>
            <p:cNvSpPr/>
            <p:nvPr/>
          </p:nvSpPr>
          <p:spPr>
            <a:xfrm>
              <a:off x="766075" y="635150"/>
              <a:ext cx="7466099" cy="485699"/>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1600">
                  <a:latin typeface="Times New Roman"/>
                  <a:ea typeface="Times New Roman"/>
                  <a:cs typeface="Times New Roman"/>
                  <a:sym typeface="Times New Roman"/>
                </a:rPr>
                <a:t>Communication between computer and iRobot using serial cable, without Arduino board</a:t>
              </a:r>
            </a:p>
          </p:txBody>
        </p:sp>
        <p:sp>
          <p:nvSpPr>
            <p:cNvPr id="307" name="Shape 307"/>
            <p:cNvSpPr/>
            <p:nvPr/>
          </p:nvSpPr>
          <p:spPr>
            <a:xfrm>
              <a:off x="1479025" y="1531850"/>
              <a:ext cx="6384000" cy="485699"/>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600">
                  <a:latin typeface="Times New Roman"/>
                  <a:ea typeface="Times New Roman"/>
                  <a:cs typeface="Times New Roman"/>
                  <a:sym typeface="Times New Roman"/>
                </a:rPr>
                <a:t>Smooth controlling of iRobot with keyboard commands using Processing </a:t>
              </a:r>
            </a:p>
          </p:txBody>
        </p:sp>
        <p:sp>
          <p:nvSpPr>
            <p:cNvPr id="308" name="Shape 308"/>
            <p:cNvSpPr/>
            <p:nvPr/>
          </p:nvSpPr>
          <p:spPr>
            <a:xfrm>
              <a:off x="1631475" y="2489875"/>
              <a:ext cx="6089999" cy="485699"/>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600">
                  <a:latin typeface="Times New Roman"/>
                  <a:ea typeface="Times New Roman"/>
                  <a:cs typeface="Times New Roman"/>
                  <a:sym typeface="Times New Roman"/>
                </a:rPr>
                <a:t>C++ project for video capture, image processing and command sending</a:t>
              </a:r>
            </a:p>
          </p:txBody>
        </p:sp>
        <p:sp>
          <p:nvSpPr>
            <p:cNvPr id="309" name="Shape 309"/>
            <p:cNvSpPr/>
            <p:nvPr/>
          </p:nvSpPr>
          <p:spPr>
            <a:xfrm>
              <a:off x="610250" y="3495525"/>
              <a:ext cx="7940699" cy="485699"/>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600">
                  <a:latin typeface="Times New Roman"/>
                  <a:ea typeface="Times New Roman"/>
                  <a:cs typeface="Times New Roman"/>
                  <a:sym typeface="Times New Roman"/>
                </a:rPr>
                <a:t>C++ project for video capture, image processing and command sending through wireless router</a:t>
              </a:r>
            </a:p>
          </p:txBody>
        </p:sp>
        <p:cxnSp>
          <p:nvCxnSpPr>
            <p:cNvPr id="310" name="Shape 310"/>
            <p:cNvCxnSpPr/>
            <p:nvPr/>
          </p:nvCxnSpPr>
          <p:spPr>
            <a:xfrm flipH="1">
              <a:off x="3163325" y="1120850"/>
              <a:ext cx="6299" cy="410999"/>
            </a:xfrm>
            <a:prstGeom prst="straightConnector1">
              <a:avLst/>
            </a:prstGeom>
            <a:noFill/>
            <a:ln cap="flat" cmpd="sng" w="19050">
              <a:solidFill>
                <a:schemeClr val="dk2"/>
              </a:solidFill>
              <a:prstDash val="solid"/>
              <a:round/>
              <a:headEnd len="lg" w="lg" type="none"/>
              <a:tailEnd len="lg" w="lg" type="triangle"/>
            </a:ln>
          </p:spPr>
        </p:cxnSp>
        <p:sp>
          <p:nvSpPr>
            <p:cNvPr id="311" name="Shape 311"/>
            <p:cNvSpPr txBox="1"/>
            <p:nvPr/>
          </p:nvSpPr>
          <p:spPr>
            <a:xfrm>
              <a:off x="3155300" y="1074440"/>
              <a:ext cx="4707600" cy="485699"/>
            </a:xfrm>
            <a:prstGeom prst="rect">
              <a:avLst/>
            </a:prstGeom>
            <a:noFill/>
            <a:ln>
              <a:noFill/>
            </a:ln>
          </p:spPr>
          <p:txBody>
            <a:bodyPr anchorCtr="0" anchor="t" bIns="91425" lIns="91425" rIns="91425" tIns="91425">
              <a:noAutofit/>
            </a:bodyPr>
            <a:lstStyle/>
            <a:p>
              <a:pPr>
                <a:spcBef>
                  <a:spcPts val="0"/>
                </a:spcBef>
                <a:buNone/>
              </a:pPr>
              <a:r>
                <a:rPr lang="en">
                  <a:latin typeface="Times New Roman"/>
                  <a:ea typeface="Times New Roman"/>
                  <a:cs typeface="Times New Roman"/>
                  <a:sym typeface="Times New Roman"/>
                </a:rPr>
                <a:t>incorporate Arduino board and computer-hosted WPA network</a:t>
              </a:r>
            </a:p>
          </p:txBody>
        </p:sp>
        <p:cxnSp>
          <p:nvCxnSpPr>
            <p:cNvPr id="312" name="Shape 312"/>
            <p:cNvCxnSpPr/>
            <p:nvPr/>
          </p:nvCxnSpPr>
          <p:spPr>
            <a:xfrm>
              <a:off x="3166475" y="2010712"/>
              <a:ext cx="0" cy="461999"/>
            </a:xfrm>
            <a:prstGeom prst="straightConnector1">
              <a:avLst/>
            </a:prstGeom>
            <a:noFill/>
            <a:ln cap="flat" cmpd="sng" w="19050">
              <a:solidFill>
                <a:schemeClr val="dk2"/>
              </a:solidFill>
              <a:prstDash val="solid"/>
              <a:round/>
              <a:headEnd len="lg" w="lg" type="none"/>
              <a:tailEnd len="lg" w="lg" type="triangle"/>
            </a:ln>
          </p:spPr>
        </p:cxnSp>
        <p:sp>
          <p:nvSpPr>
            <p:cNvPr id="313" name="Shape 313"/>
            <p:cNvSpPr txBox="1"/>
            <p:nvPr/>
          </p:nvSpPr>
          <p:spPr>
            <a:xfrm>
              <a:off x="3155300" y="2033575"/>
              <a:ext cx="4335599" cy="485699"/>
            </a:xfrm>
            <a:prstGeom prst="rect">
              <a:avLst/>
            </a:prstGeom>
            <a:noFill/>
            <a:ln>
              <a:noFill/>
            </a:ln>
          </p:spPr>
          <p:txBody>
            <a:bodyPr anchorCtr="0" anchor="t" bIns="91425" lIns="91425" rIns="91425" tIns="91425">
              <a:noAutofit/>
            </a:bodyPr>
            <a:lstStyle/>
            <a:p>
              <a:pPr lvl="0" rtl="0">
                <a:spcBef>
                  <a:spcPts val="0"/>
                </a:spcBef>
                <a:buNone/>
              </a:pPr>
              <a:r>
                <a:rPr lang="en">
                  <a:latin typeface="Times New Roman"/>
                  <a:ea typeface="Times New Roman"/>
                  <a:cs typeface="Times New Roman"/>
                  <a:sym typeface="Times New Roman"/>
                </a:rPr>
                <a:t>incorporate Visual Studio, OpenCV libraries and winsock </a:t>
              </a:r>
            </a:p>
          </p:txBody>
        </p:sp>
        <p:cxnSp>
          <p:nvCxnSpPr>
            <p:cNvPr id="314" name="Shape 314"/>
            <p:cNvCxnSpPr/>
            <p:nvPr/>
          </p:nvCxnSpPr>
          <p:spPr>
            <a:xfrm flipH="1">
              <a:off x="3163175" y="2975575"/>
              <a:ext cx="3299" cy="499200"/>
            </a:xfrm>
            <a:prstGeom prst="straightConnector1">
              <a:avLst/>
            </a:prstGeom>
            <a:noFill/>
            <a:ln cap="flat" cmpd="sng" w="19050">
              <a:solidFill>
                <a:schemeClr val="dk2"/>
              </a:solidFill>
              <a:prstDash val="solid"/>
              <a:round/>
              <a:headEnd len="lg" w="lg" type="none"/>
              <a:tailEnd len="lg" w="lg" type="triangle"/>
            </a:ln>
          </p:spPr>
        </p:cxnSp>
        <p:sp>
          <p:nvSpPr>
            <p:cNvPr id="315" name="Shape 315"/>
            <p:cNvSpPr txBox="1"/>
            <p:nvPr/>
          </p:nvSpPr>
          <p:spPr>
            <a:xfrm>
              <a:off x="3228475" y="2992700"/>
              <a:ext cx="2049299" cy="485699"/>
            </a:xfrm>
            <a:prstGeom prst="rect">
              <a:avLst/>
            </a:prstGeom>
            <a:noFill/>
            <a:ln>
              <a:noFill/>
            </a:ln>
          </p:spPr>
          <p:txBody>
            <a:bodyPr anchorCtr="0" anchor="t" bIns="91425" lIns="91425" rIns="91425" tIns="91425">
              <a:noAutofit/>
            </a:bodyPr>
            <a:lstStyle/>
            <a:p>
              <a:pPr lvl="0" rtl="0">
                <a:spcBef>
                  <a:spcPts val="0"/>
                </a:spcBef>
                <a:buNone/>
              </a:pPr>
              <a:r>
                <a:rPr lang="en">
                  <a:latin typeface="Times New Roman"/>
                  <a:ea typeface="Times New Roman"/>
                  <a:cs typeface="Times New Roman"/>
                  <a:sym typeface="Times New Roman"/>
                </a:rPr>
                <a:t>incorporate TP-link router</a:t>
              </a:r>
            </a:p>
          </p:txBody>
        </p:sp>
        <p:sp>
          <p:nvSpPr>
            <p:cNvPr id="316" name="Shape 316"/>
            <p:cNvSpPr txBox="1"/>
            <p:nvPr/>
          </p:nvSpPr>
          <p:spPr>
            <a:xfrm>
              <a:off x="3226525" y="3987525"/>
              <a:ext cx="2545199" cy="348299"/>
            </a:xfrm>
            <a:prstGeom prst="rect">
              <a:avLst/>
            </a:prstGeom>
            <a:noFill/>
            <a:ln>
              <a:noFill/>
            </a:ln>
          </p:spPr>
          <p:txBody>
            <a:bodyPr anchorCtr="0" anchor="t" bIns="91425" lIns="91425" rIns="91425" tIns="91425">
              <a:noAutofit/>
            </a:bodyPr>
            <a:lstStyle/>
            <a:p>
              <a:pPr lvl="0" rtl="0">
                <a:spcBef>
                  <a:spcPts val="0"/>
                </a:spcBef>
                <a:buNone/>
              </a:pPr>
              <a:r>
                <a:rPr lang="en">
                  <a:latin typeface="Times New Roman"/>
                  <a:ea typeface="Times New Roman"/>
                  <a:cs typeface="Times New Roman"/>
                  <a:sym typeface="Times New Roman"/>
                </a:rPr>
                <a:t>develop FPGA implementation</a:t>
              </a:r>
            </a:p>
          </p:txBody>
        </p:sp>
        <p:cxnSp>
          <p:nvCxnSpPr>
            <p:cNvPr id="317" name="Shape 317"/>
            <p:cNvCxnSpPr/>
            <p:nvPr/>
          </p:nvCxnSpPr>
          <p:spPr>
            <a:xfrm>
              <a:off x="3166475" y="3991912"/>
              <a:ext cx="0" cy="461999"/>
            </a:xfrm>
            <a:prstGeom prst="straightConnector1">
              <a:avLst/>
            </a:prstGeom>
            <a:noFill/>
            <a:ln cap="flat" cmpd="sng" w="19050">
              <a:solidFill>
                <a:schemeClr val="dk2"/>
              </a:solidFill>
              <a:prstDash val="solid"/>
              <a:round/>
              <a:headEnd len="lg" w="lg" type="none"/>
              <a:tailEnd len="lg" w="lg" type="triangle"/>
            </a:ln>
          </p:spPr>
        </p:cxnSp>
        <p:sp>
          <p:nvSpPr>
            <p:cNvPr id="318" name="Shape 318"/>
            <p:cNvSpPr/>
            <p:nvPr/>
          </p:nvSpPr>
          <p:spPr>
            <a:xfrm>
              <a:off x="1136750" y="4427450"/>
              <a:ext cx="7095600" cy="485699"/>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600">
                  <a:latin typeface="Times New Roman"/>
                  <a:ea typeface="Times New Roman"/>
                  <a:cs typeface="Times New Roman"/>
                  <a:sym typeface="Times New Roman"/>
                </a:rPr>
                <a:t> heterogeneous robotic platform for real-time computer vision accelerated by FPGA </a:t>
              </a:r>
            </a:p>
          </p:txBody>
        </p:sp>
      </p:gr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2CC"/>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Notes on the MEng report</a:t>
            </a:r>
          </a:p>
        </p:txBody>
      </p:sp>
      <p:sp>
        <p:nvSpPr>
          <p:cNvPr id="59" name="Shape 5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Arial"/>
              <a:buChar char="●"/>
            </a:pPr>
            <a:r>
              <a:rPr lang="en" sz="1800"/>
              <a:t>Dual core ARM Cortex-9 as host processor, controls the main execution flow of the project, since it can access all peripheral ports like HDMI and ethernet</a:t>
            </a:r>
          </a:p>
          <a:p>
            <a:pPr indent="-342900" lvl="0" marL="457200" rtl="0">
              <a:spcBef>
                <a:spcPts val="0"/>
              </a:spcBef>
              <a:buClr>
                <a:schemeClr val="dk2"/>
              </a:buClr>
              <a:buSzPct val="100000"/>
              <a:buFont typeface="Arial"/>
              <a:buChar char="●"/>
            </a:pPr>
            <a:r>
              <a:rPr lang="en" sz="1800"/>
              <a:t>Xilinx Zynq FPGA as video accelerator for gesture recognition</a:t>
            </a:r>
          </a:p>
          <a:p>
            <a:pPr indent="-342900" lvl="0" marL="457200" rtl="0">
              <a:spcBef>
                <a:spcPts val="0"/>
              </a:spcBef>
              <a:buClr>
                <a:schemeClr val="dk2"/>
              </a:buClr>
              <a:buSzPct val="100000"/>
              <a:buFont typeface="Arial"/>
              <a:buChar char="●"/>
            </a:pPr>
            <a:r>
              <a:rPr lang="en" sz="1800"/>
              <a:t>1. software design: camera capture, gesture recognition, command sending on Intel i3 processor + programming Intel Galileo </a:t>
            </a:r>
          </a:p>
          <a:p>
            <a:pPr indent="-342900" lvl="0" marL="457200">
              <a:spcBef>
                <a:spcPts val="0"/>
              </a:spcBef>
              <a:buClr>
                <a:schemeClr val="dk2"/>
              </a:buClr>
              <a:buSzPct val="100000"/>
              <a:buFont typeface="Arial"/>
              <a:buChar char="●"/>
            </a:pPr>
            <a:r>
              <a:rPr lang="en" sz="1800"/>
              <a:t>2. hardware design: heterogeneous core to replace software design on i3 processor</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June 26</a:t>
            </a:r>
          </a:p>
        </p:txBody>
      </p:sp>
      <p:sp>
        <p:nvSpPr>
          <p:cNvPr id="324" name="Shape 324"/>
          <p:cNvSpPr txBox="1"/>
          <p:nvPr>
            <p:ph idx="1" type="body"/>
          </p:nvPr>
        </p:nvSpPr>
        <p:spPr>
          <a:xfrm>
            <a:off x="45025" y="1200150"/>
            <a:ext cx="8970299" cy="3725699"/>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Arial"/>
              <a:buChar char="●"/>
            </a:pPr>
            <a:r>
              <a:rPr lang="en" sz="1800"/>
              <a:t>Develop Arduino program for new robot</a:t>
            </a:r>
          </a:p>
          <a:p>
            <a:pPr indent="-342900" lvl="0" marL="457200" rtl="0">
              <a:spcBef>
                <a:spcPts val="0"/>
              </a:spcBef>
              <a:buClr>
                <a:schemeClr val="dk2"/>
              </a:buClr>
              <a:buSzPct val="100000"/>
              <a:buFont typeface="Arial"/>
              <a:buChar char="●"/>
            </a:pPr>
            <a:r>
              <a:rPr lang="en" sz="1800"/>
              <a:t>Basic knowledge about motors: </a:t>
            </a:r>
            <a:r>
              <a:rPr lang="en" sz="1800" u="sng">
                <a:solidFill>
                  <a:schemeClr val="hlink"/>
                </a:solidFill>
                <a:hlinkClick r:id="rId3"/>
              </a:rPr>
              <a:t>http://www.modmypi.com/blog/whats-the-difference-between-dc-servo-stepper-motors</a:t>
            </a:r>
            <a:r>
              <a:rPr lang="en" sz="1800"/>
              <a:t> </a:t>
            </a:r>
          </a:p>
          <a:p>
            <a:pPr indent="-342900" lvl="0" marL="457200" rtl="0">
              <a:spcBef>
                <a:spcPts val="0"/>
              </a:spcBef>
              <a:buClr>
                <a:schemeClr val="dk2"/>
              </a:buClr>
              <a:buSzPct val="100000"/>
              <a:buFont typeface="Arial"/>
              <a:buChar char="●"/>
            </a:pPr>
            <a:r>
              <a:rPr lang="en" sz="1800" u="sng">
                <a:solidFill>
                  <a:schemeClr val="hlink"/>
                </a:solidFill>
                <a:hlinkClick r:id="rId4"/>
              </a:rPr>
              <a:t>https://www.doc.ic.ac.uk/~ajd/Robotics/RoboticsResources/ROBOTC%20-%20Improved%20Movement.pdf</a:t>
            </a:r>
            <a:r>
              <a:rPr lang="en" sz="1800"/>
              <a:t> </a:t>
            </a:r>
          </a:p>
          <a:p>
            <a:pPr indent="-342900" lvl="0" marL="457200" rtl="0">
              <a:spcBef>
                <a:spcPts val="0"/>
              </a:spcBef>
              <a:buClr>
                <a:schemeClr val="dk2"/>
              </a:buClr>
              <a:buSzPct val="100000"/>
              <a:buFont typeface="Arial"/>
              <a:buChar char="●"/>
            </a:pPr>
            <a:r>
              <a:rPr lang="en" sz="1800"/>
              <a:t>Useful lecture slides: </a:t>
            </a:r>
            <a:r>
              <a:rPr lang="en" sz="1800" u="sng">
                <a:solidFill>
                  <a:schemeClr val="hlink"/>
                </a:solidFill>
                <a:hlinkClick r:id="rId5"/>
              </a:rPr>
              <a:t>http://www.doc.ic.ac.uk/~ajd/Robotics/RoboticsResources/lecture2.pdf</a:t>
            </a:r>
            <a:r>
              <a:rPr lang="en" sz="1800"/>
              <a:t> </a:t>
            </a:r>
          </a:p>
          <a:p>
            <a:pPr indent="-342900" lvl="0" marL="457200" rtl="0">
              <a:spcBef>
                <a:spcPts val="0"/>
              </a:spcBef>
              <a:buClr>
                <a:schemeClr val="dk2"/>
              </a:buClr>
              <a:buSzPct val="100000"/>
              <a:buFont typeface="Arial"/>
              <a:buChar char="●"/>
            </a:pPr>
            <a:r>
              <a:rPr lang="en" sz="1800"/>
              <a:t>Collection of resources: </a:t>
            </a:r>
            <a:r>
              <a:rPr lang="en" sz="1800" u="sng">
                <a:solidFill>
                  <a:schemeClr val="hlink"/>
                </a:solidFill>
                <a:hlinkClick r:id="rId6"/>
              </a:rPr>
              <a:t>http://www.societyofrobots.com/programming_robot.shtml</a:t>
            </a:r>
            <a:r>
              <a:rPr lang="en" sz="1800"/>
              <a:t> </a:t>
            </a:r>
          </a:p>
          <a:p>
            <a:pPr indent="-342900" lvl="0" marL="457200" rtl="0">
              <a:spcBef>
                <a:spcPts val="0"/>
              </a:spcBef>
              <a:buClr>
                <a:schemeClr val="dk2"/>
              </a:buClr>
              <a:buSzPct val="100000"/>
              <a:buFont typeface="Arial"/>
              <a:buChar char="●"/>
            </a:pPr>
            <a:r>
              <a:rPr lang="en" sz="1800" u="sng">
                <a:solidFill>
                  <a:schemeClr val="hlink"/>
                </a:solidFill>
                <a:hlinkClick r:id="rId7"/>
              </a:rPr>
              <a:t>http://www.lejos.org/nxt/nxj/tutorial/MotorTutorial/ControllingMotors.htm</a:t>
            </a:r>
            <a:r>
              <a:rPr lang="en" sz="1800"/>
              <a:t> </a:t>
            </a:r>
          </a:p>
          <a:p>
            <a:pPr indent="-342900" lvl="0" marL="457200">
              <a:spcBef>
                <a:spcPts val="0"/>
              </a:spcBef>
              <a:buClr>
                <a:schemeClr val="dk2"/>
              </a:buClr>
              <a:buSzPct val="100000"/>
              <a:buFont typeface="Arial"/>
              <a:buChar char="●"/>
            </a:pPr>
            <a:r>
              <a:rPr lang="en" sz="1800" u="sng">
                <a:solidFill>
                  <a:schemeClr val="hlink"/>
                </a:solidFill>
                <a:hlinkClick r:id="rId8"/>
              </a:rPr>
              <a:t>http://www.robotshop.com/blog/en/how-to-make-a-robot-lesson-10-programming-your-robot-2-3627</a:t>
            </a:r>
            <a:r>
              <a:rPr lang="en" sz="1800"/>
              <a:t>  (not so useful)</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330" name="Shape 33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Robotics course from IC: </a:t>
            </a:r>
          </a:p>
          <a:p>
            <a:pPr>
              <a:spcBef>
                <a:spcPts val="0"/>
              </a:spcBef>
              <a:buNone/>
            </a:pPr>
            <a:r>
              <a:rPr lang="en" u="sng">
                <a:solidFill>
                  <a:schemeClr val="hlink"/>
                </a:solidFill>
                <a:hlinkClick r:id="rId3"/>
              </a:rPr>
              <a:t>http://www.doc.ic.ac.uk/~ajd/Robotics/RoboticsResources/questions2.pdf</a:t>
            </a:r>
            <a:r>
              <a:rPr lang="en"/>
              <a:t>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2CC"/>
        </a:solidFill>
      </p:bgPr>
    </p:bg>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a:solidFill>
            <a:srgbClr val="FFFFFF"/>
          </a:solidFill>
        </p:spPr>
        <p:txBody>
          <a:bodyPr anchorCtr="0" anchor="b" bIns="91425" lIns="91425" rIns="91425" tIns="91425">
            <a:noAutofit/>
          </a:bodyPr>
          <a:lstStyle/>
          <a:p>
            <a:pPr lvl="0" rtl="0">
              <a:spcBef>
                <a:spcPts val="0"/>
              </a:spcBef>
              <a:buNone/>
            </a:pPr>
            <a:r>
              <a:rPr b="0" lang="en" sz="1800">
                <a:solidFill>
                  <a:schemeClr val="dk2"/>
                </a:solidFill>
              </a:rPr>
              <a:t>software design</a:t>
            </a:r>
          </a:p>
        </p:txBody>
      </p:sp>
      <p:sp>
        <p:nvSpPr>
          <p:cNvPr id="65" name="Shape 6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Arial"/>
              <a:buChar char="●"/>
            </a:pPr>
            <a:r>
              <a:rPr lang="en" sz="1800"/>
              <a:t>Visual studio for C</a:t>
            </a:r>
          </a:p>
          <a:p>
            <a:pPr indent="-342900" lvl="0" marL="457200" rtl="0">
              <a:spcBef>
                <a:spcPts val="0"/>
              </a:spcBef>
              <a:buClr>
                <a:schemeClr val="dk2"/>
              </a:buClr>
              <a:buSzPct val="100000"/>
              <a:buFont typeface="Arial"/>
              <a:buChar char="●"/>
            </a:pPr>
            <a:r>
              <a:rPr lang="en" sz="1800"/>
              <a:t>OpenCV library APIs for gesture recognition</a:t>
            </a:r>
          </a:p>
          <a:p>
            <a:pPr indent="-342900" lvl="1" marL="914400" rtl="0">
              <a:spcBef>
                <a:spcPts val="0"/>
              </a:spcBef>
              <a:buClr>
                <a:schemeClr val="dk2"/>
              </a:buClr>
              <a:buSzPct val="100000"/>
              <a:buFont typeface="Courier New"/>
              <a:buChar char="o"/>
            </a:pPr>
            <a:r>
              <a:rPr lang="en" sz="1800"/>
              <a:t>get corners, *denoise</a:t>
            </a:r>
          </a:p>
          <a:p>
            <a:pPr indent="-342900" lvl="1" marL="914400" rtl="0">
              <a:spcBef>
                <a:spcPts val="0"/>
              </a:spcBef>
              <a:buClr>
                <a:schemeClr val="dk2"/>
              </a:buClr>
              <a:buSzPct val="100000"/>
              <a:buFont typeface="Courier New"/>
              <a:buChar char="o"/>
            </a:pPr>
            <a:r>
              <a:rPr lang="en" sz="1800"/>
              <a:t>RGB to YCbCr</a:t>
            </a:r>
          </a:p>
          <a:p>
            <a:pPr indent="-342900" lvl="1" marL="914400" rtl="0">
              <a:spcBef>
                <a:spcPts val="0"/>
              </a:spcBef>
              <a:buClr>
                <a:schemeClr val="dk2"/>
              </a:buClr>
              <a:buSzPct val="100000"/>
              <a:buFont typeface="Courier New"/>
              <a:buChar char="o"/>
            </a:pPr>
            <a:r>
              <a:rPr lang="en" sz="1800"/>
              <a:t>thresholding/filtering</a:t>
            </a:r>
          </a:p>
          <a:p>
            <a:pPr indent="-342900" lvl="0" marL="457200" rtl="0">
              <a:spcBef>
                <a:spcPts val="0"/>
              </a:spcBef>
              <a:buClr>
                <a:schemeClr val="dk2"/>
              </a:buClr>
              <a:buSzPct val="100000"/>
              <a:buFont typeface="Arial"/>
              <a:buChar char="●"/>
            </a:pPr>
            <a:r>
              <a:rPr lang="en" sz="1800"/>
              <a:t>windows winsock APIs: </a:t>
            </a:r>
          </a:p>
          <a:p>
            <a:pPr indent="-342900" lvl="1" marL="914400" rtl="0">
              <a:spcBef>
                <a:spcPts val="0"/>
              </a:spcBef>
              <a:buClr>
                <a:schemeClr val="dk2"/>
              </a:buClr>
              <a:buSzPct val="100000"/>
              <a:buFont typeface="Courier New"/>
              <a:buChar char="o"/>
            </a:pPr>
            <a:r>
              <a:rPr lang="en" sz="1800"/>
              <a:t>send packet of driving command</a:t>
            </a:r>
          </a:p>
          <a:p>
            <a:pPr indent="-342900" lvl="1" marL="914400" rtl="0">
              <a:spcBef>
                <a:spcPts val="0"/>
              </a:spcBef>
              <a:buClr>
                <a:schemeClr val="dk2"/>
              </a:buClr>
              <a:buSzPct val="100000"/>
              <a:buFont typeface="Courier New"/>
              <a:buChar char="o"/>
            </a:pPr>
            <a:r>
              <a:rPr lang="en" sz="1800"/>
              <a:t>over TCP network</a:t>
            </a:r>
          </a:p>
          <a:p>
            <a:pPr indent="-342900" lvl="0" marL="457200" rtl="0">
              <a:spcBef>
                <a:spcPts val="0"/>
              </a:spcBef>
              <a:buClr>
                <a:schemeClr val="dk2"/>
              </a:buClr>
              <a:buSzPct val="100000"/>
              <a:buFont typeface="Trebuchet MS"/>
              <a:buChar char="●"/>
            </a:pPr>
            <a:r>
              <a:rPr lang="en" sz="1800"/>
              <a:t>wireless network: </a:t>
            </a:r>
          </a:p>
          <a:p>
            <a:pPr indent="-342900" lvl="1" marL="914400" rtl="0">
              <a:spcBef>
                <a:spcPts val="0"/>
              </a:spcBef>
              <a:buClr>
                <a:schemeClr val="dk2"/>
              </a:buClr>
              <a:buSzPct val="100000"/>
              <a:buFont typeface="Trebuchet MS"/>
              <a:buChar char="○"/>
            </a:pPr>
            <a:r>
              <a:rPr lang="en" sz="1800"/>
              <a:t>virtual access point in laptop, private SSID and password</a:t>
            </a:r>
          </a:p>
          <a:p>
            <a:pPr indent="-342900" lvl="1" marL="914400" rtl="0">
              <a:spcBef>
                <a:spcPts val="0"/>
              </a:spcBef>
              <a:buClr>
                <a:schemeClr val="dk2"/>
              </a:buClr>
              <a:buSzPct val="100000"/>
              <a:buFont typeface="Trebuchet MS"/>
              <a:buChar char="○"/>
            </a:pPr>
            <a:r>
              <a:rPr lang="en" sz="1800"/>
              <a:t>Galileo receive via N-135, write to iRobot’s serial interface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2CC"/>
        </a:solidFill>
      </p:bgPr>
    </p:bg>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229600" cy="857400"/>
          </a:xfrm>
          <a:prstGeom prst="rect">
            <a:avLst/>
          </a:prstGeom>
          <a:solidFill>
            <a:srgbClr val="FFFFFF"/>
          </a:solidFill>
        </p:spPr>
        <p:txBody>
          <a:bodyPr anchorCtr="0" anchor="b" bIns="91425" lIns="91425" rIns="91425" tIns="91425">
            <a:noAutofit/>
          </a:bodyPr>
          <a:lstStyle/>
          <a:p>
            <a:pPr lvl="0" rtl="0">
              <a:spcBef>
                <a:spcPts val="0"/>
              </a:spcBef>
              <a:buNone/>
            </a:pPr>
            <a:r>
              <a:rPr b="0" lang="en" sz="1800">
                <a:solidFill>
                  <a:schemeClr val="dk2"/>
                </a:solidFill>
              </a:rPr>
              <a:t>software design: gesture recognition </a:t>
            </a:r>
          </a:p>
        </p:txBody>
      </p:sp>
      <p:sp>
        <p:nvSpPr>
          <p:cNvPr id="71" name="Shape 7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marR="0" rtl="0" algn="l">
              <a:lnSpc>
                <a:spcPct val="100000"/>
              </a:lnSpc>
              <a:spcBef>
                <a:spcPts val="600"/>
              </a:spcBef>
              <a:spcAft>
                <a:spcPts val="0"/>
              </a:spcAft>
              <a:buClr>
                <a:schemeClr val="dk2"/>
              </a:buClr>
              <a:buSzPct val="100000"/>
              <a:buFont typeface="Arial"/>
              <a:buChar char="●"/>
            </a:pPr>
            <a:r>
              <a:rPr lang="en" sz="1800"/>
              <a:t>color conversion</a:t>
            </a:r>
          </a:p>
          <a:p>
            <a:pPr indent="-342900" lvl="0" marL="457200" marR="0" rtl="0" algn="l">
              <a:lnSpc>
                <a:spcPct val="100000"/>
              </a:lnSpc>
              <a:spcBef>
                <a:spcPts val="600"/>
              </a:spcBef>
              <a:spcAft>
                <a:spcPts val="0"/>
              </a:spcAft>
              <a:buClr>
                <a:schemeClr val="dk2"/>
              </a:buClr>
              <a:buSzPct val="100000"/>
              <a:buFont typeface="Arial"/>
              <a:buChar char="●"/>
            </a:pPr>
            <a:r>
              <a:rPr lang="en" sz="1800"/>
              <a:t>median filter over space: 5x5 window (?)</a:t>
            </a:r>
          </a:p>
          <a:p>
            <a:pPr indent="-342900" lvl="0" marL="457200" marR="0" rtl="0" algn="l">
              <a:lnSpc>
                <a:spcPct val="100000"/>
              </a:lnSpc>
              <a:spcBef>
                <a:spcPts val="600"/>
              </a:spcBef>
              <a:spcAft>
                <a:spcPts val="0"/>
              </a:spcAft>
              <a:buClr>
                <a:schemeClr val="dk2"/>
              </a:buClr>
              <a:buSzPct val="100000"/>
              <a:buFont typeface="Arial"/>
              <a:buChar char="●"/>
            </a:pPr>
            <a:r>
              <a:rPr lang="en" sz="1800"/>
              <a:t>median filter over time: previous 8 frames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May 22, Day 2</a:t>
            </a:r>
          </a:p>
        </p:txBody>
      </p:sp>
      <p:sp>
        <p:nvSpPr>
          <p:cNvPr id="77" name="Shape 77"/>
          <p:cNvSpPr txBox="1"/>
          <p:nvPr>
            <p:ph idx="1" type="body"/>
          </p:nvPr>
        </p:nvSpPr>
        <p:spPr>
          <a:xfrm>
            <a:off x="457200" y="1361850"/>
            <a:ext cx="8229600" cy="35639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some more Arduino Uno code try-outs (LED binary counter demo)</a:t>
            </a:r>
          </a:p>
          <a:p>
            <a:pPr indent="-419100" lvl="0" marL="457200" rtl="0">
              <a:spcBef>
                <a:spcPts val="0"/>
              </a:spcBef>
              <a:buClr>
                <a:schemeClr val="dk2"/>
              </a:buClr>
              <a:buSzPct val="100000"/>
              <a:buFont typeface="Arial"/>
              <a:buChar char="●"/>
            </a:pPr>
            <a:r>
              <a:rPr lang="en"/>
              <a:t>start to reproduce the demo of controlling iRobot with keyboard instructions</a:t>
            </a:r>
          </a:p>
          <a:p>
            <a:pPr indent="-419100" lvl="0" marL="457200" rtl="0">
              <a:spcBef>
                <a:spcPts val="0"/>
              </a:spcBef>
              <a:buClr>
                <a:schemeClr val="dk2"/>
              </a:buClr>
              <a:buSzPct val="100000"/>
              <a:buFont typeface="Arial"/>
              <a:buChar char="●"/>
            </a:pPr>
            <a:r>
              <a:rPr lang="en"/>
              <a:t>Install necessary softwares and setup environments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2CC"/>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5043850" y="74200"/>
            <a:ext cx="3150900" cy="857400"/>
          </a:xfrm>
          <a:prstGeom prst="rect">
            <a:avLst/>
          </a:prstGeom>
        </p:spPr>
        <p:txBody>
          <a:bodyPr anchorCtr="0" anchor="b" bIns="91425" lIns="91425" rIns="91425" tIns="91425">
            <a:noAutofit/>
          </a:bodyPr>
          <a:lstStyle/>
          <a:p>
            <a:pPr>
              <a:spcBef>
                <a:spcPts val="0"/>
              </a:spcBef>
              <a:buNone/>
            </a:pPr>
            <a:r>
              <a:rPr b="0" lang="en" sz="3000"/>
              <a:t>Binary Counter</a:t>
            </a:r>
          </a:p>
        </p:txBody>
      </p:sp>
      <p:sp>
        <p:nvSpPr>
          <p:cNvPr id="83" name="Shape 83"/>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pic>
        <p:nvPicPr>
          <p:cNvPr id="84" name="Shape 84"/>
          <p:cNvPicPr preferRelativeResize="0"/>
          <p:nvPr/>
        </p:nvPicPr>
        <p:blipFill>
          <a:blip r:embed="rId3">
            <a:alphaModFix/>
          </a:blip>
          <a:stretch>
            <a:fillRect/>
          </a:stretch>
        </p:blipFill>
        <p:spPr>
          <a:xfrm>
            <a:off x="6" y="0"/>
            <a:ext cx="3694362" cy="4925849"/>
          </a:xfrm>
          <a:prstGeom prst="rect">
            <a:avLst/>
          </a:prstGeom>
          <a:noFill/>
          <a:ln>
            <a:noFill/>
          </a:ln>
        </p:spPr>
      </p:pic>
      <p:pic>
        <p:nvPicPr>
          <p:cNvPr id="85" name="Shape 85"/>
          <p:cNvPicPr preferRelativeResize="0"/>
          <p:nvPr/>
        </p:nvPicPr>
        <p:blipFill rotWithShape="1">
          <a:blip r:embed="rId4">
            <a:alphaModFix/>
          </a:blip>
          <a:srcRect b="0" l="0" r="0" t="46380"/>
          <a:stretch/>
        </p:blipFill>
        <p:spPr>
          <a:xfrm>
            <a:off x="3715337" y="931600"/>
            <a:ext cx="2945727" cy="2105949"/>
          </a:xfrm>
          <a:prstGeom prst="rect">
            <a:avLst/>
          </a:prstGeom>
          <a:noFill/>
          <a:ln>
            <a:noFill/>
          </a:ln>
        </p:spPr>
      </p:pic>
      <p:pic>
        <p:nvPicPr>
          <p:cNvPr id="86" name="Shape 86"/>
          <p:cNvPicPr preferRelativeResize="0"/>
          <p:nvPr/>
        </p:nvPicPr>
        <p:blipFill rotWithShape="1">
          <a:blip r:embed="rId5">
            <a:alphaModFix/>
          </a:blip>
          <a:srcRect b="0" l="0" r="0" t="44915"/>
          <a:stretch/>
        </p:blipFill>
        <p:spPr>
          <a:xfrm>
            <a:off x="3754525" y="3037550"/>
            <a:ext cx="2867342" cy="2105949"/>
          </a:xfrm>
          <a:prstGeom prst="rect">
            <a:avLst/>
          </a:prstGeom>
          <a:noFill/>
          <a:ln>
            <a:noFill/>
          </a:ln>
        </p:spPr>
      </p:pic>
      <p:pic>
        <p:nvPicPr>
          <p:cNvPr id="87" name="Shape 87"/>
          <p:cNvPicPr preferRelativeResize="0"/>
          <p:nvPr/>
        </p:nvPicPr>
        <p:blipFill rotWithShape="1">
          <a:blip r:embed="rId6">
            <a:alphaModFix/>
          </a:blip>
          <a:srcRect b="0" l="0" r="0" t="46380"/>
          <a:stretch/>
        </p:blipFill>
        <p:spPr>
          <a:xfrm>
            <a:off x="6106787" y="1676150"/>
            <a:ext cx="3037202" cy="2171351"/>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05978"/>
            <a:ext cx="8229600" cy="857400"/>
          </a:xfrm>
          <a:prstGeom prst="rect">
            <a:avLst/>
          </a:prstGeom>
          <a:noFill/>
        </p:spPr>
        <p:txBody>
          <a:bodyPr anchorCtr="0" anchor="b" bIns="91425" lIns="91425" rIns="91425" tIns="91425">
            <a:noAutofit/>
          </a:bodyPr>
          <a:lstStyle/>
          <a:p>
            <a:pPr>
              <a:spcBef>
                <a:spcPts val="0"/>
              </a:spcBef>
              <a:buNone/>
            </a:pPr>
            <a:r>
              <a:rPr lang="en" sz="3000"/>
              <a:t>Thoughts from Day 2</a:t>
            </a:r>
          </a:p>
        </p:txBody>
      </p:sp>
      <p:sp>
        <p:nvSpPr>
          <p:cNvPr id="93" name="Shape 93"/>
          <p:cNvSpPr txBox="1"/>
          <p:nvPr>
            <p:ph idx="1" type="body"/>
          </p:nvPr>
        </p:nvSpPr>
        <p:spPr>
          <a:xfrm>
            <a:off x="216825" y="1200150"/>
            <a:ext cx="8733000" cy="3725699"/>
          </a:xfrm>
          <a:prstGeom prst="rect">
            <a:avLst/>
          </a:prstGeom>
        </p:spPr>
        <p:txBody>
          <a:bodyPr anchorCtr="0" anchor="t" bIns="91425" lIns="91425" rIns="91425" tIns="91425">
            <a:noAutofit/>
          </a:bodyPr>
          <a:lstStyle/>
          <a:p>
            <a:pPr indent="-355600" lvl="0" marL="457200" rtl="0">
              <a:spcBef>
                <a:spcPts val="0"/>
              </a:spcBef>
              <a:buClr>
                <a:schemeClr val="dk2"/>
              </a:buClr>
              <a:buSzPct val="100000"/>
              <a:buFont typeface="Arial"/>
              <a:buChar char="●"/>
            </a:pPr>
            <a:r>
              <a:rPr lang="en" sz="2000"/>
              <a:t>the MEng report is mainly focused on how to incorporate FPGA board to accelerate gesture recognition, which might not be necessary for every user</a:t>
            </a:r>
          </a:p>
          <a:p>
            <a:pPr indent="-355600" lvl="0" marL="457200" rtl="0">
              <a:spcBef>
                <a:spcPts val="0"/>
              </a:spcBef>
              <a:buClr>
                <a:schemeClr val="dk2"/>
              </a:buClr>
              <a:buSzPct val="100000"/>
              <a:buFont typeface="Arial"/>
              <a:buChar char="●"/>
            </a:pPr>
            <a:r>
              <a:rPr lang="en" sz="2000"/>
              <a:t>the instructions given in the appendix are frequently referring to Qiukai’s document</a:t>
            </a:r>
          </a:p>
          <a:p>
            <a:pPr indent="-355600" lvl="0" marL="457200" rtl="0">
              <a:spcBef>
                <a:spcPts val="0"/>
              </a:spcBef>
              <a:buClr>
                <a:schemeClr val="dk2"/>
              </a:buClr>
              <a:buSzPct val="100000"/>
              <a:buFont typeface="Arial"/>
              <a:buChar char="●"/>
            </a:pPr>
            <a:r>
              <a:rPr lang="en" sz="2000"/>
              <a:t>Installation instructions are based on older versions of softwares, especially for updating the driver software</a:t>
            </a:r>
          </a:p>
          <a:p>
            <a:pPr indent="-355600" lvl="0" marL="457200" rtl="0">
              <a:spcBef>
                <a:spcPts val="0"/>
              </a:spcBef>
              <a:buClr>
                <a:schemeClr val="dk2"/>
              </a:buClr>
              <a:buSzPct val="100000"/>
              <a:buFont typeface="Arial"/>
              <a:buChar char="●"/>
            </a:pPr>
            <a:r>
              <a:rPr lang="en" sz="2000"/>
              <a:t>Failed to install RealTerm</a:t>
            </a:r>
          </a:p>
          <a:p>
            <a:pPr indent="-355600" lvl="0" marL="457200" rtl="0">
              <a:spcBef>
                <a:spcPts val="0"/>
              </a:spcBef>
              <a:buClr>
                <a:schemeClr val="dk2"/>
              </a:buClr>
              <a:buSzPct val="100000"/>
              <a:buFont typeface="Arial"/>
              <a:buChar char="●"/>
            </a:pPr>
            <a:r>
              <a:rPr lang="en" sz="2000"/>
              <a:t>When uploading to github, might 1. organize the structure better and 2. make it clear what is necessary and what isn’t for users using keyboard/gesture or users with FPGA/without FPGA, etc.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khaki">
  <a:themeElements>
    <a:clrScheme name="Custom 349">
      <a:dk1>
        <a:srgbClr val="262626"/>
      </a:dk1>
      <a:lt1>
        <a:srgbClr val="E6D6BD"/>
      </a:lt1>
      <a:dk2>
        <a:srgbClr val="535353"/>
      </a:dk2>
      <a:lt2>
        <a:srgbClr val="B4AD9E"/>
      </a:lt2>
      <a:accent1>
        <a:srgbClr val="ADB48E"/>
      </a:accent1>
      <a:accent2>
        <a:srgbClr val="867961"/>
      </a:accent2>
      <a:accent3>
        <a:srgbClr val="CBB680"/>
      </a:accent3>
      <a:accent4>
        <a:srgbClr val="78A3C0"/>
      </a:accent4>
      <a:accent5>
        <a:srgbClr val="C0AE91"/>
      </a:accent5>
      <a:accent6>
        <a:srgbClr val="668874"/>
      </a:accent6>
      <a:hlink>
        <a:srgbClr val="4B94B3"/>
      </a:hlink>
      <a:folHlink>
        <a:srgbClr val="41414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