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4"/>
  </p:notesMasterIdLst>
  <p:sldIdLst>
    <p:sldId id="256" r:id="rId2"/>
    <p:sldId id="257" r:id="rId3"/>
    <p:sldId id="258" r:id="rId4"/>
    <p:sldId id="328" r:id="rId5"/>
    <p:sldId id="331" r:id="rId6"/>
    <p:sldId id="329" r:id="rId7"/>
    <p:sldId id="332" r:id="rId8"/>
    <p:sldId id="317" r:id="rId9"/>
    <p:sldId id="296" r:id="rId10"/>
    <p:sldId id="330" r:id="rId11"/>
    <p:sldId id="333" r:id="rId12"/>
    <p:sldId id="297" r:id="rId13"/>
    <p:sldId id="342" r:id="rId14"/>
    <p:sldId id="318" r:id="rId15"/>
    <p:sldId id="345" r:id="rId16"/>
    <p:sldId id="263" r:id="rId17"/>
    <p:sldId id="264" r:id="rId18"/>
    <p:sldId id="298" r:id="rId19"/>
    <p:sldId id="269" r:id="rId20"/>
    <p:sldId id="271" r:id="rId21"/>
    <p:sldId id="300" r:id="rId22"/>
    <p:sldId id="301" r:id="rId23"/>
    <p:sldId id="267" r:id="rId24"/>
    <p:sldId id="268" r:id="rId25"/>
    <p:sldId id="299" r:id="rId26"/>
    <p:sldId id="334" r:id="rId27"/>
    <p:sldId id="337" r:id="rId28"/>
    <p:sldId id="338" r:id="rId29"/>
    <p:sldId id="339" r:id="rId30"/>
    <p:sldId id="340" r:id="rId31"/>
    <p:sldId id="341" r:id="rId32"/>
    <p:sldId id="273" r:id="rId33"/>
    <p:sldId id="290" r:id="rId34"/>
    <p:sldId id="344" r:id="rId35"/>
    <p:sldId id="283" r:id="rId36"/>
    <p:sldId id="335" r:id="rId37"/>
    <p:sldId id="347" r:id="rId38"/>
    <p:sldId id="346" r:id="rId39"/>
    <p:sldId id="343" r:id="rId40"/>
    <p:sldId id="285" r:id="rId41"/>
    <p:sldId id="316" r:id="rId42"/>
    <p:sldId id="336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68" autoAdjust="0"/>
  </p:normalViewPr>
  <p:slideViewPr>
    <p:cSldViewPr>
      <p:cViewPr varScale="1">
        <p:scale>
          <a:sx n="82" d="100"/>
          <a:sy n="82" d="100"/>
        </p:scale>
        <p:origin x="7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46EEA4D-ED21-40B3-A913-0C1F1B03FC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14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46BF92E-C275-4CE1-914F-72DD03EDF618}" type="slidenum">
              <a:rPr lang="en-US" altLang="en-US" smtClean="0"/>
              <a:pPr eaLnBrk="1" hangingPunct="1"/>
              <a:t>4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B4A6C06-A8C4-4516-892C-C780549E96E6}" type="slidenum">
              <a:rPr lang="en-US" altLang="en-US" smtClean="0"/>
              <a:pPr eaLnBrk="1" hangingPunct="1"/>
              <a:t>21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D9B3ECA-F044-44AA-AAA1-75C05FF3C09D}" type="slidenum">
              <a:rPr lang="en-US" altLang="en-US" smtClean="0"/>
              <a:pPr eaLnBrk="1" hangingPunct="1"/>
              <a:t>22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11AD9BE-0537-4DDF-B45A-C16AB12CF0E8}" type="slidenum">
              <a:rPr lang="en-US" altLang="en-US" smtClean="0"/>
              <a:pPr eaLnBrk="1" hangingPunct="1"/>
              <a:t>25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536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34852" indent="-282635">
              <a:defRPr>
                <a:solidFill>
                  <a:schemeClr val="tx1"/>
                </a:solidFill>
                <a:latin typeface="Arial" charset="0"/>
              </a:defRPr>
            </a:lvl2pPr>
            <a:lvl3pPr marL="1130541" indent="-226108">
              <a:defRPr>
                <a:solidFill>
                  <a:schemeClr val="tx1"/>
                </a:solidFill>
                <a:latin typeface="Arial" charset="0"/>
              </a:defRPr>
            </a:lvl3pPr>
            <a:lvl4pPr marL="1582758" indent="-226108">
              <a:defRPr>
                <a:solidFill>
                  <a:schemeClr val="tx1"/>
                </a:solidFill>
                <a:latin typeface="Arial" charset="0"/>
              </a:defRPr>
            </a:lvl4pPr>
            <a:lvl5pPr marL="2034974" indent="-226108">
              <a:defRPr>
                <a:solidFill>
                  <a:schemeClr val="tx1"/>
                </a:solidFill>
                <a:latin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7F1FEC3-7C4E-48B4-8FE3-FD8909EC69D7}" type="slidenum">
              <a:rPr lang="en-US" altLang="en-US" smtClean="0">
                <a:latin typeface="Calibri" pitchFamily="34" charset="0"/>
              </a:rPr>
              <a:pPr/>
              <a:t>31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264F5B4-3AEC-4B71-A4AF-EEBAD914D642}" type="slidenum">
              <a:rPr lang="en-US" altLang="en-US" smtClean="0"/>
              <a:pPr eaLnBrk="1" hangingPunct="1"/>
              <a:t>36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46BF92E-C275-4CE1-914F-72DD03EDF618}" type="slidenum">
              <a:rPr lang="en-US" altLang="en-US" smtClean="0"/>
              <a:pPr eaLnBrk="1" hangingPunct="1"/>
              <a:t>5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46BF92E-C275-4CE1-914F-72DD03EDF618}" type="slidenum">
              <a:rPr lang="en-US" altLang="en-US" smtClean="0"/>
              <a:pPr eaLnBrk="1" hangingPunct="1"/>
              <a:t>6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46BF92E-C275-4CE1-914F-72DD03EDF618}" type="slidenum">
              <a:rPr lang="en-US" altLang="en-US" smtClean="0"/>
              <a:pPr eaLnBrk="1" hangingPunct="1"/>
              <a:t>7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EFDE44C-F77E-4D33-9D79-CDC71B5A3B9C}" type="slidenum">
              <a:rPr lang="en-US" altLang="en-US" smtClean="0"/>
              <a:pPr eaLnBrk="1" hangingPunct="1"/>
              <a:t>9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EFDE44C-F77E-4D33-9D79-CDC71B5A3B9C}" type="slidenum">
              <a:rPr lang="en-US" altLang="en-US" smtClean="0"/>
              <a:pPr eaLnBrk="1" hangingPunct="1"/>
              <a:t>10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EFDE44C-F77E-4D33-9D79-CDC71B5A3B9C}" type="slidenum">
              <a:rPr lang="en-US" altLang="en-US" smtClean="0"/>
              <a:pPr eaLnBrk="1" hangingPunct="1"/>
              <a:t>11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3A3613-4489-40FA-BA08-54A3D2B05835}" type="slidenum">
              <a:rPr lang="en-US" altLang="en-US" smtClean="0"/>
              <a:pPr eaLnBrk="1" hangingPunct="1"/>
              <a:t>12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1B25EAA-8BF5-4681-9060-ED386E85C730}" type="slidenum">
              <a:rPr lang="en-US" altLang="en-US" smtClean="0"/>
              <a:pPr eaLnBrk="1" hangingPunct="1"/>
              <a:t>18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324C2-6BEC-4721-9412-237F6240B7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22D25-25CC-470C-9B06-2BDDFA550D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9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C72EC-CBAD-448E-971C-E17A497CB9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1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0CF65-298A-4511-8823-357D7F8FF8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7EDE3-6A56-4B06-BDCC-6FDF480AF3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8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F149F8-755C-4138-B29A-99DC430D41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9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09A0-8B86-4536-A888-107D9AAB46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2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DBFE0-16B9-49AE-A483-50146F2D3D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5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935970-0E92-4541-A798-F0DE1AB0EB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7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2550F-EC88-4C56-973E-4A2E28D8B4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1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30FA8-633B-40DA-AF52-CC681D8351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5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C76396-79E1-4755-9213-E951C9973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PWUCFmOQwQ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UU_ugiPZ9k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Lecture 2 - Distributed System Architectures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dirty="0"/>
              <a:t>Event based Architectures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0"/>
            <a:ext cx="8229600" cy="487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04800" y="1471642"/>
            <a:ext cx="76962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Communication via event   propagation, in dist. systems seen often in Publish/ Subscribe; </a:t>
            </a:r>
            <a:r>
              <a:rPr lang="en-US" altLang="en-US" sz="2400" i="1" dirty="0"/>
              <a:t>e.g.,</a:t>
            </a:r>
            <a:r>
              <a:rPr lang="en-US" altLang="en-US" sz="2400" dirty="0"/>
              <a:t> register interest in market info; get email updates</a:t>
            </a: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 Decouples sender &amp; receiver; asynchronous communication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Event-based architecture supports several communication styles:</a:t>
            </a:r>
          </a:p>
          <a:p>
            <a:pPr eaLnBrk="1" hangingPunct="1"/>
            <a:r>
              <a:rPr lang="en-US" altLang="en-US" sz="2400" dirty="0"/>
              <a:t>	Publish-subscribe</a:t>
            </a:r>
          </a:p>
          <a:p>
            <a:pPr eaLnBrk="1" hangingPunct="1"/>
            <a:r>
              <a:rPr lang="en-US" altLang="en-US" sz="2400" dirty="0"/>
              <a:t>	Broadcast</a:t>
            </a:r>
          </a:p>
          <a:p>
            <a:pPr eaLnBrk="1" hangingPunct="1"/>
            <a:r>
              <a:rPr lang="en-US" altLang="en-US" sz="2400" dirty="0"/>
              <a:t>	Point-to-point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505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dirty="0"/>
              <a:t>Shared Data-Space Architecture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0"/>
            <a:ext cx="8229600" cy="487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04800" y="1471642"/>
            <a:ext cx="7696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Multiple Architectures can be combined in the same system architecture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   E.g. A component in the object based architecture may have a layered architecture 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 dirty="0"/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Shared Data-Space Architecture combines the Data-centric architecture and Event based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0893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5638800"/>
            <a:ext cx="8229600" cy="10668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itchFamily="18" charset="0"/>
              </a:rPr>
              <a:t>E</a:t>
            </a:r>
            <a:r>
              <a:rPr lang="en-US" altLang="en-US" sz="2400" i="1" dirty="0">
                <a:latin typeface="Times New Roman" pitchFamily="18" charset="0"/>
              </a:rPr>
              <a:t>.g.,</a:t>
            </a:r>
            <a:r>
              <a:rPr lang="en-US" altLang="en-US" sz="2400" dirty="0">
                <a:latin typeface="Times New Roman" pitchFamily="18" charset="0"/>
              </a:rPr>
              <a:t> shared distributed file systems or Web-based distributed systems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itchFamily="18" charset="0"/>
              </a:rPr>
              <a:t>Processes communicate asynchronously</a:t>
            </a:r>
          </a:p>
          <a:p>
            <a:pPr marL="609600" indent="-609600" eaLnBrk="1" hangingPunct="1">
              <a:buFontTx/>
              <a:buNone/>
            </a:pPr>
            <a:endParaRPr lang="en-US" altLang="en-US" sz="2400" dirty="0"/>
          </a:p>
        </p:txBody>
      </p:sp>
      <p:pic>
        <p:nvPicPr>
          <p:cNvPr id="8196" name="Picture 4" descr="02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96" t="-7661" r="-1823"/>
          <a:stretch>
            <a:fillRect/>
          </a:stretch>
        </p:blipFill>
        <p:spPr bwMode="auto">
          <a:xfrm>
            <a:off x="723900" y="1041975"/>
            <a:ext cx="7086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457200"/>
            <a:ext cx="7238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/>
              <a:t>Shared Data-Space Architecture</a:t>
            </a:r>
            <a:endParaRPr 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Software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An online forum to share travel information among users 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A remote monitoring system that monitors the health of an elderly person. 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A music file sharing system among a group of users. 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A mobile taxi app</a:t>
            </a:r>
          </a:p>
        </p:txBody>
      </p:sp>
    </p:spTree>
    <p:extLst>
      <p:ext uri="{BB962C8B-B14F-4D97-AF65-F5344CB8AC3E}">
        <p14:creationId xmlns:p14="http://schemas.microsoft.com/office/powerpoint/2010/main" val="304667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Distribution Transparency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An important characteristic of software architectures in distributed systems is that they are designed to support distribution transparency.</a:t>
            </a:r>
          </a:p>
          <a:p>
            <a:pPr eaLnBrk="1" hangingPunct="1"/>
            <a:r>
              <a:rPr lang="en-US" altLang="en-US" sz="2800" dirty="0"/>
              <a:t>Transparency involves trade-offs</a:t>
            </a:r>
          </a:p>
          <a:p>
            <a:pPr eaLnBrk="1" hangingPunct="1"/>
            <a:r>
              <a:rPr lang="en-US" altLang="en-US" sz="2800" dirty="0"/>
              <a:t>Different distributed applications require different solutions/architectures</a:t>
            </a:r>
          </a:p>
          <a:p>
            <a:pPr lvl="1" eaLnBrk="1" hangingPunct="1"/>
            <a:r>
              <a:rPr lang="en-US" altLang="en-US" sz="2400" dirty="0"/>
              <a:t>There is no “silver bullet” – no one-size-fits-all system.  (Compare NOW, </a:t>
            </a:r>
            <a:r>
              <a:rPr lang="en-US" altLang="en-US" sz="2400" dirty="0" err="1"/>
              <a:t>Seti@home</a:t>
            </a:r>
            <a:r>
              <a:rPr lang="en-US" altLang="en-US" sz="2400" dirty="0"/>
              <a:t>, Condor)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61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u="sng"/>
              <a:t>System</a:t>
            </a:r>
            <a:r>
              <a:rPr lang="en-US" altLang="en-US" sz="4000"/>
              <a:t> Architectures for Distributed Systems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8392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Centralized</a:t>
            </a:r>
            <a:r>
              <a:rPr lang="en-US" altLang="en-US" sz="2400" dirty="0"/>
              <a:t>: traditional client-server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Vertical (or hierarchical) organization of communication and control paths (as in layered software architectures)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Logical separation of functions into client (requesting process) and server (responder)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Decentralized</a:t>
            </a:r>
            <a:r>
              <a:rPr lang="en-US" altLang="en-US" sz="2400" dirty="0"/>
              <a:t>: peer-to-peer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Horizontal rather than hierarchical comm. and control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Communication paths are less structured; symmetric functionality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Hybrid: </a:t>
            </a:r>
            <a:r>
              <a:rPr lang="en-US" altLang="en-US" sz="2400" dirty="0"/>
              <a:t>combine elements of C/S and P2P</a:t>
            </a:r>
            <a:endParaRPr lang="en-US" alt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Edge-server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Collaborative distributed systems.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Classification of a system as centralized or decentralized refers to communication and control organization, primarily.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Traditional Client-Server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Processes are divided into two groups (clients and servers).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Synchronous communication: request-reply protocol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 LANs, often implemented with a </a:t>
            </a:r>
            <a:r>
              <a:rPr lang="en-US" altLang="en-US" u="sng" dirty="0"/>
              <a:t>connectionless</a:t>
            </a:r>
            <a:r>
              <a:rPr lang="en-US" altLang="en-US" dirty="0"/>
              <a:t> protocol (unreliable)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 WANs, communication is typically </a:t>
            </a:r>
            <a:r>
              <a:rPr lang="en-US" altLang="en-US" u="sng" dirty="0"/>
              <a:t>connection-oriented</a:t>
            </a:r>
            <a:r>
              <a:rPr lang="en-US" altLang="en-US" dirty="0"/>
              <a:t> TCP/IP (reliable)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High likelihood of communication failures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C/S Architectures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562600"/>
            <a:ext cx="8229600" cy="563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Figure 2-3. General interaction between a client and a server.</a:t>
            </a:r>
          </a:p>
        </p:txBody>
      </p:sp>
      <p:pic>
        <p:nvPicPr>
          <p:cNvPr id="12292" name="Picture 4" descr="02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1897063"/>
            <a:ext cx="7083425" cy="269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Two-tiered C/S Architectures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Server provides processing and data management; client provides simple graphical display (</a:t>
            </a:r>
            <a:r>
              <a:rPr lang="en-US" altLang="en-US" sz="2800" b="1" dirty="0"/>
              <a:t>thin-client</a:t>
            </a:r>
            <a:r>
              <a:rPr lang="en-US" altLang="en-US" sz="2800" dirty="0"/>
              <a:t>)</a:t>
            </a:r>
          </a:p>
          <a:p>
            <a:pPr lvl="1" eaLnBrk="1" hangingPunct="1"/>
            <a:r>
              <a:rPr lang="en-US" altLang="en-US" sz="2400" dirty="0"/>
              <a:t>Perceived performance loss at client</a:t>
            </a:r>
          </a:p>
          <a:p>
            <a:pPr lvl="1" eaLnBrk="1" hangingPunct="1"/>
            <a:r>
              <a:rPr lang="en-US" altLang="en-US" sz="2400" dirty="0"/>
              <a:t>Easier to manage, more reliable, client machines don’t need to be so large and powerful</a:t>
            </a:r>
          </a:p>
          <a:p>
            <a:pPr eaLnBrk="1" hangingPunct="1"/>
            <a:r>
              <a:rPr lang="en-US" altLang="en-US" sz="2800" dirty="0"/>
              <a:t>At the other extreme, all application processing and some data resides at the client (</a:t>
            </a:r>
            <a:r>
              <a:rPr lang="en-US" altLang="en-US" sz="2800" b="1" dirty="0"/>
              <a:t>fat-client</a:t>
            </a:r>
            <a:r>
              <a:rPr lang="en-US" altLang="en-US" sz="2800" dirty="0"/>
              <a:t> approach)</a:t>
            </a:r>
          </a:p>
          <a:p>
            <a:pPr lvl="1" eaLnBrk="1" hangingPunct="1"/>
            <a:r>
              <a:rPr lang="en-US" altLang="en-US" sz="2400" dirty="0"/>
              <a:t>Pro: reduces work load at server; more scalable</a:t>
            </a:r>
          </a:p>
          <a:p>
            <a:pPr lvl="1" eaLnBrk="1" hangingPunct="1"/>
            <a:r>
              <a:rPr lang="en-US" altLang="en-US" sz="2400" dirty="0"/>
              <a:t>Con: harder to manage by system admin, less secure</a:t>
            </a:r>
          </a:p>
          <a:p>
            <a:pPr eaLnBrk="1" hangingPunct="1"/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/>
              <a:t>Definitions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/>
              <a:t>Software Architectures</a:t>
            </a:r>
            <a:r>
              <a:rPr lang="en-US" altLang="en-US" sz="2800" dirty="0"/>
              <a:t> – describe the organization and interaction of software components; focuses on logical organization of software (component interaction, etc.)</a:t>
            </a:r>
          </a:p>
          <a:p>
            <a:pPr marL="114300" indent="0" eaLnBrk="1" hangingPunct="1">
              <a:lnSpc>
                <a:spcPct val="90000"/>
              </a:lnSpc>
              <a:buNone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/>
              <a:t>System Architectures</a:t>
            </a:r>
            <a:r>
              <a:rPr lang="en-US" altLang="en-US" sz="2800" dirty="0"/>
              <a:t> -  describe the placement of software components on physical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Three-tiered Architectures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some applications servers may also need to be clients, leading to a three level architecture	</a:t>
            </a:r>
          </a:p>
          <a:p>
            <a:pPr lvl="1" eaLnBrk="1" hangingPunct="1"/>
            <a:r>
              <a:rPr lang="en-US" altLang="en-US" dirty="0"/>
              <a:t>Distributed transaction processing </a:t>
            </a:r>
          </a:p>
          <a:p>
            <a:pPr lvl="1" eaLnBrk="1" hangingPunct="1"/>
            <a:r>
              <a:rPr lang="en-US" altLang="en-US" dirty="0"/>
              <a:t>Web servers that interact with database servers</a:t>
            </a:r>
          </a:p>
          <a:p>
            <a:pPr eaLnBrk="1" hangingPunct="1"/>
            <a:r>
              <a:rPr lang="en-US" altLang="en-US" dirty="0"/>
              <a:t>Distribute functionality across three levels of machines instead of two.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Multitiered Architectures </a:t>
            </a:r>
            <a:br>
              <a:rPr lang="en-US" altLang="en-US" sz="4000"/>
            </a:br>
            <a:r>
              <a:rPr lang="en-US" altLang="en-US" sz="4000"/>
              <a:t>(3 Tier Architecture)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5715000"/>
            <a:ext cx="82296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/>
              <a:t>Figure 2-6. An example of a server acting as client.</a:t>
            </a:r>
          </a:p>
        </p:txBody>
      </p:sp>
      <p:pic>
        <p:nvPicPr>
          <p:cNvPr id="22532" name="Picture 4" descr="02-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3343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Multitiered Architectures</a:t>
            </a:r>
          </a:p>
        </p:txBody>
      </p:sp>
      <p:pic>
        <p:nvPicPr>
          <p:cNvPr id="20483" name="Picture 4" descr="02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371600"/>
            <a:ext cx="8339138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Line 5"/>
          <p:cNvSpPr>
            <a:spLocks noChangeShapeType="1"/>
          </p:cNvSpPr>
          <p:nvPr/>
        </p:nvSpPr>
        <p:spPr bwMode="auto">
          <a:xfrm flipV="1">
            <a:off x="1025525" y="5426075"/>
            <a:ext cx="6932613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174625" y="5054600"/>
            <a:ext cx="876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Thin Client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7988300" y="5145088"/>
            <a:ext cx="876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Fat Client</a:t>
            </a: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669925" y="5830888"/>
            <a:ext cx="7915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/>
              <a:t>Figure 2-5. Alternative client-server organizations (a)–(e).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Layered (software) Architecture for Client-Server Systems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User-interface level</a:t>
            </a:r>
            <a:r>
              <a:rPr lang="en-US" altLang="en-US" dirty="0"/>
              <a:t>: GUI’s (usually) for interacting with end users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Processing level</a:t>
            </a:r>
            <a:r>
              <a:rPr lang="en-US" altLang="en-US" dirty="0"/>
              <a:t>: data processing applications – the core functionality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Data level</a:t>
            </a:r>
            <a:r>
              <a:rPr lang="en-US" altLang="en-US" dirty="0"/>
              <a:t>: interacts with data base or file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Data usually is </a:t>
            </a:r>
            <a:r>
              <a:rPr lang="en-US" altLang="en-US" u="sng" dirty="0"/>
              <a:t>persistent;</a:t>
            </a:r>
            <a:r>
              <a:rPr lang="en-US" altLang="en-US" dirty="0"/>
              <a:t> exists even if no client is accessing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File or database system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745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4582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Web search engine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Interface: type in a keyword string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Processing level: processes to generate DB queries, rank replies, format response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Data level: database of web pages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Stock broker’s decision support system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Interface: likely more complex than simple search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Processing: programs to analyze data; rely on statistics, AI perhaps, may require large simulations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Data level: DB of financial information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Cloud based “office suites”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Interface: access to various documents, data,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Processing:  word processing, database queries, spreadsheets,…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Data :  file systems and/or databases</a:t>
            </a:r>
          </a:p>
        </p:txBody>
      </p:sp>
    </p:spTree>
    <p:extLst>
      <p:ext uri="{BB962C8B-B14F-4D97-AF65-F5344CB8AC3E}">
        <p14:creationId xmlns:p14="http://schemas.microsoft.com/office/powerpoint/2010/main" val="1207476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Application Layering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19800"/>
            <a:ext cx="8229600" cy="68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Figure 2-4. The simplified organization of an Internet search engine into three different layers.</a:t>
            </a:r>
          </a:p>
        </p:txBody>
      </p:sp>
      <p:pic>
        <p:nvPicPr>
          <p:cNvPr id="17412" name="Picture 4" descr="02-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1169988"/>
            <a:ext cx="7988300" cy="433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669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Flexible/Scalable Architecture</a:t>
            </a:r>
          </a:p>
        </p:txBody>
      </p:sp>
      <p:sp>
        <p:nvSpPr>
          <p:cNvPr id="230404" name="Text Box 1028"/>
          <p:cNvSpPr txBox="1">
            <a:spLocks noChangeArrowheads="1"/>
          </p:cNvSpPr>
          <p:nvPr/>
        </p:nvSpPr>
        <p:spPr bwMode="auto">
          <a:xfrm>
            <a:off x="555978" y="2057400"/>
            <a:ext cx="1031051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dirty="0">
                <a:effectLst/>
              </a:rPr>
              <a:t>Browser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Client</a:t>
            </a:r>
            <a:endParaRPr lang="en-AU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0405" name="Text Box 1029"/>
          <p:cNvSpPr txBox="1">
            <a:spLocks noChangeArrowheads="1"/>
          </p:cNvSpPr>
          <p:nvPr/>
        </p:nvSpPr>
        <p:spPr bwMode="auto">
          <a:xfrm>
            <a:off x="2302933" y="2063750"/>
            <a:ext cx="16256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AU" dirty="0">
                <a:effectLst/>
              </a:rPr>
              <a:t>Web Server / </a:t>
            </a:r>
            <a:r>
              <a:rPr lang="en-US" dirty="0">
                <a:effectLst/>
              </a:rPr>
              <a:t>ASP.NET</a:t>
            </a:r>
            <a:endParaRPr lang="en-AU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0406" name="Text Box 1030"/>
          <p:cNvSpPr txBox="1">
            <a:spLocks noChangeArrowheads="1"/>
          </p:cNvSpPr>
          <p:nvPr/>
        </p:nvSpPr>
        <p:spPr bwMode="auto">
          <a:xfrm>
            <a:off x="4538134" y="2590800"/>
            <a:ext cx="1693333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AU">
                <a:effectLst/>
              </a:rPr>
              <a:t>Business Logic</a:t>
            </a:r>
            <a:br>
              <a:rPr lang="en-AU">
                <a:effectLst/>
              </a:rPr>
            </a:br>
            <a:r>
              <a:rPr lang="en-AU">
                <a:effectLst/>
              </a:rPr>
              <a:t>Server</a:t>
            </a:r>
            <a:endParaRPr lang="en-A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0407" name="Text Box 1031"/>
          <p:cNvSpPr txBox="1">
            <a:spLocks noChangeArrowheads="1"/>
          </p:cNvSpPr>
          <p:nvPr/>
        </p:nvSpPr>
        <p:spPr bwMode="auto">
          <a:xfrm>
            <a:off x="7992533" y="22002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effectLst/>
              </a:rPr>
              <a:t>DB </a:t>
            </a:r>
            <a:r>
              <a:rPr lang="en-AU" dirty="0">
                <a:effectLst/>
              </a:rPr>
              <a:t>1</a:t>
            </a:r>
            <a:endParaRPr lang="en-AU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0408" name="Line 1032"/>
          <p:cNvSpPr>
            <a:spLocks noChangeShapeType="1"/>
          </p:cNvSpPr>
          <p:nvPr/>
        </p:nvSpPr>
        <p:spPr bwMode="auto">
          <a:xfrm>
            <a:off x="7518400" y="3200400"/>
            <a:ext cx="47413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230409" name="Line 1033"/>
          <p:cNvSpPr>
            <a:spLocks noChangeShapeType="1"/>
          </p:cNvSpPr>
          <p:nvPr/>
        </p:nvSpPr>
        <p:spPr bwMode="auto">
          <a:xfrm>
            <a:off x="1625600" y="2438400"/>
            <a:ext cx="6773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230410" name="Freeform 1034"/>
          <p:cNvSpPr>
            <a:spLocks/>
          </p:cNvSpPr>
          <p:nvPr/>
        </p:nvSpPr>
        <p:spPr bwMode="auto">
          <a:xfrm>
            <a:off x="3928533" y="3200400"/>
            <a:ext cx="609600" cy="3810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144" y="432"/>
              </a:cxn>
              <a:cxn ang="0">
                <a:pos x="288" y="96"/>
              </a:cxn>
              <a:cxn ang="0">
                <a:pos x="480" y="0"/>
              </a:cxn>
            </a:cxnLst>
            <a:rect l="0" t="0" r="r" b="b"/>
            <a:pathLst>
              <a:path w="480" h="528">
                <a:moveTo>
                  <a:pt x="0" y="528"/>
                </a:moveTo>
                <a:cubicBezTo>
                  <a:pt x="48" y="516"/>
                  <a:pt x="96" y="504"/>
                  <a:pt x="144" y="432"/>
                </a:cubicBezTo>
                <a:cubicBezTo>
                  <a:pt x="192" y="360"/>
                  <a:pt x="232" y="168"/>
                  <a:pt x="288" y="96"/>
                </a:cubicBezTo>
                <a:cubicBezTo>
                  <a:pt x="344" y="24"/>
                  <a:pt x="412" y="12"/>
                  <a:pt x="48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230411" name="Freeform 1035"/>
          <p:cNvSpPr>
            <a:spLocks/>
          </p:cNvSpPr>
          <p:nvPr/>
        </p:nvSpPr>
        <p:spPr bwMode="auto">
          <a:xfrm flipV="1">
            <a:off x="3928533" y="2438400"/>
            <a:ext cx="609600" cy="6096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144" y="432"/>
              </a:cxn>
              <a:cxn ang="0">
                <a:pos x="288" y="96"/>
              </a:cxn>
              <a:cxn ang="0">
                <a:pos x="480" y="0"/>
              </a:cxn>
            </a:cxnLst>
            <a:rect l="0" t="0" r="r" b="b"/>
            <a:pathLst>
              <a:path w="480" h="528">
                <a:moveTo>
                  <a:pt x="0" y="528"/>
                </a:moveTo>
                <a:cubicBezTo>
                  <a:pt x="48" y="516"/>
                  <a:pt x="96" y="504"/>
                  <a:pt x="144" y="432"/>
                </a:cubicBezTo>
                <a:cubicBezTo>
                  <a:pt x="192" y="360"/>
                  <a:pt x="232" y="168"/>
                  <a:pt x="288" y="96"/>
                </a:cubicBezTo>
                <a:cubicBezTo>
                  <a:pt x="344" y="24"/>
                  <a:pt x="412" y="12"/>
                  <a:pt x="48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230412" name="Text Box 1036"/>
          <p:cNvSpPr txBox="1">
            <a:spLocks noChangeArrowheads="1"/>
          </p:cNvSpPr>
          <p:nvPr/>
        </p:nvSpPr>
        <p:spPr bwMode="auto">
          <a:xfrm>
            <a:off x="2167467" y="4349750"/>
            <a:ext cx="1761067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AU" dirty="0">
                <a:effectLst/>
              </a:rPr>
              <a:t>Windows/Citrix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Terminal Server</a:t>
            </a:r>
            <a:endParaRPr lang="en-AU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0413" name="Freeform 1037"/>
          <p:cNvSpPr>
            <a:spLocks/>
          </p:cNvSpPr>
          <p:nvPr/>
        </p:nvSpPr>
        <p:spPr bwMode="auto">
          <a:xfrm>
            <a:off x="3928533" y="3352800"/>
            <a:ext cx="609600" cy="14478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144" y="432"/>
              </a:cxn>
              <a:cxn ang="0">
                <a:pos x="288" y="96"/>
              </a:cxn>
              <a:cxn ang="0">
                <a:pos x="480" y="0"/>
              </a:cxn>
            </a:cxnLst>
            <a:rect l="0" t="0" r="r" b="b"/>
            <a:pathLst>
              <a:path w="480" h="528">
                <a:moveTo>
                  <a:pt x="0" y="528"/>
                </a:moveTo>
                <a:cubicBezTo>
                  <a:pt x="48" y="516"/>
                  <a:pt x="96" y="504"/>
                  <a:pt x="144" y="432"/>
                </a:cubicBezTo>
                <a:cubicBezTo>
                  <a:pt x="192" y="360"/>
                  <a:pt x="232" y="168"/>
                  <a:pt x="288" y="96"/>
                </a:cubicBezTo>
                <a:cubicBezTo>
                  <a:pt x="344" y="24"/>
                  <a:pt x="412" y="12"/>
                  <a:pt x="48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22541" name="Text Box 1038"/>
          <p:cNvSpPr txBox="1">
            <a:spLocks noChangeArrowheads="1"/>
          </p:cNvSpPr>
          <p:nvPr/>
        </p:nvSpPr>
        <p:spPr bwMode="auto">
          <a:xfrm>
            <a:off x="7992533" y="3648076"/>
            <a:ext cx="8128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>
              <a:spcBef>
                <a:spcPct val="35000"/>
              </a:spcBef>
              <a:buSzPct val="100000"/>
              <a:buChar char="–"/>
              <a:defRPr sz="3200">
                <a:solidFill>
                  <a:schemeClr val="accent2"/>
                </a:solidFill>
                <a:latin typeface="Garamond" pitchFamily="18" charset="0"/>
              </a:defRPr>
            </a:lvl1pPr>
            <a:lvl2pPr marL="742950" indent="-285750" algn="l">
              <a:spcBef>
                <a:spcPct val="35000"/>
              </a:spcBef>
              <a:buSzPct val="75000"/>
              <a:buChar char="•"/>
              <a:defRPr sz="2800">
                <a:solidFill>
                  <a:schemeClr val="accent2"/>
                </a:solidFill>
                <a:latin typeface="Garamond" pitchFamily="18" charset="0"/>
              </a:defRPr>
            </a:lvl2pPr>
            <a:lvl3pPr marL="1143000" indent="-228600" algn="l">
              <a:spcBef>
                <a:spcPct val="35000"/>
              </a:spcBef>
              <a:buSzPct val="100000"/>
              <a:buChar char="»"/>
              <a:defRPr sz="2400">
                <a:solidFill>
                  <a:schemeClr val="accent2"/>
                </a:solidFill>
                <a:latin typeface="Garamond" pitchFamily="18" charset="0"/>
              </a:defRPr>
            </a:lvl3pPr>
            <a:lvl4pPr marL="1600200" indent="-228600" algn="l">
              <a:spcBef>
                <a:spcPct val="35000"/>
              </a:spcBef>
              <a:buSzPct val="100000"/>
              <a:buChar char="–"/>
              <a:defRPr sz="2200">
                <a:solidFill>
                  <a:schemeClr val="accent2"/>
                </a:solidFill>
                <a:latin typeface="Garamond" pitchFamily="18" charset="0"/>
              </a:defRPr>
            </a:lvl4pPr>
            <a:lvl5pPr marL="2057400" indent="-228600" algn="l">
              <a:spcBef>
                <a:spcPct val="35000"/>
              </a:spcBef>
              <a:buSzPct val="100000"/>
              <a:buChar char="»"/>
              <a:defRPr sz="2000">
                <a:solidFill>
                  <a:schemeClr val="accent2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accent2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accent2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accent2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accent2"/>
                </a:solidFill>
                <a:latin typeface="Garamond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effectLst/>
              </a:rPr>
              <a:t>DB 3</a:t>
            </a:r>
            <a:endParaRPr lang="en-AU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230415" name="Freeform 1039"/>
          <p:cNvSpPr>
            <a:spLocks/>
          </p:cNvSpPr>
          <p:nvPr/>
        </p:nvSpPr>
        <p:spPr bwMode="auto">
          <a:xfrm flipV="1">
            <a:off x="7518400" y="3276600"/>
            <a:ext cx="474133" cy="6096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144" y="432"/>
              </a:cxn>
              <a:cxn ang="0">
                <a:pos x="288" y="96"/>
              </a:cxn>
              <a:cxn ang="0">
                <a:pos x="480" y="0"/>
              </a:cxn>
            </a:cxnLst>
            <a:rect l="0" t="0" r="r" b="b"/>
            <a:pathLst>
              <a:path w="480" h="528">
                <a:moveTo>
                  <a:pt x="0" y="528"/>
                </a:moveTo>
                <a:cubicBezTo>
                  <a:pt x="48" y="516"/>
                  <a:pt x="96" y="504"/>
                  <a:pt x="144" y="432"/>
                </a:cubicBezTo>
                <a:cubicBezTo>
                  <a:pt x="192" y="360"/>
                  <a:pt x="232" y="168"/>
                  <a:pt x="288" y="96"/>
                </a:cubicBezTo>
                <a:cubicBezTo>
                  <a:pt x="344" y="24"/>
                  <a:pt x="412" y="12"/>
                  <a:pt x="48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230416" name="Freeform 1040"/>
          <p:cNvSpPr>
            <a:spLocks/>
          </p:cNvSpPr>
          <p:nvPr/>
        </p:nvSpPr>
        <p:spPr bwMode="auto">
          <a:xfrm>
            <a:off x="7518400" y="2438400"/>
            <a:ext cx="474133" cy="6858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144" y="432"/>
              </a:cxn>
              <a:cxn ang="0">
                <a:pos x="288" y="96"/>
              </a:cxn>
              <a:cxn ang="0">
                <a:pos x="480" y="0"/>
              </a:cxn>
            </a:cxnLst>
            <a:rect l="0" t="0" r="r" b="b"/>
            <a:pathLst>
              <a:path w="480" h="528">
                <a:moveTo>
                  <a:pt x="0" y="528"/>
                </a:moveTo>
                <a:cubicBezTo>
                  <a:pt x="48" y="516"/>
                  <a:pt x="96" y="504"/>
                  <a:pt x="144" y="432"/>
                </a:cubicBezTo>
                <a:cubicBezTo>
                  <a:pt x="192" y="360"/>
                  <a:pt x="232" y="168"/>
                  <a:pt x="288" y="96"/>
                </a:cubicBezTo>
                <a:cubicBezTo>
                  <a:pt x="344" y="24"/>
                  <a:pt x="412" y="12"/>
                  <a:pt x="48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22544" name="Text Box 1041"/>
          <p:cNvSpPr txBox="1">
            <a:spLocks noChangeArrowheads="1"/>
          </p:cNvSpPr>
          <p:nvPr/>
        </p:nvSpPr>
        <p:spPr bwMode="auto">
          <a:xfrm>
            <a:off x="7992533" y="2962276"/>
            <a:ext cx="8128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>
              <a:spcBef>
                <a:spcPct val="35000"/>
              </a:spcBef>
              <a:buSzPct val="100000"/>
              <a:buChar char="–"/>
              <a:defRPr sz="3200">
                <a:solidFill>
                  <a:schemeClr val="accent2"/>
                </a:solidFill>
                <a:latin typeface="Garamond" pitchFamily="18" charset="0"/>
              </a:defRPr>
            </a:lvl1pPr>
            <a:lvl2pPr marL="742950" indent="-285750" algn="l">
              <a:spcBef>
                <a:spcPct val="35000"/>
              </a:spcBef>
              <a:buSzPct val="75000"/>
              <a:buChar char="•"/>
              <a:defRPr sz="2800">
                <a:solidFill>
                  <a:schemeClr val="accent2"/>
                </a:solidFill>
                <a:latin typeface="Garamond" pitchFamily="18" charset="0"/>
              </a:defRPr>
            </a:lvl2pPr>
            <a:lvl3pPr marL="1143000" indent="-228600" algn="l">
              <a:spcBef>
                <a:spcPct val="35000"/>
              </a:spcBef>
              <a:buSzPct val="100000"/>
              <a:buChar char="»"/>
              <a:defRPr sz="2400">
                <a:solidFill>
                  <a:schemeClr val="accent2"/>
                </a:solidFill>
                <a:latin typeface="Garamond" pitchFamily="18" charset="0"/>
              </a:defRPr>
            </a:lvl3pPr>
            <a:lvl4pPr marL="1600200" indent="-228600" algn="l">
              <a:spcBef>
                <a:spcPct val="35000"/>
              </a:spcBef>
              <a:buSzPct val="100000"/>
              <a:buChar char="–"/>
              <a:defRPr sz="2200">
                <a:solidFill>
                  <a:schemeClr val="accent2"/>
                </a:solidFill>
                <a:latin typeface="Garamond" pitchFamily="18" charset="0"/>
              </a:defRPr>
            </a:lvl4pPr>
            <a:lvl5pPr marL="2057400" indent="-228600" algn="l">
              <a:spcBef>
                <a:spcPct val="35000"/>
              </a:spcBef>
              <a:buSzPct val="100000"/>
              <a:buChar char="»"/>
              <a:defRPr sz="2000">
                <a:solidFill>
                  <a:schemeClr val="accent2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accent2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accent2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accent2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accent2"/>
                </a:solidFill>
                <a:latin typeface="Garamond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effectLst/>
              </a:rPr>
              <a:t>DB 2</a:t>
            </a:r>
            <a:endParaRPr lang="en-AU" alt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230418" name="Line 1042"/>
          <p:cNvSpPr>
            <a:spLocks noChangeShapeType="1"/>
          </p:cNvSpPr>
          <p:nvPr/>
        </p:nvSpPr>
        <p:spPr bwMode="auto">
          <a:xfrm>
            <a:off x="1964267" y="12954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230419" name="Line 1043"/>
          <p:cNvSpPr>
            <a:spLocks noChangeShapeType="1"/>
          </p:cNvSpPr>
          <p:nvPr/>
        </p:nvSpPr>
        <p:spPr bwMode="auto">
          <a:xfrm>
            <a:off x="4267200" y="12954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230420" name="Line 1044"/>
          <p:cNvSpPr>
            <a:spLocks noChangeShapeType="1"/>
          </p:cNvSpPr>
          <p:nvPr/>
        </p:nvSpPr>
        <p:spPr bwMode="auto">
          <a:xfrm>
            <a:off x="6502400" y="12954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230421" name="Text Box 1045"/>
          <p:cNvSpPr txBox="1">
            <a:spLocks noChangeArrowheads="1"/>
          </p:cNvSpPr>
          <p:nvPr/>
        </p:nvSpPr>
        <p:spPr bwMode="auto">
          <a:xfrm>
            <a:off x="2438400" y="1447800"/>
            <a:ext cx="1537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400">
                <a:effectLst/>
              </a:rPr>
              <a:t>Presentation Tier</a:t>
            </a:r>
            <a:endParaRPr lang="en-A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0422" name="Text Box 1046"/>
          <p:cNvSpPr txBox="1">
            <a:spLocks noChangeArrowheads="1"/>
          </p:cNvSpPr>
          <p:nvPr/>
        </p:nvSpPr>
        <p:spPr bwMode="auto">
          <a:xfrm>
            <a:off x="4930422" y="1447800"/>
            <a:ext cx="1259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400">
                <a:effectLst/>
              </a:rPr>
              <a:t>Business Tier</a:t>
            </a:r>
            <a:endParaRPr lang="en-A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0423" name="Text Box 1047"/>
          <p:cNvSpPr txBox="1">
            <a:spLocks noChangeArrowheads="1"/>
          </p:cNvSpPr>
          <p:nvPr/>
        </p:nvSpPr>
        <p:spPr bwMode="auto">
          <a:xfrm>
            <a:off x="6976534" y="1447800"/>
            <a:ext cx="9105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400">
                <a:effectLst/>
              </a:rPr>
              <a:t>Data Tier</a:t>
            </a:r>
            <a:endParaRPr lang="en-A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0424" name="Text Box 1048"/>
          <p:cNvSpPr txBox="1">
            <a:spLocks noChangeArrowheads="1"/>
          </p:cNvSpPr>
          <p:nvPr/>
        </p:nvSpPr>
        <p:spPr bwMode="auto">
          <a:xfrm>
            <a:off x="410634" y="4343400"/>
            <a:ext cx="117211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dirty="0">
                <a:effectLst/>
              </a:rPr>
              <a:t>WTS GUI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Client</a:t>
            </a:r>
            <a:endParaRPr lang="en-AU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0425" name="Line 1049"/>
          <p:cNvSpPr>
            <a:spLocks noChangeShapeType="1"/>
          </p:cNvSpPr>
          <p:nvPr/>
        </p:nvSpPr>
        <p:spPr bwMode="auto">
          <a:xfrm>
            <a:off x="1693334" y="4724400"/>
            <a:ext cx="4741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230426" name="Text Box 1050"/>
          <p:cNvSpPr txBox="1">
            <a:spLocks noChangeArrowheads="1"/>
          </p:cNvSpPr>
          <p:nvPr/>
        </p:nvSpPr>
        <p:spPr bwMode="auto">
          <a:xfrm>
            <a:off x="541867" y="3200400"/>
            <a:ext cx="338666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AU" dirty="0">
                <a:effectLst/>
              </a:rPr>
              <a:t>Windows GUI</a:t>
            </a:r>
            <a:br>
              <a:rPr lang="en-AU" dirty="0">
                <a:effectLst/>
              </a:rPr>
            </a:br>
            <a:r>
              <a:rPr lang="en-AU" dirty="0">
                <a:effectLst/>
              </a:rPr>
              <a:t>Client</a:t>
            </a:r>
            <a:endParaRPr lang="en-AU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0427" name="Text Box 1051"/>
          <p:cNvSpPr txBox="1">
            <a:spLocks noChangeArrowheads="1"/>
          </p:cNvSpPr>
          <p:nvPr/>
        </p:nvSpPr>
        <p:spPr bwMode="auto">
          <a:xfrm>
            <a:off x="862189" y="1447800"/>
            <a:ext cx="1120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400">
                <a:effectLst/>
              </a:rPr>
              <a:t>Display Tier</a:t>
            </a:r>
            <a:endParaRPr lang="en-A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0431" name="Text Box 1055"/>
          <p:cNvSpPr txBox="1">
            <a:spLocks noChangeArrowheads="1"/>
          </p:cNvSpPr>
          <p:nvPr/>
        </p:nvSpPr>
        <p:spPr bwMode="auto">
          <a:xfrm>
            <a:off x="6570133" y="2749550"/>
            <a:ext cx="948267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AU">
                <a:effectLst/>
              </a:rPr>
              <a:t>Data</a:t>
            </a:r>
            <a:endParaRPr lang="en-US">
              <a:effectLst/>
            </a:endParaRPr>
          </a:p>
          <a:p>
            <a:pPr>
              <a:defRPr/>
            </a:pPr>
            <a:r>
              <a:rPr lang="en-US">
                <a:effectLst/>
              </a:rPr>
              <a:t>Server</a:t>
            </a:r>
            <a:endParaRPr lang="en-A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0432" name="Line 1056"/>
          <p:cNvSpPr>
            <a:spLocks noChangeShapeType="1"/>
          </p:cNvSpPr>
          <p:nvPr/>
        </p:nvSpPr>
        <p:spPr bwMode="auto">
          <a:xfrm>
            <a:off x="6231467" y="3200400"/>
            <a:ext cx="338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21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Distributing the Business 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57200" y="1143000"/>
            <a:ext cx="8763000" cy="5334000"/>
          </a:xfrm>
        </p:spPr>
        <p:txBody>
          <a:bodyPr rtlCol="0">
            <a:normAutofit/>
          </a:bodyPr>
          <a:lstStyle/>
          <a:p>
            <a:pPr marL="800100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3600" dirty="0"/>
              <a:t>Business tier could be distributed for various reasons:</a:t>
            </a:r>
          </a:p>
          <a:p>
            <a:pPr marL="1250950" lvl="1" indent="-336550" algn="just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6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3100" dirty="0"/>
              <a:t>Parallel computing - split one job among many servers</a:t>
            </a:r>
          </a:p>
          <a:p>
            <a:pPr marL="1250950" lvl="1" indent="-336550" algn="just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6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3100" dirty="0"/>
              <a:t>Load balancing - have a controller component redirect presentation clients to a least-utilized business tier server</a:t>
            </a:r>
          </a:p>
          <a:p>
            <a:pPr marL="1250950" lvl="1" indent="-336550" algn="just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6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3100" dirty="0"/>
              <a:t>Fault tolerance - robustness to system faults or data faults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1CF22A3-67A4-4CC4-92C0-E542DC0AEDB6}" type="slidenum">
              <a:rPr lang="en-US" altLang="en-US" smtClean="0">
                <a:solidFill>
                  <a:srgbClr val="3F3F3F"/>
                </a:solidFill>
              </a:rPr>
              <a:pPr/>
              <a:t>27</a:t>
            </a:fld>
            <a:endParaRPr lang="en-US" altLang="en-US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88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Parallel Computing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5" y="5162550"/>
            <a:ext cx="8435975" cy="1466850"/>
          </a:xfrm>
        </p:spPr>
        <p:txBody>
          <a:bodyPr rtlCol="0">
            <a:normAutofit fontScale="55000" lnSpcReduction="20000"/>
          </a:bodyPr>
          <a:lstStyle/>
          <a:p>
            <a:pPr marL="800100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5900" dirty="0"/>
              <a:t>Controller passes job to server farm, returns response</a:t>
            </a:r>
          </a:p>
          <a:p>
            <a:pPr marL="1250950" lvl="1" indent="-336550" algn="just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6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3600" dirty="0"/>
              <a:t>Business servers collaborate via data sharing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4A2E15-6431-463E-8EE7-8207B5AF3C99}" type="slidenum">
              <a:rPr lang="en-US" altLang="en-US" smtClean="0">
                <a:solidFill>
                  <a:srgbClr val="3F3F3F"/>
                </a:solidFill>
              </a:rPr>
              <a:pPr/>
              <a:t>28</a:t>
            </a:fld>
            <a:endParaRPr lang="en-US" altLang="en-US">
              <a:solidFill>
                <a:srgbClr val="3F3F3F"/>
              </a:solidFill>
            </a:endParaRPr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7946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096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Load Balancing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181600"/>
            <a:ext cx="8763000" cy="1371600"/>
          </a:xfrm>
        </p:spPr>
        <p:txBody>
          <a:bodyPr rtlCol="0">
            <a:noAutofit/>
          </a:bodyPr>
          <a:lstStyle/>
          <a:p>
            <a:pPr marL="8001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800" dirty="0"/>
              <a:t>Controller passes job to one server, returns response</a:t>
            </a:r>
          </a:p>
          <a:p>
            <a:pPr marL="8001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FF0000"/>
                </a:solidFill>
              </a:rPr>
              <a:t>Alternative</a:t>
            </a:r>
            <a:r>
              <a:rPr lang="en-US" sz="2800" dirty="0"/>
              <a:t>: Controller tells client which server to use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/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CA0911-D4D6-497D-BDCE-E25933933AD9}" type="slidenum">
              <a:rPr lang="en-US" altLang="en-US" smtClean="0">
                <a:solidFill>
                  <a:srgbClr val="3F3F3F"/>
                </a:solidFill>
              </a:rPr>
              <a:pPr/>
              <a:t>29</a:t>
            </a:fld>
            <a:endParaRPr lang="en-US" altLang="en-US">
              <a:solidFill>
                <a:srgbClr val="3F3F3F"/>
              </a:solidFill>
            </a:endParaRPr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"/>
          <a:stretch>
            <a:fillRect/>
          </a:stretch>
        </p:blipFill>
        <p:spPr bwMode="auto">
          <a:xfrm>
            <a:off x="762000" y="1600200"/>
            <a:ext cx="80772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77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Architectural Styles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An </a:t>
            </a:r>
            <a:r>
              <a:rPr lang="en-US" altLang="en-US" sz="2800" b="1" dirty="0"/>
              <a:t>architectural style</a:t>
            </a:r>
            <a:r>
              <a:rPr lang="en-US" altLang="en-US" sz="2800" dirty="0"/>
              <a:t> describes a particular way to configure a collection of components and connectors.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/>
              <a:t>Component</a:t>
            </a:r>
            <a:r>
              <a:rPr lang="en-US" altLang="en-US" sz="2400" dirty="0"/>
              <a:t> -  a module with well-defined interfaces; reusable, replaceable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/>
              <a:t>Connector</a:t>
            </a:r>
            <a:r>
              <a:rPr lang="en-US" altLang="en-US" sz="2400" dirty="0"/>
              <a:t> – communication link between modules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Architectures</a:t>
            </a:r>
            <a:r>
              <a:rPr lang="en-US" altLang="en-US" sz="2400" dirty="0"/>
              <a:t> </a:t>
            </a:r>
            <a:r>
              <a:rPr lang="en-US" altLang="en-US" sz="2800" dirty="0"/>
              <a:t>suitable</a:t>
            </a:r>
            <a:r>
              <a:rPr lang="en-US" altLang="en-US" sz="2400" dirty="0"/>
              <a:t> </a:t>
            </a:r>
            <a:r>
              <a:rPr lang="en-US" altLang="en-US" sz="2800" dirty="0"/>
              <a:t>for</a:t>
            </a:r>
            <a:r>
              <a:rPr lang="en-US" altLang="en-US" sz="2400" dirty="0"/>
              <a:t> </a:t>
            </a:r>
            <a:r>
              <a:rPr lang="en-US" altLang="en-US" sz="2800" dirty="0"/>
              <a:t>distributed</a:t>
            </a:r>
            <a:r>
              <a:rPr lang="en-US" altLang="en-US" sz="2400" dirty="0"/>
              <a:t> </a:t>
            </a:r>
            <a:r>
              <a:rPr lang="en-US" altLang="en-US" sz="2800" dirty="0"/>
              <a:t>systems: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Layered architectures*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Component-based architectures*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Data-centered architectures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Event-based architectures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Fault Tolerant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968875"/>
            <a:ext cx="8229600" cy="1096963"/>
          </a:xfrm>
        </p:spPr>
        <p:txBody>
          <a:bodyPr rtlCol="0">
            <a:noAutofit/>
          </a:bodyPr>
          <a:lstStyle/>
          <a:p>
            <a:pPr marL="576072" indent="-457200" algn="just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800" dirty="0"/>
              <a:t>Data faults: Controller asks all servers to do the same job</a:t>
            </a:r>
          </a:p>
          <a:p>
            <a:pPr marL="1250950" lvl="1" indent="-33655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6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2000" dirty="0"/>
              <a:t>Then compares results to detect faults</a:t>
            </a:r>
          </a:p>
          <a:p>
            <a:pPr marL="576072" indent="-457200" algn="just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800" dirty="0"/>
              <a:t>System faults: Controller uses any server that is up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600" dirty="0"/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310008-5016-4E24-AAE3-C13D02D82A8A}" type="slidenum">
              <a:rPr lang="en-US" altLang="en-US" smtClean="0">
                <a:solidFill>
                  <a:srgbClr val="3F3F3F"/>
                </a:solidFill>
              </a:rPr>
              <a:pPr/>
              <a:t>30</a:t>
            </a:fld>
            <a:endParaRPr lang="en-US" altLang="en-US">
              <a:solidFill>
                <a:srgbClr val="3F3F3F"/>
              </a:solidFill>
            </a:endParaRPr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153400" cy="344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01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Whether to tier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793750" lvl="1" indent="-33655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3200" dirty="0"/>
              <a:t>Advantages</a:t>
            </a:r>
          </a:p>
          <a:p>
            <a:pPr marL="793750" lvl="1" indent="-336550">
              <a:lnSpc>
                <a:spcPct val="80000"/>
              </a:lnSpc>
              <a:buClr>
                <a:schemeClr val="accent6"/>
              </a:buClr>
              <a:buSzPct val="100000"/>
              <a:buFont typeface="Wingdings" pitchFamily="2" charset="2"/>
              <a:buChar char="§"/>
              <a:defRPr/>
            </a:pPr>
            <a:endParaRPr lang="en-US" sz="3200" dirty="0"/>
          </a:p>
          <a:p>
            <a:pPr marL="457200" lvl="1" indent="0">
              <a:lnSpc>
                <a:spcPct val="80000"/>
              </a:lnSpc>
              <a:buClr>
                <a:schemeClr val="accent6"/>
              </a:buClr>
              <a:buSzPct val="100000"/>
              <a:buNone/>
              <a:defRPr/>
            </a:pPr>
            <a:r>
              <a:rPr lang="en-US" sz="3200" dirty="0"/>
              <a:t> - Can reuse code (high coherence, low coupling)</a:t>
            </a:r>
          </a:p>
          <a:p>
            <a:pPr marL="457200" lvl="1" indent="0">
              <a:lnSpc>
                <a:spcPct val="80000"/>
              </a:lnSpc>
              <a:buClr>
                <a:schemeClr val="accent6"/>
              </a:buClr>
              <a:buSzPct val="100000"/>
              <a:buNone/>
              <a:defRPr/>
            </a:pPr>
            <a:r>
              <a:rPr lang="en-US" sz="3200" dirty="0"/>
              <a:t> - Scalable</a:t>
            </a:r>
          </a:p>
          <a:p>
            <a:pPr marL="457200" lvl="1" indent="0">
              <a:lnSpc>
                <a:spcPct val="80000"/>
              </a:lnSpc>
              <a:buClr>
                <a:schemeClr val="accent6"/>
              </a:buClr>
              <a:buSzPct val="100000"/>
              <a:buNone/>
              <a:defRPr/>
            </a:pPr>
            <a:r>
              <a:rPr lang="en-US" sz="3200" dirty="0"/>
              <a:t> - Integrity</a:t>
            </a:r>
          </a:p>
          <a:p>
            <a:pPr marL="457200" lvl="1" indent="0">
              <a:lnSpc>
                <a:spcPct val="80000"/>
              </a:lnSpc>
              <a:buClr>
                <a:schemeClr val="accent6"/>
              </a:buClr>
              <a:buSzPct val="100000"/>
              <a:buNone/>
              <a:defRPr/>
            </a:pPr>
            <a:r>
              <a:rPr lang="en-US" sz="3200" dirty="0"/>
              <a:t> - Fault tolerance</a:t>
            </a:r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6"/>
              </a:buClr>
              <a:buSzPct val="100000"/>
              <a:buNone/>
              <a:defRPr/>
            </a:pPr>
            <a:endParaRPr lang="en-US" sz="3200" dirty="0"/>
          </a:p>
          <a:p>
            <a:pPr marL="793750" lvl="1" indent="-33655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3200" dirty="0"/>
              <a:t>Disadvantages</a:t>
            </a:r>
          </a:p>
          <a:p>
            <a:pPr marL="793750" lvl="1" indent="-33655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defRPr/>
            </a:pPr>
            <a:endParaRPr lang="en-US" sz="3200" dirty="0"/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6"/>
              </a:buClr>
              <a:buSzPct val="100000"/>
              <a:buFontTx/>
              <a:buChar char="-"/>
              <a:defRPr/>
            </a:pPr>
            <a:r>
              <a:rPr lang="en-US" sz="3200" dirty="0"/>
              <a:t>Increases communication overhead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6"/>
              </a:buClr>
              <a:buSzPct val="100000"/>
              <a:buFontTx/>
              <a:buChar char="-"/>
              <a:defRPr/>
            </a:pPr>
            <a:r>
              <a:rPr lang="en-US" sz="3200" dirty="0"/>
              <a:t>Errors/Losses in message transmission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6"/>
              </a:buClr>
              <a:buSzPct val="100000"/>
              <a:buFontTx/>
              <a:buChar char="-"/>
              <a:defRPr/>
            </a:pPr>
            <a:r>
              <a:rPr lang="en-US" sz="3200" dirty="0"/>
              <a:t>Can pose security risks (e.g. packet sniffing)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6"/>
              </a:buClr>
              <a:buSzPct val="100000"/>
              <a:buFontTx/>
              <a:buChar char="-"/>
              <a:defRPr/>
            </a:pPr>
            <a:r>
              <a:rPr lang="en-US" sz="3200" dirty="0"/>
              <a:t>Increased Complexity</a:t>
            </a:r>
            <a:endParaRPr lang="en-US" sz="2000" dirty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E53665-5A15-4C65-A33A-B3CD2665F8FD}" type="slidenum">
              <a:rPr lang="en-US" altLang="en-US" smtClean="0">
                <a:solidFill>
                  <a:srgbClr val="3F3F3F"/>
                </a:solidFill>
              </a:rPr>
              <a:pPr/>
              <a:t>31</a:t>
            </a:fld>
            <a:endParaRPr lang="en-US" altLang="en-US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4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Peer-to-Peer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Nodes act as both client and server; interaction is symmetric (e.g. Pastry, Chord)</a:t>
            </a:r>
          </a:p>
          <a:p>
            <a:pPr eaLnBrk="1" hangingPunct="1"/>
            <a:r>
              <a:rPr lang="en-US" altLang="en-US" sz="2800" dirty="0"/>
              <a:t>Each node acts as a server for part of the total system data</a:t>
            </a:r>
          </a:p>
          <a:p>
            <a:pPr eaLnBrk="1" hangingPunct="1"/>
            <a:r>
              <a:rPr lang="en-US" altLang="en-US" sz="2800" b="1" dirty="0"/>
              <a:t>Overlay networks</a:t>
            </a:r>
            <a:r>
              <a:rPr lang="en-US" altLang="en-US" sz="2800" dirty="0"/>
              <a:t> connect nodes in the P2P system</a:t>
            </a:r>
          </a:p>
          <a:p>
            <a:pPr lvl="1" eaLnBrk="1" hangingPunct="1"/>
            <a:r>
              <a:rPr lang="en-US" altLang="en-US" sz="2400" dirty="0"/>
              <a:t>Nodes in the overlay use their own addressing system for storing and retrieving data in the system</a:t>
            </a:r>
          </a:p>
          <a:p>
            <a:pPr lvl="1" eaLnBrk="1" hangingPunct="1"/>
            <a:r>
              <a:rPr lang="en-US" altLang="en-US" sz="2400" dirty="0"/>
              <a:t>Nodes can route requests to locations that may not be known by the requester.</a:t>
            </a:r>
          </a:p>
          <a:p>
            <a:pPr marL="457200" lvl="1" indent="0" eaLnBrk="1" hangingPunct="1">
              <a:buNone/>
            </a:pPr>
            <a:endParaRPr lang="en-US" altLang="en-US" sz="2400" dirty="0"/>
          </a:p>
          <a:p>
            <a:pPr lvl="1"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P2P v Client/Server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754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P2P computing allows end users to communicate without a dedicated server.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Communication is still usually synchronous (blocking)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There is less likelihood of performance bottlenecks since communication is more distributed.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Data distribution leads to workload distribution.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Resource discovery is more difficult than in centralized client-server computing &amp; look-up/retrieval is slower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P2P can be more fault tolerant, more resistant to denial of service attacks because network content is distributed.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Individual hosts may be unreliable, but overall, the system should maintain a consistent level of service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– E.g. Chord</a:t>
            </a:r>
          </a:p>
          <a:p>
            <a:r>
              <a:rPr lang="en-US" dirty="0"/>
              <a:t>Unstructured – E.g. </a:t>
            </a:r>
            <a:r>
              <a:rPr lang="en-US" dirty="0" err="1"/>
              <a:t>BitTorrent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19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Hybrid Architectures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Combine client-server and P2P architectures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Edge-server systems; e.g. ISPs, which act as servers to their clients, but cooperate with other edge servers to host shared content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Collaborative distributed systems; e.g., </a:t>
            </a:r>
            <a:r>
              <a:rPr lang="en-US" altLang="en-US" dirty="0" err="1"/>
              <a:t>BitTorrent</a:t>
            </a:r>
            <a:r>
              <a:rPr lang="en-US" altLang="en-US" dirty="0"/>
              <a:t>, which supports parallel downloading and uploading of chunks of a file.  First, interact with C/S system, then operate in decentralized manner.</a:t>
            </a:r>
            <a:endParaRPr lang="si-LK" altLang="en-US" dirty="0"/>
          </a:p>
          <a:p>
            <a:pPr lvl="1" eaLnBrk="1" hangingPunct="1">
              <a:lnSpc>
                <a:spcPct val="90000"/>
              </a:lnSpc>
            </a:pPr>
            <a:endParaRPr lang="si-LK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hlinkClick r:id="rId2"/>
              </a:rPr>
              <a:t>https://www.youtube.com/watch?v=6PWUCFmOQwQ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4000"/>
              <a:t>Superpeers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733800" y="5867400"/>
            <a:ext cx="4953000" cy="639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Figure 2-12. </a:t>
            </a:r>
          </a:p>
        </p:txBody>
      </p:sp>
      <p:pic>
        <p:nvPicPr>
          <p:cNvPr id="40964" name="Picture 4" descr="02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48000"/>
            <a:ext cx="4084638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41325" y="1103313"/>
            <a:ext cx="78644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dirty="0"/>
              <a:t>  </a:t>
            </a:r>
            <a:r>
              <a:rPr lang="en-US" altLang="en-US" sz="2400" dirty="0"/>
              <a:t>Maintain indexes to some or all nodes in the system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/>
              <a:t>  Supports resource discovery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/>
              <a:t>  Act as servers to regular peer nodes, peers to other</a:t>
            </a:r>
            <a:br>
              <a:rPr lang="en-US" altLang="en-US" sz="2400" dirty="0"/>
            </a:br>
            <a:r>
              <a:rPr lang="en-US" altLang="en-US" sz="2400" dirty="0"/>
              <a:t>    </a:t>
            </a:r>
            <a:r>
              <a:rPr lang="en-US" altLang="en-US" sz="2400" dirty="0" err="1"/>
              <a:t>superpeers</a:t>
            </a:r>
            <a:r>
              <a:rPr lang="en-US" altLang="en-US" sz="2400" dirty="0"/>
              <a:t> 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/>
              <a:t>  Improve scalability by controlling floods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/>
              <a:t>  Can also monitor state of network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/>
              <a:t>  Example: Napster</a:t>
            </a:r>
          </a:p>
          <a:p>
            <a:pPr eaLnBrk="1" hangingPunct="1"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961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4B2F-EF63-4D92-A054-6E350798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Hash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3506-F2D3-4137-BEDA-DF9A5269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fully decentralized routing mechanism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https://www.youtube.com/watch?v=-UU_ugiPZ9k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72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Possibilities with P2P?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mostly used for file sharing</a:t>
            </a:r>
          </a:p>
          <a:p>
            <a:r>
              <a:rPr lang="en-US" dirty="0" err="1"/>
              <a:t>Blockchain</a:t>
            </a:r>
            <a:r>
              <a:rPr lang="en-US" dirty="0"/>
              <a:t> uses P2P</a:t>
            </a:r>
          </a:p>
          <a:p>
            <a:r>
              <a:rPr lang="en-US" dirty="0"/>
              <a:t>Online Social networks?</a:t>
            </a:r>
          </a:p>
          <a:p>
            <a:r>
              <a:rPr lang="en-US" dirty="0"/>
              <a:t>Taxi applications?</a:t>
            </a:r>
          </a:p>
          <a:p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6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Centralized v Decentralized Architectures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Traditional client-server architectures exhibit </a:t>
            </a:r>
            <a:r>
              <a:rPr lang="en-US" altLang="en-US" sz="2800" b="1" dirty="0"/>
              <a:t>vertical distribution</a:t>
            </a:r>
            <a:r>
              <a:rPr lang="en-US" altLang="en-US" sz="2800" dirty="0"/>
              <a:t>. Each tier serves a different purpose in the system.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/>
              <a:t>Logically</a:t>
            </a:r>
            <a:r>
              <a:rPr lang="en-US" altLang="en-US" sz="2400" dirty="0"/>
              <a:t> different components reside on different nodes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/>
              <a:t>Horizontal distribution</a:t>
            </a:r>
            <a:r>
              <a:rPr lang="en-US" altLang="en-US" sz="2800" dirty="0"/>
              <a:t> (P2P): each node has roughly the same processing capabilities and stores/manages part of the total system data.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Better load balancing, more resistant to denial-of-service attacks, harder to manage than C/S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Communication &amp; control is not hierarchical; all about equal</a:t>
            </a:r>
          </a:p>
        </p:txBody>
      </p:sp>
    </p:spTree>
    <p:extLst>
      <p:ext uri="{BB962C8B-B14F-4D97-AF65-F5344CB8AC3E}">
        <p14:creationId xmlns:p14="http://schemas.microsoft.com/office/powerpoint/2010/main" val="335953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Layered Architecture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486400"/>
            <a:ext cx="8229600" cy="6397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6200" y="1649627"/>
            <a:ext cx="868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Each layer/tier is allocated a specific responsibility of </a:t>
            </a:r>
          </a:p>
          <a:p>
            <a:pPr marL="114300" indent="0">
              <a:buNone/>
            </a:pPr>
            <a:r>
              <a:rPr lang="en-US" sz="2800" dirty="0"/>
              <a:t>   the system</a:t>
            </a:r>
          </a:p>
          <a:p>
            <a:r>
              <a:rPr lang="en-US" sz="2800" dirty="0"/>
              <a:t>Each layer can only interact with the neighboring layers (important for integrity and security)</a:t>
            </a:r>
          </a:p>
          <a:p>
            <a:r>
              <a:rPr lang="en-US" sz="2800" dirty="0"/>
              <a:t>Each layer may contain layers of its own (e.g. Presentation layer could contain two layers: client layer and client presentation layer)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Architecture versus Middleware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Where does middleware fit into an architecture?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Middleware: the software layer between user applications and distributed platforms.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Purpose: to provide distribution transparency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Applications can access programs running on remote nodes without understanding the remote environment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Architecture versus Middleware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Middleware may also have an architecture</a:t>
            </a:r>
          </a:p>
          <a:p>
            <a:pPr lvl="1" eaLnBrk="1" hangingPunct="1"/>
            <a:r>
              <a:rPr lang="en-US" altLang="en-US" dirty="0"/>
              <a:t>e.g., CORBA has an object based style.</a:t>
            </a:r>
          </a:p>
          <a:p>
            <a:pPr eaLnBrk="1" hangingPunct="1"/>
            <a:r>
              <a:rPr lang="en-US" altLang="en-US" dirty="0"/>
              <a:t>Use of a specific architectural style can make it easier to develop applications, but it may also lead to a less flexible system.</a:t>
            </a:r>
          </a:p>
          <a:p>
            <a:pPr eaLnBrk="1" hangingPunct="1"/>
            <a:r>
              <a:rPr lang="en-US" altLang="en-US" dirty="0"/>
              <a:t>Possible solution: develop middleware that can be customized as needed for different applications with different architectures.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en-US" altLang="en-US" sz="2800" dirty="0"/>
              <a:t>Software Architecture Vs System Architecture</a:t>
            </a:r>
          </a:p>
          <a:p>
            <a:pPr lvl="1" eaLnBrk="1" hangingPunct="1"/>
            <a:r>
              <a:rPr lang="en-US" altLang="en-US" sz="2800" dirty="0"/>
              <a:t>Different Software Architectural styles – Layered, Component based, event driven, data centered…</a:t>
            </a:r>
          </a:p>
          <a:p>
            <a:pPr lvl="1" eaLnBrk="1" hangingPunct="1"/>
            <a:r>
              <a:rPr lang="en-US" altLang="en-US" sz="2800" dirty="0"/>
              <a:t>Can have combinations of these styles</a:t>
            </a:r>
          </a:p>
          <a:p>
            <a:pPr lvl="1" eaLnBrk="1" hangingPunct="1"/>
            <a:r>
              <a:rPr lang="en-US" altLang="en-US" sz="2800" dirty="0"/>
              <a:t>Different System Architectures – Client Server, Peer to Peer, Hybrid</a:t>
            </a:r>
          </a:p>
        </p:txBody>
      </p:sp>
    </p:spTree>
    <p:extLst>
      <p:ext uri="{BB962C8B-B14F-4D97-AF65-F5344CB8AC3E}">
        <p14:creationId xmlns:p14="http://schemas.microsoft.com/office/powerpoint/2010/main" val="1473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Layered Architecture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486400"/>
            <a:ext cx="8229600" cy="6397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</p:txBody>
      </p:sp>
      <p:pic>
        <p:nvPicPr>
          <p:cNvPr id="5124" name="Picture 4" descr="02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87"/>
          <a:stretch>
            <a:fillRect/>
          </a:stretch>
        </p:blipFill>
        <p:spPr bwMode="auto">
          <a:xfrm>
            <a:off x="533400" y="1524000"/>
            <a:ext cx="390366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124200"/>
            <a:ext cx="4738529" cy="35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2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Component based architecture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486400"/>
            <a:ext cx="8229600" cy="6397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4419600"/>
            <a:ext cx="868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en-US" sz="2800" dirty="0"/>
              <a:t>Consists of components and connectors</a:t>
            </a:r>
          </a:p>
          <a:p>
            <a:pPr marL="285750" indent="-285750"/>
            <a:r>
              <a:rPr lang="en-US" altLang="en-US" sz="2800" dirty="0"/>
              <a:t>Component based is less structured</a:t>
            </a:r>
          </a:p>
          <a:p>
            <a:pPr marL="114300" indent="0">
              <a:buNone/>
            </a:pPr>
            <a:r>
              <a:rPr lang="en-US" altLang="en-US" sz="2800" dirty="0"/>
              <a:t> 	 </a:t>
            </a:r>
          </a:p>
          <a:p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214C98-B711-4616-8F65-BE78BF260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12973"/>
            <a:ext cx="3829050" cy="2876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5932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Component based architecture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486400"/>
            <a:ext cx="8229600" cy="6397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200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1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Data-Centered Architectures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Main purpose: data access and update</a:t>
            </a:r>
          </a:p>
          <a:p>
            <a:pPr eaLnBrk="1" hangingPunct="1"/>
            <a:r>
              <a:rPr lang="en-US" altLang="en-US" sz="2800" dirty="0"/>
              <a:t>Processes interact by reading and modifying data in some shared repository (active or passive)</a:t>
            </a:r>
          </a:p>
          <a:p>
            <a:pPr eaLnBrk="1" hangingPunct="1"/>
            <a:endParaRPr lang="en-US" altLang="en-US" sz="2800" dirty="0"/>
          </a:p>
          <a:p>
            <a:pPr lvl="1" eaLnBrk="1" hangingPunct="1"/>
            <a:r>
              <a:rPr lang="en-US" altLang="en-US" sz="2400" dirty="0"/>
              <a:t>Traditional data base (passive): responds to requests</a:t>
            </a:r>
          </a:p>
          <a:p>
            <a:pPr lvl="1" eaLnBrk="1" hangingPunct="1"/>
            <a:r>
              <a:rPr lang="en-US" altLang="en-US" sz="2400" dirty="0"/>
              <a:t>Blackboard system (active): clients solve problems collaboratively; system updates clients when information changes.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dirty="0"/>
              <a:t>Event based Architectures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0"/>
            <a:ext cx="8229600" cy="487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7172" name="Picture 4" descr="02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32"/>
          <a:stretch>
            <a:fillRect/>
          </a:stretch>
        </p:blipFill>
        <p:spPr bwMode="auto">
          <a:xfrm>
            <a:off x="1296988" y="1263650"/>
            <a:ext cx="6700837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04800" y="3733800"/>
            <a:ext cx="32353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15608</TotalTime>
  <Words>1682</Words>
  <Application>Microsoft Office PowerPoint</Application>
  <PresentationFormat>On-screen Show (4:3)</PresentationFormat>
  <Paragraphs>247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Garamond</vt:lpstr>
      <vt:lpstr>Iskoola Pota</vt:lpstr>
      <vt:lpstr>Times New Roman</vt:lpstr>
      <vt:lpstr>Wingdings</vt:lpstr>
      <vt:lpstr>Office Theme</vt:lpstr>
      <vt:lpstr>Lecture 2 - Distributed System Architectures</vt:lpstr>
      <vt:lpstr>Definitions</vt:lpstr>
      <vt:lpstr>Architectural Styles</vt:lpstr>
      <vt:lpstr>Layered Architecture</vt:lpstr>
      <vt:lpstr>Layered Architecture</vt:lpstr>
      <vt:lpstr>Component based architecture</vt:lpstr>
      <vt:lpstr>Component based architecture</vt:lpstr>
      <vt:lpstr>Data-Centered Architectures</vt:lpstr>
      <vt:lpstr>Event based Architectures</vt:lpstr>
      <vt:lpstr>Event based Architectures</vt:lpstr>
      <vt:lpstr>Shared Data-Space Architecture</vt:lpstr>
      <vt:lpstr>PowerPoint Presentation</vt:lpstr>
      <vt:lpstr>Which Software Architecture?</vt:lpstr>
      <vt:lpstr>Distribution Transparency</vt:lpstr>
      <vt:lpstr>System Architectures</vt:lpstr>
      <vt:lpstr>System Architectures for Distributed Systems</vt:lpstr>
      <vt:lpstr>Traditional Client-Server</vt:lpstr>
      <vt:lpstr>C/S Architectures</vt:lpstr>
      <vt:lpstr>Two-tiered C/S Architectures</vt:lpstr>
      <vt:lpstr>Three-tiered Architectures</vt:lpstr>
      <vt:lpstr>Multitiered Architectures  (3 Tier Architecture)</vt:lpstr>
      <vt:lpstr>Multitiered Architectures</vt:lpstr>
      <vt:lpstr>Layered (software) Architecture for Client-Server Systems</vt:lpstr>
      <vt:lpstr>Examples</vt:lpstr>
      <vt:lpstr>Application Layering</vt:lpstr>
      <vt:lpstr>Flexible/Scalable Architecture</vt:lpstr>
      <vt:lpstr>Distributing the Business Tier</vt:lpstr>
      <vt:lpstr>Parallel Computing Architecture</vt:lpstr>
      <vt:lpstr>Load Balancing Architecture</vt:lpstr>
      <vt:lpstr>Fault Tolerant Architecture</vt:lpstr>
      <vt:lpstr>Whether to tier or not?</vt:lpstr>
      <vt:lpstr>Peer-to-Peer</vt:lpstr>
      <vt:lpstr>P2P v Client/Server</vt:lpstr>
      <vt:lpstr>P2P</vt:lpstr>
      <vt:lpstr>Hybrid Architectures</vt:lpstr>
      <vt:lpstr>Superpeers</vt:lpstr>
      <vt:lpstr>Distributed Hash Tables</vt:lpstr>
      <vt:lpstr>Possibilities with P2P?</vt:lpstr>
      <vt:lpstr>Centralized v Decentralized Architectures</vt:lpstr>
      <vt:lpstr>Architecture versus Middleware</vt:lpstr>
      <vt:lpstr>Architecture versus Middleware</vt:lpstr>
      <vt:lpstr>Summary</vt:lpstr>
    </vt:vector>
  </TitlesOfParts>
  <Company>nsstc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Architectures for Distributed Systems</dc:title>
  <dc:creator>Dharshana Kasthurirathna</dc:creator>
  <cp:lastModifiedBy>Dharshana Kasthurirathna</cp:lastModifiedBy>
  <cp:revision>118</cp:revision>
  <dcterms:created xsi:type="dcterms:W3CDTF">2007-09-09T16:41:01Z</dcterms:created>
  <dcterms:modified xsi:type="dcterms:W3CDTF">2021-02-20T01:51:47Z</dcterms:modified>
</cp:coreProperties>
</file>