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1" r:id="rId4"/>
    <p:sldId id="263" r:id="rId5"/>
    <p:sldId id="262" r:id="rId6"/>
    <p:sldId id="366" r:id="rId7"/>
    <p:sldId id="267" r:id="rId8"/>
    <p:sldId id="268" r:id="rId9"/>
    <p:sldId id="269" r:id="rId10"/>
    <p:sldId id="264" r:id="rId11"/>
    <p:sldId id="265" r:id="rId12"/>
    <p:sldId id="259" r:id="rId13"/>
    <p:sldId id="258" r:id="rId14"/>
    <p:sldId id="260" r:id="rId15"/>
    <p:sldId id="266" r:id="rId16"/>
    <p:sldId id="271" r:id="rId17"/>
    <p:sldId id="272" r:id="rId18"/>
    <p:sldId id="273" r:id="rId19"/>
    <p:sldId id="274" r:id="rId20"/>
    <p:sldId id="336" r:id="rId21"/>
    <p:sldId id="350" r:id="rId22"/>
    <p:sldId id="351" r:id="rId23"/>
    <p:sldId id="352" r:id="rId24"/>
    <p:sldId id="353" r:id="rId25"/>
    <p:sldId id="354" r:id="rId26"/>
    <p:sldId id="355" r:id="rId27"/>
    <p:sldId id="360" r:id="rId28"/>
    <p:sldId id="361" r:id="rId29"/>
    <p:sldId id="362" r:id="rId30"/>
    <p:sldId id="364" r:id="rId31"/>
    <p:sldId id="365" r:id="rId32"/>
    <p:sldId id="337" r:id="rId33"/>
    <p:sldId id="338" r:id="rId34"/>
    <p:sldId id="340" r:id="rId35"/>
    <p:sldId id="341" r:id="rId36"/>
    <p:sldId id="347" r:id="rId37"/>
    <p:sldId id="275" r:id="rId38"/>
    <p:sldId id="276" r:id="rId39"/>
    <p:sldId id="277" r:id="rId40"/>
    <p:sldId id="3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6332" autoAdjust="0"/>
  </p:normalViewPr>
  <p:slideViewPr>
    <p:cSldViewPr>
      <p:cViewPr varScale="1">
        <p:scale>
          <a:sx n="57" d="100"/>
          <a:sy n="57" d="100"/>
        </p:scale>
        <p:origin x="1613" y="4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886E4-80EC-482E-AF28-32559294D6D9}" type="datetimeFigureOut">
              <a:rPr lang="en-US" smtClean="0"/>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CF4767-9A42-48D5-9FDA-7EAC18328CD0}" type="slidenum">
              <a:rPr lang="en-US" smtClean="0"/>
              <a:t>‹#›</a:t>
            </a:fld>
            <a:endParaRPr lang="en-US"/>
          </a:p>
        </p:txBody>
      </p:sp>
    </p:spTree>
    <p:extLst>
      <p:ext uri="{BB962C8B-B14F-4D97-AF65-F5344CB8AC3E}">
        <p14:creationId xmlns:p14="http://schemas.microsoft.com/office/powerpoint/2010/main" val="58473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Dependability - Trustworthiness of a computer system so that reliance can be placed on the service it delivers</a:t>
            </a:r>
          </a:p>
          <a:p>
            <a:endParaRPr lang="en-US" dirty="0"/>
          </a:p>
          <a:p>
            <a:pPr algn="l">
              <a:buFontTx/>
              <a:buChar char="•"/>
            </a:pPr>
            <a:r>
              <a:rPr lang="en-US" sz="1200" dirty="0"/>
              <a:t>Availability: Can I use it now? Probability of being up at any given time.</a:t>
            </a:r>
          </a:p>
          <a:p>
            <a:pPr algn="l">
              <a:buFontTx/>
              <a:buChar char="•"/>
            </a:pPr>
            <a:r>
              <a:rPr lang="en-US" sz="1200" dirty="0"/>
              <a:t>Reliability: Will it be up as long as I need it? Ability to run continuously without failure.  If system crashes briefly every hour, it may still have good availability (it is up most of the time) but has poor reliability because it cannot run for very long before crashing.</a:t>
            </a:r>
          </a:p>
          <a:p>
            <a:pPr algn="l">
              <a:buFontTx/>
              <a:buChar char="•"/>
            </a:pPr>
            <a:r>
              <a:rPr lang="en-US" sz="1200" dirty="0"/>
              <a:t>Safety: If it fails, ensure nothing bad happens?</a:t>
            </a:r>
          </a:p>
          <a:p>
            <a:pPr algn="l">
              <a:buFontTx/>
              <a:buChar char="•"/>
            </a:pPr>
            <a:r>
              <a:rPr lang="en-US" sz="1200" dirty="0"/>
              <a:t>Maintainability: How easy is it to fix if it breaks?</a:t>
            </a:r>
          </a:p>
          <a:p>
            <a:endParaRPr lang="en-US" dirty="0"/>
          </a:p>
        </p:txBody>
      </p:sp>
      <p:sp>
        <p:nvSpPr>
          <p:cNvPr id="4" name="Slide Number Placeholder 3"/>
          <p:cNvSpPr>
            <a:spLocks noGrp="1"/>
          </p:cNvSpPr>
          <p:nvPr>
            <p:ph type="sldNum" sz="quarter" idx="10"/>
          </p:nvPr>
        </p:nvSpPr>
        <p:spPr/>
        <p:txBody>
          <a:bodyPr/>
          <a:lstStyle/>
          <a:p>
            <a:fld id="{05CF4767-9A42-48D5-9FDA-7EAC18328CD0}" type="slidenum">
              <a:rPr lang="en-US" smtClean="0"/>
              <a:t>5</a:t>
            </a:fld>
            <a:endParaRPr lang="en-US"/>
          </a:p>
        </p:txBody>
      </p:sp>
    </p:spTree>
    <p:extLst>
      <p:ext uri="{BB962C8B-B14F-4D97-AF65-F5344CB8AC3E}">
        <p14:creationId xmlns:p14="http://schemas.microsoft.com/office/powerpoint/2010/main" val="5950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failure can be a fault to high layers.</a:t>
            </a:r>
          </a:p>
        </p:txBody>
      </p:sp>
      <p:sp>
        <p:nvSpPr>
          <p:cNvPr id="4" name="Slide Number Placeholder 3"/>
          <p:cNvSpPr>
            <a:spLocks noGrp="1"/>
          </p:cNvSpPr>
          <p:nvPr>
            <p:ph type="sldNum" sz="quarter" idx="10"/>
          </p:nvPr>
        </p:nvSpPr>
        <p:spPr/>
        <p:txBody>
          <a:bodyPr/>
          <a:lstStyle/>
          <a:p>
            <a:fld id="{05CF4767-9A42-48D5-9FDA-7EAC18328CD0}" type="slidenum">
              <a:rPr lang="en-US" smtClean="0"/>
              <a:t>10</a:t>
            </a:fld>
            <a:endParaRPr lang="en-US"/>
          </a:p>
        </p:txBody>
      </p:sp>
    </p:spTree>
    <p:extLst>
      <p:ext uri="{BB962C8B-B14F-4D97-AF65-F5344CB8AC3E}">
        <p14:creationId xmlns:p14="http://schemas.microsoft.com/office/powerpoint/2010/main" val="289395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EC94B504-EFCB-4AE6-A3F4-D8972FE80D8E}" type="slidenum">
              <a:rPr lang="zh-CN" altLang="en-US" sz="1200">
                <a:ea typeface="SimSun" pitchFamily="2" charset="-122"/>
              </a:rPr>
              <a:pPr eaLnBrk="1" hangingPunct="1"/>
              <a:t>21</a:t>
            </a:fld>
            <a:endParaRPr lang="en-US" altLang="zh-CN" sz="1200">
              <a:ea typeface="SimSun"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4010A7D2-501D-4132-A6CB-8DE0F22F25B5}" type="slidenum">
              <a:rPr lang="zh-CN" altLang="en-US" sz="1200">
                <a:ea typeface="SimSun" pitchFamily="2" charset="-122"/>
              </a:rPr>
              <a:pPr eaLnBrk="1" hangingPunct="1"/>
              <a:t>22</a:t>
            </a:fld>
            <a:endParaRPr lang="en-US" altLang="zh-CN" sz="1200">
              <a:ea typeface="SimSun"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D290E3AB-AF51-4431-831F-2934253B1BA6}" type="slidenum">
              <a:rPr lang="zh-CN" altLang="en-US" sz="1200">
                <a:ea typeface="SimSun" pitchFamily="2" charset="-122"/>
              </a:rPr>
              <a:pPr eaLnBrk="1" hangingPunct="1"/>
              <a:t>23</a:t>
            </a:fld>
            <a:endParaRPr lang="en-US" altLang="zh-CN" sz="1200">
              <a:ea typeface="SimSun"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BDEBD7C2-94C7-4744-91A0-C94A1361D156}" type="slidenum">
              <a:rPr lang="zh-CN" altLang="en-US" sz="1200">
                <a:ea typeface="SimSun" pitchFamily="2" charset="-122"/>
              </a:rPr>
              <a:pPr eaLnBrk="1" hangingPunct="1"/>
              <a:t>24</a:t>
            </a:fld>
            <a:endParaRPr lang="en-US" altLang="zh-CN" sz="1200">
              <a:ea typeface="SimSun"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7DA28FBB-0547-4D25-B54F-358C0E302B39}" type="slidenum">
              <a:rPr lang="zh-CN" altLang="en-US" sz="1200">
                <a:ea typeface="SimSun" pitchFamily="2" charset="-122"/>
              </a:rPr>
              <a:pPr eaLnBrk="1" hangingPunct="1"/>
              <a:t>25</a:t>
            </a:fld>
            <a:endParaRPr lang="en-US" altLang="zh-CN" sz="1200">
              <a:ea typeface="SimSun"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cs typeface="SimSun" pitchFamily="2" charset="-122"/>
              </a:rPr>
              <a:t>In this example, Enemy Red Army has 5000 troops. Blue Army has two separate gatherings, Blue (1) and Blue (2), each of 3000 troops.  Alone Blue will loose, together as a coordinated attack Blue can win. Communications is by unreliable channel (send a messenger who may be captured by red army so may not arrive.</a:t>
            </a:r>
          </a:p>
          <a:p>
            <a:pPr eaLnBrk="1" hangingPunct="1"/>
            <a:endParaRPr lang="zh-CN" altLang="en-US">
              <a:cs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5FCE5A53-87FE-43E6-AB0A-CA2A49396A4E}" type="slidenum">
              <a:rPr lang="zh-CN" altLang="en-US" sz="1200">
                <a:ea typeface="SimSun" pitchFamily="2" charset="-122"/>
              </a:rPr>
              <a:pPr eaLnBrk="1" hangingPunct="1"/>
              <a:t>26</a:t>
            </a:fld>
            <a:endParaRPr lang="en-US" altLang="zh-CN" sz="1200">
              <a:ea typeface="SimSun"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5148DE-3CFD-4039-A4F1-81EA94342274}" type="datetime1">
              <a:rPr lang="en-US" smtClean="0"/>
              <a:t>6/21/2021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4E19E-EC61-4348-93F8-7E2016A14020}" type="datetime1">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85B3D5-D09A-4FEE-8DD1-6D34D788430B}" type="datetime1">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B9F2AB-447C-4D81-8574-6E66F838A277}" type="datetime1">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25CAE0-E74E-4E00-8B9F-119AC5836079}" type="datetime1">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DDA572E-5E32-43C2-BEF4-659C47CFC3B1}" type="datetime1">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18E284-6BA4-4F10-A3EE-84C1D1A73341}" type="datetime1">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C1DBD1-74F6-4792-AE2C-02B9947730DA}" type="datetime1">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270A3-6E4F-48C6-B6B2-C0F580C1DCD1}" type="datetime1">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2BF936-F756-4C15-BBC5-345044B5DFB2}" type="datetime1">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1D8AB3-B1FE-47E3-AE37-E4CADB4D8422}" type="datetime1">
              <a:rPr lang="en-US" smtClean="0"/>
              <a:t>6/21/2021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D637C76-853E-46DE-AB84-78D8CCFDF4F4}" type="datetime1">
              <a:rPr lang="en-US" smtClean="0"/>
              <a:t>6/21/2021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599"/>
          </a:xfrm>
        </p:spPr>
        <p:txBody>
          <a:bodyPr/>
          <a:lstStyle/>
          <a:p>
            <a:pPr algn="ctr"/>
            <a:r>
              <a:rPr lang="en-US" dirty="0"/>
              <a:t>Fault Tolerance</a:t>
            </a:r>
          </a:p>
        </p:txBody>
      </p:sp>
      <p:sp>
        <p:nvSpPr>
          <p:cNvPr id="4" name="Subtitle 3"/>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4401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 fault is the cause of an error. It is associated with a defect. </a:t>
            </a:r>
          </a:p>
          <a:p>
            <a:r>
              <a:rPr lang="en-US" dirty="0"/>
              <a:t>An error is part of the system state that may cause a subsequent failure: a failure occurs when an error reaches the service interface and alters the service.</a:t>
            </a:r>
          </a:p>
          <a:p>
            <a:r>
              <a:rPr lang="en-US" dirty="0"/>
              <a:t>A system failure is an event that occurs when the derived service deviates from specified service.</a:t>
            </a:r>
          </a:p>
          <a:p>
            <a:r>
              <a:rPr lang="en-US" dirty="0"/>
              <a:t>A fault originally causes an error within the state of one (or more) components, but system failure will not occur as long as the error does not reach the service interface of the system.</a:t>
            </a:r>
          </a:p>
        </p:txBody>
      </p:sp>
      <p:sp>
        <p:nvSpPr>
          <p:cNvPr id="2" name="Title 1"/>
          <p:cNvSpPr>
            <a:spLocks noGrp="1"/>
          </p:cNvSpPr>
          <p:nvPr>
            <p:ph type="title"/>
          </p:nvPr>
        </p:nvSpPr>
        <p:spPr/>
        <p:txBody>
          <a:bodyPr>
            <a:normAutofit/>
          </a:bodyPr>
          <a:lstStyle/>
          <a:p>
            <a:r>
              <a:rPr lang="en-US" dirty="0"/>
              <a:t>Faults, Errors and Failures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4087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approach of fault-tolerance expect faults to be present during system operation, but employs design techniques which insure the continued correct execution of the computing process</a:t>
            </a:r>
          </a:p>
        </p:txBody>
      </p:sp>
      <p:sp>
        <p:nvSpPr>
          <p:cNvPr id="2" name="Title 1"/>
          <p:cNvSpPr>
            <a:spLocks noGrp="1"/>
          </p:cNvSpPr>
          <p:nvPr>
            <p:ph type="title"/>
          </p:nvPr>
        </p:nvSpPr>
        <p:spPr/>
        <p:txBody>
          <a:bodyPr/>
          <a:lstStyle/>
          <a:p>
            <a:r>
              <a:rPr lang="en-US" dirty="0"/>
              <a:t>What is fault tolerance?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769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Average costs per hour of downtime (Gartner 1998) </a:t>
            </a:r>
          </a:p>
          <a:p>
            <a:pPr lvl="1"/>
            <a:r>
              <a:rPr lang="en-US" dirty="0"/>
              <a:t>Brokerage operations in finance: $6.5 million</a:t>
            </a:r>
          </a:p>
          <a:p>
            <a:pPr lvl="1"/>
            <a:r>
              <a:rPr lang="en-US" dirty="0"/>
              <a:t>Credit card authorization: $2.6 million </a:t>
            </a:r>
          </a:p>
          <a:p>
            <a:pPr lvl="1"/>
            <a:r>
              <a:rPr lang="en-US" dirty="0"/>
              <a:t>Home catalog sales: $90.000 </a:t>
            </a:r>
          </a:p>
          <a:p>
            <a:pPr lvl="1"/>
            <a:r>
              <a:rPr lang="en-US" dirty="0"/>
              <a:t>Airline reservation: $89.500 </a:t>
            </a:r>
          </a:p>
          <a:p>
            <a:endParaRPr lang="en-US" dirty="0"/>
          </a:p>
          <a:p>
            <a:r>
              <a:rPr lang="en-US" dirty="0"/>
              <a:t>22-hour service outage of eBay in June 1999 </a:t>
            </a:r>
          </a:p>
          <a:p>
            <a:pPr lvl="1"/>
            <a:r>
              <a:rPr lang="en-US" dirty="0"/>
              <a:t>Interruption of around 2.3 million auctions </a:t>
            </a:r>
          </a:p>
          <a:p>
            <a:pPr lvl="1"/>
            <a:r>
              <a:rPr lang="en-US" dirty="0"/>
              <a:t>9.2% stock value drop</a:t>
            </a:r>
          </a:p>
        </p:txBody>
      </p:sp>
      <p:sp>
        <p:nvSpPr>
          <p:cNvPr id="2" name="Title 1"/>
          <p:cNvSpPr>
            <a:spLocks noGrp="1"/>
          </p:cNvSpPr>
          <p:nvPr>
            <p:ph type="title"/>
          </p:nvPr>
        </p:nvSpPr>
        <p:spPr/>
        <p:txBody>
          <a:bodyPr>
            <a:normAutofit fontScale="90000"/>
          </a:bodyPr>
          <a:lstStyle/>
          <a:p>
            <a:r>
              <a:rPr lang="en-US" dirty="0"/>
              <a:t>Why do we need fault tolerant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7573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we need fault tolerant systems?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51376"/>
            <a:ext cx="5105399" cy="19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7" y="4191000"/>
            <a:ext cx="4648200" cy="194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76600"/>
            <a:ext cx="467793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758566" y="5763724"/>
            <a:ext cx="1905000" cy="369332"/>
          </a:xfrm>
          <a:prstGeom prst="rect">
            <a:avLst/>
          </a:prstGeom>
          <a:noFill/>
        </p:spPr>
        <p:txBody>
          <a:bodyPr wrap="square" rtlCol="0">
            <a:spAutoFit/>
          </a:bodyPr>
          <a:lstStyle/>
          <a:p>
            <a:r>
              <a:rPr lang="en-US" b="1" dirty="0"/>
              <a:t>Stats from 2015</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75906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By cause</a:t>
            </a:r>
          </a:p>
          <a:p>
            <a:pPr lvl="1"/>
            <a:r>
              <a:rPr lang="en-US" dirty="0"/>
              <a:t>Hardware Faults</a:t>
            </a:r>
          </a:p>
          <a:p>
            <a:pPr lvl="1"/>
            <a:r>
              <a:rPr lang="en-US" dirty="0"/>
              <a:t>Design Faults</a:t>
            </a:r>
          </a:p>
          <a:p>
            <a:pPr lvl="1"/>
            <a:r>
              <a:rPr lang="en-US" dirty="0"/>
              <a:t>Operation Faults</a:t>
            </a:r>
          </a:p>
          <a:p>
            <a:pPr lvl="1"/>
            <a:r>
              <a:rPr lang="en-US" dirty="0"/>
              <a:t>Environment Faults</a:t>
            </a:r>
          </a:p>
          <a:p>
            <a:pPr marL="393192" lvl="1" indent="0">
              <a:buNone/>
            </a:pPr>
            <a:endParaRPr lang="en-US" dirty="0"/>
          </a:p>
          <a:p>
            <a:r>
              <a:rPr lang="en-US" dirty="0"/>
              <a:t>By duration</a:t>
            </a:r>
          </a:p>
          <a:p>
            <a:pPr lvl="1"/>
            <a:r>
              <a:rPr lang="en-US" dirty="0"/>
              <a:t>Permanent Faults</a:t>
            </a:r>
          </a:p>
          <a:p>
            <a:pPr lvl="1"/>
            <a:r>
              <a:rPr lang="en-US" dirty="0"/>
              <a:t>Intermittent Faults</a:t>
            </a:r>
          </a:p>
          <a:p>
            <a:pPr lvl="1"/>
            <a:r>
              <a:rPr lang="en-US" dirty="0"/>
              <a:t>Transient Faults</a:t>
            </a:r>
          </a:p>
        </p:txBody>
      </p:sp>
      <p:sp>
        <p:nvSpPr>
          <p:cNvPr id="2" name="Title 1"/>
          <p:cNvSpPr>
            <a:spLocks noGrp="1"/>
          </p:cNvSpPr>
          <p:nvPr>
            <p:ph type="title"/>
          </p:nvPr>
        </p:nvSpPr>
        <p:spPr/>
        <p:txBody>
          <a:bodyPr>
            <a:normAutofit/>
          </a:bodyPr>
          <a:lstStyle/>
          <a:p>
            <a:r>
              <a:rPr lang="en-US" dirty="0"/>
              <a:t>Fault Classification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57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68100748"/>
              </p:ext>
            </p:extLst>
          </p:nvPr>
        </p:nvGraphicFramePr>
        <p:xfrm>
          <a:off x="457200" y="1481138"/>
          <a:ext cx="8229600" cy="453412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dirty="0">
                          <a:ln>
                            <a:noFill/>
                          </a:ln>
                          <a:solidFill>
                            <a:schemeClr val="tx1"/>
                          </a:solidFill>
                          <a:effectLst/>
                          <a:latin typeface="Arial" pitchFamily="34" charset="0"/>
                          <a:ea typeface="SimSun" pitchFamily="2" charset="-122"/>
                        </a:rPr>
                        <a:t>Type of failure</a:t>
                      </a: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1" i="0" u="none" strike="noStrike" cap="none" normalizeH="0" baseline="0">
                          <a:ln>
                            <a:noFill/>
                          </a:ln>
                          <a:solidFill>
                            <a:schemeClr val="tx1"/>
                          </a:solidFill>
                          <a:effectLst/>
                          <a:latin typeface="Arial" pitchFamily="34" charset="0"/>
                          <a:ea typeface="SimSun" pitchFamily="2" charset="-122"/>
                        </a:rPr>
                        <a:t>Description</a:t>
                      </a:r>
                    </a:p>
                  </a:txBody>
                  <a:tcPr marT="45692" marB="45692" anchor="ctr"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Crash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A server halts, but is working correctly until it halts</a:t>
                      </a:r>
                    </a:p>
                  </a:txBody>
                  <a:tcPr marT="45692" marB="45692"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Omission failure</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     </a:t>
                      </a:r>
                      <a:r>
                        <a:rPr kumimoji="0" lang="en-US" altLang="zh-CN" sz="1600" b="0" i="1" u="none" strike="noStrike" cap="none" normalizeH="0" baseline="0">
                          <a:ln>
                            <a:noFill/>
                          </a:ln>
                          <a:solidFill>
                            <a:schemeClr val="tx1"/>
                          </a:solidFill>
                          <a:effectLst/>
                          <a:latin typeface="Arial" pitchFamily="34" charset="0"/>
                          <a:ea typeface="SimSun" pitchFamily="2" charset="-122"/>
                        </a:rPr>
                        <a:t>Receive omission</a:t>
                      </a:r>
                      <a:br>
                        <a:rPr kumimoji="0" lang="en-US" altLang="zh-CN" sz="1600" b="0" i="1" u="none" strike="noStrike" cap="none" normalizeH="0" baseline="0">
                          <a:ln>
                            <a:noFill/>
                          </a:ln>
                          <a:solidFill>
                            <a:schemeClr val="tx1"/>
                          </a:solidFill>
                          <a:effectLst/>
                          <a:latin typeface="Arial" pitchFamily="34" charset="0"/>
                          <a:ea typeface="SimSun" pitchFamily="2" charset="-122"/>
                        </a:rPr>
                      </a:br>
                      <a:r>
                        <a:rPr kumimoji="0" lang="en-US" altLang="zh-CN" sz="1600" b="0" i="1" u="none" strike="noStrike" cap="none" normalizeH="0" baseline="0">
                          <a:ln>
                            <a:noFill/>
                          </a:ln>
                          <a:solidFill>
                            <a:schemeClr val="tx1"/>
                          </a:solidFill>
                          <a:effectLst/>
                          <a:latin typeface="Arial" pitchFamily="34" charset="0"/>
                          <a:ea typeface="SimSun" pitchFamily="2" charset="-122"/>
                        </a:rPr>
                        <a:t>     Send omission</a:t>
                      </a:r>
                      <a:endParaRPr kumimoji="0" lang="en-US" altLang="zh-CN" sz="1600" b="0" i="0" u="none" strike="noStrike" cap="none" normalizeH="0" baseline="0">
                        <a:ln>
                          <a:noFill/>
                        </a:ln>
                        <a:solidFill>
                          <a:schemeClr val="tx1"/>
                        </a:solidFill>
                        <a:effectLst/>
                        <a:latin typeface="Arial" pitchFamily="34" charset="0"/>
                        <a:ea typeface="SimSun" pitchFamily="2" charset="-122"/>
                      </a:endParaRP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respond to incoming requests</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receive incoming messages</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A server fails to send messages</a:t>
                      </a:r>
                    </a:p>
                  </a:txBody>
                  <a:tcPr marT="45692" marB="45692"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Timing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A server's response lies outside the specified time interval</a:t>
                      </a:r>
                    </a:p>
                  </a:txBody>
                  <a:tcPr marT="45692" marB="45692"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Response failure</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     </a:t>
                      </a:r>
                      <a:r>
                        <a:rPr kumimoji="0" lang="en-US" altLang="zh-CN" sz="1600" b="0" i="1" u="none" strike="noStrike" cap="none" normalizeH="0" baseline="0">
                          <a:ln>
                            <a:noFill/>
                          </a:ln>
                          <a:solidFill>
                            <a:schemeClr val="tx1"/>
                          </a:solidFill>
                          <a:effectLst/>
                          <a:latin typeface="Arial" pitchFamily="34" charset="0"/>
                          <a:ea typeface="SimSun" pitchFamily="2" charset="-122"/>
                        </a:rPr>
                        <a:t>Value failure</a:t>
                      </a:r>
                      <a:br>
                        <a:rPr kumimoji="0" lang="en-US" altLang="zh-CN" sz="1600" b="0" i="1" u="none" strike="noStrike" cap="none" normalizeH="0" baseline="0">
                          <a:ln>
                            <a:noFill/>
                          </a:ln>
                          <a:solidFill>
                            <a:schemeClr val="tx1"/>
                          </a:solidFill>
                          <a:effectLst/>
                          <a:latin typeface="Arial" pitchFamily="34" charset="0"/>
                          <a:ea typeface="SimSun" pitchFamily="2" charset="-122"/>
                        </a:rPr>
                      </a:br>
                      <a:r>
                        <a:rPr kumimoji="0" lang="en-US" altLang="zh-CN" sz="1600" b="0" i="1" u="none" strike="noStrike" cap="none" normalizeH="0" baseline="0">
                          <a:ln>
                            <a:noFill/>
                          </a:ln>
                          <a:solidFill>
                            <a:schemeClr val="tx1"/>
                          </a:solidFill>
                          <a:effectLst/>
                          <a:latin typeface="Arial" pitchFamily="34" charset="0"/>
                          <a:ea typeface="SimSun" pitchFamily="2" charset="-122"/>
                        </a:rPr>
                        <a:t>     State transition failure</a:t>
                      </a:r>
                      <a:endParaRPr kumimoji="0" lang="en-US" altLang="zh-CN" sz="1600" b="0" i="0" u="none" strike="noStrike" cap="none" normalizeH="0" baseline="0">
                        <a:ln>
                          <a:noFill/>
                        </a:ln>
                        <a:solidFill>
                          <a:schemeClr val="tx1"/>
                        </a:solidFill>
                        <a:effectLst/>
                        <a:latin typeface="Arial" pitchFamily="34" charset="0"/>
                        <a:ea typeface="SimSun" pitchFamily="2" charset="-122"/>
                      </a:endParaRP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chemeClr val="tx1"/>
                          </a:solidFill>
                          <a:effectLst/>
                          <a:latin typeface="Arial" pitchFamily="34" charset="0"/>
                          <a:ea typeface="SimSun" pitchFamily="2" charset="-122"/>
                        </a:rPr>
                        <a:t>The server's response is incorrect</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The value of the response is wrong</a:t>
                      </a:r>
                      <a:br>
                        <a:rPr kumimoji="0" lang="en-US" altLang="zh-CN" sz="1600" b="0" i="0" u="none" strike="noStrike" cap="none" normalizeH="0" baseline="0">
                          <a:ln>
                            <a:noFill/>
                          </a:ln>
                          <a:solidFill>
                            <a:schemeClr val="tx1"/>
                          </a:solidFill>
                          <a:effectLst/>
                          <a:latin typeface="Arial" pitchFamily="34" charset="0"/>
                          <a:ea typeface="SimSun" pitchFamily="2" charset="-122"/>
                        </a:rPr>
                      </a:br>
                      <a:r>
                        <a:rPr kumimoji="0" lang="en-US" altLang="zh-CN" sz="1600" b="0" i="0" u="none" strike="noStrike" cap="none" normalizeH="0" baseline="0">
                          <a:ln>
                            <a:noFill/>
                          </a:ln>
                          <a:solidFill>
                            <a:schemeClr val="tx1"/>
                          </a:solidFill>
                          <a:effectLst/>
                          <a:latin typeface="Arial" pitchFamily="34" charset="0"/>
                          <a:ea typeface="SimSun" pitchFamily="2" charset="-122"/>
                        </a:rPr>
                        <a:t>The server deviates from the correct flow of control</a:t>
                      </a:r>
                    </a:p>
                  </a:txBody>
                  <a:tcPr marT="45692" marB="45692"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Arbitrary failure</a:t>
                      </a:r>
                    </a:p>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a:ln>
                            <a:noFill/>
                          </a:ln>
                          <a:solidFill>
                            <a:srgbClr val="FF0000"/>
                          </a:solidFill>
                          <a:effectLst/>
                          <a:latin typeface="Arial" pitchFamily="34" charset="0"/>
                          <a:ea typeface="SimSun" pitchFamily="2" charset="-122"/>
                        </a:rPr>
                        <a:t>(Byzantine failure)</a:t>
                      </a:r>
                    </a:p>
                  </a:txBody>
                  <a:tcPr marT="45692" marB="45692"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CN" sz="1600" b="0" i="0" u="none" strike="noStrike" cap="none" normalizeH="0" baseline="0" dirty="0">
                          <a:ln>
                            <a:noFill/>
                          </a:ln>
                          <a:solidFill>
                            <a:srgbClr val="FF0000"/>
                          </a:solidFill>
                          <a:effectLst/>
                          <a:latin typeface="Arial" pitchFamily="34" charset="0"/>
                          <a:ea typeface="SimSun" pitchFamily="2" charset="-122"/>
                        </a:rPr>
                        <a:t>A server may produce arbitrary responses at arbitrary times</a:t>
                      </a:r>
                    </a:p>
                  </a:txBody>
                  <a:tcPr marT="45692" marB="45692" horzOverflow="overflow"/>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Failure Classification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0011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p:txBody>
          <a:bodyPr>
            <a:normAutofit fontScale="92500" lnSpcReduction="20000"/>
          </a:bodyPr>
          <a:lstStyle/>
          <a:p>
            <a:pPr eaLnBrk="1" hangingPunct="1"/>
            <a:r>
              <a:rPr lang="en-US" dirty="0"/>
              <a:t>Fault tolerance in computer system is achieved through redundancy in hardware, software, information, and/or time. </a:t>
            </a:r>
            <a:br>
              <a:rPr lang="en-US" dirty="0"/>
            </a:br>
            <a:r>
              <a:rPr lang="en-US" dirty="0"/>
              <a:t>Such redundancy can be implemented in static, dynamic, or hybrid configurations.</a:t>
            </a:r>
            <a:br>
              <a:rPr lang="en-US" dirty="0"/>
            </a:br>
            <a:endParaRPr lang="en-US" dirty="0"/>
          </a:p>
          <a:p>
            <a:pPr eaLnBrk="1" hangingPunct="1"/>
            <a:r>
              <a:rPr lang="en-US" dirty="0"/>
              <a:t>Fault tolerance can be achieved by many techniques:</a:t>
            </a:r>
          </a:p>
          <a:p>
            <a:pPr lvl="1" eaLnBrk="1" hangingPunct="1"/>
            <a:r>
              <a:rPr lang="en-US" b="1" dirty="0"/>
              <a:t>Fault masking</a:t>
            </a:r>
            <a:r>
              <a:rPr lang="en-US" dirty="0"/>
              <a:t> is any process that prevents faults in a system from introducing errors. Example: Error correcting memories and majority voting.</a:t>
            </a:r>
          </a:p>
          <a:p>
            <a:pPr lvl="1" eaLnBrk="1" hangingPunct="1"/>
            <a:r>
              <a:rPr lang="en-US" b="1" dirty="0"/>
              <a:t>Reconfiguration</a:t>
            </a:r>
            <a:r>
              <a:rPr lang="en-US" dirty="0"/>
              <a:t> is the process of eliminating faulty component from a system and restoring the system to some operational state.</a:t>
            </a:r>
          </a:p>
        </p:txBody>
      </p:sp>
      <p:sp>
        <p:nvSpPr>
          <p:cNvPr id="31747" name="Rectangle 2"/>
          <p:cNvSpPr>
            <a:spLocks noGrp="1" noChangeArrowheads="1"/>
          </p:cNvSpPr>
          <p:nvPr>
            <p:ph type="title"/>
          </p:nvPr>
        </p:nvSpPr>
        <p:spPr/>
        <p:txBody>
          <a:bodyPr/>
          <a:lstStyle/>
          <a:p>
            <a:pPr eaLnBrk="1" hangingPunct="1"/>
            <a:r>
              <a:rPr lang="en-US" dirty="0"/>
              <a:t>Fault Tolerance Strategies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8136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normAutofit fontScale="77500" lnSpcReduction="20000"/>
          </a:bodyPr>
          <a:lstStyle/>
          <a:p>
            <a:pPr eaLnBrk="1" hangingPunct="1"/>
            <a:r>
              <a:rPr lang="en-US" b="1" dirty="0"/>
              <a:t>Fault detection</a:t>
            </a:r>
            <a:r>
              <a:rPr lang="en-US" dirty="0"/>
              <a:t> is the process of recognizing that a fault has occurred. Fault detection is often required before any recovery procedure can be initiated.</a:t>
            </a:r>
          </a:p>
          <a:p>
            <a:pPr eaLnBrk="1" hangingPunct="1"/>
            <a:endParaRPr lang="en-US" dirty="0"/>
          </a:p>
          <a:p>
            <a:pPr eaLnBrk="1" hangingPunct="1"/>
            <a:r>
              <a:rPr lang="en-US" b="1" dirty="0"/>
              <a:t>Fault location</a:t>
            </a:r>
            <a:r>
              <a:rPr lang="en-US" dirty="0"/>
              <a:t> is the process of determining where a fault has occurred so that an appropriate recovery can be initiated.</a:t>
            </a:r>
          </a:p>
          <a:p>
            <a:pPr eaLnBrk="1" hangingPunct="1"/>
            <a:endParaRPr lang="en-US" dirty="0"/>
          </a:p>
          <a:p>
            <a:pPr eaLnBrk="1" hangingPunct="1"/>
            <a:r>
              <a:rPr lang="en-US" b="1" dirty="0"/>
              <a:t>Fault containment</a:t>
            </a:r>
            <a:r>
              <a:rPr lang="en-US" dirty="0"/>
              <a:t> is the process of isolating a fault and preventing the effects of that fault from propagating throughout the system.</a:t>
            </a:r>
          </a:p>
          <a:p>
            <a:pPr eaLnBrk="1" hangingPunct="1"/>
            <a:endParaRPr lang="en-US" dirty="0"/>
          </a:p>
          <a:p>
            <a:pPr eaLnBrk="1" hangingPunct="1"/>
            <a:r>
              <a:rPr lang="en-US" b="1" dirty="0"/>
              <a:t>Fault recovery</a:t>
            </a:r>
            <a:r>
              <a:rPr lang="en-US" dirty="0"/>
              <a:t> is the process of regaining operational status via reconfiguration even in the presence of faults.</a:t>
            </a:r>
          </a:p>
        </p:txBody>
      </p:sp>
      <p:sp>
        <p:nvSpPr>
          <p:cNvPr id="32771" name="Rectangle 2"/>
          <p:cNvSpPr>
            <a:spLocks noGrp="1" noChangeArrowheads="1"/>
          </p:cNvSpPr>
          <p:nvPr>
            <p:ph type="title"/>
          </p:nvPr>
        </p:nvSpPr>
        <p:spPr/>
        <p:txBody>
          <a:bodyPr/>
          <a:lstStyle/>
          <a:p>
            <a:pPr eaLnBrk="1" hangingPunct="1"/>
            <a:r>
              <a:rPr lang="en-US"/>
              <a:t>Reconfiguration Approach</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6167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457200" y="1481328"/>
            <a:ext cx="8229600" cy="4919472"/>
          </a:xfrm>
        </p:spPr>
        <p:txBody>
          <a:bodyPr>
            <a:normAutofit fontScale="85000" lnSpcReduction="10000"/>
          </a:bodyPr>
          <a:lstStyle/>
          <a:p>
            <a:pPr eaLnBrk="1" hangingPunct="1">
              <a:lnSpc>
                <a:spcPct val="90000"/>
              </a:lnSpc>
            </a:pPr>
            <a:r>
              <a:rPr lang="en-US" i="1" dirty="0"/>
              <a:t>Redundancy</a:t>
            </a:r>
            <a:r>
              <a:rPr lang="en-US" dirty="0"/>
              <a:t> is simply the addition of information, resources, or time beyond what is needed for normal system operation.</a:t>
            </a:r>
          </a:p>
          <a:p>
            <a:pPr eaLnBrk="1" hangingPunct="1">
              <a:lnSpc>
                <a:spcPct val="90000"/>
              </a:lnSpc>
            </a:pPr>
            <a:endParaRPr lang="en-US" dirty="0"/>
          </a:p>
          <a:p>
            <a:pPr>
              <a:lnSpc>
                <a:spcPct val="90000"/>
              </a:lnSpc>
            </a:pPr>
            <a:r>
              <a:rPr lang="en-US" b="1" dirty="0"/>
              <a:t>Software redundancy</a:t>
            </a:r>
            <a:r>
              <a:rPr lang="en-US" dirty="0"/>
              <a:t> is the addition of extra software, beyond what is needed to perform a given function, to detect and possibly tolerate faults.</a:t>
            </a:r>
          </a:p>
          <a:p>
            <a:pPr eaLnBrk="1" hangingPunct="1">
              <a:lnSpc>
                <a:spcPct val="90000"/>
              </a:lnSpc>
            </a:pPr>
            <a:endParaRPr lang="en-US" b="1" dirty="0"/>
          </a:p>
          <a:p>
            <a:pPr eaLnBrk="1" hangingPunct="1">
              <a:lnSpc>
                <a:spcPct val="90000"/>
              </a:lnSpc>
            </a:pPr>
            <a:r>
              <a:rPr lang="en-US" b="1" dirty="0"/>
              <a:t>Hardware redundancy</a:t>
            </a:r>
            <a:r>
              <a:rPr lang="en-US" dirty="0"/>
              <a:t> is the addition of extra hardware, usually for the purpose either detecting or tolerating faults.</a:t>
            </a:r>
          </a:p>
          <a:p>
            <a:pPr marL="109728" indent="0" eaLnBrk="1" hangingPunct="1">
              <a:lnSpc>
                <a:spcPct val="90000"/>
              </a:lnSpc>
              <a:buNone/>
            </a:pPr>
            <a:endParaRPr lang="en-US" dirty="0"/>
          </a:p>
          <a:p>
            <a:pPr eaLnBrk="1" hangingPunct="1">
              <a:lnSpc>
                <a:spcPct val="90000"/>
              </a:lnSpc>
            </a:pPr>
            <a:r>
              <a:rPr lang="en-US" b="1" dirty="0"/>
              <a:t>Information redundancy</a:t>
            </a:r>
            <a:r>
              <a:rPr lang="en-US" dirty="0"/>
              <a:t> is the addition of extra information beyond that required to implement a given function; for example, error detection codes.</a:t>
            </a:r>
          </a:p>
        </p:txBody>
      </p:sp>
      <p:sp>
        <p:nvSpPr>
          <p:cNvPr id="33795" name="Rectangle 2"/>
          <p:cNvSpPr>
            <a:spLocks noGrp="1" noChangeArrowheads="1"/>
          </p:cNvSpPr>
          <p:nvPr>
            <p:ph type="title"/>
          </p:nvPr>
        </p:nvSpPr>
        <p:spPr/>
        <p:txBody>
          <a:bodyPr/>
          <a:lstStyle/>
          <a:p>
            <a:pPr eaLnBrk="1" hangingPunct="1"/>
            <a:r>
              <a:rPr lang="en-US"/>
              <a:t>The Concept of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6493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normAutofit lnSpcReduction="10000"/>
          </a:bodyPr>
          <a:lstStyle/>
          <a:p>
            <a:pPr eaLnBrk="1" hangingPunct="1"/>
            <a:r>
              <a:rPr lang="en-US" b="1"/>
              <a:t>Time redundancy</a:t>
            </a:r>
            <a:r>
              <a:rPr lang="en-US"/>
              <a:t>  uses additional time to perform the functions of a system such that fault detection and often fault tolerance can be achieved. </a:t>
            </a:r>
            <a:r>
              <a:rPr lang="en-US" i="1"/>
              <a:t>Transient faults</a:t>
            </a:r>
            <a:r>
              <a:rPr lang="en-US"/>
              <a:t> are tolerated by this.</a:t>
            </a:r>
          </a:p>
          <a:p>
            <a:pPr eaLnBrk="1" hangingPunct="1"/>
            <a:endParaRPr lang="en-US"/>
          </a:p>
          <a:p>
            <a:pPr eaLnBrk="1" hangingPunct="1"/>
            <a:r>
              <a:rPr lang="en-US"/>
              <a:t>The use of redundancy can provide additional capabilities within a system. But, redundancy can have very important impact on a system's performance, size, weight and power consumption.</a:t>
            </a:r>
          </a:p>
        </p:txBody>
      </p:sp>
      <p:sp>
        <p:nvSpPr>
          <p:cNvPr id="34819" name="Rectangle 2"/>
          <p:cNvSpPr>
            <a:spLocks noGrp="1" noChangeArrowheads="1"/>
          </p:cNvSpPr>
          <p:nvPr>
            <p:ph type="title"/>
          </p:nvPr>
        </p:nvSpPr>
        <p:spPr/>
        <p:txBody>
          <a:bodyPr>
            <a:normAutofit/>
          </a:bodyPr>
          <a:lstStyle/>
          <a:p>
            <a:pPr eaLnBrk="1" hangingPunct="1"/>
            <a:r>
              <a:rPr lang="en-US" dirty="0"/>
              <a:t>The Concept of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2394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95672"/>
          </a:xfrm>
        </p:spPr>
        <p:txBody>
          <a:bodyPr>
            <a:normAutofit/>
          </a:bodyPr>
          <a:lstStyle/>
          <a:p>
            <a:r>
              <a:rPr lang="en-US" dirty="0"/>
              <a:t>What is fault tolerance?</a:t>
            </a:r>
          </a:p>
          <a:p>
            <a:endParaRPr lang="en-US" dirty="0"/>
          </a:p>
          <a:p>
            <a:r>
              <a:rPr lang="en-US" dirty="0"/>
              <a:t>Why we need fault tolerant systems?</a:t>
            </a:r>
          </a:p>
          <a:p>
            <a:endParaRPr lang="en-US" dirty="0"/>
          </a:p>
          <a:p>
            <a:r>
              <a:rPr lang="en-US" dirty="0"/>
              <a:t>Existing fault tolerant techniques/models (and where they are applied)?</a:t>
            </a:r>
          </a:p>
          <a:p>
            <a:r>
              <a:rPr lang="en-US" dirty="0"/>
              <a:t>Challenges in developing fault tolerant systems.</a:t>
            </a:r>
          </a:p>
          <a:p>
            <a:r>
              <a:rPr lang="en-US" dirty="0"/>
              <a:t>Future of fault tolerance. </a:t>
            </a:r>
          </a:p>
          <a:p>
            <a:endParaRPr lang="en-US" dirty="0"/>
          </a:p>
          <a:p>
            <a:endParaRPr lang="en-US" dirty="0"/>
          </a:p>
        </p:txBody>
      </p:sp>
      <p:sp>
        <p:nvSpPr>
          <p:cNvPr id="2" name="Title 1"/>
          <p:cNvSpPr>
            <a:spLocks noGrp="1"/>
          </p:cNvSpPr>
          <p:nvPr>
            <p:ph type="title"/>
          </p:nvPr>
        </p:nvSpPr>
        <p:spPr/>
        <p:txBody>
          <a:bodyPr>
            <a:normAutofit/>
          </a:bodyPr>
          <a:lstStyle/>
          <a:p>
            <a:pPr algn="l"/>
            <a:r>
              <a:rPr lang="en-US" dirty="0"/>
              <a:t>Topics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78465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971800"/>
            <a:ext cx="7772400" cy="1362075"/>
          </a:xfrm>
        </p:spPr>
        <p:txBody>
          <a:bodyPr/>
          <a:lstStyle/>
          <a:p>
            <a:pPr>
              <a:defRPr/>
            </a:pPr>
            <a:r>
              <a:rPr lang="en-US" dirty="0"/>
              <a:t>Software Redundancy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324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ea typeface="SimSun" pitchFamily="2" charset="-122"/>
              </a:rPr>
              <a:t>Process Resilience</a:t>
            </a:r>
          </a:p>
        </p:txBody>
      </p:sp>
      <p:sp>
        <p:nvSpPr>
          <p:cNvPr id="39939" name="Rectangle 3"/>
          <p:cNvSpPr>
            <a:spLocks noGrp="1" noChangeArrowheads="1"/>
          </p:cNvSpPr>
          <p:nvPr>
            <p:ph type="body" idx="1"/>
          </p:nvPr>
        </p:nvSpPr>
        <p:spPr>
          <a:xfrm>
            <a:off x="454025" y="1600200"/>
            <a:ext cx="8359775" cy="4038600"/>
          </a:xfrm>
        </p:spPr>
        <p:txBody>
          <a:bodyPr/>
          <a:lstStyle/>
          <a:p>
            <a:pPr algn="l" eaLnBrk="1" hangingPunct="1"/>
            <a:r>
              <a:rPr lang="en-US" altLang="zh-CN" dirty="0">
                <a:ea typeface="SimSun" pitchFamily="2" charset="-122"/>
              </a:rPr>
              <a:t>Mask process failures by replication</a:t>
            </a:r>
          </a:p>
          <a:p>
            <a:pPr algn="l" eaLnBrk="1" hangingPunct="1"/>
            <a:endParaRPr lang="en-US" altLang="zh-CN" dirty="0">
              <a:ea typeface="SimSun" pitchFamily="2" charset="-122"/>
            </a:endParaRPr>
          </a:p>
          <a:p>
            <a:pPr algn="l" eaLnBrk="1" hangingPunct="1"/>
            <a:r>
              <a:rPr lang="en-US" altLang="zh-CN" dirty="0">
                <a:ea typeface="SimSun" pitchFamily="2" charset="-122"/>
              </a:rPr>
              <a:t>Organize processes into groups, a message sent to a group is delivered to all members</a:t>
            </a:r>
          </a:p>
          <a:p>
            <a:pPr algn="l" eaLnBrk="1" hangingPunct="1"/>
            <a:endParaRPr lang="en-US" altLang="zh-CN" dirty="0">
              <a:ea typeface="SimSun" pitchFamily="2" charset="-122"/>
            </a:endParaRPr>
          </a:p>
          <a:p>
            <a:pPr algn="l" eaLnBrk="1" hangingPunct="1"/>
            <a:r>
              <a:rPr lang="en-US" altLang="zh-CN" dirty="0">
                <a:ea typeface="SimSun" pitchFamily="2" charset="-122"/>
              </a:rPr>
              <a:t>If a member fails, another should fill in</a:t>
            </a:r>
          </a:p>
          <a:p>
            <a:pPr algn="l" eaLnBrk="1" hangingPunct="1"/>
            <a:endParaRPr lang="zh-CN" altLang="en-US" dirty="0">
              <a:ea typeface="SimSun" pitchFamily="2" charset="-122"/>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45262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altLang="zh-CN">
                <a:ea typeface="SimSun" pitchFamily="2" charset="-122"/>
              </a:rPr>
              <a:t>Flat Groups versus Hierarchical Groups</a:t>
            </a:r>
          </a:p>
        </p:txBody>
      </p:sp>
      <p:sp>
        <p:nvSpPr>
          <p:cNvPr id="24579" name="Rectangle 3"/>
          <p:cNvSpPr>
            <a:spLocks noGrp="1" noChangeArrowheads="1"/>
          </p:cNvSpPr>
          <p:nvPr>
            <p:ph type="body" idx="1"/>
          </p:nvPr>
        </p:nvSpPr>
        <p:spPr>
          <a:xfrm>
            <a:off x="685800" y="5334000"/>
            <a:ext cx="8229600" cy="838200"/>
          </a:xfrm>
        </p:spPr>
        <p:txBody>
          <a:bodyPr/>
          <a:lstStyle/>
          <a:p>
            <a:pPr marL="609600" indent="-609600" algn="l" eaLnBrk="1" hangingPunct="1">
              <a:lnSpc>
                <a:spcPct val="90000"/>
              </a:lnSpc>
              <a:buFontTx/>
              <a:buAutoNum type="alphaLcParenR"/>
            </a:pPr>
            <a:r>
              <a:rPr lang="en-US" altLang="zh-CN" sz="2400">
                <a:ea typeface="SimSun" pitchFamily="2" charset="-122"/>
              </a:rPr>
              <a:t>Communication in a flat group.</a:t>
            </a:r>
          </a:p>
          <a:p>
            <a:pPr marL="609600" indent="-609600" algn="l" eaLnBrk="1" hangingPunct="1">
              <a:lnSpc>
                <a:spcPct val="90000"/>
              </a:lnSpc>
              <a:buFontTx/>
              <a:buAutoNum type="alphaLcParenR"/>
            </a:pPr>
            <a:r>
              <a:rPr lang="en-US" altLang="zh-CN" sz="2400">
                <a:ea typeface="SimSun" pitchFamily="2" charset="-122"/>
              </a:rPr>
              <a:t>Communication in a simple hierarchical group</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l="21352" t="42900" r="20070" b="37160"/>
          <a:stretch>
            <a:fillRect/>
          </a:stretch>
        </p:blipFill>
        <p:spPr bwMode="auto">
          <a:xfrm>
            <a:off x="381000" y="1447800"/>
            <a:ext cx="838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61821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ea typeface="SimSun" pitchFamily="2" charset="-122"/>
              </a:rPr>
              <a:t>Process Replication</a:t>
            </a:r>
          </a:p>
        </p:txBody>
      </p:sp>
      <p:sp>
        <p:nvSpPr>
          <p:cNvPr id="41987" name="Rectangle 3"/>
          <p:cNvSpPr>
            <a:spLocks noGrp="1" noChangeArrowheads="1"/>
          </p:cNvSpPr>
          <p:nvPr>
            <p:ph type="body" idx="1"/>
          </p:nvPr>
        </p:nvSpPr>
        <p:spPr>
          <a:xfrm>
            <a:off x="90488" y="1216025"/>
            <a:ext cx="8972550" cy="4970463"/>
          </a:xfrm>
        </p:spPr>
        <p:txBody>
          <a:bodyPr/>
          <a:lstStyle/>
          <a:p>
            <a:pPr algn="l" eaLnBrk="1" hangingPunct="1"/>
            <a:r>
              <a:rPr lang="en-US" altLang="zh-CN" dirty="0">
                <a:ea typeface="SimSun" pitchFamily="2" charset="-122"/>
              </a:rPr>
              <a:t>Replicate a process and group replicas in one group</a:t>
            </a:r>
          </a:p>
          <a:p>
            <a:pPr algn="l" eaLnBrk="1" hangingPunct="1"/>
            <a:r>
              <a:rPr lang="en-US" altLang="zh-CN" dirty="0">
                <a:ea typeface="SimSun" pitchFamily="2" charset="-122"/>
              </a:rPr>
              <a:t>A system is k fault-tolerant if it can survive and function even if it has k faulty processes</a:t>
            </a:r>
          </a:p>
          <a:p>
            <a:pPr lvl="1" eaLnBrk="1" hangingPunct="1"/>
            <a:r>
              <a:rPr lang="en-US" altLang="zh-CN" dirty="0">
                <a:ea typeface="SimSun" pitchFamily="2" charset="-122"/>
              </a:rPr>
              <a:t>For crash failures (</a:t>
            </a:r>
            <a:r>
              <a:rPr lang="en-US" altLang="zh-CN" dirty="0">
                <a:solidFill>
                  <a:srgbClr val="FF0000"/>
                </a:solidFill>
                <a:ea typeface="SimSun" pitchFamily="2" charset="-122"/>
              </a:rPr>
              <a:t>a faulty process halts, but is working correctly until it halts)</a:t>
            </a:r>
            <a:endParaRPr lang="en-US" altLang="zh-CN" dirty="0">
              <a:ea typeface="SimSun" pitchFamily="2" charset="-122"/>
            </a:endParaRPr>
          </a:p>
          <a:p>
            <a:pPr lvl="2" eaLnBrk="1" hangingPunct="1"/>
            <a:r>
              <a:rPr lang="en-US" altLang="zh-CN" dirty="0">
                <a:ea typeface="SimSun" pitchFamily="2" charset="-122"/>
              </a:rPr>
              <a:t>k+1 replicas </a:t>
            </a:r>
          </a:p>
          <a:p>
            <a:pPr lvl="1" eaLnBrk="1" hangingPunct="1"/>
            <a:r>
              <a:rPr lang="en-US" altLang="zh-CN" dirty="0">
                <a:ea typeface="SimSun" pitchFamily="2" charset="-122"/>
              </a:rPr>
              <a:t>For Byzantine failures (</a:t>
            </a:r>
            <a:r>
              <a:rPr lang="en-US" altLang="zh-CN" dirty="0">
                <a:solidFill>
                  <a:srgbClr val="FF0000"/>
                </a:solidFill>
                <a:ea typeface="SimSun" pitchFamily="2" charset="-122"/>
              </a:rPr>
              <a:t>a faulty process may produce arbitrary responses at arbitrary times)</a:t>
            </a:r>
            <a:endParaRPr lang="en-US" altLang="zh-CN" dirty="0">
              <a:ea typeface="SimSun" pitchFamily="2" charset="-122"/>
            </a:endParaRPr>
          </a:p>
          <a:p>
            <a:pPr lvl="2" eaLnBrk="1" hangingPunct="1"/>
            <a:r>
              <a:rPr lang="en-US" altLang="zh-CN" dirty="0">
                <a:ea typeface="SimSun" pitchFamily="2" charset="-122"/>
              </a:rPr>
              <a:t>2k+1 replicas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52073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ea typeface="SimSun" pitchFamily="2" charset="-122"/>
              </a:rPr>
              <a:t>Agreement</a:t>
            </a:r>
          </a:p>
        </p:txBody>
      </p:sp>
      <p:sp>
        <p:nvSpPr>
          <p:cNvPr id="43011" name="Rectangle 3"/>
          <p:cNvSpPr>
            <a:spLocks noGrp="1" noChangeArrowheads="1"/>
          </p:cNvSpPr>
          <p:nvPr>
            <p:ph type="body" idx="1"/>
          </p:nvPr>
        </p:nvSpPr>
        <p:spPr>
          <a:xfrm>
            <a:off x="454025" y="1216025"/>
            <a:ext cx="8359775" cy="4970463"/>
          </a:xfrm>
        </p:spPr>
        <p:txBody>
          <a:bodyPr/>
          <a:lstStyle/>
          <a:p>
            <a:pPr algn="l" eaLnBrk="1" hangingPunct="1"/>
            <a:r>
              <a:rPr lang="en-US" altLang="zh-CN" dirty="0">
                <a:ea typeface="SimSun" pitchFamily="2" charset="-122"/>
              </a:rPr>
              <a:t>Need agreement in DS:</a:t>
            </a:r>
          </a:p>
          <a:p>
            <a:pPr lvl="1" eaLnBrk="1" hangingPunct="1"/>
            <a:r>
              <a:rPr lang="en-US" altLang="zh-CN" dirty="0">
                <a:ea typeface="SimSun" pitchFamily="2" charset="-122"/>
              </a:rPr>
              <a:t>Leader, commit, synchronize</a:t>
            </a:r>
          </a:p>
          <a:p>
            <a:pPr lvl="1" eaLnBrk="1" hangingPunct="1"/>
            <a:endParaRPr lang="en-US" altLang="zh-CN" dirty="0">
              <a:ea typeface="SimSun" pitchFamily="2" charset="-122"/>
            </a:endParaRPr>
          </a:p>
          <a:p>
            <a:pPr algn="l" eaLnBrk="1" hangingPunct="1"/>
            <a:r>
              <a:rPr lang="en-US" altLang="zh-CN" b="1" dirty="0">
                <a:ea typeface="SimSun" pitchFamily="2" charset="-122"/>
              </a:rPr>
              <a:t>Distributed Agreement algorithm</a:t>
            </a:r>
            <a:r>
              <a:rPr lang="en-US" altLang="zh-CN" dirty="0">
                <a:ea typeface="SimSun" pitchFamily="2" charset="-122"/>
              </a:rPr>
              <a:t>: all non-faulty processes achieve consensus in a finite number of steps</a:t>
            </a:r>
          </a:p>
          <a:p>
            <a:pPr algn="l" eaLnBrk="1" hangingPunct="1"/>
            <a:endParaRPr lang="en-US" altLang="zh-CN" dirty="0">
              <a:ea typeface="SimSun" pitchFamily="2" charset="-122"/>
            </a:endParaRPr>
          </a:p>
          <a:p>
            <a:pPr algn="l" eaLnBrk="1" hangingPunct="1"/>
            <a:r>
              <a:rPr lang="en-US" altLang="zh-CN" dirty="0">
                <a:ea typeface="SimSun" pitchFamily="2" charset="-122"/>
              </a:rPr>
              <a:t>Perfect processes, faulty channels: two-army</a:t>
            </a:r>
          </a:p>
          <a:p>
            <a:pPr algn="l" eaLnBrk="1" hangingPunct="1"/>
            <a:endParaRPr lang="en-US" altLang="zh-CN" dirty="0">
              <a:ea typeface="SimSun" pitchFamily="2" charset="-122"/>
            </a:endParaRPr>
          </a:p>
          <a:p>
            <a:pPr algn="l" eaLnBrk="1" hangingPunct="1"/>
            <a:r>
              <a:rPr lang="en-US" altLang="zh-CN" dirty="0">
                <a:ea typeface="SimSun" pitchFamily="2" charset="-122"/>
              </a:rPr>
              <a:t>Faulty processes, perfect channels: Byzantine generals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0147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1"/>
          <p:cNvGrpSpPr>
            <a:grpSpLocks/>
          </p:cNvGrpSpPr>
          <p:nvPr/>
        </p:nvGrpSpPr>
        <p:grpSpPr bwMode="auto">
          <a:xfrm>
            <a:off x="496888" y="1947863"/>
            <a:ext cx="8589962" cy="2470150"/>
            <a:chOff x="104" y="1616"/>
            <a:chExt cx="5545" cy="1556"/>
          </a:xfrm>
        </p:grpSpPr>
        <p:sp>
          <p:nvSpPr>
            <p:cNvPr id="27715" name="Line 92"/>
            <p:cNvSpPr>
              <a:spLocks noChangeShapeType="1"/>
            </p:cNvSpPr>
            <p:nvPr/>
          </p:nvSpPr>
          <p:spPr bwMode="auto">
            <a:xfrm>
              <a:off x="104" y="1616"/>
              <a:ext cx="1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6" name="Line 93"/>
            <p:cNvSpPr>
              <a:spLocks noChangeShapeType="1"/>
            </p:cNvSpPr>
            <p:nvPr/>
          </p:nvSpPr>
          <p:spPr bwMode="auto">
            <a:xfrm>
              <a:off x="1227"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7" name="Line 94"/>
            <p:cNvSpPr>
              <a:spLocks noChangeShapeType="1"/>
            </p:cNvSpPr>
            <p:nvPr/>
          </p:nvSpPr>
          <p:spPr bwMode="auto">
            <a:xfrm>
              <a:off x="2124" y="3172"/>
              <a:ext cx="15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8" name="Line 95"/>
            <p:cNvSpPr>
              <a:spLocks noChangeShapeType="1"/>
            </p:cNvSpPr>
            <p:nvPr/>
          </p:nvSpPr>
          <p:spPr bwMode="auto">
            <a:xfrm flipH="1">
              <a:off x="3659"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96"/>
            <p:cNvSpPr>
              <a:spLocks noChangeShapeType="1"/>
            </p:cNvSpPr>
            <p:nvPr/>
          </p:nvSpPr>
          <p:spPr bwMode="auto">
            <a:xfrm>
              <a:off x="4557" y="1617"/>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1" name="Rectangle 2"/>
          <p:cNvSpPr>
            <a:spLocks noGrp="1" noChangeArrowheads="1"/>
          </p:cNvSpPr>
          <p:nvPr>
            <p:ph type="title"/>
          </p:nvPr>
        </p:nvSpPr>
        <p:spPr/>
        <p:txBody>
          <a:bodyPr/>
          <a:lstStyle/>
          <a:p>
            <a:pPr eaLnBrk="1" hangingPunct="1"/>
            <a:r>
              <a:rPr lang="en-US" altLang="zh-CN">
                <a:ea typeface="SimSun" pitchFamily="2" charset="-122"/>
              </a:rPr>
              <a:t>Two-Army Problem</a:t>
            </a:r>
          </a:p>
        </p:txBody>
      </p:sp>
      <p:grpSp>
        <p:nvGrpSpPr>
          <p:cNvPr id="27652" name="Group 10"/>
          <p:cNvGrpSpPr>
            <a:grpSpLocks/>
          </p:cNvGrpSpPr>
          <p:nvPr/>
        </p:nvGrpSpPr>
        <p:grpSpPr bwMode="auto">
          <a:xfrm>
            <a:off x="341313" y="3705225"/>
            <a:ext cx="8802687" cy="2470150"/>
            <a:chOff x="104" y="1616"/>
            <a:chExt cx="5545" cy="1556"/>
          </a:xfrm>
        </p:grpSpPr>
        <p:sp>
          <p:nvSpPr>
            <p:cNvPr id="27710" name="Line 5"/>
            <p:cNvSpPr>
              <a:spLocks noChangeShapeType="1"/>
            </p:cNvSpPr>
            <p:nvPr/>
          </p:nvSpPr>
          <p:spPr bwMode="auto">
            <a:xfrm>
              <a:off x="104" y="1616"/>
              <a:ext cx="1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1" name="Line 6"/>
            <p:cNvSpPr>
              <a:spLocks noChangeShapeType="1"/>
            </p:cNvSpPr>
            <p:nvPr/>
          </p:nvSpPr>
          <p:spPr bwMode="auto">
            <a:xfrm>
              <a:off x="1227"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2" name="Line 7"/>
            <p:cNvSpPr>
              <a:spLocks noChangeShapeType="1"/>
            </p:cNvSpPr>
            <p:nvPr/>
          </p:nvSpPr>
          <p:spPr bwMode="auto">
            <a:xfrm>
              <a:off x="2124" y="3172"/>
              <a:ext cx="15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Line 8"/>
            <p:cNvSpPr>
              <a:spLocks noChangeShapeType="1"/>
            </p:cNvSpPr>
            <p:nvPr/>
          </p:nvSpPr>
          <p:spPr bwMode="auto">
            <a:xfrm flipH="1">
              <a:off x="3659" y="1616"/>
              <a:ext cx="897"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4" name="Line 9"/>
            <p:cNvSpPr>
              <a:spLocks noChangeShapeType="1"/>
            </p:cNvSpPr>
            <p:nvPr/>
          </p:nvSpPr>
          <p:spPr bwMode="auto">
            <a:xfrm>
              <a:off x="4557" y="1617"/>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AutoShape 11"/>
          <p:cNvSpPr>
            <a:spLocks noChangeArrowheads="1"/>
          </p:cNvSpPr>
          <p:nvPr/>
        </p:nvSpPr>
        <p:spPr bwMode="auto">
          <a:xfrm>
            <a:off x="1414463" y="2138363"/>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4" name="AutoShape 12"/>
          <p:cNvSpPr>
            <a:spLocks noChangeArrowheads="1"/>
          </p:cNvSpPr>
          <p:nvPr/>
        </p:nvSpPr>
        <p:spPr bwMode="auto">
          <a:xfrm>
            <a:off x="1414463" y="27320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5" name="AutoShape 13"/>
          <p:cNvSpPr>
            <a:spLocks noChangeArrowheads="1"/>
          </p:cNvSpPr>
          <p:nvPr/>
        </p:nvSpPr>
        <p:spPr bwMode="auto">
          <a:xfrm>
            <a:off x="1414463" y="3265488"/>
            <a:ext cx="439737"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6" name="AutoShape 14"/>
          <p:cNvSpPr>
            <a:spLocks noChangeArrowheads="1"/>
          </p:cNvSpPr>
          <p:nvPr/>
        </p:nvSpPr>
        <p:spPr bwMode="auto">
          <a:xfrm>
            <a:off x="7686675" y="21732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7" name="AutoShape 15"/>
          <p:cNvSpPr>
            <a:spLocks noChangeArrowheads="1"/>
          </p:cNvSpPr>
          <p:nvPr/>
        </p:nvSpPr>
        <p:spPr bwMode="auto">
          <a:xfrm>
            <a:off x="7686675" y="2743200"/>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8" name="AutoShape 16"/>
          <p:cNvSpPr>
            <a:spLocks noChangeArrowheads="1"/>
          </p:cNvSpPr>
          <p:nvPr/>
        </p:nvSpPr>
        <p:spPr bwMode="auto">
          <a:xfrm>
            <a:off x="7686675" y="327818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7659" name="AutoShape 17"/>
          <p:cNvSpPr>
            <a:spLocks noChangeArrowheads="1"/>
          </p:cNvSpPr>
          <p:nvPr/>
        </p:nvSpPr>
        <p:spPr bwMode="auto">
          <a:xfrm>
            <a:off x="3984625" y="573563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0" name="AutoShape 18"/>
          <p:cNvSpPr>
            <a:spLocks noChangeArrowheads="1"/>
          </p:cNvSpPr>
          <p:nvPr/>
        </p:nvSpPr>
        <p:spPr bwMode="auto">
          <a:xfrm>
            <a:off x="5411788" y="47148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1" name="AutoShape 19"/>
          <p:cNvSpPr>
            <a:spLocks noChangeArrowheads="1"/>
          </p:cNvSpPr>
          <p:nvPr/>
        </p:nvSpPr>
        <p:spPr bwMode="auto">
          <a:xfrm>
            <a:off x="4535488" y="50577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2" name="AutoShape 20"/>
          <p:cNvSpPr>
            <a:spLocks noChangeArrowheads="1"/>
          </p:cNvSpPr>
          <p:nvPr/>
        </p:nvSpPr>
        <p:spPr bwMode="auto">
          <a:xfrm>
            <a:off x="5035550" y="558165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3" name="AutoShape 21"/>
          <p:cNvSpPr>
            <a:spLocks noChangeArrowheads="1"/>
          </p:cNvSpPr>
          <p:nvPr/>
        </p:nvSpPr>
        <p:spPr bwMode="auto">
          <a:xfrm>
            <a:off x="3571875" y="4751388"/>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7664" name="AutoShape 22"/>
          <p:cNvSpPr>
            <a:spLocks noChangeArrowheads="1"/>
          </p:cNvSpPr>
          <p:nvPr/>
        </p:nvSpPr>
        <p:spPr bwMode="auto">
          <a:xfrm>
            <a:off x="3930650" y="1804988"/>
            <a:ext cx="1876425" cy="1271587"/>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7665" name="Group 50"/>
          <p:cNvGrpSpPr>
            <a:grpSpLocks/>
          </p:cNvGrpSpPr>
          <p:nvPr/>
        </p:nvGrpSpPr>
        <p:grpSpPr bwMode="auto">
          <a:xfrm>
            <a:off x="3100388" y="3381375"/>
            <a:ext cx="285750" cy="808038"/>
            <a:chOff x="2177" y="1496"/>
            <a:chExt cx="344" cy="756"/>
          </a:xfrm>
        </p:grpSpPr>
        <p:sp>
          <p:nvSpPr>
            <p:cNvPr id="27708" name="AutoShape 5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9" name="AutoShape 5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6" name="Group 68"/>
          <p:cNvGrpSpPr>
            <a:grpSpLocks/>
          </p:cNvGrpSpPr>
          <p:nvPr/>
        </p:nvGrpSpPr>
        <p:grpSpPr bwMode="auto">
          <a:xfrm>
            <a:off x="2479675" y="2160588"/>
            <a:ext cx="285750" cy="808037"/>
            <a:chOff x="2177" y="1496"/>
            <a:chExt cx="344" cy="756"/>
          </a:xfrm>
        </p:grpSpPr>
        <p:sp>
          <p:nvSpPr>
            <p:cNvPr id="27706" name="AutoShape 6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7" name="AutoShape 7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7" name="Group 71"/>
          <p:cNvGrpSpPr>
            <a:grpSpLocks/>
          </p:cNvGrpSpPr>
          <p:nvPr/>
        </p:nvGrpSpPr>
        <p:grpSpPr bwMode="auto">
          <a:xfrm>
            <a:off x="6969125" y="2374900"/>
            <a:ext cx="285750" cy="808038"/>
            <a:chOff x="2177" y="1496"/>
            <a:chExt cx="344" cy="756"/>
          </a:xfrm>
        </p:grpSpPr>
        <p:sp>
          <p:nvSpPr>
            <p:cNvPr id="27704" name="AutoShape 7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5" name="AutoShape 7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8" name="Group 74"/>
          <p:cNvGrpSpPr>
            <a:grpSpLocks/>
          </p:cNvGrpSpPr>
          <p:nvPr/>
        </p:nvGrpSpPr>
        <p:grpSpPr bwMode="auto">
          <a:xfrm>
            <a:off x="5022850" y="3952875"/>
            <a:ext cx="285750" cy="808038"/>
            <a:chOff x="2177" y="1496"/>
            <a:chExt cx="344" cy="756"/>
          </a:xfrm>
        </p:grpSpPr>
        <p:sp>
          <p:nvSpPr>
            <p:cNvPr id="27702" name="AutoShape 7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3" name="AutoShape 7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69" name="Group 77"/>
          <p:cNvGrpSpPr>
            <a:grpSpLocks/>
          </p:cNvGrpSpPr>
          <p:nvPr/>
        </p:nvGrpSpPr>
        <p:grpSpPr bwMode="auto">
          <a:xfrm>
            <a:off x="6530975" y="3560763"/>
            <a:ext cx="285750" cy="808037"/>
            <a:chOff x="2177" y="1496"/>
            <a:chExt cx="344" cy="756"/>
          </a:xfrm>
        </p:grpSpPr>
        <p:sp>
          <p:nvSpPr>
            <p:cNvPr id="27700" name="AutoShape 7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701" name="AutoShape 7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0" name="Group 82"/>
          <p:cNvGrpSpPr>
            <a:grpSpLocks/>
          </p:cNvGrpSpPr>
          <p:nvPr/>
        </p:nvGrpSpPr>
        <p:grpSpPr bwMode="auto">
          <a:xfrm>
            <a:off x="4178300" y="4059238"/>
            <a:ext cx="285750" cy="808037"/>
            <a:chOff x="2177" y="1496"/>
            <a:chExt cx="344" cy="756"/>
          </a:xfrm>
        </p:grpSpPr>
        <p:sp>
          <p:nvSpPr>
            <p:cNvPr id="27698" name="AutoShape 8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9" name="AutoShape 8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1" name="Group 85"/>
          <p:cNvGrpSpPr>
            <a:grpSpLocks/>
          </p:cNvGrpSpPr>
          <p:nvPr/>
        </p:nvGrpSpPr>
        <p:grpSpPr bwMode="auto">
          <a:xfrm>
            <a:off x="3206750" y="4689475"/>
            <a:ext cx="285750" cy="808038"/>
            <a:chOff x="2177" y="1496"/>
            <a:chExt cx="344" cy="756"/>
          </a:xfrm>
        </p:grpSpPr>
        <p:sp>
          <p:nvSpPr>
            <p:cNvPr id="27696" name="AutoShape 8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7" name="AutoShape 8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2" name="Group 88"/>
          <p:cNvGrpSpPr>
            <a:grpSpLocks/>
          </p:cNvGrpSpPr>
          <p:nvPr/>
        </p:nvGrpSpPr>
        <p:grpSpPr bwMode="auto">
          <a:xfrm>
            <a:off x="6102350" y="4392613"/>
            <a:ext cx="285750" cy="808037"/>
            <a:chOff x="2177" y="1496"/>
            <a:chExt cx="344" cy="756"/>
          </a:xfrm>
        </p:grpSpPr>
        <p:sp>
          <p:nvSpPr>
            <p:cNvPr id="27694" name="AutoShape 8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5" name="AutoShape 9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3" name="Group 97"/>
          <p:cNvGrpSpPr>
            <a:grpSpLocks/>
          </p:cNvGrpSpPr>
          <p:nvPr/>
        </p:nvGrpSpPr>
        <p:grpSpPr bwMode="auto">
          <a:xfrm>
            <a:off x="5805488" y="5307013"/>
            <a:ext cx="285750" cy="808037"/>
            <a:chOff x="2177" y="1496"/>
            <a:chExt cx="344" cy="756"/>
          </a:xfrm>
        </p:grpSpPr>
        <p:sp>
          <p:nvSpPr>
            <p:cNvPr id="27692" name="AutoShape 9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3" name="AutoShape 9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4" name="Group 100"/>
          <p:cNvGrpSpPr>
            <a:grpSpLocks/>
          </p:cNvGrpSpPr>
          <p:nvPr/>
        </p:nvGrpSpPr>
        <p:grpSpPr bwMode="auto">
          <a:xfrm>
            <a:off x="3563938" y="5367338"/>
            <a:ext cx="285750" cy="808037"/>
            <a:chOff x="2177" y="1496"/>
            <a:chExt cx="344" cy="756"/>
          </a:xfrm>
        </p:grpSpPr>
        <p:sp>
          <p:nvSpPr>
            <p:cNvPr id="27690" name="AutoShape 10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91" name="AutoShape 10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5" name="Group 103"/>
          <p:cNvGrpSpPr>
            <a:grpSpLocks/>
          </p:cNvGrpSpPr>
          <p:nvPr/>
        </p:nvGrpSpPr>
        <p:grpSpPr bwMode="auto">
          <a:xfrm>
            <a:off x="500063" y="2763838"/>
            <a:ext cx="285750" cy="808037"/>
            <a:chOff x="2177" y="1496"/>
            <a:chExt cx="344" cy="756"/>
          </a:xfrm>
        </p:grpSpPr>
        <p:sp>
          <p:nvSpPr>
            <p:cNvPr id="27688" name="AutoShape 10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9" name="AutoShape 10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6" name="Group 106"/>
          <p:cNvGrpSpPr>
            <a:grpSpLocks/>
          </p:cNvGrpSpPr>
          <p:nvPr/>
        </p:nvGrpSpPr>
        <p:grpSpPr bwMode="auto">
          <a:xfrm>
            <a:off x="641350" y="1481138"/>
            <a:ext cx="285750" cy="808037"/>
            <a:chOff x="2177" y="1496"/>
            <a:chExt cx="344" cy="756"/>
          </a:xfrm>
        </p:grpSpPr>
        <p:sp>
          <p:nvSpPr>
            <p:cNvPr id="27686" name="AutoShape 10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7" name="AutoShape 10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7" name="Group 109"/>
          <p:cNvGrpSpPr>
            <a:grpSpLocks/>
          </p:cNvGrpSpPr>
          <p:nvPr/>
        </p:nvGrpSpPr>
        <p:grpSpPr bwMode="auto">
          <a:xfrm>
            <a:off x="8432800" y="2822575"/>
            <a:ext cx="285750" cy="808038"/>
            <a:chOff x="2177" y="1496"/>
            <a:chExt cx="344" cy="756"/>
          </a:xfrm>
        </p:grpSpPr>
        <p:sp>
          <p:nvSpPr>
            <p:cNvPr id="27684" name="AutoShape 11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5" name="AutoShape 11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7678" name="Group 112"/>
          <p:cNvGrpSpPr>
            <a:grpSpLocks/>
          </p:cNvGrpSpPr>
          <p:nvPr/>
        </p:nvGrpSpPr>
        <p:grpSpPr bwMode="auto">
          <a:xfrm>
            <a:off x="2589213" y="3440113"/>
            <a:ext cx="285750" cy="808037"/>
            <a:chOff x="2177" y="1496"/>
            <a:chExt cx="344" cy="756"/>
          </a:xfrm>
        </p:grpSpPr>
        <p:sp>
          <p:nvSpPr>
            <p:cNvPr id="27682" name="AutoShape 11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3" name="AutoShape 11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31861" name="Freeform 117"/>
          <p:cNvSpPr>
            <a:spLocks/>
          </p:cNvSpPr>
          <p:nvPr/>
        </p:nvSpPr>
        <p:spPr bwMode="auto">
          <a:xfrm>
            <a:off x="2006600" y="2847975"/>
            <a:ext cx="5522913" cy="2417763"/>
          </a:xfrm>
          <a:custGeom>
            <a:avLst/>
            <a:gdLst>
              <a:gd name="T0" fmla="*/ 2147483647 w 3479"/>
              <a:gd name="T1" fmla="*/ 2147483647 h 1523"/>
              <a:gd name="T2" fmla="*/ 2147483647 w 3479"/>
              <a:gd name="T3" fmla="*/ 2147483647 h 1523"/>
              <a:gd name="T4" fmla="*/ 2147483647 w 3479"/>
              <a:gd name="T5" fmla="*/ 2147483647 h 1523"/>
              <a:gd name="T6" fmla="*/ 2147483647 w 3479"/>
              <a:gd name="T7" fmla="*/ 2147483647 h 1523"/>
              <a:gd name="T8" fmla="*/ 2147483647 w 3479"/>
              <a:gd name="T9" fmla="*/ 2147483647 h 1523"/>
              <a:gd name="T10" fmla="*/ 2147483647 w 3479"/>
              <a:gd name="T11" fmla="*/ 2147483647 h 1523"/>
              <a:gd name="T12" fmla="*/ 2147483647 w 3479"/>
              <a:gd name="T13" fmla="*/ 2147483647 h 1523"/>
              <a:gd name="T14" fmla="*/ 2147483647 w 3479"/>
              <a:gd name="T15" fmla="*/ 2147483647 h 1523"/>
              <a:gd name="T16" fmla="*/ 2147483647 w 3479"/>
              <a:gd name="T17" fmla="*/ 2147483647 h 1523"/>
              <a:gd name="T18" fmla="*/ 2147483647 w 3479"/>
              <a:gd name="T19" fmla="*/ 2147483647 h 1523"/>
              <a:gd name="T20" fmla="*/ 2147483647 w 3479"/>
              <a:gd name="T21" fmla="*/ 2147483647 h 1523"/>
              <a:gd name="T22" fmla="*/ 2147483647 w 3479"/>
              <a:gd name="T23" fmla="*/ 2147483647 h 1523"/>
              <a:gd name="T24" fmla="*/ 2147483647 w 3479"/>
              <a:gd name="T25" fmla="*/ 2147483647 h 1523"/>
              <a:gd name="T26" fmla="*/ 2147483647 w 3479"/>
              <a:gd name="T27" fmla="*/ 2147483647 h 1523"/>
              <a:gd name="T28" fmla="*/ 2147483647 w 3479"/>
              <a:gd name="T29" fmla="*/ 2147483647 h 1523"/>
              <a:gd name="T30" fmla="*/ 2147483647 w 3479"/>
              <a:gd name="T31" fmla="*/ 2147483647 h 1523"/>
              <a:gd name="T32" fmla="*/ 2147483647 w 3479"/>
              <a:gd name="T33" fmla="*/ 2147483647 h 1523"/>
              <a:gd name="T34" fmla="*/ 2147483647 w 3479"/>
              <a:gd name="T35" fmla="*/ 2147483647 h 1523"/>
              <a:gd name="T36" fmla="*/ 2147483647 w 3479"/>
              <a:gd name="T37" fmla="*/ 2147483647 h 1523"/>
              <a:gd name="T38" fmla="*/ 2147483647 w 3479"/>
              <a:gd name="T39" fmla="*/ 2147483647 h 1523"/>
              <a:gd name="T40" fmla="*/ 2147483647 w 3479"/>
              <a:gd name="T41" fmla="*/ 2147483647 h 1523"/>
              <a:gd name="T42" fmla="*/ 2147483647 w 3479"/>
              <a:gd name="T43" fmla="*/ 2147483647 h 1523"/>
              <a:gd name="T44" fmla="*/ 2147483647 w 3479"/>
              <a:gd name="T45" fmla="*/ 2147483647 h 1523"/>
              <a:gd name="T46" fmla="*/ 2147483647 w 3479"/>
              <a:gd name="T47" fmla="*/ 2147483647 h 1523"/>
              <a:gd name="T48" fmla="*/ 2147483647 w 3479"/>
              <a:gd name="T49" fmla="*/ 2147483647 h 1523"/>
              <a:gd name="T50" fmla="*/ 2147483647 w 3479"/>
              <a:gd name="T51" fmla="*/ 2147483647 h 1523"/>
              <a:gd name="T52" fmla="*/ 2147483647 w 3479"/>
              <a:gd name="T53" fmla="*/ 2147483647 h 1523"/>
              <a:gd name="T54" fmla="*/ 2147483647 w 3479"/>
              <a:gd name="T55" fmla="*/ 2147483647 h 1523"/>
              <a:gd name="T56" fmla="*/ 2147483647 w 3479"/>
              <a:gd name="T57" fmla="*/ 2147483647 h 1523"/>
              <a:gd name="T58" fmla="*/ 2147483647 w 3479"/>
              <a:gd name="T59" fmla="*/ 2147483647 h 1523"/>
              <a:gd name="T60" fmla="*/ 2147483647 w 3479"/>
              <a:gd name="T61" fmla="*/ 2147483647 h 1523"/>
              <a:gd name="T62" fmla="*/ 2147483647 w 3479"/>
              <a:gd name="T63" fmla="*/ 2147483647 h 1523"/>
              <a:gd name="T64" fmla="*/ 2147483647 w 3479"/>
              <a:gd name="T65" fmla="*/ 2147483647 h 1523"/>
              <a:gd name="T66" fmla="*/ 2147483647 w 3479"/>
              <a:gd name="T67" fmla="*/ 2147483647 h 1523"/>
              <a:gd name="T68" fmla="*/ 0 w 3479"/>
              <a:gd name="T69" fmla="*/ 2147483647 h 1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79"/>
              <a:gd name="T106" fmla="*/ 0 h 1523"/>
              <a:gd name="T107" fmla="*/ 3479 w 3479"/>
              <a:gd name="T108" fmla="*/ 1523 h 1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79" h="1523">
                <a:moveTo>
                  <a:pt x="3479" y="54"/>
                </a:moveTo>
                <a:cubicBezTo>
                  <a:pt x="3451" y="82"/>
                  <a:pt x="3405" y="118"/>
                  <a:pt x="3381" y="151"/>
                </a:cubicBezTo>
                <a:cubicBezTo>
                  <a:pt x="3339" y="209"/>
                  <a:pt x="3302" y="271"/>
                  <a:pt x="3262" y="330"/>
                </a:cubicBezTo>
                <a:cubicBezTo>
                  <a:pt x="3226" y="382"/>
                  <a:pt x="3177" y="437"/>
                  <a:pt x="3150" y="495"/>
                </a:cubicBezTo>
                <a:cubicBezTo>
                  <a:pt x="3117" y="566"/>
                  <a:pt x="3102" y="637"/>
                  <a:pt x="3082" y="712"/>
                </a:cubicBezTo>
                <a:cubicBezTo>
                  <a:pt x="3071" y="808"/>
                  <a:pt x="3067" y="930"/>
                  <a:pt x="2977" y="989"/>
                </a:cubicBezTo>
                <a:cubicBezTo>
                  <a:pt x="2967" y="1004"/>
                  <a:pt x="2960" y="1021"/>
                  <a:pt x="2948" y="1034"/>
                </a:cubicBezTo>
                <a:cubicBezTo>
                  <a:pt x="2913" y="1070"/>
                  <a:pt x="2811" y="1141"/>
                  <a:pt x="2761" y="1153"/>
                </a:cubicBezTo>
                <a:cubicBezTo>
                  <a:pt x="2735" y="1166"/>
                  <a:pt x="2713" y="1187"/>
                  <a:pt x="2686" y="1198"/>
                </a:cubicBezTo>
                <a:cubicBezTo>
                  <a:pt x="2659" y="1208"/>
                  <a:pt x="2618" y="1224"/>
                  <a:pt x="2596" y="1243"/>
                </a:cubicBezTo>
                <a:cubicBezTo>
                  <a:pt x="2559" y="1274"/>
                  <a:pt x="2512" y="1319"/>
                  <a:pt x="2476" y="1355"/>
                </a:cubicBezTo>
                <a:cubicBezTo>
                  <a:pt x="2444" y="1387"/>
                  <a:pt x="2425" y="1428"/>
                  <a:pt x="2386" y="1453"/>
                </a:cubicBezTo>
                <a:cubicBezTo>
                  <a:pt x="2360" y="1470"/>
                  <a:pt x="2333" y="1473"/>
                  <a:pt x="2304" y="1482"/>
                </a:cubicBezTo>
                <a:cubicBezTo>
                  <a:pt x="2270" y="1505"/>
                  <a:pt x="2231" y="1510"/>
                  <a:pt x="2192" y="1520"/>
                </a:cubicBezTo>
                <a:cubicBezTo>
                  <a:pt x="2122" y="1517"/>
                  <a:pt x="2052" y="1523"/>
                  <a:pt x="1983" y="1512"/>
                </a:cubicBezTo>
                <a:cubicBezTo>
                  <a:pt x="1977" y="1511"/>
                  <a:pt x="1926" y="1446"/>
                  <a:pt x="1915" y="1430"/>
                </a:cubicBezTo>
                <a:cubicBezTo>
                  <a:pt x="1873" y="1370"/>
                  <a:pt x="1817" y="1295"/>
                  <a:pt x="1743" y="1273"/>
                </a:cubicBezTo>
                <a:cubicBezTo>
                  <a:pt x="1701" y="1275"/>
                  <a:pt x="1657" y="1271"/>
                  <a:pt x="1616" y="1280"/>
                </a:cubicBezTo>
                <a:cubicBezTo>
                  <a:pt x="1613" y="1281"/>
                  <a:pt x="1561" y="1317"/>
                  <a:pt x="1549" y="1325"/>
                </a:cubicBezTo>
                <a:cubicBezTo>
                  <a:pt x="1519" y="1345"/>
                  <a:pt x="1484" y="1355"/>
                  <a:pt x="1451" y="1370"/>
                </a:cubicBezTo>
                <a:cubicBezTo>
                  <a:pt x="1404" y="1391"/>
                  <a:pt x="1357" y="1393"/>
                  <a:pt x="1309" y="1408"/>
                </a:cubicBezTo>
                <a:cubicBezTo>
                  <a:pt x="1239" y="1430"/>
                  <a:pt x="1174" y="1450"/>
                  <a:pt x="1100" y="1460"/>
                </a:cubicBezTo>
                <a:cubicBezTo>
                  <a:pt x="1032" y="1456"/>
                  <a:pt x="964" y="1466"/>
                  <a:pt x="905" y="1430"/>
                </a:cubicBezTo>
                <a:cubicBezTo>
                  <a:pt x="830" y="1384"/>
                  <a:pt x="821" y="1308"/>
                  <a:pt x="786" y="1236"/>
                </a:cubicBezTo>
                <a:cubicBezTo>
                  <a:pt x="763" y="1189"/>
                  <a:pt x="730" y="1146"/>
                  <a:pt x="703" y="1101"/>
                </a:cubicBezTo>
                <a:cubicBezTo>
                  <a:pt x="678" y="1058"/>
                  <a:pt x="672" y="1016"/>
                  <a:pt x="651" y="974"/>
                </a:cubicBezTo>
                <a:cubicBezTo>
                  <a:pt x="638" y="948"/>
                  <a:pt x="619" y="925"/>
                  <a:pt x="606" y="899"/>
                </a:cubicBezTo>
                <a:cubicBezTo>
                  <a:pt x="591" y="835"/>
                  <a:pt x="560" y="777"/>
                  <a:pt x="531" y="719"/>
                </a:cubicBezTo>
                <a:cubicBezTo>
                  <a:pt x="523" y="703"/>
                  <a:pt x="524" y="683"/>
                  <a:pt x="516" y="667"/>
                </a:cubicBezTo>
                <a:cubicBezTo>
                  <a:pt x="508" y="651"/>
                  <a:pt x="486" y="622"/>
                  <a:pt x="486" y="622"/>
                </a:cubicBezTo>
                <a:cubicBezTo>
                  <a:pt x="457" y="534"/>
                  <a:pt x="424" y="450"/>
                  <a:pt x="382" y="368"/>
                </a:cubicBezTo>
                <a:cubicBezTo>
                  <a:pt x="369" y="343"/>
                  <a:pt x="366" y="310"/>
                  <a:pt x="352" y="286"/>
                </a:cubicBezTo>
                <a:cubicBezTo>
                  <a:pt x="333" y="253"/>
                  <a:pt x="301" y="195"/>
                  <a:pt x="277" y="166"/>
                </a:cubicBezTo>
                <a:cubicBezTo>
                  <a:pt x="236" y="116"/>
                  <a:pt x="181" y="70"/>
                  <a:pt x="135" y="24"/>
                </a:cubicBezTo>
                <a:cubicBezTo>
                  <a:pt x="111" y="0"/>
                  <a:pt x="15" y="9"/>
                  <a:pt x="0" y="9"/>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862" name="Freeform 118"/>
          <p:cNvSpPr>
            <a:spLocks/>
          </p:cNvSpPr>
          <p:nvPr/>
        </p:nvSpPr>
        <p:spPr bwMode="auto">
          <a:xfrm>
            <a:off x="1958975" y="2540000"/>
            <a:ext cx="5570538" cy="3079750"/>
          </a:xfrm>
          <a:custGeom>
            <a:avLst/>
            <a:gdLst>
              <a:gd name="T0" fmla="*/ 0 w 3531"/>
              <a:gd name="T1" fmla="*/ 0 h 1902"/>
              <a:gd name="T2" fmla="*/ 2147483647 w 3531"/>
              <a:gd name="T3" fmla="*/ 2147483647 h 1902"/>
              <a:gd name="T4" fmla="*/ 2147483647 w 3531"/>
              <a:gd name="T5" fmla="*/ 2147483647 h 1902"/>
              <a:gd name="T6" fmla="*/ 2147483647 w 3531"/>
              <a:gd name="T7" fmla="*/ 2147483647 h 1902"/>
              <a:gd name="T8" fmla="*/ 2147483647 w 3531"/>
              <a:gd name="T9" fmla="*/ 2147483647 h 1902"/>
              <a:gd name="T10" fmla="*/ 2147483647 w 3531"/>
              <a:gd name="T11" fmla="*/ 2147483647 h 1902"/>
              <a:gd name="T12" fmla="*/ 2147483647 w 3531"/>
              <a:gd name="T13" fmla="*/ 2147483647 h 1902"/>
              <a:gd name="T14" fmla="*/ 2147483647 w 3531"/>
              <a:gd name="T15" fmla="*/ 2147483647 h 1902"/>
              <a:gd name="T16" fmla="*/ 2147483647 w 3531"/>
              <a:gd name="T17" fmla="*/ 2147483647 h 1902"/>
              <a:gd name="T18" fmla="*/ 2147483647 w 3531"/>
              <a:gd name="T19" fmla="*/ 2147483647 h 1902"/>
              <a:gd name="T20" fmla="*/ 2147483647 w 3531"/>
              <a:gd name="T21" fmla="*/ 2147483647 h 1902"/>
              <a:gd name="T22" fmla="*/ 2147483647 w 3531"/>
              <a:gd name="T23" fmla="*/ 2147483647 h 1902"/>
              <a:gd name="T24" fmla="*/ 2147483647 w 3531"/>
              <a:gd name="T25" fmla="*/ 2147483647 h 1902"/>
              <a:gd name="T26" fmla="*/ 2147483647 w 3531"/>
              <a:gd name="T27" fmla="*/ 2147483647 h 1902"/>
              <a:gd name="T28" fmla="*/ 2147483647 w 3531"/>
              <a:gd name="T29" fmla="*/ 2147483647 h 1902"/>
              <a:gd name="T30" fmla="*/ 2147483647 w 3531"/>
              <a:gd name="T31" fmla="*/ 2147483647 h 1902"/>
              <a:gd name="T32" fmla="*/ 2147483647 w 3531"/>
              <a:gd name="T33" fmla="*/ 2147483647 h 1902"/>
              <a:gd name="T34" fmla="*/ 2147483647 w 3531"/>
              <a:gd name="T35" fmla="*/ 2147483647 h 1902"/>
              <a:gd name="T36" fmla="*/ 2147483647 w 3531"/>
              <a:gd name="T37" fmla="*/ 2147483647 h 1902"/>
              <a:gd name="T38" fmla="*/ 2147483647 w 3531"/>
              <a:gd name="T39" fmla="*/ 2147483647 h 1902"/>
              <a:gd name="T40" fmla="*/ 2147483647 w 3531"/>
              <a:gd name="T41" fmla="*/ 2147483647 h 1902"/>
              <a:gd name="T42" fmla="*/ 2147483647 w 3531"/>
              <a:gd name="T43" fmla="*/ 2147483647 h 1902"/>
              <a:gd name="T44" fmla="*/ 2147483647 w 3531"/>
              <a:gd name="T45" fmla="*/ 2147483647 h 1902"/>
              <a:gd name="T46" fmla="*/ 2147483647 w 3531"/>
              <a:gd name="T47" fmla="*/ 2147483647 h 1902"/>
              <a:gd name="T48" fmla="*/ 2147483647 w 3531"/>
              <a:gd name="T49" fmla="*/ 2147483647 h 1902"/>
              <a:gd name="T50" fmla="*/ 2147483647 w 3531"/>
              <a:gd name="T51" fmla="*/ 2147483647 h 1902"/>
              <a:gd name="T52" fmla="*/ 2147483647 w 3531"/>
              <a:gd name="T53" fmla="*/ 2147483647 h 1902"/>
              <a:gd name="T54" fmla="*/ 2147483647 w 3531"/>
              <a:gd name="T55" fmla="*/ 2147483647 h 1902"/>
              <a:gd name="T56" fmla="*/ 2147483647 w 3531"/>
              <a:gd name="T57" fmla="*/ 2147483647 h 1902"/>
              <a:gd name="T58" fmla="*/ 2147483647 w 3531"/>
              <a:gd name="T59" fmla="*/ 2147483647 h 1902"/>
              <a:gd name="T60" fmla="*/ 2147483647 w 3531"/>
              <a:gd name="T61" fmla="*/ 2147483647 h 1902"/>
              <a:gd name="T62" fmla="*/ 2147483647 w 3531"/>
              <a:gd name="T63" fmla="*/ 2147483647 h 1902"/>
              <a:gd name="T64" fmla="*/ 2147483647 w 3531"/>
              <a:gd name="T65" fmla="*/ 2147483647 h 1902"/>
              <a:gd name="T66" fmla="*/ 2147483647 w 3531"/>
              <a:gd name="T67" fmla="*/ 2147483647 h 1902"/>
              <a:gd name="T68" fmla="*/ 2147483647 w 3531"/>
              <a:gd name="T69" fmla="*/ 2147483647 h 1902"/>
              <a:gd name="T70" fmla="*/ 2147483647 w 3531"/>
              <a:gd name="T71" fmla="*/ 2147483647 h 1902"/>
              <a:gd name="T72" fmla="*/ 2147483647 w 3531"/>
              <a:gd name="T73" fmla="*/ 2147483647 h 1902"/>
              <a:gd name="T74" fmla="*/ 2147483647 w 3531"/>
              <a:gd name="T75" fmla="*/ 2147483647 h 1902"/>
              <a:gd name="T76" fmla="*/ 2147483647 w 3531"/>
              <a:gd name="T77" fmla="*/ 2147483647 h 1902"/>
              <a:gd name="T78" fmla="*/ 2147483647 w 3531"/>
              <a:gd name="T79" fmla="*/ 2147483647 h 1902"/>
              <a:gd name="T80" fmla="*/ 2147483647 w 3531"/>
              <a:gd name="T81" fmla="*/ 2147483647 h 1902"/>
              <a:gd name="T82" fmla="*/ 2147483647 w 3531"/>
              <a:gd name="T83" fmla="*/ 2147483647 h 19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31"/>
              <a:gd name="T127" fmla="*/ 0 h 1902"/>
              <a:gd name="T128" fmla="*/ 3531 w 3531"/>
              <a:gd name="T129" fmla="*/ 1902 h 19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31" h="1902">
                <a:moveTo>
                  <a:pt x="0" y="0"/>
                </a:moveTo>
                <a:cubicBezTo>
                  <a:pt x="48" y="4"/>
                  <a:pt x="96" y="3"/>
                  <a:pt x="142" y="15"/>
                </a:cubicBezTo>
                <a:cubicBezTo>
                  <a:pt x="167" y="21"/>
                  <a:pt x="185" y="37"/>
                  <a:pt x="210" y="45"/>
                </a:cubicBezTo>
                <a:cubicBezTo>
                  <a:pt x="239" y="65"/>
                  <a:pt x="270" y="79"/>
                  <a:pt x="300" y="97"/>
                </a:cubicBezTo>
                <a:cubicBezTo>
                  <a:pt x="336" y="157"/>
                  <a:pt x="394" y="191"/>
                  <a:pt x="434" y="247"/>
                </a:cubicBezTo>
                <a:cubicBezTo>
                  <a:pt x="440" y="256"/>
                  <a:pt x="443" y="268"/>
                  <a:pt x="449" y="277"/>
                </a:cubicBezTo>
                <a:cubicBezTo>
                  <a:pt x="463" y="298"/>
                  <a:pt x="494" y="337"/>
                  <a:pt x="494" y="337"/>
                </a:cubicBezTo>
                <a:cubicBezTo>
                  <a:pt x="523" y="427"/>
                  <a:pt x="593" y="507"/>
                  <a:pt x="644" y="584"/>
                </a:cubicBezTo>
                <a:cubicBezTo>
                  <a:pt x="684" y="644"/>
                  <a:pt x="681" y="608"/>
                  <a:pt x="703" y="651"/>
                </a:cubicBezTo>
                <a:cubicBezTo>
                  <a:pt x="727" y="696"/>
                  <a:pt x="750" y="742"/>
                  <a:pt x="778" y="786"/>
                </a:cubicBezTo>
                <a:cubicBezTo>
                  <a:pt x="808" y="834"/>
                  <a:pt x="791" y="799"/>
                  <a:pt x="823" y="838"/>
                </a:cubicBezTo>
                <a:cubicBezTo>
                  <a:pt x="871" y="897"/>
                  <a:pt x="916" y="962"/>
                  <a:pt x="958" y="1025"/>
                </a:cubicBezTo>
                <a:cubicBezTo>
                  <a:pt x="983" y="1063"/>
                  <a:pt x="1037" y="1155"/>
                  <a:pt x="1077" y="1175"/>
                </a:cubicBezTo>
                <a:lnTo>
                  <a:pt x="1167" y="1235"/>
                </a:lnTo>
                <a:cubicBezTo>
                  <a:pt x="1167" y="1235"/>
                  <a:pt x="1167" y="1235"/>
                  <a:pt x="1167" y="1235"/>
                </a:cubicBezTo>
                <a:cubicBezTo>
                  <a:pt x="1207" y="1260"/>
                  <a:pt x="1247" y="1283"/>
                  <a:pt x="1287" y="1309"/>
                </a:cubicBezTo>
                <a:cubicBezTo>
                  <a:pt x="1308" y="1338"/>
                  <a:pt x="1334" y="1362"/>
                  <a:pt x="1354" y="1392"/>
                </a:cubicBezTo>
                <a:cubicBezTo>
                  <a:pt x="1380" y="1430"/>
                  <a:pt x="1396" y="1473"/>
                  <a:pt x="1422" y="1511"/>
                </a:cubicBezTo>
                <a:cubicBezTo>
                  <a:pt x="1434" y="1563"/>
                  <a:pt x="1448" y="1615"/>
                  <a:pt x="1459" y="1668"/>
                </a:cubicBezTo>
                <a:cubicBezTo>
                  <a:pt x="1461" y="1677"/>
                  <a:pt x="1471" y="1734"/>
                  <a:pt x="1474" y="1743"/>
                </a:cubicBezTo>
                <a:cubicBezTo>
                  <a:pt x="1488" y="1780"/>
                  <a:pt x="1535" y="1797"/>
                  <a:pt x="1564" y="1818"/>
                </a:cubicBezTo>
                <a:cubicBezTo>
                  <a:pt x="1594" y="1839"/>
                  <a:pt x="1601" y="1853"/>
                  <a:pt x="1639" y="1863"/>
                </a:cubicBezTo>
                <a:cubicBezTo>
                  <a:pt x="1696" y="1902"/>
                  <a:pt x="1716" y="1883"/>
                  <a:pt x="1803" y="1878"/>
                </a:cubicBezTo>
                <a:cubicBezTo>
                  <a:pt x="1833" y="1870"/>
                  <a:pt x="1856" y="1859"/>
                  <a:pt x="1885" y="1848"/>
                </a:cubicBezTo>
                <a:cubicBezTo>
                  <a:pt x="1931" y="1830"/>
                  <a:pt x="1987" y="1822"/>
                  <a:pt x="2035" y="1811"/>
                </a:cubicBezTo>
                <a:cubicBezTo>
                  <a:pt x="2093" y="1798"/>
                  <a:pt x="2149" y="1779"/>
                  <a:pt x="2207" y="1766"/>
                </a:cubicBezTo>
                <a:cubicBezTo>
                  <a:pt x="2236" y="1746"/>
                  <a:pt x="2266" y="1741"/>
                  <a:pt x="2297" y="1728"/>
                </a:cubicBezTo>
                <a:cubicBezTo>
                  <a:pt x="2336" y="1712"/>
                  <a:pt x="2369" y="1689"/>
                  <a:pt x="2409" y="1676"/>
                </a:cubicBezTo>
                <a:cubicBezTo>
                  <a:pt x="2467" y="1632"/>
                  <a:pt x="2515" y="1585"/>
                  <a:pt x="2566" y="1534"/>
                </a:cubicBezTo>
                <a:cubicBezTo>
                  <a:pt x="2621" y="1479"/>
                  <a:pt x="2660" y="1370"/>
                  <a:pt x="2701" y="1302"/>
                </a:cubicBezTo>
                <a:cubicBezTo>
                  <a:pt x="2726" y="1260"/>
                  <a:pt x="2739" y="1211"/>
                  <a:pt x="2761" y="1167"/>
                </a:cubicBezTo>
                <a:cubicBezTo>
                  <a:pt x="2766" y="1157"/>
                  <a:pt x="2776" y="1137"/>
                  <a:pt x="2776" y="1137"/>
                </a:cubicBezTo>
                <a:cubicBezTo>
                  <a:pt x="2785" y="1100"/>
                  <a:pt x="2797" y="1078"/>
                  <a:pt x="2820" y="1048"/>
                </a:cubicBezTo>
                <a:cubicBezTo>
                  <a:pt x="2833" y="1010"/>
                  <a:pt x="2855" y="982"/>
                  <a:pt x="2880" y="950"/>
                </a:cubicBezTo>
                <a:cubicBezTo>
                  <a:pt x="2897" y="902"/>
                  <a:pt x="2940" y="869"/>
                  <a:pt x="2963" y="823"/>
                </a:cubicBezTo>
                <a:cubicBezTo>
                  <a:pt x="2988" y="773"/>
                  <a:pt x="3015" y="720"/>
                  <a:pt x="3045" y="673"/>
                </a:cubicBezTo>
                <a:cubicBezTo>
                  <a:pt x="3061" y="623"/>
                  <a:pt x="3091" y="567"/>
                  <a:pt x="3120" y="524"/>
                </a:cubicBezTo>
                <a:cubicBezTo>
                  <a:pt x="3132" y="485"/>
                  <a:pt x="3157" y="446"/>
                  <a:pt x="3180" y="412"/>
                </a:cubicBezTo>
                <a:cubicBezTo>
                  <a:pt x="3187" y="402"/>
                  <a:pt x="3202" y="382"/>
                  <a:pt x="3202" y="382"/>
                </a:cubicBezTo>
                <a:cubicBezTo>
                  <a:pt x="3218" y="330"/>
                  <a:pt x="3260" y="244"/>
                  <a:pt x="3314" y="225"/>
                </a:cubicBezTo>
                <a:cubicBezTo>
                  <a:pt x="3364" y="207"/>
                  <a:pt x="3419" y="203"/>
                  <a:pt x="3471" y="195"/>
                </a:cubicBezTo>
                <a:cubicBezTo>
                  <a:pt x="3491" y="192"/>
                  <a:pt x="3511" y="180"/>
                  <a:pt x="3531" y="180"/>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1" name="Rectangle 122"/>
          <p:cNvSpPr>
            <a:spLocks noChangeArrowheads="1"/>
          </p:cNvSpPr>
          <p:nvPr/>
        </p:nvSpPr>
        <p:spPr bwMode="auto">
          <a:xfrm>
            <a:off x="4594225" y="2586038"/>
            <a:ext cx="571500" cy="1222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942557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61" grpId="0" animBg="1"/>
      <p:bldP spid="318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73"/>
          <p:cNvGrpSpPr>
            <a:grpSpLocks/>
          </p:cNvGrpSpPr>
          <p:nvPr/>
        </p:nvGrpSpPr>
        <p:grpSpPr bwMode="auto">
          <a:xfrm>
            <a:off x="6184900" y="4357688"/>
            <a:ext cx="2825750" cy="1485900"/>
            <a:chOff x="74" y="2334"/>
            <a:chExt cx="1780" cy="1564"/>
          </a:xfrm>
        </p:grpSpPr>
        <p:sp>
          <p:nvSpPr>
            <p:cNvPr id="28747" name="Line 74"/>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8" name="Line 75"/>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9" name="Line 76"/>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675" name="Group 81"/>
          <p:cNvGrpSpPr>
            <a:grpSpLocks/>
          </p:cNvGrpSpPr>
          <p:nvPr/>
        </p:nvGrpSpPr>
        <p:grpSpPr bwMode="auto">
          <a:xfrm>
            <a:off x="6221413" y="2468563"/>
            <a:ext cx="2825750" cy="1485900"/>
            <a:chOff x="74" y="2334"/>
            <a:chExt cx="1780" cy="1564"/>
          </a:xfrm>
        </p:grpSpPr>
        <p:sp>
          <p:nvSpPr>
            <p:cNvPr id="28744" name="Line 82"/>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5" name="Line 83"/>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6" name="Line 84"/>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676" name="Group 72"/>
          <p:cNvGrpSpPr>
            <a:grpSpLocks/>
          </p:cNvGrpSpPr>
          <p:nvPr/>
        </p:nvGrpSpPr>
        <p:grpSpPr bwMode="auto">
          <a:xfrm>
            <a:off x="117475" y="4702175"/>
            <a:ext cx="2825750" cy="1485900"/>
            <a:chOff x="74" y="2334"/>
            <a:chExt cx="1780" cy="1564"/>
          </a:xfrm>
        </p:grpSpPr>
        <p:sp>
          <p:nvSpPr>
            <p:cNvPr id="28741" name="Line 10"/>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2" name="Line 11"/>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43" name="Line 71"/>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7" name="Rectangle 8"/>
          <p:cNvSpPr>
            <a:spLocks noGrp="1" noChangeArrowheads="1"/>
          </p:cNvSpPr>
          <p:nvPr>
            <p:ph type="title"/>
          </p:nvPr>
        </p:nvSpPr>
        <p:spPr/>
        <p:txBody>
          <a:bodyPr/>
          <a:lstStyle/>
          <a:p>
            <a:pPr eaLnBrk="1" hangingPunct="1"/>
            <a:r>
              <a:rPr lang="en-US" altLang="zh-CN">
                <a:ea typeface="SimSun" pitchFamily="2" charset="-122"/>
              </a:rPr>
              <a:t>Byzantine Generals Problem</a:t>
            </a:r>
          </a:p>
        </p:txBody>
      </p:sp>
      <p:sp>
        <p:nvSpPr>
          <p:cNvPr id="28678" name="AutoShape 15"/>
          <p:cNvSpPr>
            <a:spLocks noChangeArrowheads="1"/>
          </p:cNvSpPr>
          <p:nvPr/>
        </p:nvSpPr>
        <p:spPr bwMode="auto">
          <a:xfrm>
            <a:off x="1414463" y="2138363"/>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79" name="AutoShape 17"/>
          <p:cNvSpPr>
            <a:spLocks noChangeArrowheads="1"/>
          </p:cNvSpPr>
          <p:nvPr/>
        </p:nvSpPr>
        <p:spPr bwMode="auto">
          <a:xfrm>
            <a:off x="1320800" y="4275138"/>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0" name="AutoShape 19"/>
          <p:cNvSpPr>
            <a:spLocks noChangeArrowheads="1"/>
          </p:cNvSpPr>
          <p:nvPr/>
        </p:nvSpPr>
        <p:spPr bwMode="auto">
          <a:xfrm>
            <a:off x="7435850" y="1935163"/>
            <a:ext cx="439738" cy="368300"/>
          </a:xfrm>
          <a:prstGeom prst="smileyFace">
            <a:avLst>
              <a:gd name="adj" fmla="val 4653"/>
            </a:avLst>
          </a:prstGeom>
          <a:solidFill>
            <a:schemeClr val="hlink"/>
          </a:solidFill>
          <a:ln w="38100">
            <a:solidFill>
              <a:schemeClr val="tx1"/>
            </a:solidFill>
            <a:round/>
            <a:headEnd/>
            <a:tailEnd/>
          </a:ln>
        </p:spPr>
        <p:txBody>
          <a:bodyPr wrap="none" anchor="ctr"/>
          <a:lstStyle/>
          <a:p>
            <a:endParaRPr lang="en-US"/>
          </a:p>
        </p:txBody>
      </p:sp>
      <p:sp>
        <p:nvSpPr>
          <p:cNvPr id="28681" name="AutoShape 20"/>
          <p:cNvSpPr>
            <a:spLocks noChangeArrowheads="1"/>
          </p:cNvSpPr>
          <p:nvPr/>
        </p:nvSpPr>
        <p:spPr bwMode="auto">
          <a:xfrm>
            <a:off x="7224713" y="3873500"/>
            <a:ext cx="439737" cy="368300"/>
          </a:xfrm>
          <a:prstGeom prst="smileyFace">
            <a:avLst>
              <a:gd name="adj" fmla="val 4653"/>
            </a:avLst>
          </a:prstGeom>
          <a:solidFill>
            <a:schemeClr val="hlink"/>
          </a:solidFill>
          <a:ln w="38100">
            <a:solidFill>
              <a:srgbClr val="FFCCFF"/>
            </a:solidFill>
            <a:round/>
            <a:headEnd/>
            <a:tailEnd/>
          </a:ln>
        </p:spPr>
        <p:txBody>
          <a:bodyPr wrap="none" anchor="ctr"/>
          <a:lstStyle/>
          <a:p>
            <a:endParaRPr lang="en-US"/>
          </a:p>
        </p:txBody>
      </p:sp>
      <p:sp>
        <p:nvSpPr>
          <p:cNvPr id="28682" name="AutoShape 22"/>
          <p:cNvSpPr>
            <a:spLocks noChangeArrowheads="1"/>
          </p:cNvSpPr>
          <p:nvPr/>
        </p:nvSpPr>
        <p:spPr bwMode="auto">
          <a:xfrm>
            <a:off x="5245100" y="34671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3" name="AutoShape 23"/>
          <p:cNvSpPr>
            <a:spLocks noChangeArrowheads="1"/>
          </p:cNvSpPr>
          <p:nvPr/>
        </p:nvSpPr>
        <p:spPr bwMode="auto">
          <a:xfrm>
            <a:off x="3122613" y="4702175"/>
            <a:ext cx="439737"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4" name="AutoShape 24"/>
          <p:cNvSpPr>
            <a:spLocks noChangeArrowheads="1"/>
          </p:cNvSpPr>
          <p:nvPr/>
        </p:nvSpPr>
        <p:spPr bwMode="auto">
          <a:xfrm>
            <a:off x="5048250" y="4572000"/>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5" name="AutoShape 25"/>
          <p:cNvSpPr>
            <a:spLocks noChangeArrowheads="1"/>
          </p:cNvSpPr>
          <p:nvPr/>
        </p:nvSpPr>
        <p:spPr bwMode="auto">
          <a:xfrm>
            <a:off x="3168650" y="3825875"/>
            <a:ext cx="439738" cy="368300"/>
          </a:xfrm>
          <a:prstGeom prst="smileyFace">
            <a:avLst>
              <a:gd name="adj" fmla="val 4653"/>
            </a:avLst>
          </a:prstGeom>
          <a:solidFill>
            <a:srgbClr val="FF99CC"/>
          </a:solidFill>
          <a:ln w="38100">
            <a:solidFill>
              <a:schemeClr val="tx1"/>
            </a:solidFill>
            <a:round/>
            <a:headEnd/>
            <a:tailEnd/>
          </a:ln>
        </p:spPr>
        <p:txBody>
          <a:bodyPr wrap="none" anchor="ctr"/>
          <a:lstStyle/>
          <a:p>
            <a:endParaRPr lang="en-US"/>
          </a:p>
        </p:txBody>
      </p:sp>
      <p:sp>
        <p:nvSpPr>
          <p:cNvPr id="28686" name="AutoShape 26"/>
          <p:cNvSpPr>
            <a:spLocks noChangeArrowheads="1"/>
          </p:cNvSpPr>
          <p:nvPr/>
        </p:nvSpPr>
        <p:spPr bwMode="auto">
          <a:xfrm>
            <a:off x="3395663" y="1066800"/>
            <a:ext cx="1876425" cy="1271588"/>
          </a:xfrm>
          <a:prstGeom prst="sun">
            <a:avLst>
              <a:gd name="adj" fmla="val 25000"/>
            </a:avLst>
          </a:prstGeom>
          <a:solidFill>
            <a:srgbClr val="FFFF66"/>
          </a:solidFill>
          <a:ln w="9525">
            <a:solidFill>
              <a:schemeClr val="tx1"/>
            </a:solidFill>
            <a:miter lim="800000"/>
            <a:headEnd/>
            <a:tailEnd/>
          </a:ln>
        </p:spPr>
        <p:txBody>
          <a:bodyPr wrap="none" anchor="ctr"/>
          <a:lstStyle/>
          <a:p>
            <a:endParaRPr lang="en-US"/>
          </a:p>
        </p:txBody>
      </p:sp>
      <p:grpSp>
        <p:nvGrpSpPr>
          <p:cNvPr id="28687" name="Group 27"/>
          <p:cNvGrpSpPr>
            <a:grpSpLocks/>
          </p:cNvGrpSpPr>
          <p:nvPr/>
        </p:nvGrpSpPr>
        <p:grpSpPr bwMode="auto">
          <a:xfrm>
            <a:off x="8053388" y="2241550"/>
            <a:ext cx="285750" cy="808038"/>
            <a:chOff x="2177" y="1496"/>
            <a:chExt cx="344" cy="756"/>
          </a:xfrm>
        </p:grpSpPr>
        <p:sp>
          <p:nvSpPr>
            <p:cNvPr id="28739" name="AutoShape 2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40" name="AutoShape 2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8" name="Group 33"/>
          <p:cNvGrpSpPr>
            <a:grpSpLocks/>
          </p:cNvGrpSpPr>
          <p:nvPr/>
        </p:nvGrpSpPr>
        <p:grpSpPr bwMode="auto">
          <a:xfrm>
            <a:off x="7229475" y="2362200"/>
            <a:ext cx="285750" cy="808038"/>
            <a:chOff x="2177" y="1496"/>
            <a:chExt cx="344" cy="756"/>
          </a:xfrm>
        </p:grpSpPr>
        <p:sp>
          <p:nvSpPr>
            <p:cNvPr id="28737" name="AutoShape 3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8" name="AutoShape 3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89" name="Group 36"/>
          <p:cNvGrpSpPr>
            <a:grpSpLocks/>
          </p:cNvGrpSpPr>
          <p:nvPr/>
        </p:nvGrpSpPr>
        <p:grpSpPr bwMode="auto">
          <a:xfrm>
            <a:off x="5807075" y="3111500"/>
            <a:ext cx="285750" cy="808038"/>
            <a:chOff x="2177" y="1496"/>
            <a:chExt cx="344" cy="756"/>
          </a:xfrm>
        </p:grpSpPr>
        <p:sp>
          <p:nvSpPr>
            <p:cNvPr id="28735" name="AutoShape 3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6" name="AutoShape 3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0" name="Group 39"/>
          <p:cNvGrpSpPr>
            <a:grpSpLocks/>
          </p:cNvGrpSpPr>
          <p:nvPr/>
        </p:nvGrpSpPr>
        <p:grpSpPr bwMode="auto">
          <a:xfrm>
            <a:off x="7943850" y="4618038"/>
            <a:ext cx="285750" cy="808037"/>
            <a:chOff x="2177" y="1496"/>
            <a:chExt cx="344" cy="756"/>
          </a:xfrm>
        </p:grpSpPr>
        <p:sp>
          <p:nvSpPr>
            <p:cNvPr id="28733" name="AutoShape 40"/>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4" name="AutoShape 41"/>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1" name="Group 42"/>
          <p:cNvGrpSpPr>
            <a:grpSpLocks/>
          </p:cNvGrpSpPr>
          <p:nvPr/>
        </p:nvGrpSpPr>
        <p:grpSpPr bwMode="auto">
          <a:xfrm>
            <a:off x="3798888" y="3240088"/>
            <a:ext cx="285750" cy="808037"/>
            <a:chOff x="2177" y="1496"/>
            <a:chExt cx="344" cy="756"/>
          </a:xfrm>
        </p:grpSpPr>
        <p:sp>
          <p:nvSpPr>
            <p:cNvPr id="28731" name="AutoShape 43"/>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2" name="AutoShape 44"/>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2" name="Group 45"/>
          <p:cNvGrpSpPr>
            <a:grpSpLocks/>
          </p:cNvGrpSpPr>
          <p:nvPr/>
        </p:nvGrpSpPr>
        <p:grpSpPr bwMode="auto">
          <a:xfrm>
            <a:off x="1851025" y="5021263"/>
            <a:ext cx="285750" cy="808037"/>
            <a:chOff x="2177" y="1496"/>
            <a:chExt cx="344" cy="756"/>
          </a:xfrm>
        </p:grpSpPr>
        <p:sp>
          <p:nvSpPr>
            <p:cNvPr id="28729" name="AutoShape 46"/>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30" name="AutoShape 47"/>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3" name="Group 48"/>
          <p:cNvGrpSpPr>
            <a:grpSpLocks/>
          </p:cNvGrpSpPr>
          <p:nvPr/>
        </p:nvGrpSpPr>
        <p:grpSpPr bwMode="auto">
          <a:xfrm>
            <a:off x="7954963" y="3846513"/>
            <a:ext cx="285750" cy="808037"/>
            <a:chOff x="2177" y="1496"/>
            <a:chExt cx="344" cy="756"/>
          </a:xfrm>
        </p:grpSpPr>
        <p:sp>
          <p:nvSpPr>
            <p:cNvPr id="28727" name="AutoShape 49"/>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8" name="AutoShape 50"/>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4" name="Group 51"/>
          <p:cNvGrpSpPr>
            <a:grpSpLocks/>
          </p:cNvGrpSpPr>
          <p:nvPr/>
        </p:nvGrpSpPr>
        <p:grpSpPr bwMode="auto">
          <a:xfrm>
            <a:off x="5818188" y="4713288"/>
            <a:ext cx="285750" cy="808037"/>
            <a:chOff x="2177" y="1496"/>
            <a:chExt cx="344" cy="756"/>
          </a:xfrm>
        </p:grpSpPr>
        <p:sp>
          <p:nvSpPr>
            <p:cNvPr id="28725" name="AutoShape 52"/>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6" name="AutoShape 53"/>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5" name="Group 54"/>
          <p:cNvGrpSpPr>
            <a:grpSpLocks/>
          </p:cNvGrpSpPr>
          <p:nvPr/>
        </p:nvGrpSpPr>
        <p:grpSpPr bwMode="auto">
          <a:xfrm>
            <a:off x="3824288" y="4537075"/>
            <a:ext cx="285750" cy="808038"/>
            <a:chOff x="2177" y="1496"/>
            <a:chExt cx="344" cy="756"/>
          </a:xfrm>
        </p:grpSpPr>
        <p:sp>
          <p:nvSpPr>
            <p:cNvPr id="28723" name="AutoShape 55"/>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4" name="AutoShape 56"/>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6" name="Group 57"/>
          <p:cNvGrpSpPr>
            <a:grpSpLocks/>
          </p:cNvGrpSpPr>
          <p:nvPr/>
        </p:nvGrpSpPr>
        <p:grpSpPr bwMode="auto">
          <a:xfrm>
            <a:off x="798513" y="4273550"/>
            <a:ext cx="285750" cy="808038"/>
            <a:chOff x="2177" y="1496"/>
            <a:chExt cx="344" cy="756"/>
          </a:xfrm>
        </p:grpSpPr>
        <p:sp>
          <p:nvSpPr>
            <p:cNvPr id="28721" name="AutoShape 58"/>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2" name="AutoShape 59"/>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7" name="Group 63"/>
          <p:cNvGrpSpPr>
            <a:grpSpLocks/>
          </p:cNvGrpSpPr>
          <p:nvPr/>
        </p:nvGrpSpPr>
        <p:grpSpPr bwMode="auto">
          <a:xfrm>
            <a:off x="1319213" y="3130550"/>
            <a:ext cx="285750" cy="808038"/>
            <a:chOff x="2177" y="1496"/>
            <a:chExt cx="344" cy="756"/>
          </a:xfrm>
        </p:grpSpPr>
        <p:sp>
          <p:nvSpPr>
            <p:cNvPr id="28719" name="AutoShape 64"/>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20" name="AutoShape 65"/>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8" name="Group 66"/>
          <p:cNvGrpSpPr>
            <a:grpSpLocks/>
          </p:cNvGrpSpPr>
          <p:nvPr/>
        </p:nvGrpSpPr>
        <p:grpSpPr bwMode="auto">
          <a:xfrm>
            <a:off x="4775200" y="5268913"/>
            <a:ext cx="285750" cy="808037"/>
            <a:chOff x="2177" y="1496"/>
            <a:chExt cx="344" cy="756"/>
          </a:xfrm>
        </p:grpSpPr>
        <p:sp>
          <p:nvSpPr>
            <p:cNvPr id="28717" name="AutoShape 67"/>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8" name="AutoShape 68"/>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699" name="Group 77"/>
          <p:cNvGrpSpPr>
            <a:grpSpLocks/>
          </p:cNvGrpSpPr>
          <p:nvPr/>
        </p:nvGrpSpPr>
        <p:grpSpPr bwMode="auto">
          <a:xfrm>
            <a:off x="141288" y="2695575"/>
            <a:ext cx="2825750" cy="1485900"/>
            <a:chOff x="74" y="2334"/>
            <a:chExt cx="1780" cy="1564"/>
          </a:xfrm>
        </p:grpSpPr>
        <p:sp>
          <p:nvSpPr>
            <p:cNvPr id="28714" name="Line 78"/>
            <p:cNvSpPr>
              <a:spLocks noChangeShapeType="1"/>
            </p:cNvSpPr>
            <p:nvPr/>
          </p:nvSpPr>
          <p:spPr bwMode="auto">
            <a:xfrm>
              <a:off x="589" y="2334"/>
              <a:ext cx="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5" name="Line 79"/>
            <p:cNvSpPr>
              <a:spLocks noChangeShapeType="1"/>
            </p:cNvSpPr>
            <p:nvPr/>
          </p:nvSpPr>
          <p:spPr bwMode="auto">
            <a:xfrm>
              <a:off x="1338" y="2334"/>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80"/>
            <p:cNvSpPr>
              <a:spLocks noChangeShapeType="1"/>
            </p:cNvSpPr>
            <p:nvPr/>
          </p:nvSpPr>
          <p:spPr bwMode="auto">
            <a:xfrm flipH="1">
              <a:off x="74" y="2342"/>
              <a:ext cx="516" cy="15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700" name="Group 60"/>
          <p:cNvGrpSpPr>
            <a:grpSpLocks/>
          </p:cNvGrpSpPr>
          <p:nvPr/>
        </p:nvGrpSpPr>
        <p:grpSpPr bwMode="auto">
          <a:xfrm>
            <a:off x="903288" y="2146300"/>
            <a:ext cx="285750" cy="808038"/>
            <a:chOff x="2177" y="1496"/>
            <a:chExt cx="344" cy="756"/>
          </a:xfrm>
        </p:grpSpPr>
        <p:sp>
          <p:nvSpPr>
            <p:cNvPr id="28712" name="AutoShape 6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3" name="AutoShape 6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grpSp>
        <p:nvGrpSpPr>
          <p:cNvPr id="28701" name="Group 30"/>
          <p:cNvGrpSpPr>
            <a:grpSpLocks/>
          </p:cNvGrpSpPr>
          <p:nvPr/>
        </p:nvGrpSpPr>
        <p:grpSpPr bwMode="auto">
          <a:xfrm>
            <a:off x="1825625" y="2882900"/>
            <a:ext cx="285750" cy="808038"/>
            <a:chOff x="2177" y="1496"/>
            <a:chExt cx="344" cy="756"/>
          </a:xfrm>
        </p:grpSpPr>
        <p:sp>
          <p:nvSpPr>
            <p:cNvPr id="28710" name="AutoShape 31"/>
            <p:cNvSpPr>
              <a:spLocks noChangeArrowheads="1"/>
            </p:cNvSpPr>
            <p:nvPr/>
          </p:nvSpPr>
          <p:spPr bwMode="auto">
            <a:xfrm>
              <a:off x="2177" y="1496"/>
              <a:ext cx="344" cy="56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8711" name="AutoShape 32"/>
            <p:cNvSpPr>
              <a:spLocks noChangeArrowheads="1"/>
            </p:cNvSpPr>
            <p:nvPr/>
          </p:nvSpPr>
          <p:spPr bwMode="auto">
            <a:xfrm>
              <a:off x="2267" y="2065"/>
              <a:ext cx="157" cy="1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8702" name="Text Box 85"/>
          <p:cNvSpPr txBox="1">
            <a:spLocks noChangeArrowheads="1"/>
          </p:cNvSpPr>
          <p:nvPr/>
        </p:nvSpPr>
        <p:spPr bwMode="auto">
          <a:xfrm>
            <a:off x="1865313" y="2151063"/>
            <a:ext cx="569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3" name="Text Box 86"/>
          <p:cNvSpPr txBox="1">
            <a:spLocks noChangeArrowheads="1"/>
          </p:cNvSpPr>
          <p:nvPr/>
        </p:nvSpPr>
        <p:spPr bwMode="auto">
          <a:xfrm>
            <a:off x="6746875" y="1854200"/>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4" name="Text Box 87"/>
          <p:cNvSpPr txBox="1">
            <a:spLocks noChangeArrowheads="1"/>
          </p:cNvSpPr>
          <p:nvPr/>
        </p:nvSpPr>
        <p:spPr bwMode="auto">
          <a:xfrm>
            <a:off x="6616700" y="3813175"/>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5" name="Text Box 88"/>
          <p:cNvSpPr txBox="1">
            <a:spLocks noChangeArrowheads="1"/>
          </p:cNvSpPr>
          <p:nvPr/>
        </p:nvSpPr>
        <p:spPr bwMode="auto">
          <a:xfrm>
            <a:off x="1866900" y="4133850"/>
            <a:ext cx="569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zh-CN" altLang="en-US" sz="2800">
                <a:ea typeface="SimSun" pitchFamily="2" charset="-122"/>
                <a:sym typeface="Wingdings" pitchFamily="2" charset="2"/>
              </a:rPr>
              <a:t></a:t>
            </a:r>
            <a:endParaRPr lang="zh-CN" altLang="en-US" sz="2800">
              <a:ea typeface="SimSun" pitchFamily="2" charset="-122"/>
            </a:endParaRPr>
          </a:p>
        </p:txBody>
      </p:sp>
      <p:sp>
        <p:nvSpPr>
          <p:cNvPr id="28706" name="Line 89"/>
          <p:cNvSpPr>
            <a:spLocks noChangeShapeType="1"/>
          </p:cNvSpPr>
          <p:nvPr/>
        </p:nvSpPr>
        <p:spPr bwMode="auto">
          <a:xfrm flipV="1">
            <a:off x="2528888" y="2149475"/>
            <a:ext cx="4216400" cy="214313"/>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Line 90"/>
          <p:cNvSpPr>
            <a:spLocks noChangeShapeType="1"/>
          </p:cNvSpPr>
          <p:nvPr/>
        </p:nvSpPr>
        <p:spPr bwMode="auto">
          <a:xfrm flipV="1">
            <a:off x="2433638" y="4203700"/>
            <a:ext cx="4216400" cy="214313"/>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Line 91"/>
          <p:cNvSpPr>
            <a:spLocks noChangeShapeType="1"/>
          </p:cNvSpPr>
          <p:nvPr/>
        </p:nvSpPr>
        <p:spPr bwMode="auto">
          <a:xfrm flipH="1">
            <a:off x="2208213" y="2636838"/>
            <a:ext cx="12700" cy="1484312"/>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92"/>
          <p:cNvSpPr>
            <a:spLocks noChangeShapeType="1"/>
          </p:cNvSpPr>
          <p:nvPr/>
        </p:nvSpPr>
        <p:spPr bwMode="auto">
          <a:xfrm flipH="1">
            <a:off x="6851650" y="2292350"/>
            <a:ext cx="12700" cy="1603375"/>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6596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IE" dirty="0"/>
              <a:t>Distributed COMMIT</a:t>
            </a:r>
            <a:endParaRPr lang="en-GB" dirty="0"/>
          </a:p>
        </p:txBody>
      </p:sp>
      <p:sp>
        <p:nvSpPr>
          <p:cNvPr id="44035" name="Rectangle 3"/>
          <p:cNvSpPr>
            <a:spLocks noGrp="1" noChangeArrowheads="1"/>
          </p:cNvSpPr>
          <p:nvPr>
            <p:ph type="body" idx="1"/>
          </p:nvPr>
        </p:nvSpPr>
        <p:spPr>
          <a:xfrm>
            <a:off x="446088" y="1098550"/>
            <a:ext cx="8407400" cy="5568950"/>
          </a:xfrm>
        </p:spPr>
        <p:txBody>
          <a:bodyPr/>
          <a:lstStyle/>
          <a:p>
            <a:pPr>
              <a:lnSpc>
                <a:spcPct val="90000"/>
              </a:lnSpc>
            </a:pPr>
            <a:endParaRPr lang="en-IE" b="1" dirty="0"/>
          </a:p>
          <a:p>
            <a:pPr>
              <a:lnSpc>
                <a:spcPct val="90000"/>
              </a:lnSpc>
            </a:pPr>
            <a:endParaRPr lang="en-IE" b="1" dirty="0"/>
          </a:p>
          <a:p>
            <a:pPr>
              <a:lnSpc>
                <a:spcPct val="90000"/>
              </a:lnSpc>
            </a:pPr>
            <a:r>
              <a:rPr lang="en-IE" b="1" dirty="0"/>
              <a:t>General Goal:</a:t>
            </a:r>
          </a:p>
          <a:p>
            <a:pPr lvl="2">
              <a:lnSpc>
                <a:spcPct val="90000"/>
              </a:lnSpc>
            </a:pPr>
            <a:r>
              <a:rPr lang="en-IE" i="1" dirty="0">
                <a:solidFill>
                  <a:srgbClr val="0000FF"/>
                </a:solidFill>
              </a:rPr>
              <a:t>We want an operation to be performed by all group members, or none at all</a:t>
            </a:r>
            <a:r>
              <a:rPr lang="en-IE" i="1" dirty="0"/>
              <a:t>.</a:t>
            </a:r>
            <a:endParaRPr lang="en-IE" dirty="0"/>
          </a:p>
          <a:p>
            <a:pPr>
              <a:lnSpc>
                <a:spcPct val="90000"/>
              </a:lnSpc>
            </a:pPr>
            <a:endParaRPr lang="en-IE" dirty="0"/>
          </a:p>
          <a:p>
            <a:pPr>
              <a:lnSpc>
                <a:spcPct val="90000"/>
              </a:lnSpc>
            </a:pPr>
            <a:r>
              <a:rPr lang="en-IE" dirty="0"/>
              <a:t>There are three types of </a:t>
            </a:r>
            <a:r>
              <a:rPr lang="en-IE" dirty="0">
                <a:latin typeface="Arial"/>
              </a:rPr>
              <a:t>“</a:t>
            </a:r>
            <a:r>
              <a:rPr lang="en-IE" dirty="0"/>
              <a:t>commit protocol</a:t>
            </a:r>
            <a:r>
              <a:rPr lang="en-IE" dirty="0">
                <a:latin typeface="Arial"/>
              </a:rPr>
              <a:t>”</a:t>
            </a:r>
            <a:r>
              <a:rPr lang="en-IE" dirty="0"/>
              <a:t>: single-phase, two-phase and three-phase commit.</a:t>
            </a:r>
          </a:p>
          <a:p>
            <a:pPr>
              <a:lnSpc>
                <a:spcPct val="90000"/>
              </a:lnSpc>
            </a:pPr>
            <a:endParaRPr lang="en-IE"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2884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IE"/>
              <a:t>Commit Protocols</a:t>
            </a:r>
            <a:endParaRPr lang="en-GB"/>
          </a:p>
        </p:txBody>
      </p:sp>
      <p:sp>
        <p:nvSpPr>
          <p:cNvPr id="64515" name="Rectangle 3"/>
          <p:cNvSpPr>
            <a:spLocks noGrp="1" noChangeArrowheads="1"/>
          </p:cNvSpPr>
          <p:nvPr>
            <p:ph type="body" idx="1"/>
          </p:nvPr>
        </p:nvSpPr>
        <p:spPr>
          <a:xfrm>
            <a:off x="381000" y="1524000"/>
            <a:ext cx="8343900" cy="4027487"/>
          </a:xfrm>
        </p:spPr>
        <p:txBody>
          <a:bodyPr/>
          <a:lstStyle/>
          <a:p>
            <a:r>
              <a:rPr lang="en-IE" b="1" dirty="0">
                <a:solidFill>
                  <a:srgbClr val="0000FF"/>
                </a:solidFill>
              </a:rPr>
              <a:t>One-Phase Commit Protocol</a:t>
            </a:r>
            <a:r>
              <a:rPr lang="en-IE" dirty="0">
                <a:solidFill>
                  <a:srgbClr val="0000FF"/>
                </a:solidFill>
              </a:rPr>
              <a:t>:</a:t>
            </a:r>
            <a:r>
              <a:rPr lang="en-IE" dirty="0"/>
              <a:t> </a:t>
            </a:r>
          </a:p>
          <a:p>
            <a:pPr lvl="1"/>
            <a:r>
              <a:rPr lang="en-IE" dirty="0"/>
              <a:t>An elected co-ordinator tells all the other processes to perform the operation in question.</a:t>
            </a:r>
          </a:p>
          <a:p>
            <a:endParaRPr lang="en-IE" dirty="0"/>
          </a:p>
          <a:p>
            <a:pPr lvl="1"/>
            <a:r>
              <a:rPr lang="en-IE" dirty="0"/>
              <a:t>But, what if a process cannot perform the operation? There</a:t>
            </a:r>
            <a:r>
              <a:rPr lang="en-IE" dirty="0">
                <a:latin typeface="Arial"/>
              </a:rPr>
              <a:t>’</a:t>
            </a:r>
            <a:r>
              <a:rPr lang="en-IE" dirty="0"/>
              <a:t>s no way to tell the coordinator! Whoops </a:t>
            </a:r>
            <a:r>
              <a:rPr lang="en-IE" dirty="0">
                <a:latin typeface="Arial"/>
              </a:rPr>
              <a:t>…</a:t>
            </a:r>
            <a:endParaRPr lang="en-IE" dirty="0"/>
          </a:p>
          <a:p>
            <a:endParaRPr lang="en-IE" dirty="0"/>
          </a:p>
          <a:p>
            <a:r>
              <a:rPr lang="en-IE" b="1" dirty="0">
                <a:solidFill>
                  <a:srgbClr val="CC0000"/>
                </a:solidFill>
              </a:rPr>
              <a:t>The solutions</a:t>
            </a:r>
            <a:r>
              <a:rPr lang="en-IE" dirty="0">
                <a:solidFill>
                  <a:srgbClr val="CC0000"/>
                </a:solidFill>
              </a:rPr>
              <a:t>:</a:t>
            </a:r>
            <a:r>
              <a:rPr lang="en-IE" dirty="0"/>
              <a:t> </a:t>
            </a:r>
          </a:p>
          <a:p>
            <a:pPr lvl="1"/>
            <a:r>
              <a:rPr lang="en-IE" dirty="0"/>
              <a:t>The </a:t>
            </a:r>
            <a:r>
              <a:rPr lang="en-IE" i="1" dirty="0">
                <a:solidFill>
                  <a:srgbClr val="0000FF"/>
                </a:solidFill>
              </a:rPr>
              <a:t>Two-Phase</a:t>
            </a:r>
            <a:r>
              <a:rPr lang="en-IE" dirty="0"/>
              <a:t> and </a:t>
            </a:r>
            <a:r>
              <a:rPr lang="en-IE" i="1" dirty="0">
                <a:solidFill>
                  <a:srgbClr val="0000FF"/>
                </a:solidFill>
              </a:rPr>
              <a:t>Three-Phase Commit</a:t>
            </a:r>
            <a:r>
              <a:rPr lang="en-IE" i="1" dirty="0"/>
              <a:t> Protocols</a:t>
            </a:r>
            <a:r>
              <a:rPr lang="en-IE" dirty="0"/>
              <a:t>.</a:t>
            </a:r>
            <a:endParaRPr lang="en-GB"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148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IE"/>
              <a:t>The Two-Phase Commit Protocol</a:t>
            </a:r>
            <a:endParaRPr lang="en-GB"/>
          </a:p>
        </p:txBody>
      </p:sp>
      <p:sp>
        <p:nvSpPr>
          <p:cNvPr id="45059" name="Rectangle 3"/>
          <p:cNvSpPr>
            <a:spLocks noGrp="1" noChangeArrowheads="1"/>
          </p:cNvSpPr>
          <p:nvPr>
            <p:ph type="body" idx="1"/>
          </p:nvPr>
        </p:nvSpPr>
        <p:spPr>
          <a:xfrm>
            <a:off x="381000" y="1600200"/>
            <a:ext cx="8521700" cy="4495800"/>
          </a:xfrm>
        </p:spPr>
        <p:txBody>
          <a:bodyPr>
            <a:normAutofit lnSpcReduction="10000"/>
          </a:bodyPr>
          <a:lstStyle/>
          <a:p>
            <a:pPr marL="609600" indent="-609600">
              <a:lnSpc>
                <a:spcPct val="90000"/>
              </a:lnSpc>
            </a:pPr>
            <a:r>
              <a:rPr lang="en-IE" dirty="0"/>
              <a:t>First developed in 1978!!!</a:t>
            </a:r>
          </a:p>
          <a:p>
            <a:pPr marL="0" indent="0">
              <a:lnSpc>
                <a:spcPct val="90000"/>
              </a:lnSpc>
              <a:buNone/>
            </a:pPr>
            <a:endParaRPr lang="en-IE" dirty="0"/>
          </a:p>
          <a:p>
            <a:pPr marL="609600" indent="-609600">
              <a:lnSpc>
                <a:spcPct val="90000"/>
              </a:lnSpc>
            </a:pPr>
            <a:r>
              <a:rPr lang="en-IE" i="1" dirty="0"/>
              <a:t>Summarized: GET READY, OK, GO AHEAD.</a:t>
            </a:r>
          </a:p>
          <a:p>
            <a:pPr marL="990600" lvl="1" indent="-533400">
              <a:lnSpc>
                <a:spcPct val="90000"/>
              </a:lnSpc>
              <a:buFontTx/>
              <a:buAutoNum type="arabicPeriod"/>
            </a:pPr>
            <a:r>
              <a:rPr lang="en-IE" dirty="0"/>
              <a:t>The coordinator sends a </a:t>
            </a:r>
            <a:r>
              <a:rPr lang="en-IE" i="1" dirty="0">
                <a:solidFill>
                  <a:srgbClr val="CC0000"/>
                </a:solidFill>
              </a:rPr>
              <a:t>VOTE_REQUEST</a:t>
            </a:r>
            <a:r>
              <a:rPr lang="en-IE" i="1" dirty="0"/>
              <a:t> </a:t>
            </a:r>
            <a:r>
              <a:rPr lang="en-IE" dirty="0"/>
              <a:t>message to all group members.</a:t>
            </a:r>
          </a:p>
          <a:p>
            <a:pPr marL="990600" lvl="1" indent="-533400">
              <a:lnSpc>
                <a:spcPct val="90000"/>
              </a:lnSpc>
              <a:buFontTx/>
              <a:buAutoNum type="arabicPeriod"/>
            </a:pPr>
            <a:r>
              <a:rPr lang="en-IE" dirty="0"/>
              <a:t>The group member returns </a:t>
            </a:r>
            <a:r>
              <a:rPr lang="en-IE" i="1" dirty="0">
                <a:solidFill>
                  <a:srgbClr val="CC0000"/>
                </a:solidFill>
              </a:rPr>
              <a:t>VOTE_COMMIT</a:t>
            </a:r>
            <a:r>
              <a:rPr lang="en-IE" i="1" dirty="0"/>
              <a:t> </a:t>
            </a:r>
            <a:r>
              <a:rPr lang="en-IE" dirty="0"/>
              <a:t>if it can commit locally, otherwise </a:t>
            </a:r>
            <a:r>
              <a:rPr lang="en-IE" i="1" dirty="0">
                <a:solidFill>
                  <a:srgbClr val="CC0000"/>
                </a:solidFill>
              </a:rPr>
              <a:t>VOTE_ABORT</a:t>
            </a:r>
            <a:r>
              <a:rPr lang="en-IE" dirty="0"/>
              <a:t>.</a:t>
            </a:r>
          </a:p>
          <a:p>
            <a:pPr marL="990600" lvl="1" indent="-533400">
              <a:lnSpc>
                <a:spcPct val="90000"/>
              </a:lnSpc>
              <a:buFontTx/>
              <a:buAutoNum type="arabicPeriod"/>
            </a:pPr>
            <a:r>
              <a:rPr lang="en-IE" dirty="0"/>
              <a:t>All votes are collected by the coordinator. A </a:t>
            </a:r>
            <a:r>
              <a:rPr lang="en-IE" i="1" dirty="0">
                <a:solidFill>
                  <a:srgbClr val="CC0000"/>
                </a:solidFill>
              </a:rPr>
              <a:t>GLOBAL_COMMIT</a:t>
            </a:r>
            <a:r>
              <a:rPr lang="en-IE" i="1" dirty="0"/>
              <a:t> </a:t>
            </a:r>
            <a:r>
              <a:rPr lang="en-IE" dirty="0"/>
              <a:t>is sent if all the group members voted to commit. If one group member voted to abort, a </a:t>
            </a:r>
            <a:r>
              <a:rPr lang="en-IE" i="1" dirty="0">
                <a:solidFill>
                  <a:srgbClr val="CC0000"/>
                </a:solidFill>
              </a:rPr>
              <a:t>GLOBAL_ABORT</a:t>
            </a:r>
            <a:r>
              <a:rPr lang="en-IE" i="1" dirty="0"/>
              <a:t> </a:t>
            </a:r>
            <a:r>
              <a:rPr lang="en-IE" dirty="0"/>
              <a:t>is sent.</a:t>
            </a:r>
          </a:p>
          <a:p>
            <a:pPr marL="990600" lvl="1" indent="-533400">
              <a:lnSpc>
                <a:spcPct val="90000"/>
              </a:lnSpc>
              <a:buFontTx/>
              <a:buAutoNum type="arabicPeriod"/>
            </a:pPr>
            <a:r>
              <a:rPr lang="en-IE" dirty="0"/>
              <a:t>The group members then </a:t>
            </a:r>
            <a:r>
              <a:rPr lang="en-IE" b="1" dirty="0">
                <a:solidFill>
                  <a:srgbClr val="CC0000"/>
                </a:solidFill>
              </a:rPr>
              <a:t>COMMIT</a:t>
            </a:r>
            <a:r>
              <a:rPr lang="en-IE" b="1" dirty="0"/>
              <a:t> </a:t>
            </a:r>
            <a:r>
              <a:rPr lang="en-IE" dirty="0"/>
              <a:t>or </a:t>
            </a:r>
            <a:r>
              <a:rPr lang="en-IE" b="1" dirty="0">
                <a:solidFill>
                  <a:srgbClr val="CC0000"/>
                </a:solidFill>
              </a:rPr>
              <a:t>ABORT</a:t>
            </a:r>
            <a:r>
              <a:rPr lang="en-IE" dirty="0"/>
              <a:t> based on the last message received from the coordinator.</a:t>
            </a:r>
            <a:endParaRPr lang="en-GB"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6521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People use software services and applications everyday.</a:t>
            </a:r>
          </a:p>
          <a:p>
            <a:r>
              <a:rPr lang="en-US" dirty="0"/>
              <a:t>They will continue to use them only if these services/applications are </a:t>
            </a:r>
          </a:p>
          <a:p>
            <a:endParaRPr lang="en-US" dirty="0"/>
          </a:p>
          <a:p>
            <a:pPr marL="109728" indent="0" algn="ctr">
              <a:buNone/>
            </a:pPr>
            <a:r>
              <a:rPr lang="en-US" sz="4400" dirty="0"/>
              <a:t>DEPENDABLE.</a:t>
            </a:r>
          </a:p>
        </p:txBody>
      </p:sp>
      <p:sp>
        <p:nvSpPr>
          <p:cNvPr id="2" name="Title 1"/>
          <p:cNvSpPr>
            <a:spLocks noGrp="1"/>
          </p:cNvSpPr>
          <p:nvPr>
            <p:ph type="title"/>
          </p:nvPr>
        </p:nvSpPr>
        <p:spPr/>
        <p:txBody>
          <a:bodyPr/>
          <a:lstStyle/>
          <a:p>
            <a:r>
              <a:rPr lang="en-US" dirty="0"/>
              <a:t>Software Services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95743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IE" sz="4000"/>
              <a:t>Big Problem with Two-Phase Commit</a:t>
            </a:r>
            <a:endParaRPr lang="en-GB" sz="4000"/>
          </a:p>
        </p:txBody>
      </p:sp>
      <p:sp>
        <p:nvSpPr>
          <p:cNvPr id="46083" name="Rectangle 3"/>
          <p:cNvSpPr>
            <a:spLocks noGrp="1" noChangeArrowheads="1"/>
          </p:cNvSpPr>
          <p:nvPr>
            <p:ph type="body" idx="1"/>
          </p:nvPr>
        </p:nvSpPr>
        <p:spPr>
          <a:xfrm>
            <a:off x="423863" y="1600200"/>
            <a:ext cx="8442325" cy="4648200"/>
          </a:xfrm>
        </p:spPr>
        <p:txBody>
          <a:bodyPr>
            <a:normAutofit lnSpcReduction="10000"/>
          </a:bodyPr>
          <a:lstStyle/>
          <a:p>
            <a:r>
              <a:rPr lang="en-IE" sz="2400" dirty="0"/>
              <a:t>It can lead to both the coordinator and the group members </a:t>
            </a:r>
            <a:r>
              <a:rPr lang="en-IE" sz="2400" b="1" dirty="0"/>
              <a:t>blocking</a:t>
            </a:r>
            <a:r>
              <a:rPr lang="en-IE" sz="2400" dirty="0"/>
              <a:t>, which may lead to the dreaded </a:t>
            </a:r>
            <a:r>
              <a:rPr lang="en-IE" sz="2400" i="1" dirty="0">
                <a:solidFill>
                  <a:srgbClr val="CC0000"/>
                </a:solidFill>
              </a:rPr>
              <a:t>deadlock</a:t>
            </a:r>
            <a:r>
              <a:rPr lang="en-IE" sz="2400" dirty="0"/>
              <a:t>.</a:t>
            </a:r>
          </a:p>
          <a:p>
            <a:endParaRPr lang="en-IE" sz="2400" dirty="0"/>
          </a:p>
          <a:p>
            <a:r>
              <a:rPr lang="en-IE" sz="2400" dirty="0"/>
              <a:t>If the coordinator crashes, the group members may not be able to </a:t>
            </a:r>
            <a:r>
              <a:rPr lang="en-IE" sz="2400" i="1" dirty="0"/>
              <a:t>reach a final decision</a:t>
            </a:r>
            <a:r>
              <a:rPr lang="en-IE" sz="2400" dirty="0"/>
              <a:t>, and they may, therefore, block until the coordinator </a:t>
            </a:r>
            <a:r>
              <a:rPr lang="en-IE" sz="2400" i="1" dirty="0"/>
              <a:t>recovers </a:t>
            </a:r>
            <a:r>
              <a:rPr lang="en-IE" sz="2400" i="1" dirty="0">
                <a:latin typeface="Arial"/>
              </a:rPr>
              <a:t>…</a:t>
            </a:r>
            <a:endParaRPr lang="en-IE" sz="2400" dirty="0"/>
          </a:p>
          <a:p>
            <a:endParaRPr lang="en-IE" sz="2400" dirty="0"/>
          </a:p>
          <a:p>
            <a:r>
              <a:rPr lang="en-IE" sz="2400" dirty="0"/>
              <a:t>Two-Phase Commit is known as a </a:t>
            </a:r>
            <a:r>
              <a:rPr lang="en-IE" sz="2400" b="1" dirty="0">
                <a:solidFill>
                  <a:srgbClr val="CC0000"/>
                </a:solidFill>
              </a:rPr>
              <a:t>blocking-commit protocol</a:t>
            </a:r>
            <a:r>
              <a:rPr lang="en-IE" sz="2400" dirty="0"/>
              <a:t> for this reason.</a:t>
            </a:r>
          </a:p>
          <a:p>
            <a:endParaRPr lang="en-IE" sz="2400" dirty="0"/>
          </a:p>
          <a:p>
            <a:r>
              <a:rPr lang="en-IE" sz="2400" dirty="0"/>
              <a:t>The solution? </a:t>
            </a:r>
            <a:r>
              <a:rPr lang="en-IE" sz="2400" i="1" dirty="0"/>
              <a:t>The Three-Phase Commit Protocol.</a:t>
            </a:r>
            <a:endParaRPr lang="en-GB" sz="2400" i="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442779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l="19241" t="43806" r="16676" b="38217"/>
          <a:stretch>
            <a:fillRect/>
          </a:stretch>
        </p:blipFill>
        <p:spPr bwMode="auto">
          <a:xfrm>
            <a:off x="455613" y="1014413"/>
            <a:ext cx="8388350"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Rectangle 2"/>
          <p:cNvSpPr>
            <a:spLocks noGrp="1" noChangeArrowheads="1"/>
          </p:cNvSpPr>
          <p:nvPr>
            <p:ph type="title"/>
          </p:nvPr>
        </p:nvSpPr>
        <p:spPr>
          <a:xfrm>
            <a:off x="457200" y="152400"/>
            <a:ext cx="8458200" cy="733425"/>
          </a:xfrm>
        </p:spPr>
        <p:txBody>
          <a:bodyPr/>
          <a:lstStyle/>
          <a:p>
            <a:r>
              <a:rPr lang="en-US" altLang="zh-TW"/>
              <a:t>Three-Phase Commit</a:t>
            </a:r>
          </a:p>
        </p:txBody>
      </p:sp>
      <p:sp>
        <p:nvSpPr>
          <p:cNvPr id="25603" name="Rectangle 3"/>
          <p:cNvSpPr>
            <a:spLocks noGrp="1" noChangeArrowheads="1"/>
          </p:cNvSpPr>
          <p:nvPr>
            <p:ph type="body" idx="1"/>
          </p:nvPr>
        </p:nvSpPr>
        <p:spPr>
          <a:xfrm>
            <a:off x="358775" y="4425950"/>
            <a:ext cx="8645525" cy="2130425"/>
          </a:xfrm>
        </p:spPr>
        <p:txBody>
          <a:bodyPr/>
          <a:lstStyle/>
          <a:p>
            <a:pPr marL="609600" indent="-609600">
              <a:lnSpc>
                <a:spcPct val="90000"/>
              </a:lnSpc>
              <a:buFontTx/>
              <a:buAutoNum type="alphaLcParenR"/>
            </a:pPr>
            <a:r>
              <a:rPr lang="en-US" altLang="zh-TW" sz="2000" dirty="0"/>
              <a:t>Finite state machine for the coordinator.</a:t>
            </a:r>
          </a:p>
          <a:p>
            <a:pPr marL="609600" indent="-609600">
              <a:lnSpc>
                <a:spcPct val="90000"/>
              </a:lnSpc>
              <a:buFontTx/>
              <a:buAutoNum type="alphaLcParenR"/>
            </a:pPr>
            <a:r>
              <a:rPr lang="en-US" altLang="zh-TW" sz="2000" dirty="0"/>
              <a:t>Finite state machine for a group member.</a:t>
            </a:r>
          </a:p>
          <a:p>
            <a:pPr marL="609600" indent="-609600">
              <a:lnSpc>
                <a:spcPct val="90000"/>
              </a:lnSpc>
              <a:buFontTx/>
              <a:buAutoNum type="alphaLcParenR"/>
            </a:pPr>
            <a:r>
              <a:rPr lang="en-US" altLang="zh-TW" sz="2000" b="1" dirty="0"/>
              <a:t>Main point</a:t>
            </a:r>
            <a:r>
              <a:rPr lang="en-US" altLang="zh-TW" sz="2000" dirty="0"/>
              <a:t>: although 3PC is generally regarded as </a:t>
            </a:r>
            <a:r>
              <a:rPr lang="en-US" altLang="zh-TW" sz="2000" i="1" dirty="0"/>
              <a:t>better</a:t>
            </a:r>
            <a:r>
              <a:rPr lang="en-US" altLang="zh-TW" sz="2000" dirty="0"/>
              <a:t> than 2PC, </a:t>
            </a:r>
            <a:r>
              <a:rPr lang="en-US" altLang="zh-TW" sz="2000" dirty="0">
                <a:solidFill>
                  <a:srgbClr val="CC0000"/>
                </a:solidFill>
              </a:rPr>
              <a:t>it is </a:t>
            </a:r>
            <a:r>
              <a:rPr lang="en-US" altLang="zh-TW" sz="2000" i="1" dirty="0">
                <a:solidFill>
                  <a:srgbClr val="CC0000"/>
                </a:solidFill>
              </a:rPr>
              <a:t>not applied often in practice</a:t>
            </a:r>
            <a:r>
              <a:rPr lang="en-US" altLang="zh-TW" sz="2000" dirty="0"/>
              <a:t>, as </a:t>
            </a:r>
            <a:r>
              <a:rPr lang="en-US" altLang="zh-TW" sz="2000" dirty="0">
                <a:solidFill>
                  <a:srgbClr val="CC0000"/>
                </a:solidFill>
              </a:rPr>
              <a:t>the conditions under which 2PC blocks rarely occur</a:t>
            </a:r>
            <a:r>
              <a:rPr lang="en-US" altLang="zh-TW" sz="2000" dirty="0"/>
              <a:t>.</a:t>
            </a:r>
          </a:p>
          <a:p>
            <a:pPr marL="0" indent="0">
              <a:lnSpc>
                <a:spcPct val="90000"/>
              </a:lnSpc>
              <a:buNone/>
            </a:pPr>
            <a:endParaRPr lang="en-US" altLang="zh-TW"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79701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p:txBody>
          <a:bodyPr>
            <a:normAutofit fontScale="92500" lnSpcReduction="10000"/>
          </a:bodyPr>
          <a:lstStyle/>
          <a:p>
            <a:r>
              <a:rPr lang="en-US" b="1"/>
              <a:t>Consistency checks</a:t>
            </a:r>
            <a:r>
              <a:rPr lang="en-US"/>
              <a:t> use a priori knowledge about the characteristics of the information to verify the correctness of that information</a:t>
            </a:r>
            <a:r>
              <a:rPr lang="en-US" i="1"/>
              <a:t>. </a:t>
            </a:r>
            <a:br>
              <a:rPr lang="en-US" i="1"/>
            </a:br>
            <a:r>
              <a:rPr lang="en-US" i="1"/>
              <a:t>Example:</a:t>
            </a:r>
            <a:r>
              <a:rPr lang="en-US"/>
              <a:t> Range checks, overflow and underflow checks.</a:t>
            </a:r>
          </a:p>
          <a:p>
            <a:endParaRPr lang="en-US"/>
          </a:p>
          <a:p>
            <a:r>
              <a:rPr lang="en-US" b="1"/>
              <a:t>Capability checks</a:t>
            </a:r>
            <a:r>
              <a:rPr lang="en-US"/>
              <a:t> are performed to verify that a system possesses the capability expected. </a:t>
            </a:r>
            <a:br>
              <a:rPr lang="en-US"/>
            </a:br>
            <a:r>
              <a:rPr lang="en-US" i="1"/>
              <a:t>Examples:</a:t>
            </a:r>
            <a:r>
              <a:rPr lang="en-US"/>
              <a:t> Memory test - a processor can simply write specific patterns to certain memory locations and read those locations to verify that the data was stored and retrieved properly.</a:t>
            </a:r>
          </a:p>
        </p:txBody>
      </p:sp>
      <p:sp>
        <p:nvSpPr>
          <p:cNvPr id="69635" name="Rectangle 2"/>
          <p:cNvSpPr>
            <a:spLocks noGrp="1" noChangeArrowheads="1"/>
          </p:cNvSpPr>
          <p:nvPr>
            <p:ph type="title"/>
          </p:nvPr>
        </p:nvSpPr>
        <p:spPr>
          <a:xfrm>
            <a:off x="1219200" y="309563"/>
            <a:ext cx="7793038" cy="762000"/>
          </a:xfrm>
        </p:spPr>
        <p:txBody>
          <a:bodyPr>
            <a:normAutofit fontScale="90000"/>
          </a:bodyPr>
          <a:lstStyle/>
          <a:p>
            <a:r>
              <a:rPr lang="en-US"/>
              <a:t>Software Redundancy – </a:t>
            </a:r>
            <a:br>
              <a:rPr lang="en-US"/>
            </a:br>
            <a:r>
              <a:rPr lang="en-US"/>
              <a:t>to Detect Hardware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528024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idx="1"/>
          </p:nvPr>
        </p:nvSpPr>
        <p:spPr/>
        <p:txBody>
          <a:bodyPr>
            <a:normAutofit/>
          </a:bodyPr>
          <a:lstStyle/>
          <a:p>
            <a:r>
              <a:rPr lang="en-US" b="1" dirty="0"/>
              <a:t>ALU tests:</a:t>
            </a:r>
            <a:r>
              <a:rPr lang="en-US" dirty="0"/>
              <a:t> Periodically, a processor can execute specific instructions on specific data and compare the results to known results stored in ROM.</a:t>
            </a:r>
          </a:p>
          <a:p>
            <a:endParaRPr lang="en-US" dirty="0"/>
          </a:p>
          <a:p>
            <a:r>
              <a:rPr lang="en-US" b="1" dirty="0"/>
              <a:t>Testing of communication</a:t>
            </a:r>
            <a:r>
              <a:rPr lang="en-US" dirty="0"/>
              <a:t> among processors, in a multiprocessor, is achieved by periodically sending specific messages from one processor to another or  writing into a specific location of a shared memory.</a:t>
            </a:r>
          </a:p>
        </p:txBody>
      </p:sp>
      <p:sp>
        <p:nvSpPr>
          <p:cNvPr id="70659" name="Rectangle 2"/>
          <p:cNvSpPr>
            <a:spLocks noGrp="1" noChangeArrowheads="1"/>
          </p:cNvSpPr>
          <p:nvPr>
            <p:ph type="title"/>
          </p:nvPr>
        </p:nvSpPr>
        <p:spPr/>
        <p:txBody>
          <a:bodyPr>
            <a:normAutofit fontScale="90000"/>
          </a:bodyPr>
          <a:lstStyle/>
          <a:p>
            <a:r>
              <a:rPr lang="en-US" dirty="0"/>
              <a:t>Software Redundancy - to Detect  Hardware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66711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dirty="0"/>
              <a:t>Software Redundancy - to Detect  Hardware Faults.</a:t>
            </a:r>
          </a:p>
        </p:txBody>
      </p:sp>
      <p:sp>
        <p:nvSpPr>
          <p:cNvPr id="4"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GB" sz="2700" kern="0" dirty="0">
                <a:latin typeface="+mn-lt"/>
              </a:rPr>
              <a:t>All modern day microprocessors use instruction retry</a:t>
            </a:r>
            <a:br>
              <a:rPr lang="en-GB" sz="2700" kern="0" dirty="0">
                <a:latin typeface="+mn-lt"/>
              </a:rPr>
            </a:br>
            <a:endParaRPr lang="en-GB" sz="2700" kern="0" dirty="0">
              <a:latin typeface="+mn-lt"/>
            </a:endParaRPr>
          </a:p>
          <a:p>
            <a:pPr marL="342900" indent="-342900">
              <a:spcBef>
                <a:spcPct val="20000"/>
              </a:spcBef>
              <a:buClr>
                <a:schemeClr val="folHlink"/>
              </a:buClr>
              <a:buSzPct val="60000"/>
              <a:buFont typeface="Wingdings" pitchFamily="2" charset="2"/>
              <a:buChar char="n"/>
              <a:defRPr/>
            </a:pPr>
            <a:r>
              <a:rPr lang="en-GB" sz="2700" kern="0" dirty="0">
                <a:latin typeface="+mn-lt"/>
              </a:rPr>
              <a:t>Any transient fault that causes an exception such as parity violation is retried</a:t>
            </a:r>
            <a:br>
              <a:rPr lang="en-GB" sz="2700" kern="0" dirty="0">
                <a:latin typeface="+mn-lt"/>
              </a:rPr>
            </a:br>
            <a:endParaRPr lang="en-GB" sz="2700" kern="0" dirty="0">
              <a:latin typeface="+mn-lt"/>
            </a:endParaRPr>
          </a:p>
          <a:p>
            <a:pPr marL="342900" indent="-342900">
              <a:spcBef>
                <a:spcPct val="20000"/>
              </a:spcBef>
              <a:buClr>
                <a:schemeClr val="folHlink"/>
              </a:buClr>
              <a:buSzPct val="60000"/>
              <a:buFont typeface="Wingdings" pitchFamily="2" charset="2"/>
              <a:buChar char="n"/>
              <a:defRPr/>
            </a:pPr>
            <a:r>
              <a:rPr lang="en-GB" sz="2700" kern="0" dirty="0">
                <a:latin typeface="+mn-lt"/>
              </a:rPr>
              <a:t>Very cost effective and is now a standard technique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53787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a:xfrm>
            <a:off x="457200" y="1639887"/>
            <a:ext cx="8497888" cy="4760913"/>
          </a:xfrm>
        </p:spPr>
        <p:txBody>
          <a:bodyPr>
            <a:normAutofit fontScale="85000" lnSpcReduction="20000"/>
          </a:bodyPr>
          <a:lstStyle/>
          <a:p>
            <a:r>
              <a:rPr lang="en-US" dirty="0"/>
              <a:t>There are two popular approaches: </a:t>
            </a:r>
            <a:r>
              <a:rPr lang="en-US" b="1" dirty="0"/>
              <a:t>N-Version  Programming</a:t>
            </a:r>
            <a:r>
              <a:rPr lang="en-US" dirty="0"/>
              <a:t> (NVP) and </a:t>
            </a:r>
            <a:r>
              <a:rPr lang="en-US" b="1" dirty="0"/>
              <a:t>Recovery Blocks (RB)</a:t>
            </a:r>
            <a:r>
              <a:rPr lang="en-US" dirty="0"/>
              <a:t>.</a:t>
            </a:r>
          </a:p>
          <a:p>
            <a:endParaRPr lang="en-US" dirty="0"/>
          </a:p>
          <a:p>
            <a:r>
              <a:rPr lang="en-US" dirty="0"/>
              <a:t>NVP is a forward recovery scheme - it masks faults.</a:t>
            </a:r>
            <a:br>
              <a:rPr lang="en-US" dirty="0"/>
            </a:br>
            <a:endParaRPr lang="en-US" dirty="0"/>
          </a:p>
          <a:p>
            <a:r>
              <a:rPr lang="en-US" dirty="0"/>
              <a:t>RB is a backward error recovery scheme.</a:t>
            </a:r>
            <a:br>
              <a:rPr lang="en-US" dirty="0"/>
            </a:br>
            <a:endParaRPr lang="en-US" dirty="0"/>
          </a:p>
          <a:p>
            <a:r>
              <a:rPr lang="en-US" dirty="0"/>
              <a:t>In  NVP, multiple versions of the same task is executed concurrently,  whereas in RB scheme, the versions of a task are executed serially.</a:t>
            </a:r>
            <a:br>
              <a:rPr lang="en-US" dirty="0"/>
            </a:br>
            <a:endParaRPr lang="en-US" dirty="0"/>
          </a:p>
          <a:p>
            <a:r>
              <a:rPr lang="en-US" dirty="0"/>
              <a:t>NVP relies on </a:t>
            </a:r>
            <a:r>
              <a:rPr lang="en-US" i="1" dirty="0"/>
              <a:t>voting.</a:t>
            </a:r>
            <a:br>
              <a:rPr lang="en-US" i="1" dirty="0"/>
            </a:br>
            <a:endParaRPr lang="en-US" dirty="0"/>
          </a:p>
          <a:p>
            <a:r>
              <a:rPr lang="en-US" dirty="0"/>
              <a:t>RB relies on  </a:t>
            </a:r>
            <a:r>
              <a:rPr lang="en-US" i="1" dirty="0"/>
              <a:t>acceptance test.</a:t>
            </a:r>
          </a:p>
        </p:txBody>
      </p:sp>
      <p:sp>
        <p:nvSpPr>
          <p:cNvPr id="73731" name="Rectangle 2"/>
          <p:cNvSpPr>
            <a:spLocks noGrp="1" noChangeArrowheads="1"/>
          </p:cNvSpPr>
          <p:nvPr>
            <p:ph type="title"/>
          </p:nvPr>
        </p:nvSpPr>
        <p:spPr/>
        <p:txBody>
          <a:bodyPr>
            <a:normAutofit fontScale="90000"/>
          </a:bodyPr>
          <a:lstStyle/>
          <a:p>
            <a:r>
              <a:rPr lang="en-US"/>
              <a:t>Software Redundancy - to Detect Software Faults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583056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6844" y="197878"/>
            <a:ext cx="8964612" cy="1123951"/>
          </a:xfrm>
          <a:prstGeom prst="rect">
            <a:avLst/>
          </a:prstGeom>
          <a:noFill/>
          <a:ln w="9525">
            <a:noFill/>
            <a:miter lim="800000"/>
            <a:headEnd/>
            <a:tailEnd/>
          </a:ln>
        </p:spPr>
        <p:txBody>
          <a:bodyPr anchor="b"/>
          <a:lstStyle/>
          <a:p>
            <a:pPr eaLnBrk="0" hangingPunct="0">
              <a:defRPr/>
            </a:pPr>
            <a:r>
              <a:rPr lang="en-US" sz="3200" kern="0" dirty="0">
                <a:solidFill>
                  <a:schemeClr val="tx2"/>
                </a:solidFill>
                <a:latin typeface="+mj-lt"/>
                <a:ea typeface="+mj-ea"/>
                <a:cs typeface="+mj-cs"/>
              </a:rPr>
              <a:t>Single Version Fault Tolerance: </a:t>
            </a:r>
            <a:br>
              <a:rPr lang="en-US" sz="3200" kern="0" dirty="0">
                <a:solidFill>
                  <a:schemeClr val="tx2"/>
                </a:solidFill>
                <a:latin typeface="+mj-lt"/>
                <a:ea typeface="+mj-ea"/>
                <a:cs typeface="+mj-cs"/>
              </a:rPr>
            </a:br>
            <a:r>
              <a:rPr lang="en-US" sz="3200" kern="0" dirty="0">
                <a:solidFill>
                  <a:schemeClr val="tx2"/>
                </a:solidFill>
                <a:latin typeface="+mj-lt"/>
                <a:ea typeface="+mj-ea"/>
                <a:cs typeface="+mj-cs"/>
              </a:rPr>
              <a:t>Software Rejuvenation</a:t>
            </a:r>
          </a:p>
        </p:txBody>
      </p:sp>
      <p:sp>
        <p:nvSpPr>
          <p:cNvPr id="5" name="Rectangle 3"/>
          <p:cNvSpPr txBox="1">
            <a:spLocks noChangeArrowheads="1"/>
          </p:cNvSpPr>
          <p:nvPr/>
        </p:nvSpPr>
        <p:spPr bwMode="auto">
          <a:xfrm>
            <a:off x="444640" y="1752600"/>
            <a:ext cx="8343900" cy="43434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000" kern="0" dirty="0">
                <a:solidFill>
                  <a:schemeClr val="hlink"/>
                </a:solidFill>
              </a:rPr>
              <a:t>Example:</a:t>
            </a:r>
            <a:r>
              <a:rPr lang="en-US" sz="2000" kern="0" dirty="0"/>
              <a:t> Rebooting a PC</a:t>
            </a:r>
          </a:p>
          <a:p>
            <a:pPr marL="342900" indent="-342900" eaLnBrk="0" hangingPunct="0">
              <a:spcBef>
                <a:spcPct val="20000"/>
              </a:spcBef>
              <a:buClr>
                <a:schemeClr val="folHlink"/>
              </a:buClr>
              <a:buSzPct val="60000"/>
              <a:buFont typeface="Wingdings" pitchFamily="2" charset="2"/>
              <a:buChar char="n"/>
              <a:defRPr/>
            </a:pPr>
            <a:r>
              <a:rPr lang="en-US" sz="2000" kern="0" dirty="0"/>
              <a:t>As a process executes</a:t>
            </a:r>
          </a:p>
          <a:p>
            <a:pPr marL="742950" lvl="1" indent="-285750" eaLnBrk="0" hangingPunct="0">
              <a:spcBef>
                <a:spcPct val="20000"/>
              </a:spcBef>
              <a:buClr>
                <a:schemeClr val="hlink"/>
              </a:buClr>
              <a:buSzPct val="55000"/>
              <a:buFont typeface="Wingdings" pitchFamily="2" charset="2"/>
              <a:buChar char="n"/>
              <a:defRPr/>
            </a:pPr>
            <a:r>
              <a:rPr lang="en-US" sz="2000" kern="0" dirty="0"/>
              <a:t>it acquires memory and file-locks without properly releasing them </a:t>
            </a:r>
          </a:p>
          <a:p>
            <a:pPr marL="742950" lvl="1" indent="-285750" eaLnBrk="0" hangingPunct="0">
              <a:spcBef>
                <a:spcPct val="20000"/>
              </a:spcBef>
              <a:buClr>
                <a:schemeClr val="hlink"/>
              </a:buClr>
              <a:buSzPct val="55000"/>
              <a:buFont typeface="Wingdings" pitchFamily="2" charset="2"/>
              <a:buChar char="n"/>
              <a:defRPr/>
            </a:pPr>
            <a:r>
              <a:rPr lang="en-US" sz="2000" kern="0" dirty="0"/>
              <a:t>memory space tends to become increasingly fragmented </a:t>
            </a:r>
          </a:p>
          <a:p>
            <a:pPr marL="342900" indent="-342900" eaLnBrk="0" hangingPunct="0">
              <a:spcBef>
                <a:spcPct val="20000"/>
              </a:spcBef>
              <a:buClr>
                <a:schemeClr val="folHlink"/>
              </a:buClr>
              <a:buSzPct val="60000"/>
              <a:buFont typeface="Wingdings" pitchFamily="2" charset="2"/>
              <a:buChar char="n"/>
              <a:defRPr/>
            </a:pPr>
            <a:r>
              <a:rPr lang="en-US" sz="2000" kern="0" dirty="0"/>
              <a:t>The process can become faulty and stop executing  </a:t>
            </a:r>
          </a:p>
          <a:p>
            <a:pPr marL="342900" indent="-342900" eaLnBrk="0" hangingPunct="0">
              <a:spcBef>
                <a:spcPct val="20000"/>
              </a:spcBef>
              <a:buClr>
                <a:schemeClr val="folHlink"/>
              </a:buClr>
              <a:buSzPct val="60000"/>
              <a:buFont typeface="Wingdings" pitchFamily="2" charset="2"/>
              <a:buChar char="n"/>
              <a:defRPr/>
            </a:pPr>
            <a:r>
              <a:rPr lang="en-US" sz="2000" kern="0" dirty="0"/>
              <a:t>To head this off, proactively halt the process, clean up its internal state, and then restart it</a:t>
            </a:r>
          </a:p>
          <a:p>
            <a:pPr marL="342900" indent="-342900" eaLnBrk="0" hangingPunct="0">
              <a:spcBef>
                <a:spcPct val="20000"/>
              </a:spcBef>
              <a:buClr>
                <a:schemeClr val="folHlink"/>
              </a:buClr>
              <a:buSzPct val="60000"/>
              <a:buFont typeface="Wingdings" pitchFamily="2" charset="2"/>
              <a:buChar char="n"/>
              <a:defRPr/>
            </a:pPr>
            <a:r>
              <a:rPr lang="en-US" sz="2000" kern="0" dirty="0"/>
              <a:t>Rejuvenation can be </a:t>
            </a:r>
            <a:r>
              <a:rPr lang="en-US" sz="2000" kern="0" dirty="0">
                <a:solidFill>
                  <a:srgbClr val="0033CC"/>
                </a:solidFill>
              </a:rPr>
              <a:t>time-based</a:t>
            </a:r>
            <a:r>
              <a:rPr lang="en-US" sz="2000" kern="0" dirty="0"/>
              <a:t> or </a:t>
            </a:r>
            <a:r>
              <a:rPr lang="en-US" sz="2000" kern="0" dirty="0">
                <a:solidFill>
                  <a:srgbClr val="0033CC"/>
                </a:solidFill>
              </a:rPr>
              <a:t>prediction-based</a:t>
            </a:r>
            <a:r>
              <a:rPr lang="en-US" sz="2000" kern="0" dirty="0"/>
              <a:t>  </a:t>
            </a:r>
          </a:p>
          <a:p>
            <a:pPr marL="342900" indent="-342900" eaLnBrk="0" hangingPunct="0">
              <a:spcBef>
                <a:spcPct val="20000"/>
              </a:spcBef>
              <a:buClr>
                <a:schemeClr val="folHlink"/>
              </a:buClr>
              <a:buSzPct val="60000"/>
              <a:buFont typeface="Wingdings" pitchFamily="2" charset="2"/>
              <a:buChar char="n"/>
              <a:defRPr/>
            </a:pPr>
            <a:r>
              <a:rPr lang="en-US" sz="2000" kern="0" dirty="0"/>
              <a:t>Time-Based Rejuvenation - periodically </a:t>
            </a:r>
          </a:p>
          <a:p>
            <a:pPr marL="342900" indent="-342900" eaLnBrk="0" hangingPunct="0">
              <a:spcBef>
                <a:spcPct val="20000"/>
              </a:spcBef>
              <a:buClr>
                <a:schemeClr val="folHlink"/>
              </a:buClr>
              <a:buSzPct val="60000"/>
              <a:buFont typeface="Wingdings" pitchFamily="2" charset="2"/>
              <a:buChar char="n"/>
              <a:defRPr/>
            </a:pPr>
            <a:r>
              <a:rPr lang="en-US" sz="2000" kern="0" dirty="0"/>
              <a:t>Rejuvenation period - balance benefits against cost  </a:t>
            </a:r>
            <a:endParaRPr lang="en-US" sz="2000" kern="0" dirty="0">
              <a:latin typeface="Courier New"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6717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p:cNvSpPr>
          <p:nvPr/>
        </p:nvSpPr>
        <p:spPr bwMode="auto">
          <a:xfrm>
            <a:off x="685800" y="335280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4000" b="1" dirty="0">
                <a:solidFill>
                  <a:schemeClr val="tx2"/>
                </a:solidFill>
              </a:rPr>
              <a:t>HARDWARE REDUNDANCY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676018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p:txBody>
          <a:bodyPr>
            <a:normAutofit fontScale="85000" lnSpcReduction="10000"/>
          </a:bodyPr>
          <a:lstStyle/>
          <a:p>
            <a:pPr eaLnBrk="1" hangingPunct="1"/>
            <a:r>
              <a:rPr lang="en-US" b="1"/>
              <a:t>Static techniques</a:t>
            </a:r>
            <a:r>
              <a:rPr lang="en-US"/>
              <a:t> use the concept of fault masking. These techniques are designed to achieve fault tolerance without requiring any action on the part of the system. Relies on voting mechanisms.</a:t>
            </a:r>
          </a:p>
          <a:p>
            <a:pPr eaLnBrk="1" hangingPunct="1">
              <a:buFont typeface="Wingdings" pitchFamily="2" charset="2"/>
              <a:buNone/>
            </a:pPr>
            <a:r>
              <a:rPr lang="pt-PT" i="1"/>
              <a:t>		(also called passive redundancy or fault-masking)</a:t>
            </a:r>
            <a:endParaRPr lang="en-US" i="1"/>
          </a:p>
          <a:p>
            <a:pPr eaLnBrk="1" hangingPunct="1"/>
            <a:endParaRPr lang="en-US"/>
          </a:p>
          <a:p>
            <a:pPr eaLnBrk="1" hangingPunct="1"/>
            <a:r>
              <a:rPr lang="en-US" b="1"/>
              <a:t>Dynamic techniques</a:t>
            </a:r>
            <a:r>
              <a:rPr lang="en-US"/>
              <a:t> achieve fault tolerance by detecting the existence of faults and performing some action to remove the faulty hardware from the system. That is, active techniques use fault detection, fault location, and fault recovery in an attempt to achieve fault tolerance.</a:t>
            </a:r>
          </a:p>
          <a:p>
            <a:pPr eaLnBrk="1" hangingPunct="1">
              <a:buFont typeface="Wingdings" pitchFamily="2" charset="2"/>
              <a:buNone/>
            </a:pPr>
            <a:r>
              <a:rPr lang="en-US" i="1"/>
              <a:t>		</a:t>
            </a:r>
            <a:r>
              <a:rPr lang="pt-PT" i="1"/>
              <a:t>       (also called active redundancy )</a:t>
            </a:r>
            <a:endParaRPr lang="en-US" i="1"/>
          </a:p>
          <a:p>
            <a:pPr eaLnBrk="1" hangingPunct="1"/>
            <a:endParaRPr lang="en-US"/>
          </a:p>
        </p:txBody>
      </p:sp>
      <p:sp>
        <p:nvSpPr>
          <p:cNvPr id="35843" name="Rectangle 2"/>
          <p:cNvSpPr>
            <a:spLocks noGrp="1" noChangeArrowheads="1"/>
          </p:cNvSpPr>
          <p:nvPr>
            <p:ph type="title"/>
          </p:nvPr>
        </p:nvSpPr>
        <p:spPr/>
        <p:txBody>
          <a:bodyPr/>
          <a:lstStyle/>
          <a:p>
            <a:pPr eaLnBrk="1" hangingPunct="1"/>
            <a:r>
              <a:rPr lang="en-US"/>
              <a:t>Hardware Redundancy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666379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normAutofit lnSpcReduction="10000"/>
          </a:bodyPr>
          <a:lstStyle/>
          <a:p>
            <a:pPr eaLnBrk="1" hangingPunct="1"/>
            <a:endParaRPr lang="en-US"/>
          </a:p>
          <a:p>
            <a:pPr eaLnBrk="1" hangingPunct="1"/>
            <a:r>
              <a:rPr lang="en-US" b="1"/>
              <a:t>Hybrid techniques</a:t>
            </a:r>
            <a:r>
              <a:rPr lang="en-US"/>
              <a:t> combine the attractive features of both the passive and active approaches. </a:t>
            </a:r>
          </a:p>
          <a:p>
            <a:pPr eaLnBrk="1" hangingPunct="1"/>
            <a:endParaRPr lang="en-US"/>
          </a:p>
          <a:p>
            <a:pPr lvl="1" eaLnBrk="1" hangingPunct="1"/>
            <a:r>
              <a:rPr lang="en-US"/>
              <a:t>Fault masking is used in hybrid systems to prevent erroneous results from being generated.</a:t>
            </a:r>
          </a:p>
          <a:p>
            <a:pPr lvl="1" eaLnBrk="1" hangingPunct="1"/>
            <a:endParaRPr lang="en-US"/>
          </a:p>
          <a:p>
            <a:pPr lvl="1" eaLnBrk="1" hangingPunct="1"/>
            <a:r>
              <a:rPr lang="en-US"/>
              <a:t>Fault detection, location, and recovery are also used to improve fault tolerance by removing faulty hardware and replacing it  with spares.</a:t>
            </a:r>
            <a:br>
              <a:rPr lang="en-US"/>
            </a:br>
            <a:endParaRPr lang="en-US"/>
          </a:p>
        </p:txBody>
      </p:sp>
      <p:sp>
        <p:nvSpPr>
          <p:cNvPr id="36867" name="Rectangle 2"/>
          <p:cNvSpPr>
            <a:spLocks noGrp="1" noChangeArrowheads="1"/>
          </p:cNvSpPr>
          <p:nvPr>
            <p:ph type="title"/>
          </p:nvPr>
        </p:nvSpPr>
        <p:spPr/>
        <p:txBody>
          <a:bodyPr/>
          <a:lstStyle/>
          <a:p>
            <a:pPr eaLnBrk="1" hangingPunct="1"/>
            <a:r>
              <a:rPr lang="en-US"/>
              <a:t>Hardware Redundancy (Cont’d)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76155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Specified Service </a:t>
            </a:r>
            <a:r>
              <a:rPr lang="en-US" dirty="0"/>
              <a:t>: How the behavior of the service should be</a:t>
            </a:r>
          </a:p>
          <a:p>
            <a:r>
              <a:rPr lang="en-US" b="1" dirty="0"/>
              <a:t>Derived Service </a:t>
            </a:r>
            <a:r>
              <a:rPr lang="en-US" dirty="0"/>
              <a:t>: Actual behavior of the service</a:t>
            </a:r>
          </a:p>
          <a:p>
            <a:r>
              <a:rPr lang="en-US" dirty="0"/>
              <a:t>If the dependability goes down, Derived service will start to deviate from the Specified Service</a:t>
            </a:r>
          </a:p>
        </p:txBody>
      </p:sp>
      <p:sp>
        <p:nvSpPr>
          <p:cNvPr id="2" name="Title 1"/>
          <p:cNvSpPr>
            <a:spLocks noGrp="1"/>
          </p:cNvSpPr>
          <p:nvPr>
            <p:ph type="title"/>
          </p:nvPr>
        </p:nvSpPr>
        <p:spPr/>
        <p:txBody>
          <a:bodyPr/>
          <a:lstStyle/>
          <a:p>
            <a:r>
              <a:rPr lang="en-US" dirty="0"/>
              <a:t>Dependability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5692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Apache Zookeeper</a:t>
            </a:r>
          </a:p>
          <a:p>
            <a:pPr lvl="1"/>
            <a:r>
              <a:rPr lang="en-US" dirty="0" err="1"/>
              <a:t>ZooKeeper</a:t>
            </a:r>
            <a:r>
              <a:rPr lang="en-US" dirty="0"/>
              <a:t> Atomic Broadcasts</a:t>
            </a:r>
          </a:p>
          <a:p>
            <a:pPr lvl="1"/>
            <a:endParaRPr lang="en-US" dirty="0"/>
          </a:p>
          <a:p>
            <a:r>
              <a:rPr lang="en-US" dirty="0"/>
              <a:t>ETCD</a:t>
            </a:r>
          </a:p>
          <a:p>
            <a:endParaRPr lang="en-US" dirty="0"/>
          </a:p>
          <a:p>
            <a:r>
              <a:rPr lang="en-US" dirty="0"/>
              <a:t>Consul</a:t>
            </a:r>
          </a:p>
          <a:p>
            <a:pPr lvl="1"/>
            <a:r>
              <a:rPr lang="en-US" dirty="0"/>
              <a:t>Gossip Protocol</a:t>
            </a:r>
          </a:p>
          <a:p>
            <a:pPr lvl="1"/>
            <a:endParaRPr lang="en-US" dirty="0"/>
          </a:p>
          <a:p>
            <a:r>
              <a:rPr lang="en-US" dirty="0" err="1"/>
              <a:t>Doozer</a:t>
            </a:r>
            <a:endParaRPr lang="en-US" dirty="0"/>
          </a:p>
          <a:p>
            <a:endParaRPr lang="en-US" dirty="0"/>
          </a:p>
        </p:txBody>
      </p:sp>
      <p:sp>
        <p:nvSpPr>
          <p:cNvPr id="3" name="Title 2"/>
          <p:cNvSpPr>
            <a:spLocks noGrp="1"/>
          </p:cNvSpPr>
          <p:nvPr>
            <p:ph type="title"/>
          </p:nvPr>
        </p:nvSpPr>
        <p:spPr/>
        <p:txBody>
          <a:bodyPr/>
          <a:lstStyle/>
          <a:p>
            <a:r>
              <a:rPr lang="en-US" dirty="0"/>
              <a:t>Future of Fault Tolerance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97396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pPr>
            <a:r>
              <a:rPr lang="en-US" altLang="zh-TW" i="1" dirty="0">
                <a:solidFill>
                  <a:srgbClr val="CC0000"/>
                </a:solidFill>
              </a:rPr>
              <a:t>Availability</a:t>
            </a:r>
            <a:r>
              <a:rPr lang="en-US" altLang="zh-TW" dirty="0"/>
              <a:t> </a:t>
            </a:r>
            <a:r>
              <a:rPr lang="en-US" altLang="zh-TW" dirty="0">
                <a:latin typeface="Times New Roman"/>
              </a:rPr>
              <a:t>–</a:t>
            </a:r>
            <a:r>
              <a:rPr lang="en-US" altLang="zh-TW" dirty="0"/>
              <a:t> the system is ready to be used immediately.</a:t>
            </a:r>
          </a:p>
          <a:p>
            <a:pPr>
              <a:lnSpc>
                <a:spcPct val="90000"/>
              </a:lnSpc>
            </a:pPr>
            <a:r>
              <a:rPr lang="en-US" altLang="zh-TW" i="1" dirty="0">
                <a:solidFill>
                  <a:srgbClr val="CC0000"/>
                </a:solidFill>
              </a:rPr>
              <a:t>Reliability</a:t>
            </a:r>
            <a:r>
              <a:rPr lang="en-US" altLang="zh-TW" dirty="0"/>
              <a:t> </a:t>
            </a:r>
            <a:r>
              <a:rPr lang="en-US" altLang="zh-TW" dirty="0">
                <a:latin typeface="Times New Roman"/>
              </a:rPr>
              <a:t>–</a:t>
            </a:r>
            <a:r>
              <a:rPr lang="en-US" altLang="zh-TW" dirty="0"/>
              <a:t> the system can run continuously without failure.</a:t>
            </a:r>
          </a:p>
          <a:p>
            <a:pPr>
              <a:lnSpc>
                <a:spcPct val="90000"/>
              </a:lnSpc>
            </a:pPr>
            <a:r>
              <a:rPr lang="en-US" altLang="zh-TW" i="1" dirty="0">
                <a:solidFill>
                  <a:srgbClr val="CC0000"/>
                </a:solidFill>
              </a:rPr>
              <a:t>Safety</a:t>
            </a:r>
            <a:r>
              <a:rPr lang="en-US" altLang="zh-TW" dirty="0"/>
              <a:t> </a:t>
            </a:r>
            <a:r>
              <a:rPr lang="en-US" altLang="zh-TW" dirty="0">
                <a:latin typeface="Times New Roman"/>
              </a:rPr>
              <a:t>–</a:t>
            </a:r>
            <a:r>
              <a:rPr lang="en-US" altLang="zh-TW" dirty="0"/>
              <a:t> if a system fails, nothing catastrophic will happen.</a:t>
            </a:r>
          </a:p>
          <a:p>
            <a:pPr>
              <a:lnSpc>
                <a:spcPct val="90000"/>
              </a:lnSpc>
            </a:pPr>
            <a:r>
              <a:rPr lang="en-US" altLang="zh-TW" i="1" dirty="0">
                <a:solidFill>
                  <a:srgbClr val="CC0000"/>
                </a:solidFill>
              </a:rPr>
              <a:t>Maintainability</a:t>
            </a:r>
            <a:r>
              <a:rPr lang="en-US" altLang="zh-TW" dirty="0"/>
              <a:t> </a:t>
            </a:r>
            <a:r>
              <a:rPr lang="en-US" altLang="zh-TW" dirty="0">
                <a:latin typeface="Times New Roman"/>
              </a:rPr>
              <a:t>–</a:t>
            </a:r>
            <a:r>
              <a:rPr lang="en-US" altLang="zh-TW" dirty="0"/>
              <a:t> when a system fails, it can be repaired easily and quickly (and, sometimes, without its users noticing the failure).</a:t>
            </a:r>
          </a:p>
        </p:txBody>
      </p:sp>
      <p:sp>
        <p:nvSpPr>
          <p:cNvPr id="2" name="Title 1"/>
          <p:cNvSpPr>
            <a:spLocks noGrp="1"/>
          </p:cNvSpPr>
          <p:nvPr>
            <p:ph type="title"/>
          </p:nvPr>
        </p:nvSpPr>
        <p:spPr/>
        <p:txBody>
          <a:bodyPr/>
          <a:lstStyle/>
          <a:p>
            <a:r>
              <a:rPr lang="en-US" dirty="0"/>
              <a:t>Dependability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012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BBE54C-63C1-41DA-9DFE-66F6A2BEF3CE}"/>
              </a:ext>
            </a:extLst>
          </p:cNvPr>
          <p:cNvSpPr>
            <a:spLocks noGrp="1"/>
          </p:cNvSpPr>
          <p:nvPr>
            <p:ph idx="1"/>
          </p:nvPr>
        </p:nvSpPr>
        <p:spPr/>
        <p:txBody>
          <a:bodyPr>
            <a:normAutofit fontScale="85000" lnSpcReduction="20000"/>
          </a:bodyPr>
          <a:lstStyle/>
          <a:p>
            <a:r>
              <a:rPr lang="en-US" dirty="0"/>
              <a:t>Dependability - Trustworthiness of a computer system so that reliance can be placed on the service it delivers</a:t>
            </a:r>
          </a:p>
          <a:p>
            <a:endParaRPr lang="en-US" dirty="0"/>
          </a:p>
          <a:p>
            <a:pPr algn="l">
              <a:buFontTx/>
              <a:buChar char="•"/>
            </a:pPr>
            <a:r>
              <a:rPr lang="en-US" sz="2800" dirty="0"/>
              <a:t>Availability: Can I use it now? Probability of being up at any given time.</a:t>
            </a:r>
          </a:p>
          <a:p>
            <a:pPr algn="l">
              <a:buFontTx/>
              <a:buChar char="•"/>
            </a:pPr>
            <a:r>
              <a:rPr lang="en-US" sz="2800" dirty="0"/>
              <a:t>Reliability: Will it be up as long as I need it? Ability to run continuously without failure.  If system crashes briefly every hour, it may still have good availability (it is up most of the time) but has poor reliability because it cannot run for very long before crashing.</a:t>
            </a:r>
          </a:p>
          <a:p>
            <a:pPr algn="l">
              <a:buFontTx/>
              <a:buChar char="•"/>
            </a:pPr>
            <a:r>
              <a:rPr lang="en-US" sz="2800" dirty="0"/>
              <a:t>Safety: If it fails, ensure nothing bad happens?</a:t>
            </a:r>
          </a:p>
          <a:p>
            <a:pPr algn="l">
              <a:buFontTx/>
              <a:buChar char="•"/>
            </a:pPr>
            <a:r>
              <a:rPr lang="en-US" sz="2800" dirty="0"/>
              <a:t>Maintainability: How easy is it to fix if it breaks?</a:t>
            </a:r>
          </a:p>
          <a:p>
            <a:endParaRPr lang="en-US" dirty="0"/>
          </a:p>
        </p:txBody>
      </p:sp>
      <p:sp>
        <p:nvSpPr>
          <p:cNvPr id="3" name="Slide Number Placeholder 2">
            <a:extLst>
              <a:ext uri="{FF2B5EF4-FFF2-40B4-BE49-F238E27FC236}">
                <a16:creationId xmlns:a16="http://schemas.microsoft.com/office/drawing/2014/main" id="{96BFA4FF-8A4A-4E54-B88F-27D2BD787AF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1703C18B-7762-4407-8EE4-6F79F80213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9344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Mean time to failure (MTTF) </a:t>
            </a:r>
            <a:r>
              <a:rPr lang="en-US" dirty="0"/>
              <a:t>- Average time it takes for the system to fail </a:t>
            </a:r>
          </a:p>
          <a:p>
            <a:r>
              <a:rPr lang="en-US" b="1" dirty="0"/>
              <a:t>Mean time to recover (MTTR) </a:t>
            </a:r>
            <a:r>
              <a:rPr lang="en-US" dirty="0"/>
              <a:t>- Average time it takes to recover</a:t>
            </a:r>
          </a:p>
          <a:p>
            <a:r>
              <a:rPr lang="en-US" b="1" dirty="0"/>
              <a:t>Mean time between failures (MTBF) </a:t>
            </a:r>
            <a:r>
              <a:rPr lang="en-US" dirty="0"/>
              <a:t>- Average time between failures</a:t>
            </a:r>
          </a:p>
        </p:txBody>
      </p:sp>
      <p:sp>
        <p:nvSpPr>
          <p:cNvPr id="2" name="Title 1"/>
          <p:cNvSpPr>
            <a:spLocks noGrp="1"/>
          </p:cNvSpPr>
          <p:nvPr>
            <p:ph type="title"/>
          </p:nvPr>
        </p:nvSpPr>
        <p:spPr/>
        <p:txBody>
          <a:bodyPr/>
          <a:lstStyle/>
          <a:p>
            <a:r>
              <a:rPr lang="en-US" dirty="0"/>
              <a:t>Reliability and Availability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0802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and Availability</a:t>
            </a:r>
            <a:endParaRPr lang="en-US"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8" r="4715"/>
          <a:stretch/>
        </p:blipFill>
        <p:spPr bwMode="auto">
          <a:xfrm>
            <a:off x="218552" y="1600200"/>
            <a:ext cx="8752114" cy="210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48" y="4038600"/>
            <a:ext cx="8610600" cy="123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06633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7728020"/>
              </p:ext>
            </p:extLst>
          </p:nvPr>
        </p:nvGraphicFramePr>
        <p:xfrm>
          <a:off x="457200" y="1481138"/>
          <a:ext cx="8229600" cy="4343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2925">
                <a:tc>
                  <a:txBody>
                    <a:bodyPr/>
                    <a:lstStyle/>
                    <a:p>
                      <a:r>
                        <a:rPr lang="en-US" dirty="0"/>
                        <a:t>Availability</a:t>
                      </a:r>
                    </a:p>
                  </a:txBody>
                  <a:tcPr/>
                </a:tc>
                <a:tc>
                  <a:txBody>
                    <a:bodyPr/>
                    <a:lstStyle/>
                    <a:p>
                      <a:r>
                        <a:rPr lang="en-US" dirty="0"/>
                        <a:t>Downtime per year</a:t>
                      </a:r>
                    </a:p>
                  </a:txBody>
                  <a:tcPr/>
                </a:tc>
                <a:tc>
                  <a:txBody>
                    <a:bodyPr/>
                    <a:lstStyle/>
                    <a:p>
                      <a:r>
                        <a:rPr lang="en-US" dirty="0"/>
                        <a:t>Downtime per week</a:t>
                      </a:r>
                    </a:p>
                  </a:txBody>
                  <a:tcPr/>
                </a:tc>
                <a:extLst>
                  <a:ext uri="{0D108BD9-81ED-4DB2-BD59-A6C34878D82A}">
                    <a16:rowId xmlns:a16="http://schemas.microsoft.com/office/drawing/2014/main" val="10000"/>
                  </a:ext>
                </a:extLst>
              </a:tr>
              <a:tr h="542925">
                <a:tc>
                  <a:txBody>
                    <a:bodyPr/>
                    <a:lstStyle/>
                    <a:p>
                      <a:r>
                        <a:rPr lang="en-US" dirty="0"/>
                        <a:t>90.0 % (1 nine) </a:t>
                      </a:r>
                    </a:p>
                  </a:txBody>
                  <a:tcPr/>
                </a:tc>
                <a:tc>
                  <a:txBody>
                    <a:bodyPr/>
                    <a:lstStyle/>
                    <a:p>
                      <a:r>
                        <a:rPr lang="en-US" dirty="0"/>
                        <a:t>36.5 days</a:t>
                      </a:r>
                    </a:p>
                  </a:txBody>
                  <a:tcPr/>
                </a:tc>
                <a:tc>
                  <a:txBody>
                    <a:bodyPr/>
                    <a:lstStyle/>
                    <a:p>
                      <a:r>
                        <a:rPr lang="en-US" dirty="0"/>
                        <a:t>16.8 hours </a:t>
                      </a:r>
                    </a:p>
                  </a:txBody>
                  <a:tcPr/>
                </a:tc>
                <a:extLst>
                  <a:ext uri="{0D108BD9-81ED-4DB2-BD59-A6C34878D82A}">
                    <a16:rowId xmlns:a16="http://schemas.microsoft.com/office/drawing/2014/main" val="10001"/>
                  </a:ext>
                </a:extLst>
              </a:tr>
              <a:tr h="542925">
                <a:tc>
                  <a:txBody>
                    <a:bodyPr/>
                    <a:lstStyle/>
                    <a:p>
                      <a:r>
                        <a:rPr lang="en-US" dirty="0"/>
                        <a:t>99.0 % (2 nines)</a:t>
                      </a:r>
                    </a:p>
                  </a:txBody>
                  <a:tcPr/>
                </a:tc>
                <a:tc>
                  <a:txBody>
                    <a:bodyPr/>
                    <a:lstStyle/>
                    <a:p>
                      <a:r>
                        <a:rPr lang="en-US" dirty="0"/>
                        <a:t>3.65 days</a:t>
                      </a:r>
                    </a:p>
                  </a:txBody>
                  <a:tcPr/>
                </a:tc>
                <a:tc>
                  <a:txBody>
                    <a:bodyPr/>
                    <a:lstStyle/>
                    <a:p>
                      <a:r>
                        <a:rPr lang="en-US" dirty="0"/>
                        <a:t>1.68 hours </a:t>
                      </a:r>
                    </a:p>
                  </a:txBody>
                  <a:tcPr/>
                </a:tc>
                <a:extLst>
                  <a:ext uri="{0D108BD9-81ED-4DB2-BD59-A6C34878D82A}">
                    <a16:rowId xmlns:a16="http://schemas.microsoft.com/office/drawing/2014/main" val="10002"/>
                  </a:ext>
                </a:extLst>
              </a:tr>
              <a:tr h="542925">
                <a:tc>
                  <a:txBody>
                    <a:bodyPr/>
                    <a:lstStyle/>
                    <a:p>
                      <a:r>
                        <a:rPr lang="en-US" dirty="0"/>
                        <a:t>99.9 % (3 nines)</a:t>
                      </a:r>
                    </a:p>
                  </a:txBody>
                  <a:tcPr/>
                </a:tc>
                <a:tc>
                  <a:txBody>
                    <a:bodyPr/>
                    <a:lstStyle/>
                    <a:p>
                      <a:r>
                        <a:rPr lang="en-US" dirty="0"/>
                        <a:t>8.76 hours</a:t>
                      </a:r>
                    </a:p>
                  </a:txBody>
                  <a:tcPr/>
                </a:tc>
                <a:tc>
                  <a:txBody>
                    <a:bodyPr/>
                    <a:lstStyle/>
                    <a:p>
                      <a:r>
                        <a:rPr lang="en-US" dirty="0"/>
                        <a:t>10.1 min</a:t>
                      </a:r>
                    </a:p>
                  </a:txBody>
                  <a:tcPr/>
                </a:tc>
                <a:extLst>
                  <a:ext uri="{0D108BD9-81ED-4DB2-BD59-A6C34878D82A}">
                    <a16:rowId xmlns:a16="http://schemas.microsoft.com/office/drawing/2014/main" val="10003"/>
                  </a:ext>
                </a:extLst>
              </a:tr>
              <a:tr h="542925">
                <a:tc>
                  <a:txBody>
                    <a:bodyPr/>
                    <a:lstStyle/>
                    <a:p>
                      <a:r>
                        <a:rPr lang="en-US" dirty="0"/>
                        <a:t>99.99 % (4 nines) </a:t>
                      </a:r>
                    </a:p>
                  </a:txBody>
                  <a:tcPr/>
                </a:tc>
                <a:tc>
                  <a:txBody>
                    <a:bodyPr/>
                    <a:lstStyle/>
                    <a:p>
                      <a:r>
                        <a:rPr lang="en-US" dirty="0"/>
                        <a:t>52.6 min</a:t>
                      </a:r>
                    </a:p>
                  </a:txBody>
                  <a:tcPr/>
                </a:tc>
                <a:tc>
                  <a:txBody>
                    <a:bodyPr/>
                    <a:lstStyle/>
                    <a:p>
                      <a:r>
                        <a:rPr lang="en-US" dirty="0"/>
                        <a:t>1.01 min </a:t>
                      </a:r>
                    </a:p>
                  </a:txBody>
                  <a:tcPr/>
                </a:tc>
                <a:extLst>
                  <a:ext uri="{0D108BD9-81ED-4DB2-BD59-A6C34878D82A}">
                    <a16:rowId xmlns:a16="http://schemas.microsoft.com/office/drawing/2014/main" val="10004"/>
                  </a:ext>
                </a:extLst>
              </a:tr>
              <a:tr h="542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99.999 % (5 nines)</a:t>
                      </a:r>
                    </a:p>
                  </a:txBody>
                  <a:tcPr/>
                </a:tc>
                <a:tc>
                  <a:txBody>
                    <a:bodyPr/>
                    <a:lstStyle/>
                    <a:p>
                      <a:r>
                        <a:rPr lang="en-US" dirty="0"/>
                        <a:t>5.26 min</a:t>
                      </a:r>
                    </a:p>
                  </a:txBody>
                  <a:tcPr/>
                </a:tc>
                <a:tc>
                  <a:txBody>
                    <a:bodyPr/>
                    <a:lstStyle/>
                    <a:p>
                      <a:r>
                        <a:rPr lang="en-US" dirty="0"/>
                        <a:t>6.05 s</a:t>
                      </a:r>
                    </a:p>
                  </a:txBody>
                  <a:tcPr/>
                </a:tc>
                <a:extLst>
                  <a:ext uri="{0D108BD9-81ED-4DB2-BD59-A6C34878D82A}">
                    <a16:rowId xmlns:a16="http://schemas.microsoft.com/office/drawing/2014/main" val="10005"/>
                  </a:ext>
                </a:extLst>
              </a:tr>
              <a:tr h="542925">
                <a:tc>
                  <a:txBody>
                    <a:bodyPr/>
                    <a:lstStyle/>
                    <a:p>
                      <a:r>
                        <a:rPr lang="en-US" dirty="0"/>
                        <a:t>99.9999 % (6 nines)</a:t>
                      </a:r>
                    </a:p>
                  </a:txBody>
                  <a:tcPr/>
                </a:tc>
                <a:tc>
                  <a:txBody>
                    <a:bodyPr/>
                    <a:lstStyle/>
                    <a:p>
                      <a:r>
                        <a:rPr lang="en-US" dirty="0"/>
                        <a:t>31.5 s</a:t>
                      </a:r>
                    </a:p>
                  </a:txBody>
                  <a:tcPr/>
                </a:tc>
                <a:tc>
                  <a:txBody>
                    <a:bodyPr/>
                    <a:lstStyle/>
                    <a:p>
                      <a:r>
                        <a:rPr lang="en-US" dirty="0"/>
                        <a:t>0.605 s</a:t>
                      </a:r>
                    </a:p>
                  </a:txBody>
                  <a:tcPr/>
                </a:tc>
                <a:extLst>
                  <a:ext uri="{0D108BD9-81ED-4DB2-BD59-A6C34878D82A}">
                    <a16:rowId xmlns:a16="http://schemas.microsoft.com/office/drawing/2014/main" val="10006"/>
                  </a:ext>
                </a:extLst>
              </a:tr>
              <a:tr h="542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99.99999 % (7 nines)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 s</a:t>
                      </a:r>
                    </a:p>
                  </a:txBody>
                  <a:tcPr/>
                </a:tc>
                <a:tc>
                  <a:txBody>
                    <a:bodyPr/>
                    <a:lstStyle/>
                    <a:p>
                      <a:r>
                        <a:rPr lang="en-US" dirty="0"/>
                        <a:t>6 </a:t>
                      </a:r>
                      <a:r>
                        <a:rPr lang="en-US" dirty="0" err="1"/>
                        <a:t>ms</a:t>
                      </a:r>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t>Reliability and Availability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75893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8106</TotalTime>
  <Words>2346</Words>
  <Application>Microsoft Office PowerPoint</Application>
  <PresentationFormat>On-screen Show (4:3)</PresentationFormat>
  <Paragraphs>305</Paragraphs>
  <Slides>40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Courier New</vt:lpstr>
      <vt:lpstr>Lucida Sans Unicode</vt:lpstr>
      <vt:lpstr>Times New Roman</vt:lpstr>
      <vt:lpstr>Verdana</vt:lpstr>
      <vt:lpstr>Wingdings</vt:lpstr>
      <vt:lpstr>Wingdings 2</vt:lpstr>
      <vt:lpstr>Wingdings 3</vt:lpstr>
      <vt:lpstr>Concourse</vt:lpstr>
      <vt:lpstr>Fault Tolerance</vt:lpstr>
      <vt:lpstr>Topics</vt:lpstr>
      <vt:lpstr>Software Services</vt:lpstr>
      <vt:lpstr>Dependability</vt:lpstr>
      <vt:lpstr>Dependability</vt:lpstr>
      <vt:lpstr>PowerPoint Presentation</vt:lpstr>
      <vt:lpstr>Reliability and Availability</vt:lpstr>
      <vt:lpstr>Reliability and Availability</vt:lpstr>
      <vt:lpstr>Reliability and Availability</vt:lpstr>
      <vt:lpstr>Faults, Errors and Failures</vt:lpstr>
      <vt:lpstr>What is fault tolerance?</vt:lpstr>
      <vt:lpstr>Why do we need fault tolerant systems?</vt:lpstr>
      <vt:lpstr>Why we need fault tolerant systems?</vt:lpstr>
      <vt:lpstr>Fault Classification</vt:lpstr>
      <vt:lpstr>Failure Classification</vt:lpstr>
      <vt:lpstr>Fault Tolerance Strategies</vt:lpstr>
      <vt:lpstr>Reconfiguration Approach</vt:lpstr>
      <vt:lpstr>The Concept of Redundancy</vt:lpstr>
      <vt:lpstr>The Concept of Redundancy</vt:lpstr>
      <vt:lpstr>Software Redundancy</vt:lpstr>
      <vt:lpstr>Process Resilience</vt:lpstr>
      <vt:lpstr>Flat Groups versus Hierarchical Groups</vt:lpstr>
      <vt:lpstr>Process Replication</vt:lpstr>
      <vt:lpstr>Agreement</vt:lpstr>
      <vt:lpstr>Two-Army Problem</vt:lpstr>
      <vt:lpstr>Byzantine Generals Problem</vt:lpstr>
      <vt:lpstr>Distributed COMMIT</vt:lpstr>
      <vt:lpstr>Commit Protocols</vt:lpstr>
      <vt:lpstr>The Two-Phase Commit Protocol</vt:lpstr>
      <vt:lpstr>Big Problem with Two-Phase Commit</vt:lpstr>
      <vt:lpstr>Three-Phase Commit</vt:lpstr>
      <vt:lpstr>Software Redundancy –  to Detect Hardware Faults</vt:lpstr>
      <vt:lpstr>Software Redundancy - to Detect  Hardware Faults</vt:lpstr>
      <vt:lpstr>Software Redundancy - to Detect  Hardware Faults.</vt:lpstr>
      <vt:lpstr>Software Redundancy - to Detect Software Faults</vt:lpstr>
      <vt:lpstr>PowerPoint Presentation</vt:lpstr>
      <vt:lpstr>PowerPoint Presentation</vt:lpstr>
      <vt:lpstr>Hardware Redundancy</vt:lpstr>
      <vt:lpstr>Hardware Redundancy (Cont’d)</vt:lpstr>
      <vt:lpstr>Future of Fault Tolerance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Samarawickrama, Waruna</dc:creator>
  <cp:lastModifiedBy>Rathnayake S.W.R.S.I. it19062266</cp:lastModifiedBy>
  <cp:revision>59</cp:revision>
  <dcterms:created xsi:type="dcterms:W3CDTF">2006-08-16T00:00:00Z</dcterms:created>
  <dcterms:modified xsi:type="dcterms:W3CDTF">2021-06-21T13:37:05Z</dcterms:modified>
</cp:coreProperties>
</file>