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90" r:id="rId3"/>
    <p:sldId id="291" r:id="rId4"/>
    <p:sldId id="292" r:id="rId5"/>
    <p:sldId id="293" r:id="rId6"/>
    <p:sldId id="294" r:id="rId7"/>
    <p:sldId id="299" r:id="rId8"/>
    <p:sldId id="300" r:id="rId9"/>
    <p:sldId id="301" r:id="rId10"/>
    <p:sldId id="302" r:id="rId11"/>
    <p:sldId id="296" r:id="rId12"/>
    <p:sldId id="267" r:id="rId13"/>
    <p:sldId id="297" r:id="rId14"/>
    <p:sldId id="298" r:id="rId15"/>
    <p:sldId id="269" r:id="rId16"/>
    <p:sldId id="270" r:id="rId17"/>
    <p:sldId id="282" r:id="rId18"/>
    <p:sldId id="283" r:id="rId19"/>
    <p:sldId id="271" r:id="rId20"/>
    <p:sldId id="272" r:id="rId21"/>
    <p:sldId id="273" r:id="rId22"/>
    <p:sldId id="286" r:id="rId23"/>
    <p:sldId id="281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280" r:id="rId35"/>
    <p:sldId id="274" r:id="rId36"/>
    <p:sldId id="275" r:id="rId37"/>
    <p:sldId id="276" r:id="rId38"/>
    <p:sldId id="277" r:id="rId39"/>
    <p:sldId id="278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362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45B41-C36C-4D02-AEF8-9FECAA2EB2B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DA2C6-D336-48CC-A130-46B37348B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https://docs.wso2.com/display/ESB480/Mediators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DA2C6-D336-48CC-A130-46B37348B1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7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0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3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D619-B807-478A-BBDD-4DBE253A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so2.com/display/ESB480/JIRA+Connector" TargetMode="External"/><Relationship Id="rId2" Type="http://schemas.openxmlformats.org/officeDocument/2006/relationships/hyperlink" Target="https://docs.wso2.com/display/ESB480/Using+a+Conn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wso2.com/display/ESB480/Mediators" TargetMode="External"/><Relationship Id="rId4" Type="http://schemas.openxmlformats.org/officeDocument/2006/relationships/hyperlink" Target="https://docs.wso2.com/display/ESB480/Managing+Connectors+in+Your+ESB+Instan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1663"/>
            <a:ext cx="9042400" cy="1458299"/>
          </a:xfrm>
        </p:spPr>
        <p:txBody>
          <a:bodyPr>
            <a:noAutofit/>
          </a:bodyPr>
          <a:lstStyle/>
          <a:p>
            <a:r>
              <a:rPr lang="en-AU" altLang="en-US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Enterprise Application Integration</a:t>
            </a:r>
            <a:endParaRPr lang="en-US" sz="4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96194" y="4040036"/>
            <a:ext cx="6194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Year– Semester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Udara Samaratunge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86" y="533399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08" y="140041"/>
            <a:ext cx="10515600" cy="7743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" y="1161266"/>
            <a:ext cx="6659880" cy="175709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XMLbased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describing,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publishing,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UDDI =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Description, Discovery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UDDI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WSDL to describe interfaces to web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1277" y="6342283"/>
            <a:ext cx="2743200" cy="365125"/>
          </a:xfrm>
        </p:spPr>
        <p:txBody>
          <a:bodyPr/>
          <a:lstStyle/>
          <a:p>
            <a:fld id="{C700D619-B807-478A-BBDD-4DBE253A3050}" type="slidenum">
              <a:rPr lang="en-US" smtClean="0"/>
              <a:t>10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35" y="2829052"/>
            <a:ext cx="4580353" cy="3282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668092" y="1161266"/>
            <a:ext cx="5594252" cy="149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provider of web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Requester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web service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Registry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central directory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3305908"/>
            <a:ext cx="7406498" cy="2805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of writing web service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First Approach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[Implement web service method first]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 First Approach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[Write WSDL first then generate Stub classes &amp; Skeleton classes]</a:t>
            </a:r>
          </a:p>
          <a:p>
            <a:pPr lvl="1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generate web services for different plat-forms (Java or .NET) which method is most suitable?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2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0"/>
            <a:ext cx="10515600" cy="105507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6846" y="3798281"/>
            <a:ext cx="4113628" cy="243370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to connect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insufficient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“Spaghetti”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create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headaches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76" y="1114095"/>
            <a:ext cx="2663129" cy="242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083" y="1114095"/>
            <a:ext cx="34575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756" y="851094"/>
            <a:ext cx="3793886" cy="248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197932" y="2328276"/>
            <a:ext cx="4452504" cy="40865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linking every component to every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require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N(N-1)/2 physical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Total Number of Components in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there are 10 components in the network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physical connections = 10 (10-1)/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4480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195674"/>
            <a:ext cx="10515600" cy="84533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ESB?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1" y="986663"/>
            <a:ext cx="7723775" cy="51127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4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81"/>
            <a:ext cx="10515600" cy="87283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for the Issue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13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39" y="1428528"/>
            <a:ext cx="6082215" cy="415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18" y="1481449"/>
            <a:ext cx="5305153" cy="42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25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92" y="3990431"/>
            <a:ext cx="3476185" cy="208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55633"/>
            <a:ext cx="10515600" cy="92910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from ESB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3" y="1009697"/>
            <a:ext cx="9009186" cy="5475509"/>
          </a:xfrm>
        </p:spPr>
        <p:txBody>
          <a:bodyPr>
            <a:noAutofit/>
          </a:bodyPr>
          <a:lstStyle/>
          <a:p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ESB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or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Service Proxy 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 the solution 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altLang="en-US" sz="2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mess created by the point-to-point </a:t>
            </a:r>
            <a:r>
              <a:rPr lang="en-US" altLang="en-US" sz="20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en-US" sz="20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ESB</a:t>
            </a:r>
            <a:r>
              <a:rPr lang="en-US" altLang="en-US" sz="2000" dirty="0" smtClean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Enterprise Service Bus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800" dirty="0">
              <a:solidFill>
                <a:srgbClr val="3C3C3C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service calls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are directed to the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or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gateway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which in turn,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forwards the message to the appropriate endpoint destination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endParaRPr lang="en-US" altLang="en-US" sz="800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If an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endpoint is changed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only the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 configuration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will be required to be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changed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endParaRPr lang="en-US" altLang="en-US" sz="800" dirty="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Each </a:t>
            </a:r>
            <a:r>
              <a:rPr lang="en-US" altLang="en-US" sz="2000" b="1" dirty="0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component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communicates with </a:t>
            </a:r>
            <a:r>
              <a:rPr lang="en-US" altLang="en-US" sz="2000" b="1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 </a:t>
            </a:r>
            <a:r>
              <a:rPr lang="en-US" altLang="en-US" sz="2000" b="1" dirty="0" smtClean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should know how to send the </a:t>
            </a:r>
            <a:r>
              <a:rPr lang="en-US" altLang="en-US" sz="2000" b="1" dirty="0" smtClean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message for destination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</a:t>
            </a:r>
          </a:p>
          <a:p>
            <a:endParaRPr lang="en-US" altLang="en-US" sz="800" dirty="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Now </a:t>
            </a:r>
            <a:r>
              <a:rPr lang="en-US" altLang="en-US" sz="2000" dirty="0" smtClean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component free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from maintaining IP addresses of destination. That </a:t>
            </a:r>
            <a:r>
              <a:rPr lang="en-US" altLang="en-US" sz="2000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responsibility delegated to 3</a:t>
            </a:r>
            <a:r>
              <a:rPr lang="en-US" altLang="en-US" sz="2000" b="1" baseline="30000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rd</a:t>
            </a:r>
            <a:r>
              <a:rPr lang="en-US" altLang="en-US" sz="2000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party module called ESB. </a:t>
            </a:r>
          </a:p>
          <a:p>
            <a:endParaRPr lang="en-US" altLang="en-US" sz="800" b="1" dirty="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r>
              <a:rPr lang="en-US" altLang="en-US" sz="2000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 mediate the message for exact endpoint based on proxy details.</a:t>
            </a:r>
            <a:endParaRPr lang="en-US" altLang="en-US" sz="2000" b="1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957238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What is an ESB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79" y="1572407"/>
            <a:ext cx="10514427" cy="4617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66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</a:t>
            </a:r>
            <a:r>
              <a:rPr lang="en-US" altLang="en-US" sz="2000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“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is a software architecture model used for designing and implementing the interaction and communication between </a:t>
            </a:r>
            <a:r>
              <a:rPr lang="en-US" altLang="en-US" sz="2000" b="1" dirty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mutually interacting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software applications in </a:t>
            </a:r>
            <a:r>
              <a:rPr lang="en-US" altLang="en-US" sz="2000" b="1" dirty="0">
                <a:solidFill>
                  <a:srgbClr val="008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Service Oriented Architecture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”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Promotes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asynchronous message mediation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Message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identification and routing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between applications and services.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Allows messages to flow across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different transport protocols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Transforming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of messages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Allows 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secure, reliable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communications</a:t>
            </a:r>
          </a:p>
          <a:p>
            <a:pPr>
              <a:spcAft>
                <a:spcPts val="1425"/>
              </a:spcAft>
              <a:buSzPct val="45000"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Extensible architecture (based on pluggable components)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00" y="484339"/>
            <a:ext cx="50863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1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717" y="1029034"/>
            <a:ext cx="8793738" cy="524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168178"/>
            <a:ext cx="10515600" cy="957238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What is an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 ? Cont.…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956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56" y="239151"/>
            <a:ext cx="10631486" cy="104100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WSO2 ESB Architecture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4" y="1437983"/>
            <a:ext cx="11691382" cy="40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2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711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83" y="1215254"/>
            <a:ext cx="6303313" cy="501673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WSO2’s core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product, Middleware platform.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component model built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can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stopped, installed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uninstalled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reboot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OSGi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capabilities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WSO2 builds is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Carbon</a:t>
            </a: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Synapse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Axi2/Java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 mediation library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protocols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different protocols through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 based Proxy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87" y="1060510"/>
            <a:ext cx="5491275" cy="32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442" y="4712676"/>
            <a:ext cx="1599899" cy="89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917" y="4806240"/>
            <a:ext cx="2886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840" y="83769"/>
            <a:ext cx="10515600" cy="915548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Business Scenario.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49" y="1139996"/>
            <a:ext cx="4535658" cy="148585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Get photos from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Dropbox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publish them in the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Facebook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and send message for my friends through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Twitter.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78" y="5072233"/>
            <a:ext cx="15430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740" y="4761083"/>
            <a:ext cx="1824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03" y="5589758"/>
            <a:ext cx="17097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008465" y="2697333"/>
            <a:ext cx="3692525" cy="1320800"/>
            <a:chOff x="2520573" y="2743659"/>
            <a:chExt cx="3692916" cy="1321143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3294" y="2743659"/>
              <a:ext cx="537774" cy="609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0573" y="3353136"/>
              <a:ext cx="3692916" cy="71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7172228" y="2840208"/>
            <a:ext cx="149066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  <a:ea typeface="+mn-ea"/>
              </a:rPr>
              <a:t>ESB Proxy service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93940" y="3959396"/>
            <a:ext cx="1914525" cy="10429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4162328" y="4321346"/>
            <a:ext cx="1123950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(5) Send messages for friends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37278" y="4035596"/>
            <a:ext cx="0" cy="141763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TextBox 16"/>
          <p:cNvSpPr txBox="1"/>
          <p:nvPr/>
        </p:nvSpPr>
        <p:spPr>
          <a:xfrm>
            <a:off x="7015065" y="4799183"/>
            <a:ext cx="120332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Publish </a:t>
            </a: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photos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3715891" flipV="1">
            <a:off x="8821640" y="3718096"/>
            <a:ext cx="1463675" cy="860425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Arrow Connector 18"/>
          <p:cNvCxnSpPr/>
          <p:nvPr/>
        </p:nvCxnSpPr>
        <p:spPr>
          <a:xfrm rot="3715891" flipH="1">
            <a:off x="8662890" y="3806996"/>
            <a:ext cx="1474788" cy="86201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9499503" y="3794296"/>
            <a:ext cx="1552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 Request</a:t>
            </a:r>
            <a:r>
              <a:rPr lang="en-US" sz="1400" dirty="0">
                <a:solidFill>
                  <a:prstClr val="black"/>
                </a:solidFill>
                <a:latin typeface="Calibri"/>
                <a:ea typeface="+mn-ea"/>
              </a:rPr>
              <a:t> Photos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03" y="1139996"/>
            <a:ext cx="728662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6784878" y="1825796"/>
            <a:ext cx="0" cy="8905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Arrow Connector 22"/>
          <p:cNvCxnSpPr/>
          <p:nvPr/>
        </p:nvCxnSpPr>
        <p:spPr>
          <a:xfrm flipV="1">
            <a:off x="6632478" y="1825796"/>
            <a:ext cx="0" cy="890587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TextBox 23"/>
          <p:cNvSpPr txBox="1"/>
          <p:nvPr/>
        </p:nvSpPr>
        <p:spPr>
          <a:xfrm>
            <a:off x="6884890" y="2003596"/>
            <a:ext cx="13335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</a:t>
            </a:r>
            <a:endParaRPr lang="en-US" sz="1400" dirty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1378" y="2003596"/>
            <a:ext cx="1333500" cy="3063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Notification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23165" y="4368971"/>
            <a:ext cx="15525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Download</a:t>
            </a: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prstClr val="black"/>
                </a:solidFill>
                <a:latin typeface="Calibri"/>
                <a:ea typeface="+mn-ea"/>
              </a:rPr>
              <a:t>    Photos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784878" y="4018133"/>
            <a:ext cx="0" cy="14351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TextBox 27"/>
          <p:cNvSpPr txBox="1"/>
          <p:nvPr/>
        </p:nvSpPr>
        <p:spPr>
          <a:xfrm>
            <a:off x="5637115" y="4799183"/>
            <a:ext cx="11985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 Published </a:t>
            </a:r>
          </a:p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Messages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17728" y="3794296"/>
            <a:ext cx="2090737" cy="112871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TextBox 29"/>
          <p:cNvSpPr txBox="1"/>
          <p:nvPr/>
        </p:nvSpPr>
        <p:spPr>
          <a:xfrm>
            <a:off x="2705003" y="3794296"/>
            <a:ext cx="11239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(6) Send Notification</a:t>
            </a:r>
          </a:p>
        </p:txBody>
      </p:sp>
    </p:spTree>
    <p:extLst>
      <p:ext uri="{BB962C8B-B14F-4D97-AF65-F5344CB8AC3E}">
        <p14:creationId xmlns:p14="http://schemas.microsoft.com/office/powerpoint/2010/main" val="12831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24" grpId="0"/>
      <p:bldP spid="25" grpId="0"/>
      <p:bldP spid="26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45" y="271780"/>
            <a:ext cx="9614095" cy="966177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Oriented Architecture - SOA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26" y="1597343"/>
            <a:ext cx="6939847" cy="438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20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3" y="154110"/>
            <a:ext cx="10515600" cy="929103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Apache Synapse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99" y="1291052"/>
            <a:ext cx="11583572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Apache Synapse “</a:t>
            </a:r>
            <a:r>
              <a:rPr lang="en-US" altLang="en-US" sz="2000" i="1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is a lightweight and high-performance ESB with a powerful mediation engine</a:t>
            </a:r>
            <a:r>
              <a:rPr lang="en-US" altLang="en-US" sz="2000" i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.”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endParaRPr lang="en-US" altLang="en-US" sz="2000" dirty="0" smtClean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Default </a:t>
            </a:r>
            <a:r>
              <a:rPr lang="en-US" altLang="en-US" sz="200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transport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–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HTTP-NIO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(configurable pool of non-blocking worker threads)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Support for any request types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XML, SOAP, plain text, binary, JSON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etc.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Supports any protocol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HTTP, HTTPS, Mail (POP3, IMAP, SMTP), JMS, TCP, UDP, VFS, SMS, XMPP 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and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FIX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Non-blocking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HTTP/HTTPS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transports</a:t>
            </a:r>
          </a:p>
          <a:p>
            <a:pPr>
              <a:spcAft>
                <a:spcPts val="1425"/>
              </a:spcAft>
              <a:buSzPct val="45000"/>
              <a:buFont typeface="Wingdings" pitchFamily="2" charset="2"/>
              <a:buChar char="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Support for 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WS-* standards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(</a:t>
            </a:r>
            <a:r>
              <a:rPr lang="en-US" altLang="en-US" sz="2000" dirty="0">
                <a:solidFill>
                  <a:srgbClr val="0000FF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WS-Addressing, WS-Security and WS-Reliable Messaging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000" i="1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907" y="27512"/>
            <a:ext cx="10515600" cy="1069780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Flow of request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http://docs.wso2.org/download/attachments/26838588/409.png?version=1&amp;modificationDate=1366653943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976" y="3169739"/>
            <a:ext cx="5789613" cy="34986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7587" y="3308986"/>
            <a:ext cx="411480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case an error occurs in the main sequence while processing, the message goes to the fault sequence.</a:t>
            </a: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3286526" y="1581480"/>
            <a:ext cx="1490663" cy="939800"/>
            <a:chOff x="2394298" y="2106071"/>
            <a:chExt cx="1490662" cy="93966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4312" y="2106071"/>
              <a:ext cx="537717" cy="609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2394298" y="2737802"/>
              <a:ext cx="1490662" cy="3079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ea typeface="+mn-ea"/>
                </a:rPr>
                <a:t>ESB Proxy service</a:t>
              </a:r>
            </a:p>
          </p:txBody>
        </p:sp>
      </p:grp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1140226" y="1324305"/>
            <a:ext cx="962025" cy="1406525"/>
            <a:chOff x="696912" y="1929719"/>
            <a:chExt cx="962025" cy="140720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912" y="1929719"/>
              <a:ext cx="962025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762000" y="3028799"/>
              <a:ext cx="896937" cy="3081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ea typeface="+mn-ea"/>
                </a:rPr>
                <a:t>SOAP UI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9190439" y="1429080"/>
            <a:ext cx="1422400" cy="733425"/>
            <a:chOff x="8297746" y="1953671"/>
            <a:chExt cx="1422173" cy="73455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746" y="1953671"/>
              <a:ext cx="14001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8405679" y="2379774"/>
              <a:ext cx="1314240" cy="3084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ea typeface="+mn-ea"/>
                </a:rPr>
                <a:t>End point</a:t>
              </a:r>
            </a:p>
          </p:txBody>
        </p:sp>
      </p:grp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5783664" y="1097292"/>
            <a:ext cx="2362200" cy="1824038"/>
            <a:chOff x="4659312" y="1727089"/>
            <a:chExt cx="2362200" cy="182414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4659312" y="1727089"/>
              <a:ext cx="2362200" cy="1824147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 altLang="en-US">
                <a:solidFill>
                  <a:srgbClr val="FF0000"/>
                </a:solidFill>
              </a:endParaRP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7852" y="2210902"/>
              <a:ext cx="887860" cy="856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83187" y="3151162"/>
              <a:ext cx="1314450" cy="3064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defTabSz="91440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dirty="0">
                  <a:solidFill>
                    <a:prstClr val="black"/>
                  </a:solidFill>
                  <a:latin typeface="Calibri"/>
                  <a:ea typeface="+mn-ea"/>
                </a:rPr>
                <a:t>ESB Template</a:t>
              </a:r>
            </a:p>
          </p:txBody>
        </p:sp>
        <p:pic>
          <p:nvPicPr>
            <p:cNvPr id="22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9837" y="1825083"/>
              <a:ext cx="1285875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3" name="Straight Arrow Connector 15"/>
          <p:cNvCxnSpPr>
            <a:cxnSpLocks noChangeShapeType="1"/>
          </p:cNvCxnSpPr>
          <p:nvPr/>
        </p:nvCxnSpPr>
        <p:spPr bwMode="auto">
          <a:xfrm>
            <a:off x="2183214" y="1886280"/>
            <a:ext cx="1371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0"/>
          <p:cNvCxnSpPr>
            <a:cxnSpLocks noChangeShapeType="1"/>
          </p:cNvCxnSpPr>
          <p:nvPr/>
        </p:nvCxnSpPr>
        <p:spPr bwMode="auto">
          <a:xfrm>
            <a:off x="4242201" y="1886280"/>
            <a:ext cx="1371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1"/>
          <p:cNvCxnSpPr>
            <a:cxnSpLocks noChangeShapeType="1"/>
          </p:cNvCxnSpPr>
          <p:nvPr/>
        </p:nvCxnSpPr>
        <p:spPr bwMode="auto">
          <a:xfrm>
            <a:off x="7788676" y="1805317"/>
            <a:ext cx="1371600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84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52" y="111907"/>
            <a:ext cx="10515600" cy="92910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Request types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2895" y="964679"/>
            <a:ext cx="6255922" cy="3684473"/>
            <a:chOff x="302895" y="964679"/>
            <a:chExt cx="6255922" cy="368447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95" y="1500407"/>
              <a:ext cx="6255922" cy="3148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02895" y="964679"/>
              <a:ext cx="18023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SOAP Request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267428" y="181035"/>
            <a:ext cx="4381500" cy="4468117"/>
            <a:chOff x="7605053" y="954758"/>
            <a:chExt cx="4381500" cy="4468117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053" y="1479525"/>
              <a:ext cx="4381500" cy="394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605053" y="954758"/>
              <a:ext cx="16738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POX Request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5315" y="4494408"/>
            <a:ext cx="5827004" cy="1543716"/>
            <a:chOff x="3974563" y="4649152"/>
            <a:chExt cx="5827004" cy="1543716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563" y="5162842"/>
              <a:ext cx="5827004" cy="1030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974563" y="4649152"/>
              <a:ext cx="17876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JSON Request</a:t>
              </a: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31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8806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Mediation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00" y="1037833"/>
            <a:ext cx="10880189" cy="5095681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basic, full-powered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processing unit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ESB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mediator can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a message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out some predefined actions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it, and output the modified message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configured using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their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XML configurations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run-time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is injected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 the mediator with the </a:t>
            </a:r>
            <a:r>
              <a:rPr lang="en-US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ESB run-time information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mediator </a:t>
            </a:r>
            <a:r>
              <a:rPr lang="en-US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do virtually anything with the </a:t>
            </a:r>
            <a:r>
              <a:rPr lang="en-US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write a mediator and put it into the ESB.</a:t>
            </a: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902"/>
            <a:ext cx="10515600" cy="85876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72" y="1178511"/>
            <a:ext cx="11499166" cy="499720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form of 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loosely coupled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communication.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‘Communication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understood as 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messages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software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Message-oriented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(MOM)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 to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relax tightly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coupled communication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TCP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sockets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CORBA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by the introduction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“intermediary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software components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</a:t>
            </a: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'indirectly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with each other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senders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needing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precise </a:t>
            </a: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their receivers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data that is to be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 via a messaging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must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converted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one or more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35" y="11190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Structure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72" y="2113366"/>
            <a:ext cx="11471031" cy="4118622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consist of two basic parts.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Describes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transmitted, its origin,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destination, </a:t>
            </a:r>
            <a:r>
              <a:rPr lang="en-US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MessageID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Timestamp, Priority, Delivery mode, Message type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etc.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data being transmitted; generally ignored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system and simply transmitted as-is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different kind of messages.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JMS Message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Message</a:t>
            </a:r>
          </a:p>
          <a:p>
            <a:pPr lvl="1"/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Message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 play major role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 Integration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25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86" y="808269"/>
            <a:ext cx="4576659" cy="16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0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5969"/>
            <a:ext cx="10515600" cy="1013517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Integration Patterns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14598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7 root patterns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Channel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Pipes and Filters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Router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Translator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Endpoint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26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8" y="2544139"/>
            <a:ext cx="6907238" cy="218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89" y="1"/>
            <a:ext cx="11850858" cy="9847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Integration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- Messaging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0" y="1025695"/>
            <a:ext cx="11667981" cy="524849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 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technology that enables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program-to-program communication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reliable delivery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itself is simply some sort of data structure such as 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string, a byte array, a record, or an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by sending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 </a:t>
            </a:r>
            <a:r>
              <a:rPr lang="en-US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process </a:t>
            </a:r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marshals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into a byte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it from 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process to the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process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process </a:t>
            </a:r>
            <a:r>
              <a:rPr lang="en-US" sz="2000" b="1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unmarshal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back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27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440" y="2648390"/>
            <a:ext cx="5424962" cy="173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2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170" y="182244"/>
            <a:ext cx="10960948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Integration Patterns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Message 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75" y="1699016"/>
            <a:ext cx="10303413" cy="1536553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Channel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Messaging applications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 data through a Message Channel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virtual pipe that connects a sender to a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media that can move data from one application to the other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28</a:t>
            </a:fld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421" y="3429000"/>
            <a:ext cx="5859193" cy="249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3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111906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Integration Patterns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 and Filters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23" y="3219727"/>
            <a:ext cx="10346369" cy="280124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Pipes and Filters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architectural style to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larger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task into a sequence of smaller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steps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connected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channels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(Pipes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filter exposes a very simple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filter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pipe is sometimes called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basic form, each filter component has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input 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output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new filters, omit existing ones or rearrange them into a new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29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1680716"/>
            <a:ext cx="7279697" cy="126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0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1" y="69699"/>
            <a:ext cx="10515600" cy="87283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 Evolution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8" y="1080036"/>
            <a:ext cx="10964593" cy="5053477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Frames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Tapes to transfer files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level socket based communication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used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came,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System (NFS)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 (FTP)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Calls (RPCs)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got matured along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of server hardware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 of Java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the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demise of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DCOM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but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proprietary nature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demise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relies on XML as the payload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 much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degree of interoperability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programming languages.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043"/>
            <a:ext cx="10697308" cy="1266726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Router Pattern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64" y="3193366"/>
            <a:ext cx="11274085" cy="28851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Message from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Message Channel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republishes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to 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Message Channel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a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conditions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Router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not modify the message contents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message types are defined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processing components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routing rules change,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only the Message Router logic and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components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unaffected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30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923" y="1571699"/>
            <a:ext cx="6251885" cy="164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77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813"/>
            <a:ext cx="10515600" cy="94253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Translator Pattern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334" y="4318782"/>
            <a:ext cx="10515600" cy="171625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Translator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messaging equivalent of the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the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component into a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it can be used in a different context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XSLT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Mediators can be used for message transformation.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31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1753450"/>
            <a:ext cx="5197794" cy="151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99" y="1049706"/>
            <a:ext cx="5759274" cy="291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29" y="111906"/>
            <a:ext cx="10515600" cy="114011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Endpoint Pattern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997" y="3924886"/>
            <a:ext cx="10500360" cy="171626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an application to a messaging channel using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Endpoint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of the messaging system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then use to send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receives a message,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contents, and gives them to the 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meaningful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22" y="1650902"/>
            <a:ext cx="7075857" cy="183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21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34"/>
            <a:ext cx="10515600" cy="95723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nutshell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11" y="1030311"/>
            <a:ext cx="11522607" cy="503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5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4"/>
            <a:ext cx="10515600" cy="8025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Services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3" y="826815"/>
            <a:ext cx="11653910" cy="5475507"/>
          </a:xfrm>
        </p:spPr>
        <p:txBody>
          <a:bodyPr>
            <a:noAutofit/>
          </a:bodyPr>
          <a:lstStyle/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Through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Forwards messages to the endpoint without performing any 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ocessing on them. This proxy service is useful as a catch-all, so that messages that do not meet the criteria to be handled by other proxy services are simply forwarded to the endpoint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WS-Security to process incoming requests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forward them to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unsecured backend service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WSDL Based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 proxy service that is created from the remotely hosted WSDL of an existing web service. The endpoint information is extracted from the WSDL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 all the incoming requests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forwards them to a given endpoint. It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log responses from the backend service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routing them to the client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Transforms all the incoming requests using XSLT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forwards them to a given endpoint. It can also transform responses from the backend service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Proxy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A custom proxy service in which you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 the sequences, endpoints, transports, and other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94" y="1"/>
            <a:ext cx="10515600" cy="900332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Custom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proxy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service.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2" descr="C:\udara\MSC\ESBPresentation\ESSBBB\ESSBBB\prox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50" y="746041"/>
            <a:ext cx="9172137" cy="568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4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11907"/>
            <a:ext cx="10515600" cy="886899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Sample proxy services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2" descr="C:\udara\MSC\ESBPresentation\ESSBBB\ESSBBB\proxi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99" y="1047754"/>
            <a:ext cx="9959926" cy="520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7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125975"/>
            <a:ext cx="10515600" cy="858764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Connector </a:t>
            </a: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Template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Implementation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2" descr="C:\udara\MSC\ESBPresentation\ESSBBB\ESSBBB\temp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97" y="815926"/>
            <a:ext cx="9748911" cy="552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95754" y="3713871"/>
            <a:ext cx="9425354" cy="85812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95754" y="1969477"/>
            <a:ext cx="9425354" cy="129422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111907"/>
            <a:ext cx="10515600" cy="900968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ESB </a:t>
            </a:r>
            <a:r>
              <a:rPr lang="en-US" altLang="en-US" b="1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Connector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225" y="1136307"/>
            <a:ext cx="8263597" cy="208519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Aggregation of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mediators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 =&gt;  is called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</a:p>
          <a:p>
            <a:pPr>
              <a:buFont typeface="Wingdings" pitchFamily="2" charset="2"/>
              <a:buChar char="Ø"/>
            </a:pPr>
            <a:endParaRPr lang="en-US" altLang="en-US" sz="2000" dirty="0">
              <a:solidFill>
                <a:srgbClr val="3C3C3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Aggregation of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sequences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 =&gt;  is called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</a:p>
          <a:p>
            <a:pPr>
              <a:buFont typeface="Wingdings" pitchFamily="2" charset="2"/>
              <a:buChar char="Ø"/>
            </a:pPr>
            <a:endParaRPr lang="en-US" altLang="en-US" sz="2000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Aggregation of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templates</a:t>
            </a:r>
            <a:r>
              <a:rPr lang="en-US" altLang="en-US" sz="20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  =&gt;  is called </a:t>
            </a:r>
            <a:r>
              <a:rPr lang="en-US" altLang="en-US" sz="2000" b="1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connector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2" descr="C:\udara\MSC\ESBPresentation\ESSBBB\ESSBBB\conn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9" y="3112794"/>
            <a:ext cx="11527067" cy="309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0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9"/>
            <a:ext cx="10515600" cy="1325563"/>
          </a:xfrm>
        </p:spPr>
        <p:txBody>
          <a:bodyPr/>
          <a:lstStyle/>
          <a:p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Service Bus and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1" y="1431731"/>
            <a:ext cx="10515600" cy="1677230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Service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Bus is the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common communication channel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that is used by all the parties in messaging.</a:t>
            </a:r>
          </a:p>
          <a:p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Mediation is the process of facilitated communication between parties by providing intermediary conflict resolutions.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50" y="3083487"/>
            <a:ext cx="6324600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2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01350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related to RPC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58" y="1319187"/>
            <a:ext cx="10515600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coupling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and remote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bandwidth demands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Mainly due to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incompatible data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languages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4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88" y="3933824"/>
            <a:ext cx="6361599" cy="117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docs.wso2.com/display/ESB480/Using+a+Connector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docs.wso2.com/display/ESB480/JIRA+Connector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docs.wso2.com/display/ESB480/Managing+Connectors+in+Your+ESB+Instance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docs.wso2.com/display/ESB480/Mediators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94" y="168177"/>
            <a:ext cx="10515600" cy="99944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SOA?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81" y="1248852"/>
            <a:ext cx="10725443" cy="527856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CORBA, EJB, DCOM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a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coupled RPC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SOA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000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DCOM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tied to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platforms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not at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inter-operable.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SOA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000" dirty="0" smtClean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EJB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DCOM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more relied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oriented products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SOA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implemented using a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“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</a:t>
            </a:r>
            <a:r>
              <a:rPr lang="en-US" sz="20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unlike the others, which used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binary-based objects</a:t>
            </a:r>
          </a:p>
          <a:p>
            <a:endParaRPr lang="en-US" sz="1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2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CORBA, EJB or DCOM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RPC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a,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(Service Level Agreements)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Meta-data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Definitions/ Registries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5" y="266651"/>
            <a:ext cx="10515600" cy="83062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SOA Environment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6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1" y="1294660"/>
            <a:ext cx="7216725" cy="4747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997" y="140677"/>
            <a:ext cx="10515600" cy="95660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SOA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6" y="1065969"/>
            <a:ext cx="11119338" cy="502534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Interface/Contract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service must have well defined interface contract.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should identify,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that are available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the service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for any “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Exchanged Information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 (Web Service Description Language)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good example for a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services – Related technologies =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/ XML Schema</a:t>
            </a:r>
          </a:p>
          <a:p>
            <a:endParaRPr 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Object Access Protocol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SOAP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runs 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protocol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uses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port 80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66" y="407329"/>
            <a:ext cx="10515600" cy="87283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Messaging SOAP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3" y="1628677"/>
            <a:ext cx="5253112" cy="43219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SOAP envelop is just a container to hold XML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envelope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Header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related to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message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its security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 Body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 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are encoded in XML and sent via HTTP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 allow HTTP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traffic. This allows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XML-RPC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 to be used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messages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8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461" y="1899138"/>
            <a:ext cx="6467427" cy="365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8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SA(SLIIT)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Udara Samaratunge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619-B807-478A-BBDD-4DBE253A3050}" type="slidenum">
              <a:rPr lang="en-US" smtClean="0"/>
              <a:t>9</a:t>
            </a:fld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678350"/>
            <a:ext cx="6888480" cy="542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272" y="678350"/>
            <a:ext cx="5303519" cy="5427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WSDL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Input and Output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(&lt;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wsdl:types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wsdl:message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Section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How messages should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packaged (bind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different protocols in the SOAP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envelop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it (&lt;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wsdl:binding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Section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endpoint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(&lt;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wsdl:service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7847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14501</TotalTime>
  <Words>2154</Words>
  <Application>Microsoft Office PowerPoint</Application>
  <PresentationFormat>Widescreen</PresentationFormat>
  <Paragraphs>402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Enterprise Application Integration</vt:lpstr>
      <vt:lpstr>Service Oriented Architecture - SOA</vt:lpstr>
      <vt:lpstr>SOA Evolution</vt:lpstr>
      <vt:lpstr>Problems related to RPC</vt:lpstr>
      <vt:lpstr>Why SOA?</vt:lpstr>
      <vt:lpstr>The SOA Environment</vt:lpstr>
      <vt:lpstr>The characteristics of SOA</vt:lpstr>
      <vt:lpstr>XML Messaging SOAP</vt:lpstr>
      <vt:lpstr>PowerPoint Presentation</vt:lpstr>
      <vt:lpstr>Web Services Model</vt:lpstr>
      <vt:lpstr>Point-to-Point Integration</vt:lpstr>
      <vt:lpstr>Why ESB?</vt:lpstr>
      <vt:lpstr>Solution for the Issue</vt:lpstr>
      <vt:lpstr>Solution from ESB</vt:lpstr>
      <vt:lpstr>What is an ESB?</vt:lpstr>
      <vt:lpstr>What is an ESB ? Cont.…</vt:lpstr>
      <vt:lpstr>WSO2 ESB Architecture</vt:lpstr>
      <vt:lpstr>Technology Stack</vt:lpstr>
      <vt:lpstr>ESB Business Scenario.</vt:lpstr>
      <vt:lpstr>Apache Synapse</vt:lpstr>
      <vt:lpstr>Flow of request</vt:lpstr>
      <vt:lpstr>Sample Request types</vt:lpstr>
      <vt:lpstr>Message Mediation</vt:lpstr>
      <vt:lpstr>Messaging</vt:lpstr>
      <vt:lpstr>Message Structure</vt:lpstr>
      <vt:lpstr>Enterprise Integration Patterns</vt:lpstr>
      <vt:lpstr>Enterprise Integration Patterns - Messaging</vt:lpstr>
      <vt:lpstr>Enterprise Integration Patterns – Message channel</vt:lpstr>
      <vt:lpstr>Enterprise Integration Patterns – Pipes and Filters</vt:lpstr>
      <vt:lpstr>Message Router Pattern</vt:lpstr>
      <vt:lpstr>Message Translator Pattern</vt:lpstr>
      <vt:lpstr>Message Endpoint Pattern</vt:lpstr>
      <vt:lpstr>In a nutshell</vt:lpstr>
      <vt:lpstr>Proxy Services</vt:lpstr>
      <vt:lpstr>Custom proxy service.</vt:lpstr>
      <vt:lpstr>Sample proxy services</vt:lpstr>
      <vt:lpstr>Connector Template Implementation</vt:lpstr>
      <vt:lpstr>ESB Connector</vt:lpstr>
      <vt:lpstr>Service Bus and Mediation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udara.s</dc:creator>
  <cp:lastModifiedBy>Udara Samaratunge</cp:lastModifiedBy>
  <cp:revision>456</cp:revision>
  <dcterms:created xsi:type="dcterms:W3CDTF">2014-12-30T10:45:48Z</dcterms:created>
  <dcterms:modified xsi:type="dcterms:W3CDTF">2020-03-07T05:47:09Z</dcterms:modified>
</cp:coreProperties>
</file>