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1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313" r:id="rId11"/>
    <p:sldId id="305" r:id="rId12"/>
    <p:sldId id="314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8" r:id="rId29"/>
    <p:sldId id="309" r:id="rId30"/>
    <p:sldId id="310" r:id="rId31"/>
    <p:sldId id="311" r:id="rId32"/>
    <p:sldId id="312" r:id="rId33"/>
    <p:sldId id="315" r:id="rId34"/>
    <p:sldId id="316" r:id="rId35"/>
    <p:sldId id="317" r:id="rId36"/>
    <p:sldId id="318" r:id="rId37"/>
    <p:sldId id="319" r:id="rId38"/>
    <p:sldId id="306" r:id="rId39"/>
    <p:sldId id="29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32" autoAdjust="0"/>
  </p:normalViewPr>
  <p:slideViewPr>
    <p:cSldViewPr>
      <p:cViewPr varScale="1">
        <p:scale>
          <a:sx n="82" d="100"/>
          <a:sy n="82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14CC0-8011-482E-838C-BD88DCC0C5A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E262-6E33-46B6-A6A9-5DB923C57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0E262-6E33-46B6-A6A9-5DB923C57E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7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4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4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7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3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9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5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6FFB-470A-4E43-9360-132999DA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6670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Architecture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4270386"/>
            <a:ext cx="595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– Semester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Udara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Samaratunge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3818" y="2438400"/>
            <a:ext cx="8022981" cy="1524000"/>
          </a:xfrm>
        </p:spPr>
        <p:txBody>
          <a:bodyPr/>
          <a:lstStyle/>
          <a:p>
            <a:pPr lvl="0"/>
            <a:r>
              <a:rPr lang="en-US" b="1" dirty="0">
                <a:ea typeface="Open Sans"/>
                <a:sym typeface="Open Sans"/>
              </a:rPr>
              <a:t>Software Architecture Patterns</a:t>
            </a:r>
            <a:br>
              <a:rPr lang="en-US" b="1" dirty="0">
                <a:ea typeface="Open Sans"/>
                <a:sym typeface="Open Sans"/>
              </a:rPr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23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8951"/>
            <a:ext cx="7886700" cy="1325563"/>
          </a:xfrm>
        </p:spPr>
        <p:txBody>
          <a:bodyPr/>
          <a:lstStyle/>
          <a:p>
            <a:pPr lvl="0"/>
            <a:r>
              <a:rPr lang="en-US" dirty="0">
                <a:ea typeface="Open Sans"/>
                <a:sym typeface="Open Sans"/>
              </a:rPr>
              <a:t>Software Architecture Patterns</a:t>
            </a:r>
            <a:br>
              <a:rPr lang="en-US" dirty="0">
                <a:ea typeface="Open Sans"/>
                <a:sym typeface="Open San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4514"/>
            <a:ext cx="788670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sz="3200" b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Why Use a </a:t>
            </a:r>
            <a:r>
              <a:rPr lang="en-US" sz="3200" b="1" dirty="0" smtClean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Pattern?</a:t>
            </a:r>
          </a:p>
          <a:p>
            <a:pPr marL="0" lvl="0" indent="0">
              <a:buNone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Proven construct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Easy to communicate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Keep things in order</a:t>
            </a:r>
          </a:p>
          <a:p>
            <a:pPr lvl="0"/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8951"/>
            <a:ext cx="7886700" cy="1325563"/>
          </a:xfrm>
        </p:spPr>
        <p:txBody>
          <a:bodyPr/>
          <a:lstStyle/>
          <a:p>
            <a:pPr lvl="0"/>
            <a:r>
              <a:rPr lang="en-US" dirty="0">
                <a:ea typeface="Open Sans"/>
                <a:sym typeface="Open Sans"/>
              </a:rPr>
              <a:t>Software Architecture Patterns</a:t>
            </a:r>
            <a:br>
              <a:rPr lang="en-US" dirty="0">
                <a:ea typeface="Open Sans"/>
                <a:sym typeface="Open San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27" y="1524000"/>
            <a:ext cx="7886700" cy="4351338"/>
          </a:xfrm>
        </p:spPr>
        <p:txBody>
          <a:bodyPr/>
          <a:lstStyle/>
          <a:p>
            <a:pPr marL="558800" lvl="0" indent="-57150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8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  <a:rtl val="0"/>
              </a:rPr>
              <a:t>Layered Architecture</a:t>
            </a:r>
          </a:p>
          <a:p>
            <a:pPr marL="558800" lvl="0" indent="-57150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sz="3800" kern="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  <a:rtl val="0"/>
            </a:endParaRPr>
          </a:p>
          <a:p>
            <a:pPr marL="558800" lvl="0" indent="-57150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800" kern="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  <a:rtl val="0"/>
              </a:rPr>
              <a:t>Event-Driven </a:t>
            </a:r>
            <a:r>
              <a:rPr lang="en-US" sz="38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  <a:rtl val="0"/>
              </a:rPr>
              <a:t>Architecture</a:t>
            </a:r>
          </a:p>
          <a:p>
            <a:pPr marL="558800" lvl="0" indent="-57150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sz="3800" kern="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  <a:rtl val="0"/>
            </a:endParaRPr>
          </a:p>
          <a:p>
            <a:pPr marL="558800" lvl="0" indent="-57150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800" kern="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  <a:rtl val="0"/>
              </a:rPr>
              <a:t>Microkernel </a:t>
            </a:r>
            <a:r>
              <a:rPr lang="en-US" sz="38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  <a:rtl val="0"/>
              </a:rPr>
              <a:t>Architecture</a:t>
            </a:r>
          </a:p>
          <a:p>
            <a:pPr marL="558800" lvl="0" indent="-57150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sz="3800" kern="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  <a:rtl val="0"/>
            </a:endParaRPr>
          </a:p>
          <a:p>
            <a:pPr marL="558800" lvl="0" indent="-57150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8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  <a:rtl val="0"/>
              </a:rPr>
              <a:t>Micro services </a:t>
            </a:r>
            <a:r>
              <a:rPr lang="en-US" sz="3800" kern="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  <a:rtl val="0"/>
              </a:rPr>
              <a:t>Architecture</a:t>
            </a:r>
          </a:p>
          <a:p>
            <a:pPr lvl="0"/>
            <a:endParaRPr lang="en-US" sz="2400" dirty="0" smtClean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13</a:t>
            </a:fld>
            <a:endParaRPr lang="en-US"/>
          </a:p>
        </p:txBody>
      </p:sp>
      <p:pic>
        <p:nvPicPr>
          <p:cNvPr id="8" name="Shape 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4304" y="1356519"/>
            <a:ext cx="74676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0" y="303214"/>
            <a:ext cx="5086350" cy="777874"/>
          </a:xfrm>
        </p:spPr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concerns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Layers’ Isolation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Layers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ea typeface="Roboto"/>
                <a:sym typeface="Roboto"/>
              </a:rPr>
              <a:t>Open/Closed Layers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15</a:t>
            </a:fld>
            <a:endParaRPr lang="en-US"/>
          </a:p>
        </p:txBody>
      </p:sp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9200" y="1600200"/>
            <a:ext cx="70104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0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7886700" cy="838200"/>
          </a:xfrm>
        </p:spPr>
        <p:txBody>
          <a:bodyPr/>
          <a:lstStyle/>
          <a:p>
            <a:pPr algn="ctr"/>
            <a:r>
              <a:rPr lang="en-US" dirty="0"/>
              <a:t>Pattern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16</a:t>
            </a:fld>
            <a:endParaRPr lang="en-US"/>
          </a:p>
        </p:txBody>
      </p:sp>
      <p:pic>
        <p:nvPicPr>
          <p:cNvPr id="7" name="Shape 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5887" y="990601"/>
            <a:ext cx="6372226" cy="5128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9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Architecture Sinkhole Anti-Pattern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4600"/>
            <a:ext cx="7886700" cy="198437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Requests flow through layers without processing</a:t>
            </a:r>
          </a:p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4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Layered Architecture Pattern 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Overall Agility -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Low</a:t>
            </a:r>
          </a:p>
          <a:p>
            <a:pPr marL="457200" lvl="0" indent="-4318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4318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Ease </a:t>
            </a:r>
            <a:r>
              <a:rPr lang="en-US" sz="2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of Deployment -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Low</a:t>
            </a:r>
          </a:p>
          <a:p>
            <a:pPr marL="457200" lvl="0" indent="-4318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4318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Testability </a:t>
            </a:r>
            <a:r>
              <a:rPr lang="en-US" sz="2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- </a:t>
            </a:r>
            <a:r>
              <a:rPr lang="en-US" sz="2400" dirty="0">
                <a:solidFill>
                  <a:srgbClr val="6AA84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High</a:t>
            </a:r>
          </a:p>
          <a:p>
            <a:pPr marL="457200" lvl="0" indent="-4318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4318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Performance </a:t>
            </a:r>
            <a:r>
              <a:rPr lang="en-US" sz="2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-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Low</a:t>
            </a:r>
          </a:p>
          <a:p>
            <a:pPr marL="457200" lvl="0" indent="-4318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4318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Scalability </a:t>
            </a:r>
            <a:r>
              <a:rPr lang="en-US" sz="2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-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Low</a:t>
            </a:r>
          </a:p>
          <a:p>
            <a:pPr marL="457200" lvl="0" indent="-4318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4318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Ease </a:t>
            </a:r>
            <a:r>
              <a:rPr lang="en-US" sz="2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of Development - </a:t>
            </a:r>
            <a:r>
              <a:rPr lang="en-US" sz="2400" dirty="0">
                <a:solidFill>
                  <a:srgbClr val="6AA84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High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pPr algn="ctr"/>
            <a:r>
              <a:rPr lang="en-US" dirty="0" smtClean="0"/>
              <a:t>Event 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scalable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adaptable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topologies: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981200"/>
            <a:ext cx="8172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20</a:t>
            </a:fld>
            <a:endParaRPr lang="en-US"/>
          </a:p>
        </p:txBody>
      </p:sp>
      <p:sp>
        <p:nvSpPr>
          <p:cNvPr id="7" name="Shape 124"/>
          <p:cNvSpPr txBox="1">
            <a:spLocks noGrp="1"/>
          </p:cNvSpPr>
          <p:nvPr>
            <p:ph type="title"/>
          </p:nvPr>
        </p:nvSpPr>
        <p:spPr>
          <a:xfrm>
            <a:off x="628650" y="152401"/>
            <a:ext cx="7886700" cy="99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200" dirty="0">
                <a:ea typeface="Roboto"/>
                <a:sym typeface="Roboto"/>
              </a:rPr>
              <a:t>Mediator Topology</a:t>
            </a:r>
          </a:p>
        </p:txBody>
      </p:sp>
      <p:sp>
        <p:nvSpPr>
          <p:cNvPr id="8" name="Shape 125"/>
          <p:cNvSpPr txBox="1">
            <a:spLocks/>
          </p:cNvSpPr>
          <p:nvPr/>
        </p:nvSpPr>
        <p:spPr>
          <a:xfrm>
            <a:off x="457200" y="1600200"/>
            <a:ext cx="8228100" cy="4524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Events processing have multiple steps that require orchestration</a:t>
            </a:r>
          </a:p>
          <a:p>
            <a:pPr marL="2540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US" sz="32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Four main components:</a:t>
            </a:r>
          </a:p>
          <a:p>
            <a:pPr marL="939800" lvl="1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Event Queues</a:t>
            </a:r>
          </a:p>
          <a:p>
            <a:pPr marL="939800" lvl="1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Event Mediator</a:t>
            </a:r>
          </a:p>
          <a:p>
            <a:pPr marL="939800" lvl="1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Event Channels</a:t>
            </a:r>
          </a:p>
          <a:p>
            <a:pPr marL="939800" lvl="1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Event Processors</a:t>
            </a:r>
          </a:p>
          <a:p>
            <a:pPr marL="45720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487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7027"/>
            <a:ext cx="7886700" cy="827373"/>
          </a:xfrm>
        </p:spPr>
        <p:txBody>
          <a:bodyPr/>
          <a:lstStyle/>
          <a:p>
            <a:pPr algn="ctr"/>
            <a:r>
              <a:rPr lang="en-US" dirty="0">
                <a:ea typeface="Roboto"/>
                <a:sym typeface="Roboto"/>
              </a:rPr>
              <a:t>Mediator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21</a:t>
            </a:fld>
            <a:endParaRPr lang="en-US"/>
          </a:p>
        </p:txBody>
      </p:sp>
      <p:pic>
        <p:nvPicPr>
          <p:cNvPr id="7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3369" y="1066800"/>
            <a:ext cx="737235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7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pPr algn="ctr"/>
            <a:r>
              <a:rPr lang="en-US" dirty="0">
                <a:ea typeface="Roboto"/>
                <a:sym typeface="Roboto"/>
              </a:rPr>
              <a:t>Mediator Topology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22</a:t>
            </a:fld>
            <a:endParaRPr lang="en-US"/>
          </a:p>
        </p:txBody>
      </p:sp>
      <p:pic>
        <p:nvPicPr>
          <p:cNvPr id="7" name="Shape 143"/>
          <p:cNvPicPr preferRelativeResize="0"/>
          <p:nvPr/>
        </p:nvPicPr>
        <p:blipFill rotWithShape="1">
          <a:blip r:embed="rId2">
            <a:alphaModFix/>
          </a:blip>
          <a:srcRect t="1793"/>
          <a:stretch/>
        </p:blipFill>
        <p:spPr>
          <a:xfrm>
            <a:off x="695325" y="1219199"/>
            <a:ext cx="7753350" cy="5137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7886700" cy="1066800"/>
          </a:xfrm>
        </p:spPr>
        <p:txBody>
          <a:bodyPr/>
          <a:lstStyle/>
          <a:p>
            <a:pPr algn="ctr"/>
            <a:r>
              <a:rPr lang="en-US" dirty="0">
                <a:ea typeface="Roboto"/>
                <a:sym typeface="Roboto"/>
              </a:rPr>
              <a:t>Broker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351338"/>
          </a:xfrm>
        </p:spPr>
        <p:txBody>
          <a:bodyPr/>
          <a:lstStyle/>
          <a:p>
            <a:pPr marL="482600" lvl="0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No central event mediator</a:t>
            </a:r>
          </a:p>
          <a:p>
            <a:pPr marL="482600" lvl="0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Message flows across processors in a chain like fashion</a:t>
            </a:r>
          </a:p>
          <a:p>
            <a:pPr marL="482600" lvl="0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Main components:</a:t>
            </a:r>
          </a:p>
          <a:p>
            <a:pPr marL="939800" lvl="1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Message Broker</a:t>
            </a:r>
          </a:p>
          <a:p>
            <a:pPr marL="939800" lvl="1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Event Processor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"/>
            <a:ext cx="7886700" cy="990600"/>
          </a:xfrm>
        </p:spPr>
        <p:txBody>
          <a:bodyPr/>
          <a:lstStyle/>
          <a:p>
            <a:pPr algn="ctr"/>
            <a:r>
              <a:rPr lang="en-US" dirty="0">
                <a:ea typeface="Roboto"/>
                <a:sym typeface="Roboto"/>
              </a:rPr>
              <a:t>Broker Topology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24</a:t>
            </a:fld>
            <a:endParaRPr lang="en-US"/>
          </a:p>
        </p:txBody>
      </p:sp>
      <p:pic>
        <p:nvPicPr>
          <p:cNvPr id="7" name="Shape 1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788" y="1195995"/>
            <a:ext cx="7797312" cy="5052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45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7886700" cy="914400"/>
          </a:xfrm>
        </p:spPr>
        <p:txBody>
          <a:bodyPr/>
          <a:lstStyle/>
          <a:p>
            <a:pPr algn="ctr"/>
            <a:r>
              <a:rPr lang="en-US" dirty="0">
                <a:ea typeface="Roboto"/>
                <a:sym typeface="Roboto"/>
              </a:rPr>
              <a:t>Broker Topology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25</a:t>
            </a:fld>
            <a:endParaRPr lang="en-US"/>
          </a:p>
        </p:txBody>
      </p:sp>
      <p:pic>
        <p:nvPicPr>
          <p:cNvPr id="7" name="Shape 161"/>
          <p:cNvPicPr preferRelativeResize="0"/>
          <p:nvPr/>
        </p:nvPicPr>
        <p:blipFill rotWithShape="1">
          <a:blip r:embed="rId2">
            <a:alphaModFix/>
          </a:blip>
          <a:srcRect r="3763"/>
          <a:stretch/>
        </p:blipFill>
        <p:spPr>
          <a:xfrm>
            <a:off x="696058" y="990600"/>
            <a:ext cx="7533542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099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26</a:t>
            </a:fld>
            <a:endParaRPr lang="en-US"/>
          </a:p>
        </p:txBody>
      </p:sp>
      <p:sp>
        <p:nvSpPr>
          <p:cNvPr id="7" name="Shape 172"/>
          <p:cNvSpPr txBox="1">
            <a:spLocks noGrp="1"/>
          </p:cNvSpPr>
          <p:nvPr>
            <p:ph type="title"/>
          </p:nvPr>
        </p:nvSpPr>
        <p:spPr>
          <a:xfrm>
            <a:off x="914400" y="24384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5500" dirty="0">
                <a:ea typeface="Roboto"/>
                <a:sym typeface="Roboto"/>
              </a:rPr>
              <a:t>Microkernel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044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ea typeface="Roboto"/>
                <a:sym typeface="Roboto"/>
              </a:rPr>
              <a:t>Microkernel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27</a:t>
            </a:fld>
            <a:endParaRPr lang="en-US"/>
          </a:p>
        </p:txBody>
      </p:sp>
      <p:sp>
        <p:nvSpPr>
          <p:cNvPr id="7" name="Shape 183"/>
          <p:cNvSpPr txBox="1">
            <a:spLocks noGrp="1"/>
          </p:cNvSpPr>
          <p:nvPr>
            <p:ph idx="1"/>
          </p:nvPr>
        </p:nvSpPr>
        <p:spPr>
          <a:xfrm>
            <a:off x="628650" y="1779588"/>
            <a:ext cx="8058150" cy="43513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826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Plugin </a:t>
            </a:r>
            <a:r>
              <a:rPr lang="en-US" sz="3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Architecture Pattern</a:t>
            </a:r>
          </a:p>
          <a:p>
            <a:pPr marL="4826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Natural for Product Based Apps</a:t>
            </a:r>
          </a:p>
          <a:p>
            <a:pPr marL="4826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Consists of:</a:t>
            </a:r>
          </a:p>
          <a:p>
            <a:pPr marL="939800" marR="0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Core System</a:t>
            </a:r>
          </a:p>
          <a:p>
            <a:pPr marL="939800" marR="0" lvl="1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Plugins</a:t>
            </a:r>
          </a:p>
          <a:p>
            <a:pPr marL="4826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Can be embedded in other patterns</a:t>
            </a:r>
          </a:p>
          <a:p>
            <a:pPr marL="742950" lvl="0" indent="-457200" rtl="0">
              <a:spcBef>
                <a:spcPts val="0"/>
              </a:spcBef>
              <a:buFont typeface="Wingdings" panose="05000000000000000000" pitchFamily="2" charset="2"/>
              <a:buChar char="Ø"/>
            </a:pPr>
            <a:endParaRPr sz="3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675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958" y="143241"/>
            <a:ext cx="7886700" cy="999760"/>
          </a:xfrm>
        </p:spPr>
        <p:txBody>
          <a:bodyPr/>
          <a:lstStyle/>
          <a:p>
            <a:pPr algn="ctr"/>
            <a:r>
              <a:rPr lang="en-US" dirty="0">
                <a:ea typeface="Roboto"/>
                <a:sym typeface="Roboto"/>
              </a:rPr>
              <a:t>Microkernel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28</a:t>
            </a:fld>
            <a:endParaRPr lang="en-US"/>
          </a:p>
        </p:txBody>
      </p:sp>
      <p:pic>
        <p:nvPicPr>
          <p:cNvPr id="7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7350" y="1447800"/>
            <a:ext cx="6062296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6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1"/>
            <a:ext cx="7886700" cy="990600"/>
          </a:xfrm>
        </p:spPr>
        <p:txBody>
          <a:bodyPr/>
          <a:lstStyle/>
          <a:p>
            <a:pPr algn="ctr"/>
            <a:r>
              <a:rPr lang="en-US" dirty="0" smtClean="0">
                <a:ea typeface="Roboto"/>
                <a:sym typeface="Roboto"/>
              </a:rPr>
              <a:t>Microkernel Pattern </a:t>
            </a:r>
            <a:r>
              <a:rPr lang="en-US" dirty="0">
                <a:ea typeface="Roboto"/>
                <a:sym typeface="Roboto"/>
              </a:rPr>
              <a:t>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29</a:t>
            </a:fld>
            <a:endParaRPr lang="en-US"/>
          </a:p>
        </p:txBody>
      </p:sp>
      <p:sp>
        <p:nvSpPr>
          <p:cNvPr id="7" name="Shape 195"/>
          <p:cNvSpPr txBox="1">
            <a:spLocks/>
          </p:cNvSpPr>
          <p:nvPr/>
        </p:nvSpPr>
        <p:spPr>
          <a:xfrm>
            <a:off x="322419" y="1219200"/>
            <a:ext cx="8228100" cy="45243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Overall Agility - </a:t>
            </a:r>
            <a:r>
              <a:rPr lang="en-US" sz="3200" dirty="0" smtClean="0">
                <a:solidFill>
                  <a:srgbClr val="6AA84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High</a:t>
            </a: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Ease of Deployment - </a:t>
            </a:r>
            <a:r>
              <a:rPr lang="en-US" sz="3200" dirty="0" smtClean="0">
                <a:solidFill>
                  <a:srgbClr val="6AA84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High</a:t>
            </a: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Testability - </a:t>
            </a:r>
            <a:r>
              <a:rPr lang="en-US" sz="3200" dirty="0" smtClean="0">
                <a:solidFill>
                  <a:srgbClr val="6AA84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High</a:t>
            </a: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Performance - </a:t>
            </a:r>
            <a:r>
              <a:rPr lang="en-US" sz="3200" dirty="0" smtClean="0">
                <a:solidFill>
                  <a:srgbClr val="6AA84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High</a:t>
            </a: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Scalability -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Low</a:t>
            </a: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Ease of Development -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Low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225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409825"/>
            <a:ext cx="81248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90800"/>
            <a:ext cx="7086600" cy="1325563"/>
          </a:xfrm>
        </p:spPr>
        <p:txBody>
          <a:bodyPr/>
          <a:lstStyle/>
          <a:p>
            <a:pPr lvl="0"/>
            <a:r>
              <a:rPr lang="en-US" dirty="0" smtClean="0">
                <a:ea typeface="Roboto"/>
                <a:sym typeface="Roboto"/>
              </a:rPr>
              <a:t>Micro services </a:t>
            </a:r>
            <a:r>
              <a:rPr lang="en-US" dirty="0">
                <a:ea typeface="Roboto"/>
                <a:sym typeface="Roboto"/>
              </a:rPr>
              <a:t>Architecture</a:t>
            </a:r>
            <a:br>
              <a:rPr lang="en-US" dirty="0">
                <a:ea typeface="Roboto"/>
                <a:sym typeface="Roboto"/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Micro 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31</a:t>
            </a:fld>
            <a:endParaRPr lang="en-US"/>
          </a:p>
        </p:txBody>
      </p:sp>
      <p:sp>
        <p:nvSpPr>
          <p:cNvPr id="7" name="Shape 211"/>
          <p:cNvSpPr txBox="1">
            <a:spLocks/>
          </p:cNvSpPr>
          <p:nvPr/>
        </p:nvSpPr>
        <p:spPr>
          <a:xfrm>
            <a:off x="568569" y="1981200"/>
            <a:ext cx="7981950" cy="38217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457200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Evolved from other patterns</a:t>
            </a:r>
          </a:p>
          <a:p>
            <a:pPr marL="2540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400" dirty="0" smtClean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82600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Alternative to Monolithic Applications and SOA Architecture</a:t>
            </a:r>
          </a:p>
          <a:p>
            <a:pPr marL="25400" indent="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100000"/>
              <a:buNone/>
            </a:pPr>
            <a:endParaRPr lang="en-US" sz="24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82600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Still evolving</a:t>
            </a:r>
          </a:p>
          <a:p>
            <a:pPr marL="25400" indent="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100000"/>
              <a:buNone/>
            </a:pPr>
            <a:endParaRPr lang="en-US" sz="24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82600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Many ways to implement</a:t>
            </a:r>
          </a:p>
          <a:p>
            <a:pPr marL="285750" indent="-457200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555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76201"/>
            <a:ext cx="7886700" cy="1066800"/>
          </a:xfrm>
        </p:spPr>
        <p:txBody>
          <a:bodyPr/>
          <a:lstStyle/>
          <a:p>
            <a:pPr algn="ctr"/>
            <a:r>
              <a:rPr lang="en-US" dirty="0"/>
              <a:t>Basic Layout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32</a:t>
            </a:fld>
            <a:endParaRPr lang="en-US"/>
          </a:p>
        </p:txBody>
      </p:sp>
      <p:pic>
        <p:nvPicPr>
          <p:cNvPr id="7" name="Shape 223"/>
          <p:cNvPicPr preferRelativeResize="0"/>
          <p:nvPr/>
        </p:nvPicPr>
        <p:blipFill rotWithShape="1">
          <a:blip r:embed="rId2">
            <a:alphaModFix/>
          </a:blip>
          <a:srcRect l="1671" t="1613" r="1909"/>
          <a:stretch/>
        </p:blipFill>
        <p:spPr>
          <a:xfrm>
            <a:off x="783981" y="1371600"/>
            <a:ext cx="76962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57" y="228601"/>
            <a:ext cx="7886700" cy="990600"/>
          </a:xfrm>
        </p:spPr>
        <p:txBody>
          <a:bodyPr/>
          <a:lstStyle/>
          <a:p>
            <a:pPr algn="ctr"/>
            <a:r>
              <a:rPr lang="en-US" dirty="0"/>
              <a:t>API REST-Based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33</a:t>
            </a:fld>
            <a:endParaRPr lang="en-US"/>
          </a:p>
        </p:txBody>
      </p:sp>
      <p:pic>
        <p:nvPicPr>
          <p:cNvPr id="7" name="Shape 229"/>
          <p:cNvPicPr preferRelativeResize="0"/>
          <p:nvPr/>
        </p:nvPicPr>
        <p:blipFill rotWithShape="1">
          <a:blip r:embed="rId2">
            <a:alphaModFix/>
          </a:blip>
          <a:srcRect l="1045" t="2781" r="1072" b="3467"/>
          <a:stretch/>
        </p:blipFill>
        <p:spPr>
          <a:xfrm>
            <a:off x="381000" y="1371600"/>
            <a:ext cx="8030766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2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006474"/>
          </a:xfrm>
        </p:spPr>
        <p:txBody>
          <a:bodyPr/>
          <a:lstStyle/>
          <a:p>
            <a:pPr algn="ctr"/>
            <a:r>
              <a:rPr lang="en-US" dirty="0"/>
              <a:t>Application REST-based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34</a:t>
            </a:fld>
            <a:endParaRPr lang="en-US"/>
          </a:p>
        </p:txBody>
      </p:sp>
      <p:pic>
        <p:nvPicPr>
          <p:cNvPr id="7" name="Shape 235"/>
          <p:cNvPicPr preferRelativeResize="0"/>
          <p:nvPr/>
        </p:nvPicPr>
        <p:blipFill rotWithShape="1">
          <a:blip r:embed="rId2">
            <a:alphaModFix/>
          </a:blip>
          <a:srcRect l="917" t="642" r="917" b="1660"/>
          <a:stretch/>
        </p:blipFill>
        <p:spPr>
          <a:xfrm>
            <a:off x="373673" y="1295400"/>
            <a:ext cx="8153400" cy="457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6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63"/>
            <a:ext cx="7886700" cy="1157288"/>
          </a:xfrm>
        </p:spPr>
        <p:txBody>
          <a:bodyPr/>
          <a:lstStyle/>
          <a:p>
            <a:r>
              <a:rPr lang="en-US" dirty="0"/>
              <a:t>Centralized Messaging Topology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35</a:t>
            </a:fld>
            <a:endParaRPr lang="en-US"/>
          </a:p>
        </p:txBody>
      </p:sp>
      <p:pic>
        <p:nvPicPr>
          <p:cNvPr id="7" name="Shape 241"/>
          <p:cNvPicPr preferRelativeResize="0"/>
          <p:nvPr/>
        </p:nvPicPr>
        <p:blipFill rotWithShape="1">
          <a:blip r:embed="rId2">
            <a:alphaModFix/>
          </a:blip>
          <a:srcRect l="1130" t="1624" r="1742" b="2553"/>
          <a:stretch/>
        </p:blipFill>
        <p:spPr>
          <a:xfrm>
            <a:off x="533400" y="1193313"/>
            <a:ext cx="7753350" cy="498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1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661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ea typeface="Roboto"/>
                <a:sym typeface="Roboto"/>
              </a:rPr>
              <a:t>Micro Services Architecture Pattern </a:t>
            </a:r>
            <a:r>
              <a:rPr lang="en-US" dirty="0">
                <a:ea typeface="Roboto"/>
                <a:sym typeface="Roboto"/>
              </a:rPr>
              <a:t>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36</a:t>
            </a:fld>
            <a:endParaRPr lang="en-US"/>
          </a:p>
        </p:txBody>
      </p:sp>
      <p:sp>
        <p:nvSpPr>
          <p:cNvPr id="7" name="Shape 253"/>
          <p:cNvSpPr txBox="1">
            <a:spLocks/>
          </p:cNvSpPr>
          <p:nvPr/>
        </p:nvSpPr>
        <p:spPr>
          <a:xfrm>
            <a:off x="533400" y="1828800"/>
            <a:ext cx="8228100" cy="3962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Overall Agility - </a:t>
            </a:r>
            <a:r>
              <a:rPr lang="en-US" sz="3200" dirty="0" smtClean="0">
                <a:solidFill>
                  <a:srgbClr val="6AA84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High</a:t>
            </a: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Ease of Deployment - </a:t>
            </a:r>
            <a:r>
              <a:rPr lang="en-US" sz="3200" dirty="0" smtClean="0">
                <a:solidFill>
                  <a:srgbClr val="6AA84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High</a:t>
            </a: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Testability - </a:t>
            </a:r>
            <a:r>
              <a:rPr lang="en-US" sz="3200" dirty="0" smtClean="0">
                <a:solidFill>
                  <a:srgbClr val="6AA84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High</a:t>
            </a: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Performance -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Low</a:t>
            </a: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Scalability - </a:t>
            </a:r>
            <a:r>
              <a:rPr lang="en-US" sz="3200" dirty="0" smtClean="0">
                <a:solidFill>
                  <a:srgbClr val="6AA84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High</a:t>
            </a:r>
          </a:p>
          <a:p>
            <a:pPr marL="482600" indent="-4572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Ease of Development - </a:t>
            </a:r>
            <a:r>
              <a:rPr lang="en-US" sz="3200" dirty="0" smtClean="0">
                <a:solidFill>
                  <a:srgbClr val="6AA84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High</a:t>
            </a:r>
            <a:endParaRPr lang="en-US" sz="3200" dirty="0">
              <a:solidFill>
                <a:srgbClr val="6AA84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035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Shape 259"/>
          <p:cNvGraphicFramePr/>
          <p:nvPr>
            <p:extLst>
              <p:ext uri="{D42A27DB-BD31-4B8C-83A1-F6EECF244321}">
                <p14:modId xmlns:p14="http://schemas.microsoft.com/office/powerpoint/2010/main" val="1939133668"/>
              </p:ext>
            </p:extLst>
          </p:nvPr>
        </p:nvGraphicFramePr>
        <p:xfrm>
          <a:off x="533400" y="1295400"/>
          <a:ext cx="8700800" cy="47962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66575"/>
                <a:gridCol w="6434225"/>
              </a:tblGrid>
              <a:tr h="9514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Layered Pattern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A solid general purpose pattern - best when you are not sure.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Avoid the “Sinkhole Anti-Pattern”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Tends to encourage Monolithic Applications</a:t>
                      </a:r>
                    </a:p>
                  </a:txBody>
                  <a:tcPr marL="91425" marR="91425" marT="91425" marB="91425"/>
                </a:tc>
              </a:tr>
              <a:tr h="158084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Event-Driven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Relatively complex. Distributed architectures issues must be addressed, such as remote processor availability, lack of responsiveness, reconnection logic,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and failure recovery.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No transactions across processors. </a:t>
                      </a:r>
                      <a:br>
                        <a:rPr lang="en-US" sz="160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</a:br>
                      <a:r>
                        <a:rPr lang="en-US" sz="160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Difficult to create and maintain processor contracts</a:t>
                      </a:r>
                    </a:p>
                  </a:txBody>
                  <a:tcPr marL="91425" marR="91425" marT="91425" marB="91425"/>
                </a:tc>
              </a:tr>
              <a:tr h="90756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Microkernel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Can be embedded and used within other patterns.</a:t>
                      </a:r>
                      <a:br>
                        <a:rPr lang="en-US" sz="160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</a:br>
                      <a:r>
                        <a:rPr lang="en-US" sz="160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Great support for evolutionary design and incremental development.</a:t>
                      </a:r>
                      <a:br>
                        <a:rPr lang="en-US" sz="160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</a:br>
                      <a:r>
                        <a:rPr lang="en-US" sz="160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Should always be the first choice for product-based applications</a:t>
                      </a:r>
                    </a:p>
                  </a:txBody>
                  <a:tcPr marL="91425" marR="91425" marT="91425" marB="91425"/>
                </a:tc>
              </a:tr>
              <a:tr h="128454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Microservices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Easy to perform real-time production deployments.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Very agile-oriented architecture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ea typeface="Roboto"/>
                          <a:cs typeface="Times New Roman" panose="02020603050405020304" pitchFamily="18" charset="0"/>
                          <a:sym typeface="Roboto"/>
                        </a:rPr>
                        <a:t>Shares complexity issues with data-driven pattern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854074"/>
          </a:xfrm>
        </p:spPr>
        <p:txBody>
          <a:bodyPr/>
          <a:lstStyle/>
          <a:p>
            <a:pPr algn="ctr"/>
            <a:r>
              <a:rPr lang="en-US" dirty="0">
                <a:ea typeface="Roboto"/>
                <a:sym typeface="Roboto"/>
              </a:rPr>
              <a:t>Pattern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854074"/>
          </a:xfrm>
        </p:spPr>
        <p:txBody>
          <a:bodyPr/>
          <a:lstStyle/>
          <a:p>
            <a:pPr algn="ctr"/>
            <a:r>
              <a:rPr lang="en-US" dirty="0">
                <a:ea typeface="Roboto"/>
                <a:sym typeface="Roboto"/>
              </a:rPr>
              <a:t>Pattern Comparison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38</a:t>
            </a:fld>
            <a:endParaRPr lang="en-US"/>
          </a:p>
        </p:txBody>
      </p:sp>
      <p:pic>
        <p:nvPicPr>
          <p:cNvPr id="7" name="Shape 2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600" y="1243012"/>
            <a:ext cx="5726723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6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362200"/>
            <a:ext cx="2800350" cy="1325563"/>
          </a:xfrm>
        </p:spPr>
        <p:txBody>
          <a:bodyPr/>
          <a:lstStyle/>
          <a:p>
            <a:r>
              <a:rPr lang="en-US" b="1" dirty="0" smtClean="0">
                <a:latin typeface="Old English Text MT" panose="03040902040508030806" pitchFamily="66" charset="0"/>
              </a:rPr>
              <a:t>The End</a:t>
            </a:r>
            <a:endParaRPr lang="en-US" b="1" dirty="0">
              <a:latin typeface="Old English Text MT" panose="03040902040508030806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781050"/>
            <a:ext cx="83153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762000"/>
            <a:ext cx="83153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457200"/>
            <a:ext cx="82867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81000"/>
            <a:ext cx="82867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9" y="228600"/>
            <a:ext cx="8691562" cy="56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533400"/>
            <a:ext cx="82677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5564</TotalTime>
  <Words>602</Words>
  <Application>Microsoft Office PowerPoint</Application>
  <PresentationFormat>On-screen Show (4:3)</PresentationFormat>
  <Paragraphs>243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Old English Text MT</vt:lpstr>
      <vt:lpstr>Open Sans</vt:lpstr>
      <vt:lpstr>Roboto</vt:lpstr>
      <vt:lpstr>Times New Roman</vt:lpstr>
      <vt:lpstr>Wingdings</vt:lpstr>
      <vt:lpstr>Office Theme</vt:lpstr>
      <vt:lpstr>Introduction to Software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Architecture Patterns </vt:lpstr>
      <vt:lpstr>Software Architecture Patterns </vt:lpstr>
      <vt:lpstr>Software Architecture Patterns </vt:lpstr>
      <vt:lpstr>Layered Architecture</vt:lpstr>
      <vt:lpstr>Key Concepts</vt:lpstr>
      <vt:lpstr>Open/Closed Layers</vt:lpstr>
      <vt:lpstr>Pattern Example</vt:lpstr>
      <vt:lpstr>The Architecture Sinkhole Anti-Pattern</vt:lpstr>
      <vt:lpstr>Layered Architecture Pattern Analysis</vt:lpstr>
      <vt:lpstr>Event Driven Architecture</vt:lpstr>
      <vt:lpstr>Mediator Topology</vt:lpstr>
      <vt:lpstr>Mediator Topology</vt:lpstr>
      <vt:lpstr>Mediator Topology Example</vt:lpstr>
      <vt:lpstr>Broker Topology</vt:lpstr>
      <vt:lpstr>Broker Topology</vt:lpstr>
      <vt:lpstr>Broker Topology Example</vt:lpstr>
      <vt:lpstr>Microkernel Architecture</vt:lpstr>
      <vt:lpstr>Microkernel Architecture</vt:lpstr>
      <vt:lpstr>Microkernel Architecture</vt:lpstr>
      <vt:lpstr>Microkernel Pattern Analysis</vt:lpstr>
      <vt:lpstr>Micro services Architecture </vt:lpstr>
      <vt:lpstr>Micro services</vt:lpstr>
      <vt:lpstr>Basic Layout</vt:lpstr>
      <vt:lpstr>API REST-Based</vt:lpstr>
      <vt:lpstr>Application REST-based</vt:lpstr>
      <vt:lpstr>Centralized Messaging Topology</vt:lpstr>
      <vt:lpstr>Micro Services Architecture Pattern Analysis</vt:lpstr>
      <vt:lpstr>Pattern Comparison</vt:lpstr>
      <vt:lpstr>Pattern Comparison</vt:lpstr>
      <vt:lpstr>The End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Script, AJAX, JSON and JQuery</dc:title>
  <dc:creator>Mr.Udara Samara</dc:creator>
  <cp:lastModifiedBy>Udara Samaratunge</cp:lastModifiedBy>
  <cp:revision>302</cp:revision>
  <dcterms:created xsi:type="dcterms:W3CDTF">2014-12-04T16:57:36Z</dcterms:created>
  <dcterms:modified xsi:type="dcterms:W3CDTF">2019-02-08T03:59:39Z</dcterms:modified>
</cp:coreProperties>
</file>