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6.xml" ContentType="application/vnd.openxmlformats-officedocument.presentationml.comments+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9.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11.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 id="2147483717" r:id="rId2"/>
  </p:sldMasterIdLst>
  <p:notesMasterIdLst>
    <p:notesMasterId r:id="rId4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DC44B76E-92E0-4C0E-8198-28575D78FC2E}">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mira Meegahawatte" initials="" lastIdx="9" clrIdx="0"/>
  <p:cmAuthor id="1" name="Rangana Sampath" initials="" lastIdx="3" clrIdx="1"/>
  <p:cmAuthor id="2" name="Kushira Godellawatta" initials="" lastIdx="5"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0" d="100"/>
          <a:sy n="150" d="100"/>
        </p:scale>
        <p:origin x="45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2-10T13:42:31.554" idx="2">
    <p:pos x="551" y="707"/>
    <p:text>Java and Javascript? Ask what they know about Java and JS.. ask about any connection they have .. just to confuse them</p:text>
  </p:cm>
  <p:cm authorId="0" dt="2017-02-10T13:42:51.169" idx="1">
    <p:pos x="551" y="607"/>
    <p:text>NoSQL. wat does it mean.. get them engaged?</p:text>
  </p:cm>
</p:cmLst>
</file>

<file path=ppt/comments/comment10.xml><?xml version="1.0" encoding="utf-8"?>
<p:cmLst xmlns:a="http://schemas.openxmlformats.org/drawingml/2006/main" xmlns:r="http://schemas.openxmlformats.org/officeDocument/2006/relationships" xmlns:p="http://schemas.openxmlformats.org/presentationml/2006/main">
  <p:cm authorId="2" dt="2017-02-10T16:23:22.526" idx="3">
    <p:pos x="6000" y="100"/>
    <p:text>_Marked as resolved_</p:text>
  </p:cm>
  <p:cm authorId="2" dt="2017-02-10T16:26:51.585" idx="4">
    <p:pos x="6000" y="200"/>
    <p:text>_Re-opened_</p:text>
  </p:cm>
  <p:cm authorId="1" dt="2017-02-10T16:27:59.414" idx="3">
    <p:pos x="6000" y="0"/>
    <p:text>think we can limit our selves to the most needed ones here? +kushira.godellawatta@pearson.com +dhanushka.jayamaha@pearson.com</p:text>
  </p:cm>
  <p:cm authorId="2" dt="2017-02-10T16:27:59.414" idx="5">
    <p:pos x="6000" y="300"/>
    <p:text>I'll just quickly walk through here. Based on the time I'll drop some if needed.
+rangana.sampath@pearson.com</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7-02-10T13:50:18.085" idx="9">
    <p:pos x="6000" y="0"/>
    <p:text>Ok it is all about theory aspects. are we not talkin about JS and Java yet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7-02-10T13:43:36.529" idx="3">
    <p:pos x="551" y="607"/>
    <p:text>full stack development.. another area to get them engaged.. what is FSD??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7-02-10T13:45:04.311" idx="4">
    <p:pos x="551" y="607"/>
    <p:text>OK this slide is gonna scare them.. GOOD.. but here is the thing. Tell them not to worry. It is gonna be baby steps they going to take. and tell them to go and google these words. and tell them they can boast about these words with your friends. cause u are gonna be better than the rest.
+dhanushka.jayamaha@pearson.com +rangana.sampath@pearson.com +kushira.godellawatta@pearson.com</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7-02-10T13:45:58.720" idx="5">
    <p:pos x="551" y="607"/>
    <p:text>Are you sure u are going to do all of these??? if so then fine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7-02-10T13:46:09.155" idx="6">
    <p:pos x="1573" y="96"/>
    <p:text>Very nice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7-02-10T13:47:42.393" idx="7">
    <p:pos x="551" y="607"/>
    <p:text>Good. but make sure u tell them that u do NOT need to study these. But keep in mind. Give clear examples ( which u have done in the next 5 slides ) .. but however do not use a lot time here for the next 5 slides</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7-02-10T16:18:45.713" idx="1">
    <p:pos x="551" y="607"/>
    <p:text>module, API, JSON might be new to them</p:text>
  </p:cm>
  <p:cm authorId="2" dt="2017-02-10T16:18:45.713" idx="1">
    <p:pos x="551" y="707"/>
    <p:text>Will explain and them questions.
+rangana.sampath@pearson.com</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17-02-10T16:19:09.318" idx="2">
    <p:pos x="551" y="607"/>
    <p:text>extension, abstraction, concrete implementation might be new words</p:text>
  </p:cm>
  <p:cm authorId="2" dt="2017-02-10T16:19:09.318" idx="2">
    <p:pos x="551" y="707"/>
    <p:text>Will explain.
+rangana.sampath@pearson.com</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7-02-10T13:48:28.859" idx="8">
    <p:pos x="551" y="607"/>
    <p:text>good place for a refresher.. using the KISS term :) get the student engaged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80" name="Shape 280"/>
          <p:cNvSpPr txBox="1">
            <a:spLocks noGrp="1"/>
          </p:cNvSpPr>
          <p:nvPr>
            <p:ph type="body" idx="1"/>
          </p:nvPr>
        </p:nvSpPr>
        <p:spPr>
          <a:xfrm>
            <a:off x="1124744" y="4343400"/>
            <a:ext cx="46086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dirty="0">
              <a:solidFill>
                <a:schemeClr val="dk1"/>
              </a:solidFill>
              <a:latin typeface="Arial"/>
              <a:ea typeface="Arial"/>
              <a:cs typeface="Arial"/>
              <a:sym typeface="Arial"/>
            </a:endParaRPr>
          </a:p>
        </p:txBody>
      </p:sp>
      <p:sp>
        <p:nvSpPr>
          <p:cNvPr id="281" name="Shape 281"/>
          <p:cNvSpPr txBox="1">
            <a:spLocks noGrp="1"/>
          </p:cNvSpPr>
          <p:nvPr>
            <p:ph type="sldNum" idx="12"/>
          </p:nvPr>
        </p:nvSpPr>
        <p:spPr>
          <a:xfrm>
            <a:off x="6022876" y="8686800"/>
            <a:ext cx="8352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Arial"/>
                <a:ea typeface="Arial"/>
                <a:cs typeface="Arial"/>
                <a:sym typeface="Arial"/>
              </a:rPr>
              <a:t>1</a:t>
            </a:fld>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Shape 3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8" name="Shape 3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Shape 3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4" name="Shape 3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Shape 3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1" name="Shape 3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 name="Shape 3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 name="Shape 3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8" name="Shape 3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4" name="Shape 4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0" name="Shape 4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7" name="Shape 4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4" name="Shape 4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Shape 4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0" name="Shape 4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6" name="Shape 4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Shape 4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3" name="Shape 44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9" name="Shape 4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5" name="Shape 4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2" name="Shape 4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Shape 4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74" name="Shape 4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0" name="Shape 4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9" name="Shape 3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87" name="Shape 4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3" name="Shape 4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Shape 5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1" name="Shape 50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7" name="Shape 5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3" name="Shape 5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Shape 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9" name="Shape 5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5" name="Shape 5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1" name="Shape 5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7" name="Shape 5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2" name="Shape 5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5" name="Shape 3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9" name="Shape 3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838476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5"/>
        <p:cNvGrpSpPr/>
        <p:nvPr/>
      </p:nvGrpSpPr>
      <p:grpSpPr>
        <a:xfrm>
          <a:off x="0" y="0"/>
          <a:ext cx="0" cy="0"/>
          <a:chOff x="0" y="0"/>
          <a:chExt cx="0" cy="0"/>
        </a:xfrm>
      </p:grpSpPr>
      <p:sp>
        <p:nvSpPr>
          <p:cNvPr id="176" name="Google Shape;176;p11"/>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77" name="Google Shape;177;p11"/>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78" name="Google Shape;178;p11"/>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11"/>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1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1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1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7" name="Google Shape;187;p11"/>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 name="Google Shape;199;p11"/>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1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11"/>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9" name="Google Shape;209;p11"/>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3477547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7"/>
        <p:cNvGrpSpPr/>
        <p:nvPr/>
      </p:nvGrpSpPr>
      <p:grpSpPr>
        <a:xfrm>
          <a:off x="0" y="0"/>
          <a:ext cx="0" cy="0"/>
          <a:chOff x="0" y="0"/>
          <a:chExt cx="0" cy="0"/>
        </a:xfrm>
      </p:grpSpPr>
      <p:sp>
        <p:nvSpPr>
          <p:cNvPr id="218" name="Google Shape;218;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641796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25167497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30286696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11954591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10049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70324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3"/>
        <p:cNvGrpSpPr/>
        <p:nvPr/>
      </p:nvGrpSpPr>
      <p:grpSpPr>
        <a:xfrm>
          <a:off x="0" y="0"/>
          <a:ext cx="0" cy="0"/>
          <a:chOff x="0" y="0"/>
          <a:chExt cx="0" cy="0"/>
        </a:xfrm>
      </p:grpSpPr>
      <p:sp>
        <p:nvSpPr>
          <p:cNvPr id="354" name="Google Shape;354;p18"/>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5" name="Google Shape;355;p18"/>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6" name="Google Shape;356;p18"/>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7" name="Google Shape;357;p18"/>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8" name="Google Shape;358;p18"/>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9" name="Google Shape;359;p18"/>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0" name="Google Shape;360;p18"/>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61" name="Google Shape;361;p18"/>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2" name="Google Shape;362;p18"/>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63" name="Google Shape;363;p18"/>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18"/>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18"/>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18"/>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18"/>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18"/>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18"/>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18"/>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18"/>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18"/>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955987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dirty="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4005381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09"/>
        <p:cNvGrpSpPr/>
        <p:nvPr/>
      </p:nvGrpSpPr>
      <p:grpSpPr>
        <a:xfrm>
          <a:off x="0" y="0"/>
          <a:ext cx="0" cy="0"/>
          <a:chOff x="0" y="0"/>
          <a:chExt cx="0" cy="0"/>
        </a:xfrm>
      </p:grpSpPr>
      <p:sp>
        <p:nvSpPr>
          <p:cNvPr id="410" name="Google Shape;410;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pPr lvl="0"/>
            <a:r>
              <a:rPr lang="en-US"/>
              <a:t>Click to edit Master text styles</a:t>
            </a:r>
          </a:p>
        </p:txBody>
      </p:sp>
      <p:sp>
        <p:nvSpPr>
          <p:cNvPr id="411" name="Google Shape;411;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412" name="Google Shape;412;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pPr lvl="0"/>
            <a:r>
              <a:rPr lang="en-US"/>
              <a:t>Click to edit Master text styles</a:t>
            </a:r>
          </a:p>
        </p:txBody>
      </p:sp>
      <p:sp>
        <p:nvSpPr>
          <p:cNvPr id="413" name="Google Shape;413;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099706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81438587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4"/>
        <p:cNvGrpSpPr/>
        <p:nvPr/>
      </p:nvGrpSpPr>
      <p:grpSpPr>
        <a:xfrm>
          <a:off x="0" y="0"/>
          <a:ext cx="0" cy="0"/>
          <a:chOff x="0" y="0"/>
          <a:chExt cx="0" cy="0"/>
        </a:xfrm>
      </p:grpSpPr>
    </p:spTree>
    <p:extLst>
      <p:ext uri="{BB962C8B-B14F-4D97-AF65-F5344CB8AC3E}">
        <p14:creationId xmlns:p14="http://schemas.microsoft.com/office/powerpoint/2010/main" val="100292718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1865807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Option1">
  <p:cSld name="Title Slide Option1">
    <p:bg>
      <p:bgPr>
        <a:solidFill>
          <a:schemeClr val="dk2"/>
        </a:solidFill>
        <a:effectLst/>
      </p:bgPr>
    </p:bg>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472765" y="1260048"/>
            <a:ext cx="3683100" cy="1683300"/>
          </a:xfrm>
          <a:prstGeom prst="rect">
            <a:avLst/>
          </a:prstGeom>
          <a:noFill/>
          <a:ln>
            <a:noFill/>
          </a:ln>
        </p:spPr>
        <p:txBody>
          <a:bodyPr spcFirstLastPara="1" wrap="square" lIns="68575" tIns="68575" rIns="68575" bIns="68575" anchor="t" anchorCtr="0"/>
          <a:lstStyle>
            <a:lvl1pPr marL="0" marR="0" lvl="0" indent="0" algn="l" rtl="0">
              <a:lnSpc>
                <a:spcPct val="110526"/>
              </a:lnSpc>
              <a:spcBef>
                <a:spcPts val="0"/>
              </a:spcBef>
              <a:spcAft>
                <a:spcPts val="0"/>
              </a:spcAft>
              <a:buClr>
                <a:schemeClr val="accent6"/>
              </a:buClr>
              <a:buSzPts val="1100"/>
              <a:buFont typeface="Times New Roman"/>
              <a:buNone/>
              <a:defRPr sz="2900" b="1" i="0" u="none" strike="noStrike" cap="none">
                <a:solidFill>
                  <a:schemeClr val="accent6"/>
                </a:solidFill>
                <a:latin typeface="Times New Roman"/>
                <a:ea typeface="Times New Roman"/>
                <a:cs typeface="Times New Roman"/>
                <a:sym typeface="Times New Roman"/>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58" name="Shape 58"/>
          <p:cNvSpPr txBox="1">
            <a:spLocks noGrp="1"/>
          </p:cNvSpPr>
          <p:nvPr>
            <p:ph type="subTitle" idx="1"/>
          </p:nvPr>
        </p:nvSpPr>
        <p:spPr>
          <a:xfrm>
            <a:off x="472765" y="3043238"/>
            <a:ext cx="3397200" cy="1100400"/>
          </a:xfrm>
          <a:prstGeom prst="rect">
            <a:avLst/>
          </a:prstGeom>
          <a:noFill/>
          <a:ln>
            <a:noFill/>
          </a:ln>
        </p:spPr>
        <p:txBody>
          <a:bodyPr spcFirstLastPara="1" wrap="square" lIns="68575" tIns="68575" rIns="68575" bIns="68575" anchor="t" anchorCtr="0"/>
          <a:lstStyle>
            <a:lvl1pPr marL="0" marR="0" lvl="0" indent="0" algn="l" rtl="0">
              <a:lnSpc>
                <a:spcPct val="133333"/>
              </a:lnSpc>
              <a:spcBef>
                <a:spcPts val="0"/>
              </a:spcBef>
              <a:spcAft>
                <a:spcPts val="0"/>
              </a:spcAft>
              <a:buClr>
                <a:schemeClr val="lt1"/>
              </a:buClr>
              <a:buSzPts val="1100"/>
              <a:buFont typeface="Arial"/>
              <a:buNone/>
              <a:defRPr sz="1400" b="0" i="0" u="none" strike="noStrike" cap="none">
                <a:solidFill>
                  <a:schemeClr val="lt1"/>
                </a:solidFill>
                <a:latin typeface="Arial"/>
                <a:ea typeface="Arial"/>
                <a:cs typeface="Arial"/>
                <a:sym typeface="Arial"/>
              </a:defRPr>
            </a:lvl1pPr>
            <a:lvl2pPr marL="342900" marR="0" lvl="1" indent="0" algn="ctr" rtl="0">
              <a:lnSpc>
                <a:spcPct val="122222"/>
              </a:lnSpc>
              <a:spcBef>
                <a:spcPts val="0"/>
              </a:spcBef>
              <a:spcAft>
                <a:spcPts val="0"/>
              </a:spcAft>
              <a:buClr>
                <a:schemeClr val="lt2"/>
              </a:buClr>
              <a:buSzPts val="1400"/>
              <a:buFont typeface="Arial"/>
              <a:buNone/>
              <a:defRPr sz="1400" b="0" i="0" u="none" strike="noStrike" cap="none">
                <a:solidFill>
                  <a:srgbClr val="88AABF"/>
                </a:solidFill>
                <a:latin typeface="Arial"/>
                <a:ea typeface="Arial"/>
                <a:cs typeface="Arial"/>
                <a:sym typeface="Arial"/>
              </a:defRPr>
            </a:lvl2pPr>
            <a:lvl3pPr marL="685800" marR="0" lvl="2" indent="0" algn="ctr" rtl="0">
              <a:lnSpc>
                <a:spcPct val="122222"/>
              </a:lnSpc>
              <a:spcBef>
                <a:spcPts val="0"/>
              </a:spcBef>
              <a:spcAft>
                <a:spcPts val="0"/>
              </a:spcAft>
              <a:buClr>
                <a:schemeClr val="accent4"/>
              </a:buClr>
              <a:buSzPts val="1400"/>
              <a:buFont typeface="Arial"/>
              <a:buNone/>
              <a:defRPr sz="1400" b="0" i="0" u="none" strike="noStrike" cap="none">
                <a:solidFill>
                  <a:srgbClr val="88AABF"/>
                </a:solidFill>
                <a:latin typeface="Arial"/>
                <a:ea typeface="Arial"/>
                <a:cs typeface="Arial"/>
                <a:sym typeface="Arial"/>
              </a:defRPr>
            </a:lvl3pPr>
            <a:lvl4pPr marL="1028700" marR="0" lvl="3" indent="0" algn="ctr" rtl="0">
              <a:lnSpc>
                <a:spcPct val="125000"/>
              </a:lnSpc>
              <a:spcBef>
                <a:spcPts val="0"/>
              </a:spcBef>
              <a:spcAft>
                <a:spcPts val="0"/>
              </a:spcAft>
              <a:buClr>
                <a:schemeClr val="dk1"/>
              </a:buClr>
              <a:buSzPts val="1100"/>
              <a:buFont typeface="Arial"/>
              <a:buNone/>
              <a:defRPr sz="900" b="0" i="0" u="none" strike="noStrike" cap="none">
                <a:solidFill>
                  <a:srgbClr val="88AABF"/>
                </a:solidFill>
                <a:latin typeface="Arial"/>
                <a:ea typeface="Arial"/>
                <a:cs typeface="Arial"/>
                <a:sym typeface="Arial"/>
              </a:defRPr>
            </a:lvl4pPr>
            <a:lvl5pPr marL="1371600" marR="0" lvl="4" indent="0" algn="ctr" rtl="0">
              <a:spcBef>
                <a:spcPts val="600"/>
              </a:spcBef>
              <a:spcAft>
                <a:spcPts val="0"/>
              </a:spcAft>
              <a:buClr>
                <a:srgbClr val="88AABF"/>
              </a:buClr>
              <a:buSzPts val="1400"/>
              <a:buFont typeface="Arial"/>
              <a:buNone/>
              <a:defRPr sz="1400" b="0" i="0" u="none" strike="noStrike" cap="none">
                <a:solidFill>
                  <a:srgbClr val="88AABF"/>
                </a:solidFill>
                <a:latin typeface="Arial"/>
                <a:ea typeface="Arial"/>
                <a:cs typeface="Arial"/>
                <a:sym typeface="Arial"/>
              </a:defRPr>
            </a:lvl5pPr>
            <a:lvl6pPr marL="1714500" marR="0" lvl="5"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6pPr>
            <a:lvl7pPr marL="2057400" marR="0" lvl="6"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7pPr>
            <a:lvl8pPr marL="2400300" marR="0" lvl="7"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8pPr>
            <a:lvl9pPr marL="2743200" marR="0" lvl="8" indent="0" algn="ctr" rtl="0">
              <a:spcBef>
                <a:spcPts val="300"/>
              </a:spcBef>
              <a:spcAft>
                <a:spcPts val="0"/>
              </a:spcAft>
              <a:buClr>
                <a:srgbClr val="88AABF"/>
              </a:buClr>
              <a:buSzPts val="1500"/>
              <a:buFont typeface="Arial"/>
              <a:buNone/>
              <a:defRPr sz="1500" b="0" i="0" u="none" strike="noStrike" cap="none">
                <a:solidFill>
                  <a:srgbClr val="88AABF"/>
                </a:solidFill>
                <a:latin typeface="Arial"/>
                <a:ea typeface="Arial"/>
                <a:cs typeface="Arial"/>
                <a:sym typeface="Arial"/>
              </a:defRPr>
            </a:lvl9pPr>
          </a:lstStyle>
          <a:p>
            <a:endParaRPr/>
          </a:p>
        </p:txBody>
      </p:sp>
      <p:sp>
        <p:nvSpPr>
          <p:cNvPr id="59" name="Shape 59"/>
          <p:cNvSpPr txBox="1">
            <a:spLocks noGrp="1"/>
          </p:cNvSpPr>
          <p:nvPr>
            <p:ph type="body" idx="2"/>
          </p:nvPr>
        </p:nvSpPr>
        <p:spPr>
          <a:xfrm>
            <a:off x="472765" y="4699397"/>
            <a:ext cx="3962400" cy="214500"/>
          </a:xfrm>
          <a:prstGeom prst="rect">
            <a:avLst/>
          </a:prstGeom>
          <a:noFill/>
          <a:ln>
            <a:noFill/>
          </a:ln>
        </p:spPr>
        <p:txBody>
          <a:bodyPr spcFirstLastPara="1" wrap="square" lIns="68575" tIns="68575" rIns="68575" bIns="68575" anchor="t" anchorCtr="0"/>
          <a:lstStyle>
            <a:lvl1pPr marL="457200" marR="0" lvl="0" indent="-228600" algn="l" rtl="0">
              <a:lnSpc>
                <a:spcPct val="122222"/>
              </a:lnSpc>
              <a:spcBef>
                <a:spcPts val="0"/>
              </a:spcBef>
              <a:spcAft>
                <a:spcPts val="0"/>
              </a:spcAft>
              <a:buClr>
                <a:schemeClr val="lt1"/>
              </a:buClr>
              <a:buSzPts val="1100"/>
              <a:buFont typeface="Arial"/>
              <a:buNone/>
              <a:defRPr sz="1400" b="0" i="0" u="none" strike="noStrike" cap="none">
                <a:solidFill>
                  <a:schemeClr val="lt1"/>
                </a:solidFill>
                <a:latin typeface="Arial"/>
                <a:ea typeface="Arial"/>
                <a:cs typeface="Arial"/>
                <a:sym typeface="Arial"/>
              </a:defRPr>
            </a:lvl1pPr>
            <a:lvl2pPr marL="914400" marR="0" lvl="1" indent="-317500" algn="l" rtl="0">
              <a:lnSpc>
                <a:spcPct val="122222"/>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22222"/>
              </a:lnSpc>
              <a:spcBef>
                <a:spcPts val="0"/>
              </a:spcBef>
              <a:spcAft>
                <a:spcPts val="0"/>
              </a:spcAft>
              <a:buClr>
                <a:schemeClr val="accent4"/>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22860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2286000" marR="0" lvl="4" indent="-3175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0" name="Shape 60"/>
          <p:cNvSpPr>
            <a:spLocks noGrp="1"/>
          </p:cNvSpPr>
          <p:nvPr>
            <p:ph type="pic" idx="3"/>
          </p:nvPr>
        </p:nvSpPr>
        <p:spPr>
          <a:xfrm>
            <a:off x="4581524" y="0"/>
            <a:ext cx="4562700" cy="5143500"/>
          </a:xfrm>
          <a:prstGeom prst="rect">
            <a:avLst/>
          </a:prstGeom>
          <a:solidFill>
            <a:srgbClr val="BBBBBB"/>
          </a:solidFill>
          <a:ln>
            <a:noFill/>
          </a:ln>
        </p:spPr>
        <p:txBody>
          <a:bodyPr spcFirstLastPara="1" wrap="square" lIns="68575" tIns="68575" rIns="68575" bIns="68575" anchor="t" anchorCtr="0"/>
          <a:lstStyle>
            <a:lvl1pPr marL="0" marR="0" lvl="0" indent="0" algn="ctr" rtl="0">
              <a:lnSpc>
                <a:spcPct val="200000"/>
              </a:lnSpc>
              <a:spcBef>
                <a:spcPts val="0"/>
              </a:spcBef>
              <a:spcAft>
                <a:spcPts val="0"/>
              </a:spcAft>
              <a:buClr>
                <a:schemeClr val="lt2"/>
              </a:buClr>
              <a:buSzPts val="1100"/>
              <a:buFont typeface="Arial"/>
              <a:buNone/>
              <a:defRPr sz="800" b="0" i="0" u="none" strike="noStrike" cap="none">
                <a:solidFill>
                  <a:schemeClr val="lt2"/>
                </a:solidFill>
                <a:latin typeface="Arial"/>
                <a:ea typeface="Arial"/>
                <a:cs typeface="Arial"/>
                <a:sym typeface="Arial"/>
              </a:defRPr>
            </a:lvl1pPr>
            <a:lvl2pPr marL="139700" marR="0" lvl="1" indent="-139700" algn="l" rtl="0">
              <a:lnSpc>
                <a:spcPct val="122222"/>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266700" marR="0" lvl="2" indent="-139700" algn="l" rtl="0">
              <a:lnSpc>
                <a:spcPct val="122222"/>
              </a:lnSpc>
              <a:spcBef>
                <a:spcPts val="0"/>
              </a:spcBef>
              <a:spcAft>
                <a:spcPts val="0"/>
              </a:spcAft>
              <a:buClr>
                <a:schemeClr val="accent4"/>
              </a:buClr>
              <a:buSzPts val="1400"/>
              <a:buFont typeface="Arial"/>
              <a:buChar char="‒"/>
              <a:defRPr sz="1400" b="0" i="0" u="none" strike="noStrike" cap="none">
                <a:solidFill>
                  <a:schemeClr val="lt2"/>
                </a:solidFill>
                <a:latin typeface="Arial"/>
                <a:ea typeface="Arial"/>
                <a:cs typeface="Arial"/>
                <a:sym typeface="Arial"/>
              </a:defRPr>
            </a:lvl3pPr>
            <a:lvl4pPr marL="584200" marR="0" lvl="3" indent="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1549400" marR="0" lvl="4" indent="-1778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1892300" marR="0" lvl="5"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2235200" marR="0" lvl="6"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2578100" marR="0" lvl="7"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2921000" marR="0" lvl="8" indent="-1714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dirty="0"/>
          </a:p>
        </p:txBody>
      </p:sp>
      <p:sp>
        <p:nvSpPr>
          <p:cNvPr id="61" name="Shape 61"/>
          <p:cNvSpPr txBox="1">
            <a:spLocks noGrp="1"/>
          </p:cNvSpPr>
          <p:nvPr>
            <p:ph type="sldNum" idx="12"/>
          </p:nvPr>
        </p:nvSpPr>
        <p:spPr>
          <a:xfrm>
            <a:off x="8539582" y="4886948"/>
            <a:ext cx="124500" cy="828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600" b="1" i="0" u="none" strike="noStrike" cap="none">
                <a:solidFill>
                  <a:schemeClr val="dk2"/>
                </a:solidFill>
                <a:latin typeface="Arial"/>
                <a:ea typeface="Arial"/>
                <a:cs typeface="Arial"/>
                <a:sym typeface="Arial"/>
              </a:defRPr>
            </a:lvl1pPr>
            <a:lvl2pPr marL="0" marR="0" lvl="1" indent="0" algn="l" rtl="0">
              <a:spcBef>
                <a:spcPts val="0"/>
              </a:spcBef>
              <a:buNone/>
              <a:defRPr sz="600" b="1" i="0" u="none" strike="noStrike" cap="none">
                <a:solidFill>
                  <a:schemeClr val="dk2"/>
                </a:solidFill>
                <a:latin typeface="Arial"/>
                <a:ea typeface="Arial"/>
                <a:cs typeface="Arial"/>
                <a:sym typeface="Arial"/>
              </a:defRPr>
            </a:lvl2pPr>
            <a:lvl3pPr marL="0" marR="0" lvl="2" indent="0" algn="l" rtl="0">
              <a:spcBef>
                <a:spcPts val="0"/>
              </a:spcBef>
              <a:buNone/>
              <a:defRPr sz="600" b="1" i="0" u="none" strike="noStrike" cap="none">
                <a:solidFill>
                  <a:schemeClr val="dk2"/>
                </a:solidFill>
                <a:latin typeface="Arial"/>
                <a:ea typeface="Arial"/>
                <a:cs typeface="Arial"/>
                <a:sym typeface="Arial"/>
              </a:defRPr>
            </a:lvl3pPr>
            <a:lvl4pPr marL="0" marR="0" lvl="3" indent="0" algn="l" rtl="0">
              <a:spcBef>
                <a:spcPts val="0"/>
              </a:spcBef>
              <a:buNone/>
              <a:defRPr sz="600" b="1" i="0" u="none" strike="noStrike" cap="none">
                <a:solidFill>
                  <a:schemeClr val="dk2"/>
                </a:solidFill>
                <a:latin typeface="Arial"/>
                <a:ea typeface="Arial"/>
                <a:cs typeface="Arial"/>
                <a:sym typeface="Arial"/>
              </a:defRPr>
            </a:lvl4pPr>
            <a:lvl5pPr marL="0" marR="0" lvl="4" indent="0" algn="l" rtl="0">
              <a:spcBef>
                <a:spcPts val="0"/>
              </a:spcBef>
              <a:buNone/>
              <a:defRPr sz="600" b="1" i="0" u="none" strike="noStrike" cap="none">
                <a:solidFill>
                  <a:schemeClr val="dk2"/>
                </a:solidFill>
                <a:latin typeface="Arial"/>
                <a:ea typeface="Arial"/>
                <a:cs typeface="Arial"/>
                <a:sym typeface="Arial"/>
              </a:defRPr>
            </a:lvl5pPr>
            <a:lvl6pPr marL="0" marR="0" lvl="5" indent="0" algn="l" rtl="0">
              <a:spcBef>
                <a:spcPts val="0"/>
              </a:spcBef>
              <a:buNone/>
              <a:defRPr sz="600" b="1" i="0" u="none" strike="noStrike" cap="none">
                <a:solidFill>
                  <a:schemeClr val="dk2"/>
                </a:solidFill>
                <a:latin typeface="Arial"/>
                <a:ea typeface="Arial"/>
                <a:cs typeface="Arial"/>
                <a:sym typeface="Arial"/>
              </a:defRPr>
            </a:lvl6pPr>
            <a:lvl7pPr marL="0" marR="0" lvl="6" indent="0" algn="l" rtl="0">
              <a:spcBef>
                <a:spcPts val="0"/>
              </a:spcBef>
              <a:buNone/>
              <a:defRPr sz="600" b="1" i="0" u="none" strike="noStrike" cap="none">
                <a:solidFill>
                  <a:schemeClr val="dk2"/>
                </a:solidFill>
                <a:latin typeface="Arial"/>
                <a:ea typeface="Arial"/>
                <a:cs typeface="Arial"/>
                <a:sym typeface="Arial"/>
              </a:defRPr>
            </a:lvl7pPr>
            <a:lvl8pPr marL="0" marR="0" lvl="7" indent="0" algn="l" rtl="0">
              <a:spcBef>
                <a:spcPts val="0"/>
              </a:spcBef>
              <a:buNone/>
              <a:defRPr sz="600" b="1" i="0" u="none" strike="noStrike" cap="none">
                <a:solidFill>
                  <a:schemeClr val="dk2"/>
                </a:solidFill>
                <a:latin typeface="Arial"/>
                <a:ea typeface="Arial"/>
                <a:cs typeface="Arial"/>
                <a:sym typeface="Arial"/>
              </a:defRPr>
            </a:lvl8pPr>
            <a:lvl9pPr marL="0" marR="0" lvl="8" indent="0" algn="l" rtl="0">
              <a:spcBef>
                <a:spcPts val="0"/>
              </a:spcBef>
              <a:buNone/>
              <a:defRPr sz="600" b="1"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63" name="Shape 63"/>
          <p:cNvSpPr txBox="1">
            <a:spLocks noGrp="1"/>
          </p:cNvSpPr>
          <p:nvPr>
            <p:ph type="ftr" idx="11"/>
          </p:nvPr>
        </p:nvSpPr>
        <p:spPr>
          <a:xfrm>
            <a:off x="6686316" y="4886948"/>
            <a:ext cx="1793100" cy="82800"/>
          </a:xfrm>
          <a:prstGeom prst="rect">
            <a:avLst/>
          </a:prstGeom>
          <a:noFill/>
          <a:ln>
            <a:noFill/>
          </a:ln>
        </p:spPr>
        <p:txBody>
          <a:bodyPr spcFirstLastPara="1" wrap="square" lIns="68575" tIns="68575" rIns="68575" bIns="68575" anchor="ctr" anchorCtr="0"/>
          <a:lstStyle>
            <a:lvl1pPr marL="0" marR="0" lvl="0" indent="0" algn="r" rtl="0">
              <a:spcBef>
                <a:spcPts val="0"/>
              </a:spcBef>
              <a:spcAft>
                <a:spcPts val="0"/>
              </a:spcAft>
              <a:buSzPts val="1100"/>
              <a:buNone/>
              <a:defRPr sz="500" b="1" i="0" u="none" strike="noStrike" cap="none">
                <a:solidFill>
                  <a:schemeClr val="dk2"/>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41896261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ed">
  <p:cSld name="Numbere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7916" y="313200"/>
            <a:ext cx="8208300" cy="837000"/>
          </a:xfrm>
          <a:prstGeom prst="rect">
            <a:avLst/>
          </a:prstGeom>
          <a:noFill/>
          <a:ln>
            <a:noFill/>
          </a:ln>
        </p:spPr>
        <p:txBody>
          <a:bodyPr spcFirstLastPara="1" wrap="square" lIns="68575" tIns="68575" rIns="68575" bIns="68575" anchor="t" anchorCtr="0"/>
          <a:lstStyle>
            <a:lvl1pPr marL="0" marR="0" lvl="0" indent="0" algn="l" rtl="0">
              <a:lnSpc>
                <a:spcPct val="111111"/>
              </a:lnSpc>
              <a:spcBef>
                <a:spcPts val="0"/>
              </a:spcBef>
              <a:spcAft>
                <a:spcPts val="0"/>
              </a:spcAft>
              <a:buClr>
                <a:schemeClr val="dk1"/>
              </a:buClr>
              <a:buSzPts val="1100"/>
              <a:buFont typeface="Times New Roman"/>
              <a:buNone/>
              <a:defRPr sz="2700" b="1" i="0" u="none" strike="noStrike" cap="none">
                <a:solidFill>
                  <a:schemeClr val="dk1"/>
                </a:solidFill>
                <a:latin typeface="Times New Roman"/>
                <a:ea typeface="Times New Roman"/>
                <a:cs typeface="Times New Roman"/>
                <a:sym typeface="Times New Roman"/>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66" name="Shape 66"/>
          <p:cNvSpPr txBox="1">
            <a:spLocks noGrp="1"/>
          </p:cNvSpPr>
          <p:nvPr>
            <p:ph type="body" idx="1"/>
          </p:nvPr>
        </p:nvSpPr>
        <p:spPr>
          <a:xfrm>
            <a:off x="467915" y="1357313"/>
            <a:ext cx="6682800" cy="2836200"/>
          </a:xfrm>
          <a:prstGeom prst="rect">
            <a:avLst/>
          </a:prstGeom>
          <a:noFill/>
          <a:ln>
            <a:noFill/>
          </a:ln>
        </p:spPr>
        <p:txBody>
          <a:bodyPr spcFirstLastPara="1" wrap="square" lIns="68575" tIns="68575" rIns="68575" bIns="68575" anchor="t" anchorCtr="0"/>
          <a:lstStyle>
            <a:lvl1pPr marL="457200" marR="0" lvl="0" indent="-317500" algn="l" rtl="0">
              <a:lnSpc>
                <a:spcPct val="122222"/>
              </a:lnSpc>
              <a:spcBef>
                <a:spcPts val="900"/>
              </a:spcBef>
              <a:spcAft>
                <a:spcPts val="0"/>
              </a:spcAft>
              <a:buClr>
                <a:schemeClr val="dk1"/>
              </a:buClr>
              <a:buSzPts val="1400"/>
              <a:buFont typeface="Times New Roman"/>
              <a:buAutoNum type="arabicPeriod"/>
              <a:defRPr sz="1400" b="1" i="0" u="none" strike="noStrike" cap="none">
                <a:solidFill>
                  <a:schemeClr val="dk1"/>
                </a:solidFill>
                <a:latin typeface="Arial"/>
                <a:ea typeface="Arial"/>
                <a:cs typeface="Arial"/>
                <a:sym typeface="Arial"/>
              </a:defRPr>
            </a:lvl1pPr>
            <a:lvl2pPr marL="914400" marR="0" lvl="1" indent="-317500" algn="l" rtl="0">
              <a:lnSpc>
                <a:spcPct val="122222"/>
              </a:lnSpc>
              <a:spcBef>
                <a:spcPts val="0"/>
              </a:spcBef>
              <a:spcAft>
                <a:spcPts val="0"/>
              </a:spcAft>
              <a:buClr>
                <a:schemeClr val="lt2"/>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2222"/>
              </a:lnSpc>
              <a:spcBef>
                <a:spcPts val="0"/>
              </a:spcBef>
              <a:spcAft>
                <a:spcPts val="0"/>
              </a:spcAft>
              <a:buClr>
                <a:schemeClr val="accent4"/>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228600" algn="l" rtl="0">
              <a:lnSpc>
                <a:spcPct val="125000"/>
              </a:lnSpc>
              <a:spcBef>
                <a:spcPts val="0"/>
              </a:spcBef>
              <a:spcAft>
                <a:spcPts val="0"/>
              </a:spcAft>
              <a:buClr>
                <a:schemeClr val="dk1"/>
              </a:buClr>
              <a:buSzPts val="1100"/>
              <a:buFont typeface="Arial"/>
              <a:buNone/>
              <a:defRPr sz="900" b="0" i="0" u="none" strike="noStrike" cap="none">
                <a:solidFill>
                  <a:schemeClr val="lt2"/>
                </a:solidFill>
                <a:latin typeface="Arial"/>
                <a:ea typeface="Arial"/>
                <a:cs typeface="Arial"/>
                <a:sym typeface="Arial"/>
              </a:defRPr>
            </a:lvl4pPr>
            <a:lvl5pPr marL="2286000" marR="0" lvl="4" indent="-317500" algn="l" rtl="0">
              <a:spcBef>
                <a:spcPts val="6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539582" y="4886948"/>
            <a:ext cx="124500" cy="828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600" b="1" i="0" u="none" strike="noStrike" cap="none">
                <a:solidFill>
                  <a:schemeClr val="dk2"/>
                </a:solidFill>
                <a:latin typeface="Arial"/>
                <a:ea typeface="Arial"/>
                <a:cs typeface="Arial"/>
                <a:sym typeface="Arial"/>
              </a:defRPr>
            </a:lvl1pPr>
            <a:lvl2pPr marL="0" marR="0" lvl="1" indent="0" algn="l" rtl="0">
              <a:spcBef>
                <a:spcPts val="0"/>
              </a:spcBef>
              <a:buNone/>
              <a:defRPr sz="600" b="1" i="0" u="none" strike="noStrike" cap="none">
                <a:solidFill>
                  <a:schemeClr val="dk2"/>
                </a:solidFill>
                <a:latin typeface="Arial"/>
                <a:ea typeface="Arial"/>
                <a:cs typeface="Arial"/>
                <a:sym typeface="Arial"/>
              </a:defRPr>
            </a:lvl2pPr>
            <a:lvl3pPr marL="0" marR="0" lvl="2" indent="0" algn="l" rtl="0">
              <a:spcBef>
                <a:spcPts val="0"/>
              </a:spcBef>
              <a:buNone/>
              <a:defRPr sz="600" b="1" i="0" u="none" strike="noStrike" cap="none">
                <a:solidFill>
                  <a:schemeClr val="dk2"/>
                </a:solidFill>
                <a:latin typeface="Arial"/>
                <a:ea typeface="Arial"/>
                <a:cs typeface="Arial"/>
                <a:sym typeface="Arial"/>
              </a:defRPr>
            </a:lvl3pPr>
            <a:lvl4pPr marL="0" marR="0" lvl="3" indent="0" algn="l" rtl="0">
              <a:spcBef>
                <a:spcPts val="0"/>
              </a:spcBef>
              <a:buNone/>
              <a:defRPr sz="600" b="1" i="0" u="none" strike="noStrike" cap="none">
                <a:solidFill>
                  <a:schemeClr val="dk2"/>
                </a:solidFill>
                <a:latin typeface="Arial"/>
                <a:ea typeface="Arial"/>
                <a:cs typeface="Arial"/>
                <a:sym typeface="Arial"/>
              </a:defRPr>
            </a:lvl4pPr>
            <a:lvl5pPr marL="0" marR="0" lvl="4" indent="0" algn="l" rtl="0">
              <a:spcBef>
                <a:spcPts val="0"/>
              </a:spcBef>
              <a:buNone/>
              <a:defRPr sz="600" b="1" i="0" u="none" strike="noStrike" cap="none">
                <a:solidFill>
                  <a:schemeClr val="dk2"/>
                </a:solidFill>
                <a:latin typeface="Arial"/>
                <a:ea typeface="Arial"/>
                <a:cs typeface="Arial"/>
                <a:sym typeface="Arial"/>
              </a:defRPr>
            </a:lvl5pPr>
            <a:lvl6pPr marL="0" marR="0" lvl="5" indent="0" algn="l" rtl="0">
              <a:spcBef>
                <a:spcPts val="0"/>
              </a:spcBef>
              <a:buNone/>
              <a:defRPr sz="600" b="1" i="0" u="none" strike="noStrike" cap="none">
                <a:solidFill>
                  <a:schemeClr val="dk2"/>
                </a:solidFill>
                <a:latin typeface="Arial"/>
                <a:ea typeface="Arial"/>
                <a:cs typeface="Arial"/>
                <a:sym typeface="Arial"/>
              </a:defRPr>
            </a:lvl6pPr>
            <a:lvl7pPr marL="0" marR="0" lvl="6" indent="0" algn="l" rtl="0">
              <a:spcBef>
                <a:spcPts val="0"/>
              </a:spcBef>
              <a:buNone/>
              <a:defRPr sz="600" b="1" i="0" u="none" strike="noStrike" cap="none">
                <a:solidFill>
                  <a:schemeClr val="dk2"/>
                </a:solidFill>
                <a:latin typeface="Arial"/>
                <a:ea typeface="Arial"/>
                <a:cs typeface="Arial"/>
                <a:sym typeface="Arial"/>
              </a:defRPr>
            </a:lvl7pPr>
            <a:lvl8pPr marL="0" marR="0" lvl="7" indent="0" algn="l" rtl="0">
              <a:spcBef>
                <a:spcPts val="0"/>
              </a:spcBef>
              <a:buNone/>
              <a:defRPr sz="600" b="1" i="0" u="none" strike="noStrike" cap="none">
                <a:solidFill>
                  <a:schemeClr val="dk2"/>
                </a:solidFill>
                <a:latin typeface="Arial"/>
                <a:ea typeface="Arial"/>
                <a:cs typeface="Arial"/>
                <a:sym typeface="Arial"/>
              </a:defRPr>
            </a:lvl8pPr>
            <a:lvl9pPr marL="0" marR="0" lvl="8" indent="0" algn="l" rtl="0">
              <a:spcBef>
                <a:spcPts val="0"/>
              </a:spcBef>
              <a:buNone/>
              <a:defRPr sz="600" b="1" i="0" u="none" strike="noStrike" cap="none">
                <a:solidFill>
                  <a:schemeClr val="dk2"/>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dirty="0"/>
          </a:p>
        </p:txBody>
      </p:sp>
      <p:sp>
        <p:nvSpPr>
          <p:cNvPr id="68" name="Shape 68"/>
          <p:cNvSpPr txBox="1">
            <a:spLocks noGrp="1"/>
          </p:cNvSpPr>
          <p:nvPr>
            <p:ph type="ftr" idx="11"/>
          </p:nvPr>
        </p:nvSpPr>
        <p:spPr>
          <a:xfrm>
            <a:off x="6686316" y="4886948"/>
            <a:ext cx="1793100" cy="82800"/>
          </a:xfrm>
          <a:prstGeom prst="rect">
            <a:avLst/>
          </a:prstGeom>
          <a:noFill/>
          <a:ln>
            <a:noFill/>
          </a:ln>
        </p:spPr>
        <p:txBody>
          <a:bodyPr spcFirstLastPara="1" wrap="square" lIns="68575" tIns="68575" rIns="68575" bIns="68575" anchor="ctr" anchorCtr="0"/>
          <a:lstStyle>
            <a:lvl1pPr marL="0" marR="0" lvl="0" indent="0" algn="r" rtl="0">
              <a:spcBef>
                <a:spcPts val="0"/>
              </a:spcBef>
              <a:spcAft>
                <a:spcPts val="0"/>
              </a:spcAft>
              <a:buSzPts val="1100"/>
              <a:buNone/>
              <a:defRPr sz="500" b="1" i="0" u="none" strike="noStrike" cap="none">
                <a:solidFill>
                  <a:schemeClr val="dk2"/>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24149145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29"/>
        <p:cNvGrpSpPr/>
        <p:nvPr/>
      </p:nvGrpSpPr>
      <p:grpSpPr>
        <a:xfrm>
          <a:off x="0" y="0"/>
          <a:ext cx="0" cy="0"/>
          <a:chOff x="0" y="0"/>
          <a:chExt cx="0" cy="0"/>
        </a:xfrm>
      </p:grpSpPr>
    </p:spTree>
    <p:extLst>
      <p:ext uri="{BB962C8B-B14F-4D97-AF65-F5344CB8AC3E}">
        <p14:creationId xmlns:p14="http://schemas.microsoft.com/office/powerpoint/2010/main" val="288663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55384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93162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96766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33282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38754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1121124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Tree>
    <p:extLst>
      <p:ext uri="{BB962C8B-B14F-4D97-AF65-F5344CB8AC3E}">
        <p14:creationId xmlns:p14="http://schemas.microsoft.com/office/powerpoint/2010/main" val="21601352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44510179"/>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6"/>
        <p:cNvGrpSpPr/>
        <p:nvPr/>
      </p:nvGrpSpPr>
      <p:grpSpPr>
        <a:xfrm>
          <a:off x="0" y="0"/>
          <a:ext cx="0" cy="0"/>
          <a:chOff x="0" y="0"/>
          <a:chExt cx="0" cy="0"/>
        </a:xfrm>
      </p:grpSpPr>
      <p:sp>
        <p:nvSpPr>
          <p:cNvPr id="427" name="Google Shape;427;p2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8" name="Google Shape;428;p2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012887592"/>
      </p:ext>
    </p:extLst>
  </p:cSld>
  <p:clrMap bg1="lt1" tx1="dk1" bg2="dk2" tx2="lt2" accent1="accent1" accent2="accent2" accent3="accent3" accent4="accent4" accent5="accent5" accent6="accent6" hlink="hlink" folHlink="folHlink"/>
  <p:sldLayoutIdLst>
    <p:sldLayoutId id="214748371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7.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cxnSp>
        <p:nvCxnSpPr>
          <p:cNvPr id="283" name="Shape 283"/>
          <p:cNvCxnSpPr/>
          <p:nvPr/>
        </p:nvCxnSpPr>
        <p:spPr>
          <a:xfrm>
            <a:off x="8504756" y="4896374"/>
            <a:ext cx="0" cy="64800"/>
          </a:xfrm>
          <a:prstGeom prst="straightConnector1">
            <a:avLst/>
          </a:prstGeom>
          <a:noFill/>
          <a:ln w="9525" cap="flat" cmpd="sng">
            <a:solidFill>
              <a:schemeClr val="dk2"/>
            </a:solidFill>
            <a:prstDash val="solid"/>
            <a:round/>
            <a:headEnd type="none" w="med" len="med"/>
            <a:tailEnd type="none" w="med" len="med"/>
          </a:ln>
        </p:spPr>
      </p:cxnSp>
      <p:sp>
        <p:nvSpPr>
          <p:cNvPr id="2" name="Title 1">
            <a:extLst>
              <a:ext uri="{FF2B5EF4-FFF2-40B4-BE49-F238E27FC236}">
                <a16:creationId xmlns:a16="http://schemas.microsoft.com/office/drawing/2014/main" id="{41A26C67-2ECA-44B5-B74B-A63E0E93770B}"/>
              </a:ext>
            </a:extLst>
          </p:cNvPr>
          <p:cNvSpPr>
            <a:spLocks noGrp="1"/>
          </p:cNvSpPr>
          <p:nvPr>
            <p:ph type="ctrTitle"/>
          </p:nvPr>
        </p:nvSpPr>
        <p:spPr/>
        <p:txBody>
          <a:bodyPr/>
          <a:lstStyle/>
          <a:p>
            <a:r>
              <a:rPr lang="en-US" sz="5400" dirty="0">
                <a:solidFill>
                  <a:schemeClr val="lt1"/>
                </a:solidFill>
              </a:rPr>
              <a:t>Application frameworks</a:t>
            </a:r>
            <a:br>
              <a:rPr lang="en-US" sz="5400" dirty="0">
                <a:solidFill>
                  <a:schemeClr val="lt1"/>
                </a:solidFill>
              </a:rPr>
            </a:br>
            <a:endParaRPr lang="en-US" dirty="0"/>
          </a:p>
        </p:txBody>
      </p:sp>
      <p:sp>
        <p:nvSpPr>
          <p:cNvPr id="3" name="Subtitle 2">
            <a:extLst>
              <a:ext uri="{FF2B5EF4-FFF2-40B4-BE49-F238E27FC236}">
                <a16:creationId xmlns:a16="http://schemas.microsoft.com/office/drawing/2014/main" id="{977641D5-10EE-42C9-B604-F1BD8F60C2E3}"/>
              </a:ext>
            </a:extLst>
          </p:cNvPr>
          <p:cNvSpPr>
            <a:spLocks noGrp="1"/>
          </p:cNvSpPr>
          <p:nvPr>
            <p:ph type="subTitle" idx="1"/>
          </p:nvPr>
        </p:nvSpPr>
        <p:spPr/>
        <p:txBody>
          <a:bodyPr/>
          <a:lstStyle/>
          <a:p>
            <a:r>
              <a:rPr lang="en-US" sz="1800" dirty="0">
                <a:solidFill>
                  <a:schemeClr val="lt1"/>
                </a:solidFill>
              </a:rPr>
              <a:t>Introduction</a:t>
            </a:r>
          </a:p>
          <a:p>
            <a:r>
              <a:rPr lang="en-US" dirty="0"/>
              <a:t>Kushira Godellawatta</a:t>
            </a:r>
          </a:p>
        </p:txBody>
      </p:sp>
      <p:sp>
        <p:nvSpPr>
          <p:cNvPr id="284" name="Shape 284"/>
          <p:cNvSpPr txBox="1">
            <a:spLocks noGrp="1"/>
          </p:cNvSpPr>
          <p:nvPr>
            <p:ph type="sldNum" idx="4294967295"/>
          </p:nvPr>
        </p:nvSpPr>
        <p:spPr>
          <a:xfrm>
            <a:off x="9018588" y="4886325"/>
            <a:ext cx="125412" cy="84138"/>
          </a:xfrm>
          <a:prstGeom prst="rect">
            <a:avLst/>
          </a:prstGeom>
        </p:spPr>
        <p:txBody>
          <a:bodyPr spcFirstLastPara="1" wrap="square" lIns="0" tIns="0" rIns="0" bIns="0" anchor="ctr" anchorCtr="0">
            <a:noAutofit/>
          </a:bodyPr>
          <a:lstStyle/>
          <a:p>
            <a:pPr marL="0" lvl="0" indent="0" rtl="0">
              <a:spcBef>
                <a:spcPts val="0"/>
              </a:spcBef>
              <a:spcAft>
                <a:spcPts val="0"/>
              </a:spcAft>
              <a:buClr>
                <a:srgbClr val="000000"/>
              </a:buClr>
              <a:buFont typeface="Arial"/>
              <a:buNone/>
            </a:pPr>
            <a:fld id="{00000000-1234-1234-1234-123412341234}" type="slidenum">
              <a:rPr lang="en"/>
              <a:t>1</a:t>
            </a:fld>
            <a:endParaRPr dirty="0"/>
          </a:p>
        </p:txBody>
      </p:sp>
      <p:pic>
        <p:nvPicPr>
          <p:cNvPr id="287" name="Shape 287"/>
          <p:cNvPicPr preferRelativeResize="0"/>
          <p:nvPr/>
        </p:nvPicPr>
        <p:blipFill>
          <a:blip r:embed="rId3">
            <a:alphaModFix/>
          </a:blip>
          <a:stretch>
            <a:fillRect/>
          </a:stretch>
        </p:blipFill>
        <p:spPr>
          <a:xfrm>
            <a:off x="6154806" y="2001639"/>
            <a:ext cx="2349950" cy="590938"/>
          </a:xfrm>
          <a:prstGeom prst="rect">
            <a:avLst/>
          </a:prstGeom>
          <a:noFill/>
          <a:ln>
            <a:noFill/>
          </a:ln>
        </p:spPr>
      </p:pic>
      <p:pic>
        <p:nvPicPr>
          <p:cNvPr id="288" name="Shape 288"/>
          <p:cNvPicPr preferRelativeResize="0"/>
          <p:nvPr/>
        </p:nvPicPr>
        <p:blipFill>
          <a:blip r:embed="rId4">
            <a:alphaModFix/>
          </a:blip>
          <a:stretch>
            <a:fillRect/>
          </a:stretch>
        </p:blipFill>
        <p:spPr>
          <a:xfrm>
            <a:off x="6571146" y="3466390"/>
            <a:ext cx="2209788" cy="751876"/>
          </a:xfrm>
          <a:prstGeom prst="rect">
            <a:avLst/>
          </a:prstGeom>
          <a:noFill/>
          <a:ln>
            <a:noFill/>
          </a:ln>
        </p:spPr>
      </p:pic>
      <p:pic>
        <p:nvPicPr>
          <p:cNvPr id="289" name="Shape 289"/>
          <p:cNvPicPr preferRelativeResize="0"/>
          <p:nvPr/>
        </p:nvPicPr>
        <p:blipFill>
          <a:blip r:embed="rId5">
            <a:alphaModFix/>
          </a:blip>
          <a:stretch>
            <a:fillRect/>
          </a:stretch>
        </p:blipFill>
        <p:spPr>
          <a:xfrm>
            <a:off x="797000" y="1640658"/>
            <a:ext cx="1962150" cy="1143000"/>
          </a:xfrm>
          <a:prstGeom prst="rect">
            <a:avLst/>
          </a:prstGeom>
          <a:noFill/>
          <a:ln>
            <a:noFill/>
          </a:ln>
        </p:spPr>
      </p:pic>
      <p:pic>
        <p:nvPicPr>
          <p:cNvPr id="290" name="Shape 290"/>
          <p:cNvPicPr preferRelativeResize="0"/>
          <p:nvPr/>
        </p:nvPicPr>
        <p:blipFill>
          <a:blip r:embed="rId6">
            <a:alphaModFix/>
          </a:blip>
          <a:stretch>
            <a:fillRect/>
          </a:stretch>
        </p:blipFill>
        <p:spPr>
          <a:xfrm>
            <a:off x="1389750" y="3653274"/>
            <a:ext cx="1740800" cy="1083825"/>
          </a:xfrm>
          <a:prstGeom prst="rect">
            <a:avLst/>
          </a:prstGeom>
          <a:noFill/>
          <a:ln>
            <a:noFill/>
          </a:ln>
        </p:spPr>
      </p:pic>
      <p:pic>
        <p:nvPicPr>
          <p:cNvPr id="5" name="Picture 4" descr="A picture containing text, clipart&#10;&#10;Description automatically generated">
            <a:extLst>
              <a:ext uri="{FF2B5EF4-FFF2-40B4-BE49-F238E27FC236}">
                <a16:creationId xmlns:a16="http://schemas.microsoft.com/office/drawing/2014/main" id="{FD8ADFB7-2722-43CE-9D9D-1C24B454712D}"/>
              </a:ext>
            </a:extLst>
          </p:cNvPr>
          <p:cNvPicPr>
            <a:picLocks noChangeAspect="1"/>
          </p:cNvPicPr>
          <p:nvPr/>
        </p:nvPicPr>
        <p:blipFill>
          <a:blip r:embed="rId7"/>
          <a:stretch>
            <a:fillRect/>
          </a:stretch>
        </p:blipFill>
        <p:spPr>
          <a:xfrm>
            <a:off x="3727450" y="3820111"/>
            <a:ext cx="2606042" cy="1143001"/>
          </a:xfrm>
          <a:prstGeom prst="rect">
            <a:avLst/>
          </a:prstGeom>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Shape 361"/>
          <p:cNvSpPr txBox="1">
            <a:spLocks noGrp="1"/>
          </p:cNvSpPr>
          <p:nvPr>
            <p:ph type="body" idx="1"/>
          </p:nvPr>
        </p:nvSpPr>
        <p:spPr>
          <a:xfrm>
            <a:off x="618824" y="1144602"/>
            <a:ext cx="7400913" cy="2527988"/>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S.O.L.I.D are 5 object oriented principles that should be followed when designing software.</a:t>
            </a:r>
            <a:endParaRPr sz="1800" b="0" dirty="0"/>
          </a:p>
          <a:p>
            <a:pPr marL="457200" marR="0" lvl="0" indent="-342900" algn="l" rtl="0">
              <a:lnSpc>
                <a:spcPct val="100000"/>
              </a:lnSpc>
              <a:spcBef>
                <a:spcPts val="1600"/>
              </a:spcBef>
              <a:spcAft>
                <a:spcPts val="0"/>
              </a:spcAft>
              <a:buSzPts val="1800"/>
              <a:buChar char="●"/>
            </a:pPr>
            <a:r>
              <a:rPr lang="en" sz="1800" b="0" dirty="0"/>
              <a:t>Single responsibility</a:t>
            </a:r>
            <a:endParaRPr sz="1800" b="0" dirty="0"/>
          </a:p>
          <a:p>
            <a:pPr marL="457200" marR="0" lvl="0" indent="-342900" algn="l" rtl="0">
              <a:lnSpc>
                <a:spcPct val="100000"/>
              </a:lnSpc>
              <a:spcBef>
                <a:spcPts val="0"/>
              </a:spcBef>
              <a:spcAft>
                <a:spcPts val="0"/>
              </a:spcAft>
              <a:buSzPts val="1800"/>
              <a:buChar char="●"/>
            </a:pPr>
            <a:r>
              <a:rPr lang="en" sz="1800" b="0" dirty="0"/>
              <a:t>Open-close </a:t>
            </a:r>
            <a:endParaRPr sz="1800" b="0" dirty="0"/>
          </a:p>
          <a:p>
            <a:pPr marL="457200" marR="0" lvl="0" indent="-342900" algn="l" rtl="0">
              <a:lnSpc>
                <a:spcPct val="100000"/>
              </a:lnSpc>
              <a:spcBef>
                <a:spcPts val="0"/>
              </a:spcBef>
              <a:spcAft>
                <a:spcPts val="0"/>
              </a:spcAft>
              <a:buSzPts val="1800"/>
              <a:buChar char="●"/>
            </a:pPr>
            <a:r>
              <a:rPr lang="en" sz="1800" b="0" dirty="0"/>
              <a:t>Liskov substitution</a:t>
            </a:r>
            <a:endParaRPr sz="1800" b="0" dirty="0"/>
          </a:p>
          <a:p>
            <a:pPr marL="457200" marR="0" lvl="0" indent="-342900" algn="l" rtl="0">
              <a:lnSpc>
                <a:spcPct val="100000"/>
              </a:lnSpc>
              <a:spcBef>
                <a:spcPts val="0"/>
              </a:spcBef>
              <a:spcAft>
                <a:spcPts val="0"/>
              </a:spcAft>
              <a:buSzPts val="1800"/>
              <a:buChar char="●"/>
            </a:pPr>
            <a:r>
              <a:rPr lang="en" sz="1800" b="0" dirty="0"/>
              <a:t>Interface segregation</a:t>
            </a:r>
            <a:endParaRPr sz="1800" b="0" dirty="0"/>
          </a:p>
          <a:p>
            <a:pPr marL="457200" marR="0" lvl="0" indent="-342900" algn="l" rtl="0">
              <a:lnSpc>
                <a:spcPct val="100000"/>
              </a:lnSpc>
              <a:spcBef>
                <a:spcPts val="0"/>
              </a:spcBef>
              <a:spcAft>
                <a:spcPts val="0"/>
              </a:spcAft>
              <a:buSzPts val="1800"/>
              <a:buChar char="●"/>
            </a:pPr>
            <a:r>
              <a:rPr lang="en" sz="1800" b="0" dirty="0"/>
              <a:t>Dependency inversion</a:t>
            </a:r>
            <a:endParaRPr sz="1800" b="0" dirty="0"/>
          </a:p>
          <a:p>
            <a:pPr marL="0" lvl="0" indent="0" rtl="0">
              <a:spcBef>
                <a:spcPts val="1600"/>
              </a:spcBef>
              <a:spcAft>
                <a:spcPts val="0"/>
              </a:spcAft>
              <a:buNone/>
            </a:pPr>
            <a:endParaRPr b="0" dirty="0"/>
          </a:p>
        </p:txBody>
      </p:sp>
      <p:sp>
        <p:nvSpPr>
          <p:cNvPr id="360" name="Shape 360"/>
          <p:cNvSpPr txBox="1">
            <a:spLocks noGrp="1"/>
          </p:cNvSpPr>
          <p:nvPr>
            <p:ph type="ctrTitle"/>
          </p:nvPr>
        </p:nvSpPr>
        <p:spPr>
          <a:xfrm>
            <a:off x="618825" y="411675"/>
            <a:ext cx="6548664"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S.O.L.I.D</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7" name="Shape 367"/>
          <p:cNvSpPr txBox="1">
            <a:spLocks noGrp="1"/>
          </p:cNvSpPr>
          <p:nvPr>
            <p:ph type="body" idx="1"/>
          </p:nvPr>
        </p:nvSpPr>
        <p:spPr>
          <a:xfrm>
            <a:off x="618825" y="1041814"/>
            <a:ext cx="6801306" cy="2668251"/>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“A class should have one and only one reason to change, meaning that a class should have only one job”</a:t>
            </a:r>
            <a:endParaRPr sz="1800" b="0" dirty="0"/>
          </a:p>
          <a:p>
            <a:pPr marL="0" marR="0" lvl="0" indent="0" algn="l" rtl="0">
              <a:lnSpc>
                <a:spcPct val="100000"/>
              </a:lnSpc>
              <a:spcBef>
                <a:spcPts val="1600"/>
              </a:spcBef>
              <a:spcAft>
                <a:spcPts val="0"/>
              </a:spcAft>
              <a:buNone/>
            </a:pPr>
            <a:r>
              <a:rPr lang="en" sz="1800" b="0" dirty="0"/>
              <a:t>This is not only about a class it what we consider as a unit ex: function, module, API etc.</a:t>
            </a:r>
            <a:endParaRPr sz="1800" b="0" dirty="0"/>
          </a:p>
          <a:p>
            <a:pPr marL="457200" marR="0" lvl="0" indent="-342900" algn="l" rtl="0">
              <a:lnSpc>
                <a:spcPct val="100000"/>
              </a:lnSpc>
              <a:spcBef>
                <a:spcPts val="1600"/>
              </a:spcBef>
              <a:spcAft>
                <a:spcPts val="0"/>
              </a:spcAft>
              <a:buSzPts val="1800"/>
              <a:buChar char="●"/>
            </a:pPr>
            <a:r>
              <a:rPr lang="en" sz="1800" b="0" dirty="0"/>
              <a:t>Think about a class that calculate area or a circle and output the area as a HTML.</a:t>
            </a:r>
            <a:endParaRPr sz="1800" b="0" dirty="0"/>
          </a:p>
          <a:p>
            <a:pPr marL="457200" marR="0" lvl="0" indent="-342900" algn="l" rtl="0">
              <a:lnSpc>
                <a:spcPct val="100000"/>
              </a:lnSpc>
              <a:spcBef>
                <a:spcPts val="0"/>
              </a:spcBef>
              <a:spcAft>
                <a:spcPts val="0"/>
              </a:spcAft>
              <a:buSzPts val="1800"/>
              <a:buChar char="●"/>
            </a:pPr>
            <a:r>
              <a:rPr lang="en" sz="1800" b="0" dirty="0"/>
              <a:t>What if in case a JSON output is required?</a:t>
            </a:r>
            <a:endParaRPr sz="1800" b="0" dirty="0"/>
          </a:p>
          <a:p>
            <a:pPr marL="0" lvl="0" indent="0" rtl="0">
              <a:spcBef>
                <a:spcPts val="1600"/>
              </a:spcBef>
              <a:spcAft>
                <a:spcPts val="0"/>
              </a:spcAft>
              <a:buNone/>
            </a:pPr>
            <a:endParaRPr b="0" dirty="0"/>
          </a:p>
        </p:txBody>
      </p:sp>
      <p:sp>
        <p:nvSpPr>
          <p:cNvPr id="366" name="Shape 366"/>
          <p:cNvSpPr txBox="1">
            <a:spLocks noGrp="1"/>
          </p:cNvSpPr>
          <p:nvPr>
            <p:ph type="ctrTitle"/>
          </p:nvPr>
        </p:nvSpPr>
        <p:spPr>
          <a:xfrm>
            <a:off x="618825" y="411674"/>
            <a:ext cx="6801306" cy="630141"/>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Single responsibility principle</a:t>
            </a:r>
            <a:endParaRPr dirty="0"/>
          </a:p>
        </p:txBody>
      </p:sp>
      <p:pic>
        <p:nvPicPr>
          <p:cNvPr id="368" name="Shape 368"/>
          <p:cNvPicPr preferRelativeResize="0"/>
          <p:nvPr/>
        </p:nvPicPr>
        <p:blipFill>
          <a:blip r:embed="rId3">
            <a:alphaModFix/>
          </a:blip>
          <a:stretch>
            <a:fillRect/>
          </a:stretch>
        </p:blipFill>
        <p:spPr>
          <a:xfrm>
            <a:off x="5658787" y="2993347"/>
            <a:ext cx="2323474" cy="14334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4" name="Shape 374"/>
          <p:cNvSpPr txBox="1">
            <a:spLocks noGrp="1"/>
          </p:cNvSpPr>
          <p:nvPr>
            <p:ph type="body" idx="1"/>
          </p:nvPr>
        </p:nvSpPr>
        <p:spPr>
          <a:xfrm>
            <a:off x="618824" y="1079014"/>
            <a:ext cx="7528330" cy="2840914"/>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a:t>“Objects or entities should be open for extension, but closed for modification”</a:t>
            </a:r>
            <a:endParaRPr sz="1800" b="0" dirty="0"/>
          </a:p>
          <a:p>
            <a:pPr marL="457200" marR="0" lvl="0" indent="-342900" algn="l" rtl="0">
              <a:lnSpc>
                <a:spcPct val="100000"/>
              </a:lnSpc>
              <a:spcBef>
                <a:spcPts val="1600"/>
              </a:spcBef>
              <a:spcAft>
                <a:spcPts val="0"/>
              </a:spcAft>
              <a:buSzPts val="1800"/>
              <a:buChar char="●"/>
            </a:pPr>
            <a:r>
              <a:rPr lang="en" sz="1800" b="0"/>
              <a:t>Think about a class that calculate area or a circle and a square and output the area as a console value.</a:t>
            </a:r>
            <a:endParaRPr sz="1800" b="0" dirty="0"/>
          </a:p>
          <a:p>
            <a:pPr marL="457200" marR="0" lvl="0" indent="-342900" algn="l" rtl="0">
              <a:lnSpc>
                <a:spcPct val="100000"/>
              </a:lnSpc>
              <a:spcBef>
                <a:spcPts val="0"/>
              </a:spcBef>
              <a:spcAft>
                <a:spcPts val="0"/>
              </a:spcAft>
              <a:buSzPts val="1800"/>
              <a:buChar char="●"/>
            </a:pPr>
            <a:r>
              <a:rPr lang="en" sz="1800" b="0"/>
              <a:t>What if in case this class need to calculate area of a triangle?</a:t>
            </a:r>
            <a:endParaRPr sz="1800" b="0" dirty="0"/>
          </a:p>
          <a:p>
            <a:pPr marL="457200" marR="0" lvl="0" indent="-342900" algn="l" rtl="0">
              <a:lnSpc>
                <a:spcPct val="100000"/>
              </a:lnSpc>
              <a:spcBef>
                <a:spcPts val="0"/>
              </a:spcBef>
              <a:spcAft>
                <a:spcPts val="0"/>
              </a:spcAft>
              <a:buSzPts val="1800"/>
              <a:buChar char="●"/>
            </a:pPr>
            <a:r>
              <a:rPr lang="en" sz="1800" b="0"/>
              <a:t>Use abstraction to keep classes open for extension.</a:t>
            </a:r>
            <a:endParaRPr sz="1800" b="0" dirty="0"/>
          </a:p>
          <a:p>
            <a:pPr marL="457200" marR="0" lvl="0" indent="-342900" algn="l" rtl="0">
              <a:lnSpc>
                <a:spcPct val="100000"/>
              </a:lnSpc>
              <a:spcBef>
                <a:spcPts val="0"/>
              </a:spcBef>
              <a:spcAft>
                <a:spcPts val="0"/>
              </a:spcAft>
              <a:buSzPts val="1800"/>
              <a:buChar char="●"/>
            </a:pPr>
            <a:r>
              <a:rPr lang="en" sz="1800" b="0"/>
              <a:t>When there is high possibility to change always depend on abstractions than concrete implementations.</a:t>
            </a:r>
            <a:endParaRPr sz="1800" b="0" dirty="0"/>
          </a:p>
          <a:p>
            <a:pPr marL="0" lvl="0" indent="0" rtl="0">
              <a:spcBef>
                <a:spcPts val="1600"/>
              </a:spcBef>
              <a:spcAft>
                <a:spcPts val="0"/>
              </a:spcAft>
              <a:buNone/>
            </a:pPr>
            <a:endParaRPr b="0" dirty="0"/>
          </a:p>
        </p:txBody>
      </p:sp>
      <p:sp>
        <p:nvSpPr>
          <p:cNvPr id="373" name="Shape 373"/>
          <p:cNvSpPr txBox="1">
            <a:spLocks noGrp="1"/>
          </p:cNvSpPr>
          <p:nvPr>
            <p:ph type="ctrTitle"/>
          </p:nvPr>
        </p:nvSpPr>
        <p:spPr>
          <a:xfrm>
            <a:off x="618824" y="411674"/>
            <a:ext cx="6861267" cy="600161"/>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Open/close principle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Shape 380"/>
          <p:cNvSpPr txBox="1">
            <a:spLocks noGrp="1"/>
          </p:cNvSpPr>
          <p:nvPr>
            <p:ph type="body" idx="1"/>
          </p:nvPr>
        </p:nvSpPr>
        <p:spPr>
          <a:xfrm>
            <a:off x="618824" y="1101499"/>
            <a:ext cx="8165412" cy="2825924"/>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“Every subclass/derived class should be able to substitute their parent/base class”</a:t>
            </a:r>
            <a:endParaRPr sz="1800" b="0" dirty="0"/>
          </a:p>
          <a:p>
            <a:pPr marL="457200" marR="0" lvl="0" indent="-342900" algn="l" rtl="0">
              <a:lnSpc>
                <a:spcPct val="100000"/>
              </a:lnSpc>
              <a:spcBef>
                <a:spcPts val="1600"/>
              </a:spcBef>
              <a:spcAft>
                <a:spcPts val="0"/>
              </a:spcAft>
              <a:buSzPts val="1800"/>
              <a:buChar char="●"/>
            </a:pPr>
            <a:r>
              <a:rPr lang="en" sz="1800" b="0" dirty="0"/>
              <a:t>When extending a class it should perform basic functionalities of the base class.</a:t>
            </a:r>
            <a:endParaRPr sz="1800" b="0" dirty="0"/>
          </a:p>
          <a:p>
            <a:pPr marL="457200" marR="0" lvl="0" indent="-342900" algn="l" rtl="0">
              <a:lnSpc>
                <a:spcPct val="100000"/>
              </a:lnSpc>
              <a:spcBef>
                <a:spcPts val="0"/>
              </a:spcBef>
              <a:spcAft>
                <a:spcPts val="0"/>
              </a:spcAft>
              <a:buSzPts val="1800"/>
              <a:buChar char="●"/>
            </a:pPr>
            <a:r>
              <a:rPr lang="en" sz="1800" b="0" dirty="0"/>
              <a:t>Child class should not have unimplemented methods.</a:t>
            </a:r>
            <a:endParaRPr sz="1800" b="0" dirty="0"/>
          </a:p>
          <a:p>
            <a:pPr marL="457200" marR="0" lvl="0" indent="-342900" algn="l" rtl="0">
              <a:lnSpc>
                <a:spcPct val="100000"/>
              </a:lnSpc>
              <a:spcBef>
                <a:spcPts val="0"/>
              </a:spcBef>
              <a:spcAft>
                <a:spcPts val="0"/>
              </a:spcAft>
              <a:buSzPts val="1800"/>
              <a:buChar char="●"/>
            </a:pPr>
            <a:r>
              <a:rPr lang="en" sz="1800" b="0" dirty="0"/>
              <a:t>Child class should not give different meaning to the methods exist in the base class after overriding them.</a:t>
            </a:r>
            <a:endParaRPr sz="1800" b="0" dirty="0"/>
          </a:p>
          <a:p>
            <a:pPr marL="0" lvl="0" indent="0" rtl="0">
              <a:spcBef>
                <a:spcPts val="1600"/>
              </a:spcBef>
              <a:spcAft>
                <a:spcPts val="0"/>
              </a:spcAft>
              <a:buNone/>
            </a:pPr>
            <a:endParaRPr b="0" dirty="0"/>
          </a:p>
        </p:txBody>
      </p:sp>
      <p:sp>
        <p:nvSpPr>
          <p:cNvPr id="379" name="Shape 379"/>
          <p:cNvSpPr txBox="1">
            <a:spLocks noGrp="1"/>
          </p:cNvSpPr>
          <p:nvPr>
            <p:ph type="ctrTitle"/>
          </p:nvPr>
        </p:nvSpPr>
        <p:spPr>
          <a:xfrm>
            <a:off x="618824" y="411675"/>
            <a:ext cx="7543319" cy="577676"/>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Liskov substitution principle</a:t>
            </a:r>
            <a:endParaRPr dirty="0"/>
          </a:p>
        </p:txBody>
      </p:sp>
      <p:pic>
        <p:nvPicPr>
          <p:cNvPr id="381" name="Shape 381"/>
          <p:cNvPicPr preferRelativeResize="0"/>
          <p:nvPr/>
        </p:nvPicPr>
        <p:blipFill>
          <a:blip r:embed="rId3">
            <a:alphaModFix/>
          </a:blip>
          <a:stretch>
            <a:fillRect/>
          </a:stretch>
        </p:blipFill>
        <p:spPr>
          <a:xfrm>
            <a:off x="6093442" y="2571750"/>
            <a:ext cx="2301050" cy="229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Shape 387"/>
          <p:cNvSpPr txBox="1">
            <a:spLocks noGrp="1"/>
          </p:cNvSpPr>
          <p:nvPr>
            <p:ph type="body" idx="1"/>
          </p:nvPr>
        </p:nvSpPr>
        <p:spPr>
          <a:xfrm>
            <a:off x="618824" y="1049310"/>
            <a:ext cx="7835627" cy="3020519"/>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“Clients should not be forced to implement methods they do not use”</a:t>
            </a:r>
            <a:endParaRPr sz="1800" b="0" dirty="0"/>
          </a:p>
          <a:p>
            <a:pPr marL="457200" marR="0" lvl="0" indent="-342900" algn="l" rtl="0">
              <a:lnSpc>
                <a:spcPct val="100000"/>
              </a:lnSpc>
              <a:spcBef>
                <a:spcPts val="1600"/>
              </a:spcBef>
              <a:spcAft>
                <a:spcPts val="0"/>
              </a:spcAft>
              <a:buSzPts val="1800"/>
              <a:buChar char="●"/>
            </a:pPr>
            <a:r>
              <a:rPr lang="en" sz="1800" b="0" dirty="0"/>
              <a:t>Think of Shape interface with draw() and calculateArea() methods and a client who wants only the shape to be drawn.</a:t>
            </a:r>
            <a:endParaRPr sz="1800" b="0" dirty="0"/>
          </a:p>
          <a:p>
            <a:pPr marL="457200" marR="0" lvl="0" indent="-342900" algn="l" rtl="0">
              <a:lnSpc>
                <a:spcPct val="100000"/>
              </a:lnSpc>
              <a:spcBef>
                <a:spcPts val="0"/>
              </a:spcBef>
              <a:spcAft>
                <a:spcPts val="0"/>
              </a:spcAft>
              <a:buSzPts val="1800"/>
              <a:buChar char="●"/>
            </a:pPr>
            <a:r>
              <a:rPr lang="en" sz="1800" b="0" dirty="0"/>
              <a:t>These are called fat interfaces.</a:t>
            </a:r>
            <a:endParaRPr sz="1800" b="0" dirty="0"/>
          </a:p>
          <a:p>
            <a:pPr marL="457200" marR="0" lvl="0" indent="-342900" algn="l" rtl="0">
              <a:lnSpc>
                <a:spcPct val="100000"/>
              </a:lnSpc>
              <a:spcBef>
                <a:spcPts val="0"/>
              </a:spcBef>
              <a:spcAft>
                <a:spcPts val="0"/>
              </a:spcAft>
              <a:buSzPts val="1800"/>
              <a:buChar char="●"/>
            </a:pPr>
            <a:r>
              <a:rPr lang="en" sz="1800" b="0" dirty="0"/>
              <a:t>Group methods into different interfaces each serving different set of clients.</a:t>
            </a:r>
            <a:endParaRPr sz="1800" b="0" dirty="0"/>
          </a:p>
          <a:p>
            <a:pPr marL="0" lvl="0" indent="0" rtl="0">
              <a:spcBef>
                <a:spcPts val="1600"/>
              </a:spcBef>
              <a:spcAft>
                <a:spcPts val="0"/>
              </a:spcAft>
              <a:buNone/>
            </a:pPr>
            <a:endParaRPr b="0" dirty="0"/>
          </a:p>
        </p:txBody>
      </p:sp>
      <p:sp>
        <p:nvSpPr>
          <p:cNvPr id="386" name="Shape 386"/>
          <p:cNvSpPr txBox="1">
            <a:spLocks noGrp="1"/>
          </p:cNvSpPr>
          <p:nvPr>
            <p:ph type="ctrTitle"/>
          </p:nvPr>
        </p:nvSpPr>
        <p:spPr>
          <a:xfrm>
            <a:off x="618825" y="411675"/>
            <a:ext cx="7048644" cy="637636"/>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Interface segregation principle</a:t>
            </a:r>
            <a:endParaRPr dirty="0"/>
          </a:p>
        </p:txBody>
      </p:sp>
      <p:pic>
        <p:nvPicPr>
          <p:cNvPr id="388" name="Shape 388"/>
          <p:cNvPicPr preferRelativeResize="0"/>
          <p:nvPr/>
        </p:nvPicPr>
        <p:blipFill>
          <a:blip r:embed="rId3">
            <a:alphaModFix/>
          </a:blip>
          <a:stretch>
            <a:fillRect/>
          </a:stretch>
        </p:blipFill>
        <p:spPr>
          <a:xfrm>
            <a:off x="5763717" y="2866486"/>
            <a:ext cx="2690734" cy="19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body" idx="1"/>
          </p:nvPr>
        </p:nvSpPr>
        <p:spPr>
          <a:xfrm>
            <a:off x="618825" y="1064301"/>
            <a:ext cx="7906350" cy="2735706"/>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“Higher level modules should not depend on lower level modules, but they should depend on abstractions”</a:t>
            </a:r>
            <a:endParaRPr sz="1800" b="0" dirty="0"/>
          </a:p>
          <a:p>
            <a:pPr marL="457200" marR="0" lvl="0" indent="-342900" algn="l" rtl="0">
              <a:lnSpc>
                <a:spcPct val="100000"/>
              </a:lnSpc>
              <a:spcBef>
                <a:spcPts val="1600"/>
              </a:spcBef>
              <a:spcAft>
                <a:spcPts val="0"/>
              </a:spcAft>
              <a:buSzPts val="1800"/>
              <a:buChar char="●"/>
            </a:pPr>
            <a:r>
              <a:rPr lang="en" sz="1800" b="0" dirty="0"/>
              <a:t>Think of the classic 3 tier architecture. Business logic layer depends on Data access layer.</a:t>
            </a:r>
            <a:endParaRPr sz="1800" b="0" dirty="0"/>
          </a:p>
          <a:p>
            <a:pPr marL="457200" marR="0" lvl="0" indent="-342900" algn="l" rtl="0">
              <a:lnSpc>
                <a:spcPct val="100000"/>
              </a:lnSpc>
              <a:spcBef>
                <a:spcPts val="0"/>
              </a:spcBef>
              <a:spcAft>
                <a:spcPts val="0"/>
              </a:spcAft>
              <a:buSzPts val="1800"/>
              <a:buChar char="●"/>
            </a:pPr>
            <a:r>
              <a:rPr lang="en" sz="1800" b="0" dirty="0"/>
              <a:t>What if we need to change the data access layer (Different database?).</a:t>
            </a:r>
            <a:endParaRPr sz="1800" b="0" dirty="0"/>
          </a:p>
          <a:p>
            <a:pPr marL="0" lvl="0" indent="0" rtl="0">
              <a:spcBef>
                <a:spcPts val="1600"/>
              </a:spcBef>
              <a:spcAft>
                <a:spcPts val="0"/>
              </a:spcAft>
              <a:buNone/>
            </a:pPr>
            <a:endParaRPr b="0" dirty="0"/>
          </a:p>
        </p:txBody>
      </p:sp>
      <p:sp>
        <p:nvSpPr>
          <p:cNvPr id="393" name="Shape 393"/>
          <p:cNvSpPr txBox="1">
            <a:spLocks noGrp="1"/>
          </p:cNvSpPr>
          <p:nvPr>
            <p:ph type="ctrTitle"/>
          </p:nvPr>
        </p:nvSpPr>
        <p:spPr>
          <a:xfrm>
            <a:off x="618825" y="411674"/>
            <a:ext cx="6718860" cy="652627"/>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Dependency inversion principle</a:t>
            </a:r>
            <a:endParaRPr dirty="0"/>
          </a:p>
        </p:txBody>
      </p:sp>
      <p:pic>
        <p:nvPicPr>
          <p:cNvPr id="395" name="Shape 395"/>
          <p:cNvPicPr preferRelativeResize="0"/>
          <p:nvPr/>
        </p:nvPicPr>
        <p:blipFill>
          <a:blip r:embed="rId3">
            <a:alphaModFix/>
          </a:blip>
          <a:stretch>
            <a:fillRect/>
          </a:stretch>
        </p:blipFill>
        <p:spPr>
          <a:xfrm>
            <a:off x="5737005" y="2832204"/>
            <a:ext cx="2788170" cy="19356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1" name="Shape 401"/>
          <p:cNvSpPr txBox="1">
            <a:spLocks noGrp="1"/>
          </p:cNvSpPr>
          <p:nvPr>
            <p:ph type="body" idx="1"/>
          </p:nvPr>
        </p:nvSpPr>
        <p:spPr>
          <a:xfrm>
            <a:off x="678785" y="1116767"/>
            <a:ext cx="7408408" cy="3132944"/>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In software engineering we try to find a technical solution for a business problem.</a:t>
            </a:r>
            <a:endParaRPr sz="1800" b="0" dirty="0"/>
          </a:p>
          <a:p>
            <a:pPr marL="0" marR="0" lvl="0" indent="0" algn="l" rtl="0">
              <a:lnSpc>
                <a:spcPct val="100000"/>
              </a:lnSpc>
              <a:spcBef>
                <a:spcPts val="1600"/>
              </a:spcBef>
              <a:spcAft>
                <a:spcPts val="0"/>
              </a:spcAft>
              <a:buNone/>
            </a:pPr>
            <a:r>
              <a:rPr lang="en" sz="1800" b="0" dirty="0"/>
              <a:t>How we can achieve this solution in the best way possible?</a:t>
            </a:r>
            <a:endParaRPr sz="1800" b="0" dirty="0"/>
          </a:p>
          <a:p>
            <a:pPr marL="457200" marR="0" lvl="0" indent="-342900" algn="l" rtl="0">
              <a:lnSpc>
                <a:spcPct val="100000"/>
              </a:lnSpc>
              <a:spcBef>
                <a:spcPts val="1600"/>
              </a:spcBef>
              <a:spcAft>
                <a:spcPts val="0"/>
              </a:spcAft>
              <a:buSzPts val="1800"/>
              <a:buChar char="●"/>
            </a:pPr>
            <a:r>
              <a:rPr lang="en" sz="1800" b="0" dirty="0"/>
              <a:t>Think throughout the problem</a:t>
            </a:r>
            <a:endParaRPr sz="1800" b="0" dirty="0"/>
          </a:p>
          <a:p>
            <a:pPr marL="457200" marR="0" lvl="0" indent="-342900" algn="l" rtl="0">
              <a:lnSpc>
                <a:spcPct val="100000"/>
              </a:lnSpc>
              <a:spcBef>
                <a:spcPts val="0"/>
              </a:spcBef>
              <a:spcAft>
                <a:spcPts val="0"/>
              </a:spcAft>
              <a:buSzPts val="1800"/>
              <a:buChar char="●"/>
            </a:pPr>
            <a:r>
              <a:rPr lang="en" sz="1800" b="0" dirty="0"/>
              <a:t>Divide and conquer</a:t>
            </a:r>
            <a:endParaRPr sz="1800" b="0" dirty="0"/>
          </a:p>
          <a:p>
            <a:pPr marL="457200" marR="0" lvl="0" indent="-342900" algn="l" rtl="0">
              <a:lnSpc>
                <a:spcPct val="100000"/>
              </a:lnSpc>
              <a:spcBef>
                <a:spcPts val="0"/>
              </a:spcBef>
              <a:spcAft>
                <a:spcPts val="0"/>
              </a:spcAft>
              <a:buSzPts val="1800"/>
              <a:buChar char="●"/>
            </a:pPr>
            <a:r>
              <a:rPr lang="en" sz="1800" b="0" dirty="0"/>
              <a:t>KISS</a:t>
            </a:r>
            <a:endParaRPr sz="1800" b="0" dirty="0"/>
          </a:p>
          <a:p>
            <a:pPr marL="457200" marR="0" lvl="0" indent="-342900" algn="l" rtl="0">
              <a:lnSpc>
                <a:spcPct val="100000"/>
              </a:lnSpc>
              <a:spcBef>
                <a:spcPts val="0"/>
              </a:spcBef>
              <a:spcAft>
                <a:spcPts val="0"/>
              </a:spcAft>
              <a:buSzPts val="1800"/>
              <a:buChar char="●"/>
            </a:pPr>
            <a:r>
              <a:rPr lang="en" sz="1800" b="0" dirty="0"/>
              <a:t>Learn, especially from mistakes</a:t>
            </a:r>
            <a:endParaRPr sz="1800" b="0" dirty="0"/>
          </a:p>
          <a:p>
            <a:pPr marL="457200" marR="0" lvl="0" indent="-342900" algn="l" rtl="0">
              <a:lnSpc>
                <a:spcPct val="100000"/>
              </a:lnSpc>
              <a:spcBef>
                <a:spcPts val="0"/>
              </a:spcBef>
              <a:spcAft>
                <a:spcPts val="0"/>
              </a:spcAft>
              <a:buSzPts val="1800"/>
              <a:buChar char="●"/>
            </a:pPr>
            <a:r>
              <a:rPr lang="en" sz="1800" b="0" dirty="0"/>
              <a:t>Always remember why software exists</a:t>
            </a:r>
            <a:endParaRPr sz="1800" b="0" dirty="0"/>
          </a:p>
          <a:p>
            <a:pPr marL="457200" marR="0" lvl="0" indent="-342900" algn="l" rtl="0">
              <a:lnSpc>
                <a:spcPct val="100000"/>
              </a:lnSpc>
              <a:spcBef>
                <a:spcPts val="0"/>
              </a:spcBef>
              <a:spcAft>
                <a:spcPts val="0"/>
              </a:spcAft>
              <a:buSzPts val="1800"/>
              <a:buChar char="●"/>
            </a:pPr>
            <a:r>
              <a:rPr lang="en" sz="1800" b="0" dirty="0"/>
              <a:t>Remember that you are not the user</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00" name="Shape 400"/>
          <p:cNvSpPr txBox="1">
            <a:spLocks noGrp="1"/>
          </p:cNvSpPr>
          <p:nvPr>
            <p:ph type="ctrTitle"/>
          </p:nvPr>
        </p:nvSpPr>
        <p:spPr>
          <a:xfrm>
            <a:off x="618824" y="411675"/>
            <a:ext cx="6921227" cy="705092"/>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Approaching the solution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7" name="Shape 407"/>
          <p:cNvSpPr txBox="1">
            <a:spLocks noGrp="1"/>
          </p:cNvSpPr>
          <p:nvPr>
            <p:ph type="body" idx="1"/>
          </p:nvPr>
        </p:nvSpPr>
        <p:spPr>
          <a:xfrm>
            <a:off x="618824" y="1064024"/>
            <a:ext cx="7483360" cy="2825924"/>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Before approaching the solution or even before starting to think about the problem think through the problem.</a:t>
            </a:r>
            <a:endParaRPr sz="1800" b="0" dirty="0"/>
          </a:p>
          <a:p>
            <a:pPr marL="457200" marR="0" lvl="0" indent="-342900" algn="l" rtl="0">
              <a:lnSpc>
                <a:spcPct val="100000"/>
              </a:lnSpc>
              <a:spcBef>
                <a:spcPts val="0"/>
              </a:spcBef>
              <a:spcAft>
                <a:spcPts val="0"/>
              </a:spcAft>
              <a:buSzPts val="1800"/>
              <a:buChar char="●"/>
            </a:pPr>
            <a:r>
              <a:rPr lang="en" sz="1800" b="0" dirty="0"/>
              <a:t>Make sure you understand the problem that you are going to resolve, completely.</a:t>
            </a:r>
            <a:endParaRPr sz="1800" b="0" dirty="0"/>
          </a:p>
          <a:p>
            <a:pPr marL="457200" marR="0" lvl="0" indent="-342900" algn="l" rtl="0">
              <a:lnSpc>
                <a:spcPct val="100000"/>
              </a:lnSpc>
              <a:spcBef>
                <a:spcPts val="0"/>
              </a:spcBef>
              <a:spcAft>
                <a:spcPts val="0"/>
              </a:spcAft>
              <a:buSzPts val="1800"/>
              <a:buChar char="●"/>
            </a:pPr>
            <a:r>
              <a:rPr lang="en" sz="1800" b="0" dirty="0"/>
              <a:t>Make sure to clear any unclear part before designing the solution.</a:t>
            </a:r>
            <a:endParaRPr sz="1800" b="0" dirty="0"/>
          </a:p>
          <a:p>
            <a:pPr marL="457200" marR="0" lvl="0" indent="-342900" algn="l" rtl="0">
              <a:lnSpc>
                <a:spcPct val="100000"/>
              </a:lnSpc>
              <a:spcBef>
                <a:spcPts val="0"/>
              </a:spcBef>
              <a:spcAft>
                <a:spcPts val="0"/>
              </a:spcAft>
              <a:buSzPts val="1800"/>
              <a:buChar char="●"/>
            </a:pPr>
            <a:r>
              <a:rPr lang="en" sz="1800" b="0" dirty="0"/>
              <a:t>Don’t be afraid to question there are no stupid questions.</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06" name="Shape 406"/>
          <p:cNvSpPr txBox="1">
            <a:spLocks noGrp="1"/>
          </p:cNvSpPr>
          <p:nvPr>
            <p:ph type="ctrTitle"/>
          </p:nvPr>
        </p:nvSpPr>
        <p:spPr>
          <a:xfrm>
            <a:off x="618824" y="411674"/>
            <a:ext cx="7565805" cy="615151"/>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Think throughout the problem</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Shape 413"/>
          <p:cNvSpPr txBox="1">
            <a:spLocks noGrp="1"/>
          </p:cNvSpPr>
          <p:nvPr>
            <p:ph type="body" idx="1"/>
          </p:nvPr>
        </p:nvSpPr>
        <p:spPr>
          <a:xfrm>
            <a:off x="618824" y="1079014"/>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Now divide the problem into smaller problems.</a:t>
            </a:r>
            <a:endParaRPr sz="1800" b="0" dirty="0"/>
          </a:p>
          <a:p>
            <a:pPr marL="457200" marR="0" lvl="0" indent="-342900" algn="l" rtl="0">
              <a:lnSpc>
                <a:spcPct val="100000"/>
              </a:lnSpc>
              <a:spcBef>
                <a:spcPts val="0"/>
              </a:spcBef>
              <a:spcAft>
                <a:spcPts val="0"/>
              </a:spcAft>
              <a:buSzPts val="1800"/>
              <a:buChar char="●"/>
            </a:pPr>
            <a:r>
              <a:rPr lang="en" sz="1800" b="0" dirty="0"/>
              <a:t>Make it manageable and easily understandable.</a:t>
            </a:r>
            <a:endParaRPr sz="1800" b="0" dirty="0"/>
          </a:p>
          <a:p>
            <a:pPr marL="457200" marR="0" lvl="0" indent="-342900" algn="l" rtl="0">
              <a:lnSpc>
                <a:spcPct val="100000"/>
              </a:lnSpc>
              <a:spcBef>
                <a:spcPts val="0"/>
              </a:spcBef>
              <a:spcAft>
                <a:spcPts val="0"/>
              </a:spcAft>
              <a:buSzPts val="1800"/>
              <a:buChar char="●"/>
            </a:pPr>
            <a:r>
              <a:rPr lang="en" sz="1800" b="0" dirty="0"/>
              <a:t>Try to find the perfect balance between priority and clarity (less complex, easily understandable).</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12" name="Shape 412"/>
          <p:cNvSpPr txBox="1">
            <a:spLocks noGrp="1"/>
          </p:cNvSpPr>
          <p:nvPr>
            <p:ph type="ctrTitle"/>
          </p:nvPr>
        </p:nvSpPr>
        <p:spPr>
          <a:xfrm>
            <a:off x="618824" y="411674"/>
            <a:ext cx="6921227" cy="600161"/>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Divide and conquer</a:t>
            </a:r>
            <a:endParaRPr dirty="0"/>
          </a:p>
        </p:txBody>
      </p:sp>
      <p:pic>
        <p:nvPicPr>
          <p:cNvPr id="414" name="Shape 414"/>
          <p:cNvPicPr preferRelativeResize="0"/>
          <p:nvPr/>
        </p:nvPicPr>
        <p:blipFill>
          <a:blip r:embed="rId3">
            <a:alphaModFix/>
          </a:blip>
          <a:stretch>
            <a:fillRect/>
          </a:stretch>
        </p:blipFill>
        <p:spPr>
          <a:xfrm>
            <a:off x="4153124" y="1659678"/>
            <a:ext cx="3634462" cy="24048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Shape 420"/>
          <p:cNvSpPr txBox="1">
            <a:spLocks noGrp="1"/>
          </p:cNvSpPr>
          <p:nvPr>
            <p:ph type="body" idx="1"/>
          </p:nvPr>
        </p:nvSpPr>
        <p:spPr>
          <a:xfrm>
            <a:off x="618825" y="989475"/>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Keep it simple and stupid.</a:t>
            </a:r>
            <a:endParaRPr sz="1800" b="0" dirty="0"/>
          </a:p>
          <a:p>
            <a:pPr marL="457200" marR="0" lvl="0" indent="-342900" algn="l" rtl="0">
              <a:lnSpc>
                <a:spcPct val="100000"/>
              </a:lnSpc>
              <a:spcBef>
                <a:spcPts val="0"/>
              </a:spcBef>
              <a:spcAft>
                <a:spcPts val="0"/>
              </a:spcAft>
              <a:buSzPts val="1800"/>
              <a:buChar char="●"/>
            </a:pPr>
            <a:r>
              <a:rPr lang="en" sz="1800" b="0" dirty="0"/>
              <a:t>Do not deliberately make your solution complex.</a:t>
            </a:r>
            <a:endParaRPr sz="1800" b="0" dirty="0"/>
          </a:p>
          <a:p>
            <a:pPr marL="457200" marR="0" lvl="0" indent="-342900" algn="l" rtl="0">
              <a:lnSpc>
                <a:spcPct val="100000"/>
              </a:lnSpc>
              <a:spcBef>
                <a:spcPts val="0"/>
              </a:spcBef>
              <a:spcAft>
                <a:spcPts val="0"/>
              </a:spcAft>
              <a:buSzPts val="1800"/>
              <a:buChar char="●"/>
            </a:pPr>
            <a:r>
              <a:rPr lang="en" sz="1800" b="0" dirty="0"/>
              <a:t>Do not overthink or over engineer.</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19" name="Shape 419"/>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KISS</a:t>
            </a:r>
            <a:endParaRPr dirty="0"/>
          </a:p>
        </p:txBody>
      </p:sp>
      <p:pic>
        <p:nvPicPr>
          <p:cNvPr id="421" name="Shape 421"/>
          <p:cNvPicPr preferRelativeResize="0"/>
          <p:nvPr/>
        </p:nvPicPr>
        <p:blipFill>
          <a:blip r:embed="rId3">
            <a:alphaModFix/>
          </a:blip>
          <a:stretch>
            <a:fillRect/>
          </a:stretch>
        </p:blipFill>
        <p:spPr>
          <a:xfrm>
            <a:off x="4212236" y="1657350"/>
            <a:ext cx="3747540" cy="257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Overview</a:t>
            </a:r>
            <a:endParaRPr dirty="0"/>
          </a:p>
        </p:txBody>
      </p:sp>
      <p:sp>
        <p:nvSpPr>
          <p:cNvPr id="303" name="Shape 303"/>
          <p:cNvSpPr txBox="1">
            <a:spLocks noGrp="1"/>
          </p:cNvSpPr>
          <p:nvPr>
            <p:ph type="subTitle" idx="1"/>
          </p:nvPr>
        </p:nvSpPr>
        <p:spPr>
          <a:xfrm>
            <a:off x="1029586" y="2580075"/>
            <a:ext cx="3942463" cy="1297300"/>
          </a:xfrm>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What is this course?</a:t>
            </a:r>
            <a:endParaRPr dirty="0"/>
          </a:p>
          <a:p>
            <a:pPr marL="457200" lvl="0" indent="-298450" rtl="0">
              <a:spcBef>
                <a:spcPts val="0"/>
              </a:spcBef>
              <a:spcAft>
                <a:spcPts val="0"/>
              </a:spcAft>
              <a:buSzPts val="1100"/>
              <a:buChar char="●"/>
            </a:pPr>
            <a:r>
              <a:rPr lang="en" dirty="0"/>
              <a:t>Our objectives?</a:t>
            </a:r>
            <a:endParaRPr dirty="0"/>
          </a:p>
          <a:p>
            <a:pPr marL="457200" lvl="0" indent="-298450" rtl="0">
              <a:spcBef>
                <a:spcPts val="0"/>
              </a:spcBef>
              <a:spcAft>
                <a:spcPts val="0"/>
              </a:spcAft>
              <a:buSzPts val="1100"/>
              <a:buChar char="●"/>
            </a:pPr>
            <a:r>
              <a:rPr lang="en" dirty="0"/>
              <a:t>What are we going to cover?</a:t>
            </a:r>
            <a:endParaRPr dirty="0"/>
          </a:p>
          <a:p>
            <a:pPr marL="457200" lvl="0" indent="-298450" rtl="0">
              <a:spcBef>
                <a:spcPts val="0"/>
              </a:spcBef>
              <a:spcAft>
                <a:spcPts val="0"/>
              </a:spcAft>
              <a:buSzPts val="1100"/>
              <a:buChar char="●"/>
            </a:pPr>
            <a:r>
              <a:rPr lang="en" dirty="0"/>
              <a:t>How are we going to evaluate you?</a:t>
            </a:r>
            <a:endParaRPr dirty="0"/>
          </a:p>
          <a:p>
            <a:pPr marL="0" lvl="0" indent="0">
              <a:spcBef>
                <a:spcPts val="0"/>
              </a:spcBef>
              <a:spcAft>
                <a:spcPts val="0"/>
              </a:spcAft>
              <a:buNone/>
            </a:pPr>
            <a:endParaRPr b="0" dirty="0"/>
          </a:p>
        </p:txBody>
      </p:sp>
      <p:pic>
        <p:nvPicPr>
          <p:cNvPr id="305" name="Shape 305" descr="logo-large.png"/>
          <p:cNvPicPr preferRelativeResize="0"/>
          <p:nvPr/>
        </p:nvPicPr>
        <p:blipFill>
          <a:blip r:embed="rId3">
            <a:alphaModFix/>
          </a:blip>
          <a:stretch>
            <a:fillRect/>
          </a:stretch>
        </p:blipFill>
        <p:spPr>
          <a:xfrm>
            <a:off x="5086131" y="1962351"/>
            <a:ext cx="3553464" cy="929200"/>
          </a:xfrm>
          <a:prstGeom prst="rect">
            <a:avLst/>
          </a:prstGeom>
          <a:noFill/>
          <a:ln>
            <a:noFill/>
          </a:ln>
        </p:spPr>
      </p:pic>
      <p:sp>
        <p:nvSpPr>
          <p:cNvPr id="306" name="Shape 306"/>
          <p:cNvSpPr txBox="1"/>
          <p:nvPr/>
        </p:nvSpPr>
        <p:spPr>
          <a:xfrm>
            <a:off x="5870613" y="3159400"/>
            <a:ext cx="1984500" cy="304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7" name="Shape 427"/>
          <p:cNvSpPr txBox="1">
            <a:spLocks noGrp="1"/>
          </p:cNvSpPr>
          <p:nvPr>
            <p:ph type="body" idx="1"/>
          </p:nvPr>
        </p:nvSpPr>
        <p:spPr>
          <a:xfrm>
            <a:off x="618824" y="1154519"/>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Embrace the change.</a:t>
            </a:r>
            <a:endParaRPr sz="1800" b="0" dirty="0"/>
          </a:p>
          <a:p>
            <a:pPr marL="457200" marR="0" lvl="0" indent="-342900" algn="l" rtl="0">
              <a:lnSpc>
                <a:spcPct val="100000"/>
              </a:lnSpc>
              <a:spcBef>
                <a:spcPts val="0"/>
              </a:spcBef>
              <a:spcAft>
                <a:spcPts val="0"/>
              </a:spcAft>
              <a:buSzPts val="1800"/>
              <a:buChar char="●"/>
            </a:pPr>
            <a:r>
              <a:rPr lang="en" sz="1800" b="0" dirty="0"/>
              <a:t>Always anticipate the changes as much as possible.</a:t>
            </a:r>
            <a:endParaRPr sz="1800" b="0" dirty="0"/>
          </a:p>
          <a:p>
            <a:pPr marL="457200" marR="0" lvl="0" indent="-342900" algn="l" rtl="0">
              <a:lnSpc>
                <a:spcPct val="100000"/>
              </a:lnSpc>
              <a:spcBef>
                <a:spcPts val="0"/>
              </a:spcBef>
              <a:spcAft>
                <a:spcPts val="0"/>
              </a:spcAft>
              <a:buSzPts val="1800"/>
              <a:buChar char="●"/>
            </a:pPr>
            <a:r>
              <a:rPr lang="en" sz="1800" b="0" dirty="0"/>
              <a:t>Do not over engineer it, but keep the provisions to extend</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26" name="Shape 426"/>
          <p:cNvSpPr txBox="1">
            <a:spLocks noGrp="1"/>
          </p:cNvSpPr>
          <p:nvPr>
            <p:ph type="ctrTitle"/>
          </p:nvPr>
        </p:nvSpPr>
        <p:spPr>
          <a:xfrm>
            <a:off x="618824" y="411675"/>
            <a:ext cx="4492821"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Learn from the mistakes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3" name="Shape 433"/>
          <p:cNvSpPr txBox="1">
            <a:spLocks noGrp="1"/>
          </p:cNvSpPr>
          <p:nvPr>
            <p:ph type="body" idx="1"/>
          </p:nvPr>
        </p:nvSpPr>
        <p:spPr>
          <a:xfrm>
            <a:off x="618825" y="1147024"/>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Keep in mind the bigger picture why this software exists.</a:t>
            </a:r>
            <a:endParaRPr sz="1800" b="0" dirty="0"/>
          </a:p>
          <a:p>
            <a:pPr marL="457200" marR="0" lvl="0" indent="-342900" algn="l" rtl="0">
              <a:lnSpc>
                <a:spcPct val="100000"/>
              </a:lnSpc>
              <a:spcBef>
                <a:spcPts val="0"/>
              </a:spcBef>
              <a:spcAft>
                <a:spcPts val="0"/>
              </a:spcAft>
              <a:buSzPts val="1800"/>
              <a:buChar char="●"/>
            </a:pPr>
            <a:r>
              <a:rPr lang="en" sz="1800" b="0" dirty="0"/>
              <a:t>Loss of the bigger picture might cause following a wrong path.</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32" name="Shape 432"/>
          <p:cNvSpPr txBox="1">
            <a:spLocks noGrp="1"/>
          </p:cNvSpPr>
          <p:nvPr>
            <p:ph type="ctrTitle"/>
          </p:nvPr>
        </p:nvSpPr>
        <p:spPr>
          <a:xfrm>
            <a:off x="618825" y="411675"/>
            <a:ext cx="4987496"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Reason software exists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Shape 439"/>
          <p:cNvSpPr txBox="1">
            <a:spLocks noGrp="1"/>
          </p:cNvSpPr>
          <p:nvPr>
            <p:ph type="body" idx="1"/>
          </p:nvPr>
        </p:nvSpPr>
        <p:spPr>
          <a:xfrm>
            <a:off x="618825" y="1191995"/>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Enduser is not technically capable as same as you are.</a:t>
            </a:r>
            <a:endParaRPr sz="1800" b="0" dirty="0"/>
          </a:p>
          <a:p>
            <a:pPr marL="457200" marR="0" lvl="0" indent="-342900" algn="l" rtl="0">
              <a:lnSpc>
                <a:spcPct val="100000"/>
              </a:lnSpc>
              <a:spcBef>
                <a:spcPts val="0"/>
              </a:spcBef>
              <a:spcAft>
                <a:spcPts val="0"/>
              </a:spcAft>
              <a:buSzPts val="1800"/>
              <a:buChar char="●"/>
            </a:pPr>
            <a:r>
              <a:rPr lang="en" sz="1800" b="0" dirty="0"/>
              <a:t>Do not assume that user will understand.</a:t>
            </a:r>
            <a:endParaRPr sz="1800" b="0" dirty="0"/>
          </a:p>
          <a:p>
            <a:pPr marL="457200" marR="0" lvl="0" indent="-342900" algn="l" rtl="0">
              <a:lnSpc>
                <a:spcPct val="100000"/>
              </a:lnSpc>
              <a:spcBef>
                <a:spcPts val="0"/>
              </a:spcBef>
              <a:spcAft>
                <a:spcPts val="0"/>
              </a:spcAft>
              <a:buSzPts val="1800"/>
              <a:buChar char="●"/>
            </a:pPr>
            <a:r>
              <a:rPr lang="en" sz="1800" b="0" dirty="0"/>
              <a:t>User friendliness and user experience matters.</a:t>
            </a:r>
            <a:endParaRPr sz="1800" b="0" dirty="0"/>
          </a:p>
          <a:p>
            <a:pPr marL="0" marR="0" lvl="0" indent="0" algn="l" rtl="0">
              <a:lnSpc>
                <a:spcPct val="100000"/>
              </a:lnSpc>
              <a:spcBef>
                <a:spcPts val="1600"/>
              </a:spcBef>
              <a:spcAft>
                <a:spcPts val="0"/>
              </a:spcAft>
              <a:buNone/>
            </a:pP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38" name="Shape 438"/>
          <p:cNvSpPr txBox="1">
            <a:spLocks noGrp="1"/>
          </p:cNvSpPr>
          <p:nvPr>
            <p:ph type="ctrTitle"/>
          </p:nvPr>
        </p:nvSpPr>
        <p:spPr>
          <a:xfrm>
            <a:off x="618825" y="411675"/>
            <a:ext cx="6231680"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You won’t be using the software</a:t>
            </a:r>
            <a:endParaRPr dirty="0"/>
          </a:p>
        </p:txBody>
      </p:sp>
      <p:pic>
        <p:nvPicPr>
          <p:cNvPr id="440" name="Shape 440"/>
          <p:cNvPicPr preferRelativeResize="0"/>
          <p:nvPr/>
        </p:nvPicPr>
        <p:blipFill>
          <a:blip r:embed="rId3">
            <a:alphaModFix/>
          </a:blip>
          <a:stretch>
            <a:fillRect/>
          </a:stretch>
        </p:blipFill>
        <p:spPr>
          <a:xfrm>
            <a:off x="4887825" y="1951375"/>
            <a:ext cx="3086942" cy="22458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Shape 446"/>
          <p:cNvSpPr txBox="1">
            <a:spLocks noGrp="1"/>
          </p:cNvSpPr>
          <p:nvPr>
            <p:ph type="body" idx="1"/>
          </p:nvPr>
        </p:nvSpPr>
        <p:spPr>
          <a:xfrm>
            <a:off x="618825" y="1132034"/>
            <a:ext cx="7355942" cy="2900320"/>
          </a:xfrm>
          <a:prstGeom prst="rect">
            <a:avLst/>
          </a:prstGeom>
        </p:spPr>
        <p:txBody>
          <a:bodyPr spcFirstLastPara="1" wrap="square" lIns="68575" tIns="68575" rIns="68575" bIns="68575" anchor="t" anchorCtr="0">
            <a:noAutofit/>
          </a:bodyPr>
          <a:lstStyle/>
          <a:p>
            <a:pPr marL="0" marR="0" lvl="0" indent="0" algn="l" rtl="0">
              <a:lnSpc>
                <a:spcPct val="100000"/>
              </a:lnSpc>
              <a:spcBef>
                <a:spcPts val="0"/>
              </a:spcBef>
              <a:spcAft>
                <a:spcPts val="0"/>
              </a:spcAft>
              <a:buNone/>
            </a:pPr>
            <a:r>
              <a:rPr lang="en" sz="1800" b="0" dirty="0"/>
              <a:t>When we are implementing the designed solution there are some guidelines to keep in mind.</a:t>
            </a:r>
            <a:endParaRPr sz="1800" b="0" dirty="0"/>
          </a:p>
          <a:p>
            <a:pPr marL="457200" marR="0" lvl="0" indent="-342900" algn="l" rtl="0">
              <a:lnSpc>
                <a:spcPct val="100000"/>
              </a:lnSpc>
              <a:spcBef>
                <a:spcPts val="1600"/>
              </a:spcBef>
              <a:spcAft>
                <a:spcPts val="0"/>
              </a:spcAft>
              <a:buSzPts val="1800"/>
              <a:buChar char="●"/>
            </a:pPr>
            <a:r>
              <a:rPr lang="en" sz="1800" b="0" dirty="0"/>
              <a:t>YAGNI</a:t>
            </a:r>
            <a:endParaRPr sz="1800" b="0" dirty="0"/>
          </a:p>
          <a:p>
            <a:pPr marL="457200" marR="0" lvl="0" indent="-342900" algn="l" rtl="0">
              <a:lnSpc>
                <a:spcPct val="100000"/>
              </a:lnSpc>
              <a:spcBef>
                <a:spcPts val="0"/>
              </a:spcBef>
              <a:spcAft>
                <a:spcPts val="0"/>
              </a:spcAft>
              <a:buSzPts val="1800"/>
              <a:buChar char="●"/>
            </a:pPr>
            <a:r>
              <a:rPr lang="en" sz="1800" b="0" dirty="0"/>
              <a:t>DRY</a:t>
            </a:r>
            <a:endParaRPr sz="1800" b="0" dirty="0"/>
          </a:p>
          <a:p>
            <a:pPr marL="457200" marR="0" lvl="0" indent="-342900" algn="l" rtl="0">
              <a:lnSpc>
                <a:spcPct val="100000"/>
              </a:lnSpc>
              <a:spcBef>
                <a:spcPts val="0"/>
              </a:spcBef>
              <a:spcAft>
                <a:spcPts val="0"/>
              </a:spcAft>
              <a:buSzPts val="1800"/>
              <a:buChar char="●"/>
            </a:pPr>
            <a:r>
              <a:rPr lang="en" sz="1800" b="0" dirty="0"/>
              <a:t>Embrace abstraction</a:t>
            </a:r>
            <a:endParaRPr sz="1800" b="0" dirty="0"/>
          </a:p>
          <a:p>
            <a:pPr marL="457200" marR="0" lvl="0" indent="-342900" algn="l" rtl="0">
              <a:lnSpc>
                <a:spcPct val="100000"/>
              </a:lnSpc>
              <a:spcBef>
                <a:spcPts val="0"/>
              </a:spcBef>
              <a:spcAft>
                <a:spcPts val="0"/>
              </a:spcAft>
              <a:buSzPts val="1800"/>
              <a:buChar char="●"/>
            </a:pPr>
            <a:r>
              <a:rPr lang="en" sz="1800" b="0" dirty="0"/>
              <a:t>DRITW</a:t>
            </a:r>
            <a:endParaRPr sz="1800" b="0" dirty="0"/>
          </a:p>
          <a:p>
            <a:pPr marL="457200" marR="0" lvl="0" indent="-342900" algn="l" rtl="0">
              <a:lnSpc>
                <a:spcPct val="100000"/>
              </a:lnSpc>
              <a:spcBef>
                <a:spcPts val="0"/>
              </a:spcBef>
              <a:spcAft>
                <a:spcPts val="0"/>
              </a:spcAft>
              <a:buSzPts val="1800"/>
              <a:buChar char="●"/>
            </a:pPr>
            <a:r>
              <a:rPr lang="en" sz="1800" b="0" dirty="0"/>
              <a:t>Write code that does one thing well</a:t>
            </a:r>
            <a:endParaRPr sz="1800" b="0" dirty="0"/>
          </a:p>
          <a:p>
            <a:pPr marL="457200" marR="0" lvl="0" indent="-342900" algn="l" rtl="0">
              <a:lnSpc>
                <a:spcPct val="100000"/>
              </a:lnSpc>
              <a:spcBef>
                <a:spcPts val="0"/>
              </a:spcBef>
              <a:spcAft>
                <a:spcPts val="0"/>
              </a:spcAft>
              <a:buSzPts val="1800"/>
              <a:buChar char="●"/>
            </a:pPr>
            <a:r>
              <a:rPr lang="en" sz="1800" b="0" dirty="0"/>
              <a:t>Debugging is harder than writing code</a:t>
            </a:r>
            <a:endParaRPr sz="1800" b="0" dirty="0"/>
          </a:p>
          <a:p>
            <a:pPr marL="457200" marR="0" lvl="0" indent="-342900" algn="l" rtl="0">
              <a:lnSpc>
                <a:spcPct val="100000"/>
              </a:lnSpc>
              <a:spcBef>
                <a:spcPts val="0"/>
              </a:spcBef>
              <a:spcAft>
                <a:spcPts val="0"/>
              </a:spcAft>
              <a:buSzPts val="1800"/>
              <a:buChar char="●"/>
            </a:pPr>
            <a:r>
              <a:rPr lang="en" sz="1800" b="0" dirty="0"/>
              <a:t>Kaizen</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45" name="Shape 445"/>
          <p:cNvSpPr txBox="1">
            <a:spLocks noGrp="1"/>
          </p:cNvSpPr>
          <p:nvPr>
            <p:ph type="ctrTitle"/>
          </p:nvPr>
        </p:nvSpPr>
        <p:spPr>
          <a:xfrm>
            <a:off x="618825" y="411675"/>
            <a:ext cx="6673890"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Implementing the solution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2" name="Shape 452"/>
          <p:cNvSpPr txBox="1">
            <a:spLocks noGrp="1"/>
          </p:cNvSpPr>
          <p:nvPr>
            <p:ph type="body" idx="1"/>
          </p:nvPr>
        </p:nvSpPr>
        <p:spPr>
          <a:xfrm>
            <a:off x="618824" y="1094558"/>
            <a:ext cx="7378428" cy="2645487"/>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Do write code that is no use in present but you are guessing will come in handy in the future.</a:t>
            </a:r>
            <a:endParaRPr sz="1800" b="0" dirty="0"/>
          </a:p>
          <a:p>
            <a:pPr marL="457200" marR="0" lvl="0" indent="-342900" algn="l" rtl="0">
              <a:lnSpc>
                <a:spcPct val="100000"/>
              </a:lnSpc>
              <a:spcBef>
                <a:spcPts val="0"/>
              </a:spcBef>
              <a:spcAft>
                <a:spcPts val="0"/>
              </a:spcAft>
              <a:buSzPts val="1800"/>
              <a:buChar char="●"/>
            </a:pPr>
            <a:r>
              <a:rPr lang="en" sz="1800" b="0" dirty="0"/>
              <a:t>Future always change. This is a waste of time.</a:t>
            </a:r>
            <a:endParaRPr sz="1800" b="0" dirty="0"/>
          </a:p>
          <a:p>
            <a:pPr marL="457200" marR="0" lvl="0" indent="-342900" algn="l" rtl="0">
              <a:lnSpc>
                <a:spcPct val="100000"/>
              </a:lnSpc>
              <a:spcBef>
                <a:spcPts val="0"/>
              </a:spcBef>
              <a:spcAft>
                <a:spcPts val="0"/>
              </a:spcAft>
              <a:buSzPts val="1800"/>
              <a:buChar char="●"/>
            </a:pPr>
            <a:r>
              <a:rPr lang="en" sz="1800" b="0" dirty="0"/>
              <a:t>Write the code you need for the moment only that.</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51" name="Shape 451"/>
          <p:cNvSpPr txBox="1">
            <a:spLocks noGrp="1"/>
          </p:cNvSpPr>
          <p:nvPr>
            <p:ph type="ctrTitle"/>
          </p:nvPr>
        </p:nvSpPr>
        <p:spPr>
          <a:xfrm>
            <a:off x="618824" y="411675"/>
            <a:ext cx="6224185"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YAGNI - You ain’t gonna need it</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Shape 458"/>
          <p:cNvSpPr txBox="1">
            <a:spLocks noGrp="1"/>
          </p:cNvSpPr>
          <p:nvPr>
            <p:ph type="body" idx="1"/>
          </p:nvPr>
        </p:nvSpPr>
        <p:spPr>
          <a:xfrm>
            <a:off x="618824" y="1236965"/>
            <a:ext cx="4620238" cy="2038386"/>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Always reuse code you wrote.</a:t>
            </a:r>
            <a:endParaRPr sz="1800" b="0" dirty="0"/>
          </a:p>
          <a:p>
            <a:pPr marL="457200" marR="0" lvl="0" indent="-342900" algn="l" rtl="0">
              <a:lnSpc>
                <a:spcPct val="100000"/>
              </a:lnSpc>
              <a:spcBef>
                <a:spcPts val="0"/>
              </a:spcBef>
              <a:spcAft>
                <a:spcPts val="0"/>
              </a:spcAft>
              <a:buSzPts val="1800"/>
              <a:buChar char="●"/>
            </a:pPr>
            <a:r>
              <a:rPr lang="en" sz="1800" b="0" dirty="0"/>
              <a:t>Code as best as possible and keep it generalize and reusable.</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57" name="Shape 457"/>
          <p:cNvSpPr txBox="1">
            <a:spLocks noGrp="1"/>
          </p:cNvSpPr>
          <p:nvPr>
            <p:ph type="ctrTitle"/>
          </p:nvPr>
        </p:nvSpPr>
        <p:spPr>
          <a:xfrm>
            <a:off x="618824" y="411675"/>
            <a:ext cx="4785129"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DRY - Don’t repeat yourself</a:t>
            </a:r>
            <a:endParaRPr dirty="0"/>
          </a:p>
        </p:txBody>
      </p:sp>
      <p:pic>
        <p:nvPicPr>
          <p:cNvPr id="459" name="Shape 459"/>
          <p:cNvPicPr preferRelativeResize="0"/>
          <p:nvPr/>
        </p:nvPicPr>
        <p:blipFill>
          <a:blip r:embed="rId3">
            <a:alphaModFix/>
          </a:blip>
          <a:stretch>
            <a:fillRect/>
          </a:stretch>
        </p:blipFill>
        <p:spPr>
          <a:xfrm>
            <a:off x="4684255" y="2724225"/>
            <a:ext cx="2428875" cy="1876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5" name="Shape 465"/>
          <p:cNvSpPr txBox="1">
            <a:spLocks noGrp="1"/>
          </p:cNvSpPr>
          <p:nvPr>
            <p:ph type="body" idx="1"/>
          </p:nvPr>
        </p:nvSpPr>
        <p:spPr>
          <a:xfrm>
            <a:off x="618824" y="1132034"/>
            <a:ext cx="7430894" cy="290032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Make sure your system functions properly without knowing the implementation details of every component part.</a:t>
            </a:r>
            <a:endParaRPr sz="1800" b="0" dirty="0"/>
          </a:p>
          <a:p>
            <a:pPr marL="457200" marR="0" lvl="0" indent="-342900" algn="l" rtl="0">
              <a:lnSpc>
                <a:spcPct val="100000"/>
              </a:lnSpc>
              <a:spcBef>
                <a:spcPts val="0"/>
              </a:spcBef>
              <a:spcAft>
                <a:spcPts val="0"/>
              </a:spcAft>
              <a:buSzPts val="1800"/>
              <a:buChar char="●"/>
            </a:pPr>
            <a:r>
              <a:rPr lang="en" sz="1800" b="0" dirty="0"/>
              <a:t>User class should be able to authenticate user without knowing where to get username and password.</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64" name="Shape 464"/>
          <p:cNvSpPr txBox="1">
            <a:spLocks noGrp="1"/>
          </p:cNvSpPr>
          <p:nvPr>
            <p:ph type="ctrTitle"/>
          </p:nvPr>
        </p:nvSpPr>
        <p:spPr>
          <a:xfrm>
            <a:off x="618824" y="411675"/>
            <a:ext cx="6531483"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Embrace abstraction</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Shape 471"/>
          <p:cNvSpPr txBox="1">
            <a:spLocks noGrp="1"/>
          </p:cNvSpPr>
          <p:nvPr>
            <p:ph type="body" idx="1"/>
          </p:nvPr>
        </p:nvSpPr>
        <p:spPr>
          <a:xfrm>
            <a:off x="618824" y="1102052"/>
            <a:ext cx="6553967" cy="2682963"/>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a:t>Someone else might have already solved the same problem.Make use of that.</a:t>
            </a:r>
            <a:endParaRPr sz="1800" b="0" dirty="0"/>
          </a:p>
          <a:p>
            <a:pPr marL="457200" marR="0" lvl="0" indent="-342900" algn="l" rtl="0">
              <a:lnSpc>
                <a:spcPct val="100000"/>
              </a:lnSpc>
              <a:spcBef>
                <a:spcPts val="0"/>
              </a:spcBef>
              <a:spcAft>
                <a:spcPts val="0"/>
              </a:spcAft>
              <a:buSzPts val="1800"/>
              <a:buChar char="●"/>
            </a:pPr>
            <a:r>
              <a:rPr lang="en" sz="1800" b="0"/>
              <a:t>So, do you need to write a code that communicate with the database?</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70" name="Shape 470"/>
          <p:cNvSpPr txBox="1">
            <a:spLocks noGrp="1"/>
          </p:cNvSpPr>
          <p:nvPr>
            <p:ph type="ctrTitle"/>
          </p:nvPr>
        </p:nvSpPr>
        <p:spPr>
          <a:xfrm>
            <a:off x="618825" y="411675"/>
            <a:ext cx="6553968"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DRITW - Don’t reinvent the wheel</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Shape 477"/>
          <p:cNvSpPr txBox="1">
            <a:spLocks noGrp="1"/>
          </p:cNvSpPr>
          <p:nvPr>
            <p:ph type="body" idx="1"/>
          </p:nvPr>
        </p:nvSpPr>
        <p:spPr>
          <a:xfrm>
            <a:off x="618823" y="1139530"/>
            <a:ext cx="6951209" cy="2368168"/>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SIngle piece of code that do one thing and that one thing really well.</a:t>
            </a:r>
            <a:endParaRPr sz="1800" b="0" dirty="0"/>
          </a:p>
          <a:p>
            <a:pPr marL="457200" marR="0" lvl="0" indent="-342900" algn="l" rtl="0">
              <a:lnSpc>
                <a:spcPct val="100000"/>
              </a:lnSpc>
              <a:spcBef>
                <a:spcPts val="0"/>
              </a:spcBef>
              <a:spcAft>
                <a:spcPts val="0"/>
              </a:spcAft>
              <a:buSzPts val="1800"/>
              <a:buChar char="●"/>
            </a:pPr>
            <a:r>
              <a:rPr lang="en" sz="1800" b="0" dirty="0"/>
              <a:t>Do not try to write the magic code that does it all….</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76" name="Shape 476"/>
          <p:cNvSpPr txBox="1">
            <a:spLocks noGrp="1"/>
          </p:cNvSpPr>
          <p:nvPr>
            <p:ph type="ctrTitle"/>
          </p:nvPr>
        </p:nvSpPr>
        <p:spPr>
          <a:xfrm>
            <a:off x="618824" y="411675"/>
            <a:ext cx="6876257"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Write code that does one thing well</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Shape 483"/>
          <p:cNvSpPr txBox="1">
            <a:spLocks noGrp="1"/>
          </p:cNvSpPr>
          <p:nvPr>
            <p:ph type="body" idx="1"/>
          </p:nvPr>
        </p:nvSpPr>
        <p:spPr>
          <a:xfrm>
            <a:off x="618824" y="1104979"/>
            <a:ext cx="353430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Make it readable as possible.</a:t>
            </a:r>
            <a:endParaRPr sz="1800" b="0" dirty="0"/>
          </a:p>
          <a:p>
            <a:pPr marL="457200" marR="0" lvl="0" indent="-342900" algn="l" rtl="0">
              <a:lnSpc>
                <a:spcPct val="100000"/>
              </a:lnSpc>
              <a:spcBef>
                <a:spcPts val="0"/>
              </a:spcBef>
              <a:spcAft>
                <a:spcPts val="0"/>
              </a:spcAft>
              <a:buSzPts val="1800"/>
              <a:buChar char="●"/>
            </a:pPr>
            <a:r>
              <a:rPr lang="en" sz="1800" b="0" dirty="0"/>
              <a:t>Readable code is better than compact code.</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82" name="Shape 482"/>
          <p:cNvSpPr txBox="1">
            <a:spLocks noGrp="1"/>
          </p:cNvSpPr>
          <p:nvPr>
            <p:ph type="ctrTitle"/>
          </p:nvPr>
        </p:nvSpPr>
        <p:spPr>
          <a:xfrm>
            <a:off x="618824" y="411675"/>
            <a:ext cx="7041149"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Debugging is harder than writing the code</a:t>
            </a:r>
            <a:endParaRPr dirty="0"/>
          </a:p>
        </p:txBody>
      </p:sp>
      <p:pic>
        <p:nvPicPr>
          <p:cNvPr id="484" name="Shape 484"/>
          <p:cNvPicPr preferRelativeResize="0"/>
          <p:nvPr/>
        </p:nvPicPr>
        <p:blipFill>
          <a:blip r:embed="rId3">
            <a:alphaModFix/>
          </a:blip>
          <a:stretch>
            <a:fillRect/>
          </a:stretch>
        </p:blipFill>
        <p:spPr>
          <a:xfrm>
            <a:off x="3447737" y="2232805"/>
            <a:ext cx="4056713" cy="19245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Shape 312"/>
          <p:cNvSpPr txBox="1">
            <a:spLocks noGrp="1"/>
          </p:cNvSpPr>
          <p:nvPr>
            <p:ph type="body" idx="1"/>
          </p:nvPr>
        </p:nvSpPr>
        <p:spPr>
          <a:xfrm>
            <a:off x="618825" y="1679175"/>
            <a:ext cx="7398634" cy="2241772"/>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This course will focus on application development using industry standards and industry leading frameworks.</a:t>
            </a:r>
            <a:endParaRPr sz="1800" b="0" dirty="0"/>
          </a:p>
          <a:p>
            <a:pPr marL="457200" marR="0" lvl="0" indent="-342900" algn="l" rtl="0">
              <a:lnSpc>
                <a:spcPct val="100000"/>
              </a:lnSpc>
              <a:spcBef>
                <a:spcPts val="0"/>
              </a:spcBef>
              <a:spcAft>
                <a:spcPts val="0"/>
              </a:spcAft>
              <a:buSzPts val="1800"/>
              <a:buChar char="●"/>
            </a:pPr>
            <a:r>
              <a:rPr lang="en" sz="1800" b="0" dirty="0"/>
              <a:t>Mainly this course will build around Java and JavaScript languages.</a:t>
            </a:r>
            <a:endParaRPr sz="1800" b="0" dirty="0"/>
          </a:p>
          <a:p>
            <a:pPr marL="457200" marR="0" lvl="0" indent="-342900" algn="l" rtl="0">
              <a:lnSpc>
                <a:spcPct val="100000"/>
              </a:lnSpc>
              <a:spcBef>
                <a:spcPts val="0"/>
              </a:spcBef>
              <a:spcAft>
                <a:spcPts val="0"/>
              </a:spcAft>
              <a:buSzPts val="1800"/>
              <a:buChar char="●"/>
            </a:pPr>
            <a:r>
              <a:rPr lang="en" sz="1800" b="0" dirty="0"/>
              <a:t>Course will also focus on industry practices and principles in software engineering.</a:t>
            </a:r>
            <a:endParaRPr sz="1800" b="0" dirty="0"/>
          </a:p>
          <a:p>
            <a:pPr marL="457200" marR="0" lvl="0" indent="-342900" algn="l" rtl="0">
              <a:lnSpc>
                <a:spcPct val="100000"/>
              </a:lnSpc>
              <a:spcBef>
                <a:spcPts val="0"/>
              </a:spcBef>
              <a:spcAft>
                <a:spcPts val="0"/>
              </a:spcAft>
              <a:buSzPts val="1800"/>
              <a:buChar char="●"/>
            </a:pPr>
            <a:r>
              <a:rPr lang="en" sz="1800" b="0" dirty="0"/>
              <a:t>Popular JavaScript and Java frameworks as well as an introduction to popular NoSQL database will be delivered as well.</a:t>
            </a:r>
            <a:endParaRPr sz="1800" b="0" dirty="0"/>
          </a:p>
          <a:p>
            <a:pPr marL="0" lvl="0" indent="0" rtl="0">
              <a:spcBef>
                <a:spcPts val="1600"/>
              </a:spcBef>
              <a:spcAft>
                <a:spcPts val="0"/>
              </a:spcAft>
              <a:buNone/>
            </a:pPr>
            <a:endParaRPr b="0" dirty="0"/>
          </a:p>
        </p:txBody>
      </p:sp>
      <p:sp>
        <p:nvSpPr>
          <p:cNvPr id="311" name="Shape 311"/>
          <p:cNvSpPr txBox="1">
            <a:spLocks noGrp="1"/>
          </p:cNvSpPr>
          <p:nvPr>
            <p:ph type="ctrTitle"/>
          </p:nvPr>
        </p:nvSpPr>
        <p:spPr>
          <a:xfrm>
            <a:off x="618824" y="411674"/>
            <a:ext cx="4136055" cy="597823"/>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What is this course?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0" name="Shape 490"/>
          <p:cNvSpPr txBox="1">
            <a:spLocks noGrp="1"/>
          </p:cNvSpPr>
          <p:nvPr>
            <p:ph type="body" idx="1"/>
          </p:nvPr>
        </p:nvSpPr>
        <p:spPr>
          <a:xfrm>
            <a:off x="618824" y="1526700"/>
            <a:ext cx="7041150" cy="209010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Fix not just the bug but the code around it.</a:t>
            </a:r>
            <a:endParaRPr sz="1800" b="0" dirty="0"/>
          </a:p>
          <a:p>
            <a:pPr marL="457200" marR="0" lvl="0" indent="-342900" algn="l" rtl="0">
              <a:lnSpc>
                <a:spcPct val="100000"/>
              </a:lnSpc>
              <a:spcBef>
                <a:spcPts val="0"/>
              </a:spcBef>
              <a:spcAft>
                <a:spcPts val="0"/>
              </a:spcAft>
              <a:buSzPts val="1800"/>
              <a:buChar char="●"/>
            </a:pPr>
            <a:r>
              <a:rPr lang="en" sz="1800" b="0" dirty="0"/>
              <a:t>Band-aid bugfix won’t help if the real problem is a design problem.</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489" name="Shape 489" descr="continuous improvement"/>
          <p:cNvSpPr txBox="1">
            <a:spLocks noGrp="1"/>
          </p:cNvSpPr>
          <p:nvPr>
            <p:ph type="ctrTitle"/>
          </p:nvPr>
        </p:nvSpPr>
        <p:spPr>
          <a:xfrm>
            <a:off x="618824" y="411675"/>
            <a:ext cx="6516493"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Kaizen - Leave it better than when you found it</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Shape 495"/>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a:t>Practices</a:t>
            </a:r>
            <a:endParaRPr dirty="0"/>
          </a:p>
        </p:txBody>
      </p:sp>
      <p:sp>
        <p:nvSpPr>
          <p:cNvPr id="496" name="Shape 496"/>
          <p:cNvSpPr txBox="1">
            <a:spLocks noGrp="1"/>
          </p:cNvSpPr>
          <p:nvPr>
            <p:ph type="subTitle" idx="1"/>
          </p:nvPr>
        </p:nvSpPr>
        <p:spPr>
          <a:prstGeom prst="rect">
            <a:avLst/>
          </a:prstGeom>
        </p:spPr>
        <p:txBody>
          <a:bodyPr spcFirstLastPara="1" wrap="square" lIns="68575" tIns="68575" rIns="68575" bIns="68575" anchor="t" anchorCtr="0">
            <a:noAutofit/>
          </a:bodyPr>
          <a:lstStyle/>
          <a:p>
            <a:pPr marL="457200" lvl="0" indent="-298450" rtl="0">
              <a:spcBef>
                <a:spcPts val="0"/>
              </a:spcBef>
              <a:spcAft>
                <a:spcPts val="0"/>
              </a:spcAft>
              <a:buClr>
                <a:srgbClr val="FFFFFF"/>
              </a:buClr>
              <a:buSzPts val="1100"/>
              <a:buChar char="●"/>
            </a:pPr>
            <a:r>
              <a:rPr lang="en" dirty="0">
                <a:solidFill>
                  <a:srgbClr val="FFFFFF"/>
                </a:solidFill>
              </a:rPr>
              <a:t>Unit testing</a:t>
            </a:r>
            <a:endParaRPr dirty="0">
              <a:solidFill>
                <a:srgbClr val="FFFFFF"/>
              </a:solidFill>
            </a:endParaRPr>
          </a:p>
          <a:p>
            <a:pPr marL="457200" lvl="0" indent="-298450" rtl="0">
              <a:spcBef>
                <a:spcPts val="0"/>
              </a:spcBef>
              <a:spcAft>
                <a:spcPts val="0"/>
              </a:spcAft>
              <a:buClr>
                <a:srgbClr val="FFFFFF"/>
              </a:buClr>
              <a:buSzPts val="1100"/>
              <a:buChar char="●"/>
            </a:pPr>
            <a:r>
              <a:rPr lang="en" dirty="0">
                <a:solidFill>
                  <a:srgbClr val="FFFFFF"/>
                </a:solidFill>
              </a:rPr>
              <a:t>Code Quality</a:t>
            </a:r>
            <a:endParaRPr dirty="0">
              <a:solidFill>
                <a:srgbClr val="FFFFFF"/>
              </a:solidFill>
            </a:endParaRPr>
          </a:p>
          <a:p>
            <a:pPr marL="457200" lvl="0" indent="-298450" rtl="0">
              <a:spcBef>
                <a:spcPts val="0"/>
              </a:spcBef>
              <a:spcAft>
                <a:spcPts val="0"/>
              </a:spcAft>
              <a:buClr>
                <a:srgbClr val="FFFFFF"/>
              </a:buClr>
              <a:buSzPts val="1100"/>
              <a:buChar char="●"/>
            </a:pPr>
            <a:r>
              <a:rPr lang="en" dirty="0">
                <a:solidFill>
                  <a:srgbClr val="FFFFFF"/>
                </a:solidFill>
              </a:rPr>
              <a:t>Code review</a:t>
            </a:r>
            <a:endParaRPr dirty="0">
              <a:solidFill>
                <a:srgbClr val="FFFFFF"/>
              </a:solidFill>
            </a:endParaRPr>
          </a:p>
          <a:p>
            <a:pPr marL="457200" lvl="0" indent="-298450" rtl="0">
              <a:spcBef>
                <a:spcPts val="0"/>
              </a:spcBef>
              <a:spcAft>
                <a:spcPts val="0"/>
              </a:spcAft>
              <a:buClr>
                <a:srgbClr val="FFFFFF"/>
              </a:buClr>
              <a:buSzPts val="1100"/>
              <a:buChar char="●"/>
            </a:pPr>
            <a:r>
              <a:rPr lang="en" dirty="0">
                <a:solidFill>
                  <a:srgbClr val="FFFFFF"/>
                </a:solidFill>
              </a:rPr>
              <a:t>Version controlling</a:t>
            </a:r>
            <a:endParaRPr dirty="0">
              <a:solidFill>
                <a:srgbClr val="FFFFFF"/>
              </a:solidFill>
            </a:endParaRPr>
          </a:p>
          <a:p>
            <a:pPr marL="457200" lvl="0" indent="-298450" rtl="0">
              <a:spcBef>
                <a:spcPts val="0"/>
              </a:spcBef>
              <a:spcAft>
                <a:spcPts val="0"/>
              </a:spcAft>
              <a:buClr>
                <a:srgbClr val="FFFFFF"/>
              </a:buClr>
              <a:buSzPts val="1100"/>
              <a:buChar char="●"/>
            </a:pPr>
            <a:r>
              <a:rPr lang="en" dirty="0">
                <a:solidFill>
                  <a:srgbClr val="FFFFFF"/>
                </a:solidFill>
              </a:rPr>
              <a:t>Continuous integration</a:t>
            </a:r>
            <a:endParaRPr dirty="0">
              <a:solidFill>
                <a:srgbClr val="FFFFFF"/>
              </a:solidFill>
            </a:endParaRPr>
          </a:p>
          <a:p>
            <a:pPr marL="0" lvl="0" indent="0" rtl="0">
              <a:spcBef>
                <a:spcPts val="0"/>
              </a:spcBef>
              <a:spcAft>
                <a:spcPts val="0"/>
              </a:spcAft>
              <a:buNone/>
            </a:pPr>
            <a:endParaRPr b="0" dirty="0"/>
          </a:p>
          <a:p>
            <a:pPr marL="0" lvl="0" indent="0" rtl="0">
              <a:spcBef>
                <a:spcPts val="0"/>
              </a:spcBef>
              <a:spcAft>
                <a:spcPts val="0"/>
              </a:spcAft>
              <a:buNone/>
            </a:pPr>
            <a:endParaRPr b="0" dirty="0"/>
          </a:p>
        </p:txBody>
      </p:sp>
      <p:pic>
        <p:nvPicPr>
          <p:cNvPr id="498" name="Shape 498" descr="Image result for practices"/>
          <p:cNvPicPr preferRelativeResize="0"/>
          <p:nvPr/>
        </p:nvPicPr>
        <p:blipFill>
          <a:blip r:embed="rId3">
            <a:alphaModFix/>
          </a:blip>
          <a:stretch>
            <a:fillRect/>
          </a:stretch>
        </p:blipFill>
        <p:spPr>
          <a:xfrm>
            <a:off x="4892987" y="1346245"/>
            <a:ext cx="2914651" cy="12255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Shape 504"/>
          <p:cNvSpPr txBox="1">
            <a:spLocks noGrp="1"/>
          </p:cNvSpPr>
          <p:nvPr>
            <p:ph type="body" idx="1"/>
          </p:nvPr>
        </p:nvSpPr>
        <p:spPr>
          <a:xfrm>
            <a:off x="618824" y="1037824"/>
            <a:ext cx="7337726" cy="2994425"/>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Practices are norms or set of guidelines that we should follow when we are developing code.</a:t>
            </a:r>
            <a:endParaRPr sz="1800" b="0" dirty="0"/>
          </a:p>
          <a:p>
            <a:pPr marL="457200" marR="0" lvl="0" indent="-342900" algn="l" rtl="0">
              <a:lnSpc>
                <a:spcPct val="100000"/>
              </a:lnSpc>
              <a:spcBef>
                <a:spcPts val="0"/>
              </a:spcBef>
              <a:spcAft>
                <a:spcPts val="0"/>
              </a:spcAft>
              <a:buSzPts val="1800"/>
              <a:buChar char="●"/>
            </a:pPr>
            <a:r>
              <a:rPr lang="en" sz="1800" b="0" dirty="0"/>
              <a:t>Introduced by coding guru after studying years of years experience.</a:t>
            </a:r>
            <a:endParaRPr sz="1800" b="0" dirty="0"/>
          </a:p>
          <a:p>
            <a:pPr marL="457200" marR="0" lvl="0" indent="-342900" algn="l" rtl="0">
              <a:lnSpc>
                <a:spcPct val="100000"/>
              </a:lnSpc>
              <a:spcBef>
                <a:spcPts val="0"/>
              </a:spcBef>
              <a:spcAft>
                <a:spcPts val="0"/>
              </a:spcAft>
              <a:buSzPts val="1800"/>
              <a:buChar char="●"/>
            </a:pPr>
            <a:r>
              <a:rPr lang="en" sz="1800" b="0" dirty="0"/>
              <a:t>These practices are being considered industry wide as best practices for software engineering.</a:t>
            </a:r>
            <a:endParaRPr sz="1800" b="0" dirty="0"/>
          </a:p>
          <a:p>
            <a:pPr marL="457200" marR="0" lvl="0" indent="-342900" algn="l" rtl="0">
              <a:lnSpc>
                <a:spcPct val="100000"/>
              </a:lnSpc>
              <a:spcBef>
                <a:spcPts val="0"/>
              </a:spcBef>
              <a:spcAft>
                <a:spcPts val="0"/>
              </a:spcAft>
              <a:buSzPts val="1800"/>
              <a:buChar char="●"/>
            </a:pPr>
            <a:r>
              <a:rPr lang="en" sz="1800" b="0" dirty="0"/>
              <a:t>Unit testing</a:t>
            </a:r>
            <a:endParaRPr sz="1800" b="0" dirty="0"/>
          </a:p>
          <a:p>
            <a:pPr marL="457200" marR="0" lvl="0" indent="-342900" algn="l" rtl="0">
              <a:lnSpc>
                <a:spcPct val="100000"/>
              </a:lnSpc>
              <a:spcBef>
                <a:spcPts val="0"/>
              </a:spcBef>
              <a:spcAft>
                <a:spcPts val="0"/>
              </a:spcAft>
              <a:buSzPts val="1800"/>
              <a:buChar char="●"/>
            </a:pPr>
            <a:r>
              <a:rPr lang="en" sz="1800" b="0" dirty="0"/>
              <a:t>Code quality</a:t>
            </a:r>
            <a:endParaRPr sz="1800" b="0" dirty="0"/>
          </a:p>
          <a:p>
            <a:pPr marL="457200" marR="0" lvl="0" indent="-342900" algn="l" rtl="0">
              <a:lnSpc>
                <a:spcPct val="100000"/>
              </a:lnSpc>
              <a:spcBef>
                <a:spcPts val="0"/>
              </a:spcBef>
              <a:spcAft>
                <a:spcPts val="0"/>
              </a:spcAft>
              <a:buSzPts val="1800"/>
              <a:buChar char="●"/>
            </a:pPr>
            <a:r>
              <a:rPr lang="en" sz="1800" b="0" dirty="0"/>
              <a:t>Code review</a:t>
            </a:r>
            <a:endParaRPr sz="1800" b="0" dirty="0"/>
          </a:p>
          <a:p>
            <a:pPr marL="457200" marR="0" lvl="0" indent="-342900" algn="l" rtl="0">
              <a:lnSpc>
                <a:spcPct val="100000"/>
              </a:lnSpc>
              <a:spcBef>
                <a:spcPts val="0"/>
              </a:spcBef>
              <a:spcAft>
                <a:spcPts val="0"/>
              </a:spcAft>
              <a:buSzPts val="1800"/>
              <a:buChar char="●"/>
            </a:pPr>
            <a:r>
              <a:rPr lang="en" sz="1800" b="0" dirty="0"/>
              <a:t>Version controlling</a:t>
            </a:r>
            <a:endParaRPr sz="1800" b="0" dirty="0"/>
          </a:p>
          <a:p>
            <a:pPr marL="457200" marR="0" lvl="0" indent="-342900" algn="l" rtl="0">
              <a:lnSpc>
                <a:spcPct val="100000"/>
              </a:lnSpc>
              <a:spcBef>
                <a:spcPts val="0"/>
              </a:spcBef>
              <a:spcAft>
                <a:spcPts val="0"/>
              </a:spcAft>
              <a:buSzPts val="1800"/>
              <a:buChar char="●"/>
            </a:pPr>
            <a:r>
              <a:rPr lang="en" sz="1800" b="0" dirty="0"/>
              <a:t>Continuous integration</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03" name="Shape 503"/>
          <p:cNvSpPr txBox="1">
            <a:spLocks noGrp="1"/>
          </p:cNvSpPr>
          <p:nvPr>
            <p:ph type="ctrTitle"/>
          </p:nvPr>
        </p:nvSpPr>
        <p:spPr>
          <a:xfrm>
            <a:off x="618824" y="411675"/>
            <a:ext cx="4696125" cy="577800"/>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Practices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Shape 510"/>
          <p:cNvSpPr txBox="1">
            <a:spLocks noGrp="1"/>
          </p:cNvSpPr>
          <p:nvPr>
            <p:ph type="body" idx="1"/>
          </p:nvPr>
        </p:nvSpPr>
        <p:spPr>
          <a:xfrm>
            <a:off x="618824" y="1056874"/>
            <a:ext cx="7515526" cy="3203975"/>
          </a:xfrm>
          <a:prstGeom prst="rect">
            <a:avLst/>
          </a:prstGeom>
        </p:spPr>
        <p:txBody>
          <a:bodyPr spcFirstLastPara="1" wrap="square" lIns="68575" tIns="68575" rIns="68575" bIns="68575" anchor="t" anchorCtr="0">
            <a:noAutofit/>
          </a:bodyPr>
          <a:lstStyle/>
          <a:p>
            <a:pPr marL="457200" lvl="0" indent="-342900" rtl="0">
              <a:lnSpc>
                <a:spcPct val="115000"/>
              </a:lnSpc>
              <a:spcBef>
                <a:spcPts val="0"/>
              </a:spcBef>
              <a:spcAft>
                <a:spcPts val="0"/>
              </a:spcAft>
              <a:buSzPts val="1800"/>
              <a:buChar char="●"/>
            </a:pPr>
            <a:r>
              <a:rPr lang="en" sz="1800" b="0" dirty="0"/>
              <a:t>Small code that verifies parts of your main code.</a:t>
            </a:r>
            <a:endParaRPr sz="1800" b="0" dirty="0"/>
          </a:p>
          <a:p>
            <a:pPr marL="457200" lvl="0" indent="-342900" rtl="0">
              <a:lnSpc>
                <a:spcPct val="115000"/>
              </a:lnSpc>
              <a:spcBef>
                <a:spcPts val="0"/>
              </a:spcBef>
              <a:spcAft>
                <a:spcPts val="0"/>
              </a:spcAft>
              <a:buSzPts val="1800"/>
              <a:buChar char="●"/>
            </a:pPr>
            <a:r>
              <a:rPr lang="en" sz="1800" b="0" dirty="0"/>
              <a:t>Unit could be a class, function, module, API etc.</a:t>
            </a:r>
            <a:endParaRPr sz="1800" b="0" dirty="0"/>
          </a:p>
          <a:p>
            <a:pPr marL="457200" lvl="0" indent="-342900" rtl="0">
              <a:lnSpc>
                <a:spcPct val="115000"/>
              </a:lnSpc>
              <a:spcBef>
                <a:spcPts val="0"/>
              </a:spcBef>
              <a:spcAft>
                <a:spcPts val="0"/>
              </a:spcAft>
              <a:buSzPts val="1800"/>
              <a:buChar char="●"/>
            </a:pPr>
            <a:r>
              <a:rPr lang="en" sz="1800" b="0" dirty="0"/>
              <a:t>Unit test will verify the class, function.. Is working as expected and delivers the expected output.</a:t>
            </a:r>
            <a:endParaRPr sz="1800" b="0" dirty="0"/>
          </a:p>
          <a:p>
            <a:pPr marL="457200" lvl="0" indent="-342900" rtl="0">
              <a:lnSpc>
                <a:spcPct val="115000"/>
              </a:lnSpc>
              <a:spcBef>
                <a:spcPts val="0"/>
              </a:spcBef>
              <a:spcAft>
                <a:spcPts val="0"/>
              </a:spcAft>
              <a:buSzPts val="1800"/>
              <a:buChar char="●"/>
            </a:pPr>
            <a:r>
              <a:rPr lang="en" sz="1800" b="0" dirty="0"/>
              <a:t>Allows developer to freely change or improve the code, make sure it didn’t break anything by running the unit test.</a:t>
            </a:r>
            <a:endParaRPr sz="1800" b="0" dirty="0"/>
          </a:p>
          <a:p>
            <a:pPr marL="457200" lvl="0" indent="-342900" rtl="0">
              <a:lnSpc>
                <a:spcPct val="115000"/>
              </a:lnSpc>
              <a:spcBef>
                <a:spcPts val="0"/>
              </a:spcBef>
              <a:spcAft>
                <a:spcPts val="0"/>
              </a:spcAft>
              <a:buSzPts val="1800"/>
              <a:buChar char="●"/>
            </a:pPr>
            <a:r>
              <a:rPr lang="en" sz="1800" b="0" dirty="0"/>
              <a:t>Unit testing will eventually make code testable which basically results an extensible code base.</a:t>
            </a:r>
            <a:endParaRPr sz="1800" b="0" dirty="0"/>
          </a:p>
          <a:p>
            <a:pPr marL="457200" lvl="0" indent="-342900" rtl="0">
              <a:lnSpc>
                <a:spcPct val="115000"/>
              </a:lnSpc>
              <a:spcBef>
                <a:spcPts val="0"/>
              </a:spcBef>
              <a:spcAft>
                <a:spcPts val="0"/>
              </a:spcAft>
              <a:buSzPts val="1800"/>
              <a:buChar char="●"/>
            </a:pPr>
            <a:r>
              <a:rPr lang="en" sz="1800" b="0" dirty="0"/>
              <a:t>Verification mechanism for developers.</a:t>
            </a:r>
            <a:endParaRPr sz="1800" b="0" dirty="0"/>
          </a:p>
          <a:p>
            <a:pPr marL="457200" lvl="0" indent="-342900" rtl="0">
              <a:lnSpc>
                <a:spcPct val="115000"/>
              </a:lnSpc>
              <a:spcBef>
                <a:spcPts val="0"/>
              </a:spcBef>
              <a:spcAft>
                <a:spcPts val="0"/>
              </a:spcAft>
              <a:buSzPts val="1800"/>
              <a:buChar char="●"/>
            </a:pPr>
            <a:r>
              <a:rPr lang="en" sz="1800" b="0" dirty="0"/>
              <a:t>Early identification of integration issues.</a:t>
            </a:r>
            <a:endParaRPr sz="1800" b="0" dirty="0"/>
          </a:p>
          <a:p>
            <a:pPr marL="0" marR="0" lvl="0" indent="0" algn="l" rtl="0">
              <a:lnSpc>
                <a:spcPct val="115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09" name="Shape 509"/>
          <p:cNvSpPr txBox="1">
            <a:spLocks noGrp="1"/>
          </p:cNvSpPr>
          <p:nvPr>
            <p:ph type="ctrTitle"/>
          </p:nvPr>
        </p:nvSpPr>
        <p:spPr>
          <a:xfrm>
            <a:off x="618824" y="411675"/>
            <a:ext cx="6086775" cy="577800"/>
          </a:xfrm>
          <a:prstGeom prst="rect">
            <a:avLst/>
          </a:prstGeom>
        </p:spPr>
        <p:txBody>
          <a:bodyPr spcFirstLastPara="1" wrap="square" lIns="68575" tIns="68575" rIns="68575" bIns="68575" anchor="t" anchorCtr="0">
            <a:noAutofit/>
          </a:bodyPr>
          <a:lstStyle/>
          <a:p>
            <a:pPr marL="0" lvl="0" indent="0" rtl="0">
              <a:lnSpc>
                <a:spcPct val="122222"/>
              </a:lnSpc>
              <a:spcBef>
                <a:spcPts val="0"/>
              </a:spcBef>
              <a:spcAft>
                <a:spcPts val="0"/>
              </a:spcAft>
              <a:buNone/>
            </a:pPr>
            <a:r>
              <a:rPr lang="en" dirty="0"/>
              <a:t>Unit testing</a:t>
            </a:r>
            <a:endParaRPr dirty="0"/>
          </a:p>
        </p:txBody>
      </p:sp>
      <p:pic>
        <p:nvPicPr>
          <p:cNvPr id="3" name="Picture 2" descr="Shape, circle&#10;&#10;Description automatically generated">
            <a:extLst>
              <a:ext uri="{FF2B5EF4-FFF2-40B4-BE49-F238E27FC236}">
                <a16:creationId xmlns:a16="http://schemas.microsoft.com/office/drawing/2014/main" id="{8B7DA10A-347C-4D69-8476-F13F8F949433}"/>
              </a:ext>
            </a:extLst>
          </p:cNvPr>
          <p:cNvPicPr>
            <a:picLocks noChangeAspect="1"/>
          </p:cNvPicPr>
          <p:nvPr/>
        </p:nvPicPr>
        <p:blipFill>
          <a:blip r:embed="rId3"/>
          <a:stretch>
            <a:fillRect/>
          </a:stretch>
        </p:blipFill>
        <p:spPr>
          <a:xfrm>
            <a:off x="7308850" y="0"/>
            <a:ext cx="1835150" cy="18351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6" name="Shape 516"/>
          <p:cNvSpPr txBox="1">
            <a:spLocks noGrp="1"/>
          </p:cNvSpPr>
          <p:nvPr>
            <p:ph type="body" idx="1"/>
          </p:nvPr>
        </p:nvSpPr>
        <p:spPr>
          <a:xfrm>
            <a:off x="618824" y="1145774"/>
            <a:ext cx="7280575" cy="3146825"/>
          </a:xfrm>
          <a:prstGeom prst="rect">
            <a:avLst/>
          </a:prstGeom>
        </p:spPr>
        <p:txBody>
          <a:bodyPr spcFirstLastPara="1" wrap="square" lIns="68575" tIns="68575" rIns="68575" bIns="68575" anchor="t" anchorCtr="0">
            <a:noAutofit/>
          </a:bodyPr>
          <a:lstStyle/>
          <a:p>
            <a:pPr marL="457200" lvl="0" indent="-342900" rtl="0">
              <a:lnSpc>
                <a:spcPct val="115000"/>
              </a:lnSpc>
              <a:spcBef>
                <a:spcPts val="0"/>
              </a:spcBef>
              <a:spcAft>
                <a:spcPts val="0"/>
              </a:spcAft>
              <a:buSzPts val="1800"/>
              <a:buChar char="●"/>
            </a:pPr>
            <a:r>
              <a:rPr lang="en" sz="1800" b="0" dirty="0"/>
              <a:t>Code to be maintainable code quality is vital.</a:t>
            </a:r>
            <a:endParaRPr sz="1800" b="0" dirty="0"/>
          </a:p>
          <a:p>
            <a:pPr marL="457200" lvl="0" indent="-342900" rtl="0">
              <a:lnSpc>
                <a:spcPct val="115000"/>
              </a:lnSpc>
              <a:spcBef>
                <a:spcPts val="0"/>
              </a:spcBef>
              <a:spcAft>
                <a:spcPts val="0"/>
              </a:spcAft>
              <a:buSzPts val="1800"/>
              <a:buChar char="●"/>
            </a:pPr>
            <a:r>
              <a:rPr lang="en" sz="1800" b="0" dirty="0"/>
              <a:t>Code should readable and easily understandable.</a:t>
            </a:r>
            <a:endParaRPr sz="1800" b="0" dirty="0"/>
          </a:p>
          <a:p>
            <a:pPr marL="457200" lvl="0" indent="-342900" rtl="0">
              <a:lnSpc>
                <a:spcPct val="115000"/>
              </a:lnSpc>
              <a:spcBef>
                <a:spcPts val="0"/>
              </a:spcBef>
              <a:spcAft>
                <a:spcPts val="0"/>
              </a:spcAft>
              <a:buSzPts val="1800"/>
              <a:buChar char="●"/>
            </a:pPr>
            <a:r>
              <a:rPr lang="en" sz="1800" b="0" dirty="0"/>
              <a:t>Code should adhere to engineering best practices as well as language and domain best practices.</a:t>
            </a:r>
            <a:endParaRPr sz="1800" b="0" dirty="0"/>
          </a:p>
          <a:p>
            <a:pPr marL="457200" lvl="0" indent="-342900" rtl="0">
              <a:lnSpc>
                <a:spcPct val="115000"/>
              </a:lnSpc>
              <a:spcBef>
                <a:spcPts val="0"/>
              </a:spcBef>
              <a:spcAft>
                <a:spcPts val="0"/>
              </a:spcAft>
              <a:buSzPts val="1800"/>
              <a:buChar char="●"/>
            </a:pPr>
            <a:r>
              <a:rPr lang="en" sz="1800" b="0" dirty="0"/>
              <a:t>Frequently analyze quality of the code using tools.</a:t>
            </a:r>
            <a:endParaRPr sz="1800" b="0" dirty="0"/>
          </a:p>
          <a:p>
            <a:pPr marL="457200" lvl="0" indent="-342900" rtl="0">
              <a:lnSpc>
                <a:spcPct val="115000"/>
              </a:lnSpc>
              <a:spcBef>
                <a:spcPts val="0"/>
              </a:spcBef>
              <a:spcAft>
                <a:spcPts val="0"/>
              </a:spcAft>
              <a:buSzPts val="1800"/>
              <a:buChar char="●"/>
            </a:pPr>
            <a:r>
              <a:rPr lang="en" sz="1800" b="0" dirty="0"/>
              <a:t>Identify potential erroneous scenarios.</a:t>
            </a:r>
            <a:endParaRPr sz="1800" b="0" dirty="0"/>
          </a:p>
          <a:p>
            <a:pPr marL="457200" lvl="0" indent="-342900" rtl="0">
              <a:lnSpc>
                <a:spcPct val="115000"/>
              </a:lnSpc>
              <a:spcBef>
                <a:spcPts val="0"/>
              </a:spcBef>
              <a:spcAft>
                <a:spcPts val="0"/>
              </a:spcAft>
              <a:buSzPts val="1800"/>
              <a:buChar char="●"/>
            </a:pPr>
            <a:r>
              <a:rPr lang="en" sz="1800" b="0" dirty="0"/>
              <a:t>Improve the performance of the code.</a:t>
            </a:r>
            <a:endParaRPr sz="1800" b="0" dirty="0"/>
          </a:p>
          <a:p>
            <a:pPr marL="457200" lvl="0" indent="-342900" rtl="0">
              <a:lnSpc>
                <a:spcPct val="115000"/>
              </a:lnSpc>
              <a:spcBef>
                <a:spcPts val="0"/>
              </a:spcBef>
              <a:spcAft>
                <a:spcPts val="0"/>
              </a:spcAft>
              <a:buSzPts val="1800"/>
              <a:buChar char="●"/>
            </a:pPr>
            <a:r>
              <a:rPr lang="en" sz="1800" b="0" dirty="0"/>
              <a:t>Code complexity, large methods and classes, meaningless identifiers, code duplication, large number of method parameters.</a:t>
            </a:r>
            <a:endParaRPr sz="1800" b="0" dirty="0"/>
          </a:p>
          <a:p>
            <a:pPr marL="0" marR="0" lvl="0" indent="0" algn="l" rtl="0">
              <a:lnSpc>
                <a:spcPct val="115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15" name="Shape 515"/>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lnSpc>
                <a:spcPct val="122222"/>
              </a:lnSpc>
              <a:spcBef>
                <a:spcPts val="0"/>
              </a:spcBef>
              <a:spcAft>
                <a:spcPts val="0"/>
              </a:spcAft>
              <a:buNone/>
            </a:pPr>
            <a:r>
              <a:rPr lang="en" dirty="0"/>
              <a:t>Code quality</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2" name="Shape 522"/>
          <p:cNvSpPr txBox="1">
            <a:spLocks noGrp="1"/>
          </p:cNvSpPr>
          <p:nvPr>
            <p:ph type="body" idx="1"/>
          </p:nvPr>
        </p:nvSpPr>
        <p:spPr>
          <a:xfrm>
            <a:off x="618824" y="1082274"/>
            <a:ext cx="7401226" cy="2937275"/>
          </a:xfrm>
          <a:prstGeom prst="rect">
            <a:avLst/>
          </a:prstGeom>
        </p:spPr>
        <p:txBody>
          <a:bodyPr spcFirstLastPara="1" wrap="square" lIns="68575" tIns="68575" rIns="68575" bIns="68575" anchor="t" anchorCtr="0">
            <a:noAutofit/>
          </a:bodyPr>
          <a:lstStyle/>
          <a:p>
            <a:pPr marL="457200" lvl="0" indent="-342900" rtl="0">
              <a:lnSpc>
                <a:spcPct val="115000"/>
              </a:lnSpc>
              <a:spcBef>
                <a:spcPts val="0"/>
              </a:spcBef>
              <a:spcAft>
                <a:spcPts val="0"/>
              </a:spcAft>
              <a:buSzPts val="1800"/>
              <a:buChar char="●"/>
            </a:pPr>
            <a:r>
              <a:rPr lang="en" sz="1800" b="0" dirty="0"/>
              <a:t>Best way to improve code quality.</a:t>
            </a:r>
            <a:endParaRPr sz="1800" b="0" dirty="0"/>
          </a:p>
          <a:p>
            <a:pPr marL="457200" lvl="0" indent="-342900" rtl="0">
              <a:lnSpc>
                <a:spcPct val="115000"/>
              </a:lnSpc>
              <a:spcBef>
                <a:spcPts val="0"/>
              </a:spcBef>
              <a:spcAft>
                <a:spcPts val="0"/>
              </a:spcAft>
              <a:buSzPts val="1800"/>
              <a:buChar char="●"/>
            </a:pPr>
            <a:r>
              <a:rPr lang="en" sz="1800" b="0" dirty="0"/>
              <a:t>Objective is to improve the code not to criticize the developer.</a:t>
            </a:r>
            <a:endParaRPr sz="1800" b="0" dirty="0"/>
          </a:p>
          <a:p>
            <a:pPr marL="457200" lvl="0" indent="-342900" rtl="0">
              <a:lnSpc>
                <a:spcPct val="115000"/>
              </a:lnSpc>
              <a:spcBef>
                <a:spcPts val="0"/>
              </a:spcBef>
              <a:spcAft>
                <a:spcPts val="0"/>
              </a:spcAft>
              <a:buSzPts val="1800"/>
              <a:buChar char="●"/>
            </a:pPr>
            <a:r>
              <a:rPr lang="en" sz="1800" b="0" dirty="0"/>
              <a:t>Improve the performance, find out the best way of resolving the problem; 4+ eyes on the code.</a:t>
            </a:r>
            <a:endParaRPr sz="1800" b="0" dirty="0"/>
          </a:p>
          <a:p>
            <a:pPr marL="457200" lvl="0" indent="-342900" rtl="0">
              <a:lnSpc>
                <a:spcPct val="115000"/>
              </a:lnSpc>
              <a:spcBef>
                <a:spcPts val="0"/>
              </a:spcBef>
              <a:spcAft>
                <a:spcPts val="0"/>
              </a:spcAft>
              <a:buSzPts val="1800"/>
              <a:buChar char="●"/>
            </a:pPr>
            <a:r>
              <a:rPr lang="en" sz="1800" b="0" dirty="0"/>
              <a:t>Review less than 400 LOC and rate should be 500 LOC per hour, do not review continuously more than hour.</a:t>
            </a:r>
            <a:endParaRPr sz="1800" b="0" dirty="0"/>
          </a:p>
          <a:p>
            <a:pPr marL="457200" lvl="0" indent="-342900" rtl="0">
              <a:lnSpc>
                <a:spcPct val="115000"/>
              </a:lnSpc>
              <a:spcBef>
                <a:spcPts val="0"/>
              </a:spcBef>
              <a:spcAft>
                <a:spcPts val="0"/>
              </a:spcAft>
              <a:buSzPts val="1800"/>
              <a:buChar char="●"/>
            </a:pPr>
            <a:r>
              <a:rPr lang="en" sz="1800" b="0" dirty="0"/>
              <a:t>Peer reviews, lead reviews and pair programming are some methods of doing code reviews.</a:t>
            </a:r>
            <a:endParaRPr sz="1800" b="0" dirty="0"/>
          </a:p>
          <a:p>
            <a:pPr marL="0" marR="0" lvl="0" indent="0" algn="l" rtl="0">
              <a:lnSpc>
                <a:spcPct val="115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21" name="Shape 521"/>
          <p:cNvSpPr txBox="1">
            <a:spLocks noGrp="1"/>
          </p:cNvSpPr>
          <p:nvPr>
            <p:ph type="ctrTitle"/>
          </p:nvPr>
        </p:nvSpPr>
        <p:spPr>
          <a:xfrm>
            <a:off x="618824" y="411675"/>
            <a:ext cx="3172125" cy="577800"/>
          </a:xfrm>
          <a:prstGeom prst="rect">
            <a:avLst/>
          </a:prstGeom>
        </p:spPr>
        <p:txBody>
          <a:bodyPr spcFirstLastPara="1" wrap="square" lIns="68575" tIns="68575" rIns="68575" bIns="68575" anchor="t" anchorCtr="0">
            <a:noAutofit/>
          </a:bodyPr>
          <a:lstStyle/>
          <a:p>
            <a:pPr marL="0" lvl="0" indent="0" rtl="0">
              <a:lnSpc>
                <a:spcPct val="122222"/>
              </a:lnSpc>
              <a:spcBef>
                <a:spcPts val="0"/>
              </a:spcBef>
              <a:spcAft>
                <a:spcPts val="0"/>
              </a:spcAft>
              <a:buNone/>
            </a:pPr>
            <a:r>
              <a:rPr lang="en" dirty="0"/>
              <a:t>Code review</a:t>
            </a:r>
            <a:endParaRPr dirty="0"/>
          </a:p>
        </p:txBody>
      </p:sp>
      <p:pic>
        <p:nvPicPr>
          <p:cNvPr id="3" name="Picture 2" descr="A picture containing text, person, sitting, indoor&#10;&#10;Description automatically generated">
            <a:extLst>
              <a:ext uri="{FF2B5EF4-FFF2-40B4-BE49-F238E27FC236}">
                <a16:creationId xmlns:a16="http://schemas.microsoft.com/office/drawing/2014/main" id="{239BB6B9-21CB-4ECE-BE72-CEC2072DF436}"/>
              </a:ext>
            </a:extLst>
          </p:cNvPr>
          <p:cNvPicPr>
            <a:picLocks noChangeAspect="1"/>
          </p:cNvPicPr>
          <p:nvPr/>
        </p:nvPicPr>
        <p:blipFill>
          <a:blip r:embed="rId3"/>
          <a:stretch>
            <a:fillRect/>
          </a:stretch>
        </p:blipFill>
        <p:spPr>
          <a:xfrm>
            <a:off x="4857750" y="3371850"/>
            <a:ext cx="1720850" cy="17208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Shape 528"/>
          <p:cNvSpPr txBox="1">
            <a:spLocks noGrp="1"/>
          </p:cNvSpPr>
          <p:nvPr>
            <p:ph type="body" idx="1"/>
          </p:nvPr>
        </p:nvSpPr>
        <p:spPr>
          <a:xfrm>
            <a:off x="618824" y="1133074"/>
            <a:ext cx="7375826" cy="2791225"/>
          </a:xfrm>
          <a:prstGeom prst="rect">
            <a:avLst/>
          </a:prstGeom>
        </p:spPr>
        <p:txBody>
          <a:bodyPr spcFirstLastPara="1" wrap="square" lIns="68575" tIns="68575" rIns="68575" bIns="68575" anchor="t" anchorCtr="0">
            <a:noAutofit/>
          </a:bodyPr>
          <a:lstStyle/>
          <a:p>
            <a:pPr marL="457200" lvl="0" indent="-342900" rtl="0">
              <a:lnSpc>
                <a:spcPct val="115000"/>
              </a:lnSpc>
              <a:spcBef>
                <a:spcPts val="0"/>
              </a:spcBef>
              <a:spcAft>
                <a:spcPts val="0"/>
              </a:spcAft>
              <a:buSzPts val="1800"/>
              <a:buChar char="●"/>
            </a:pPr>
            <a:r>
              <a:rPr lang="en" sz="1800" b="0" dirty="0"/>
              <a:t>Code should always be version controlled.</a:t>
            </a:r>
            <a:endParaRPr sz="1800" b="0" dirty="0"/>
          </a:p>
          <a:p>
            <a:pPr marL="457200" lvl="0" indent="-342900" rtl="0">
              <a:lnSpc>
                <a:spcPct val="115000"/>
              </a:lnSpc>
              <a:spcBef>
                <a:spcPts val="0"/>
              </a:spcBef>
              <a:spcAft>
                <a:spcPts val="0"/>
              </a:spcAft>
              <a:buSzPts val="1800"/>
              <a:buChar char="●"/>
            </a:pPr>
            <a:r>
              <a:rPr lang="en" sz="1800" b="0" dirty="0"/>
              <a:t>Allow developers to change and improve the code freely without being afraid of breaking the code.</a:t>
            </a:r>
            <a:endParaRPr sz="1800" b="0" dirty="0"/>
          </a:p>
          <a:p>
            <a:pPr marL="457200" lvl="0" indent="-342900" rtl="0">
              <a:lnSpc>
                <a:spcPct val="115000"/>
              </a:lnSpc>
              <a:spcBef>
                <a:spcPts val="0"/>
              </a:spcBef>
              <a:spcAft>
                <a:spcPts val="0"/>
              </a:spcAft>
              <a:buSzPts val="1800"/>
              <a:buChar char="●"/>
            </a:pPr>
            <a:r>
              <a:rPr lang="en" sz="1800" b="0" dirty="0"/>
              <a:t>Let multiple developers to collaborate on the same code base.</a:t>
            </a:r>
            <a:endParaRPr sz="1800" b="0" dirty="0"/>
          </a:p>
          <a:p>
            <a:pPr marL="457200" lvl="0" indent="-342900" rtl="0">
              <a:lnSpc>
                <a:spcPct val="115000"/>
              </a:lnSpc>
              <a:spcBef>
                <a:spcPts val="0"/>
              </a:spcBef>
              <a:spcAft>
                <a:spcPts val="0"/>
              </a:spcAft>
              <a:buSzPts val="1800"/>
              <a:buChar char="●"/>
            </a:pPr>
            <a:r>
              <a:rPr lang="en" sz="1800" b="0" dirty="0"/>
              <a:t>Remove the single point of failure in code base.</a:t>
            </a:r>
            <a:endParaRPr sz="1800" b="0" dirty="0"/>
          </a:p>
          <a:p>
            <a:pPr marL="457200" lvl="0" indent="-342900" rtl="0">
              <a:lnSpc>
                <a:spcPct val="115000"/>
              </a:lnSpc>
              <a:spcBef>
                <a:spcPts val="0"/>
              </a:spcBef>
              <a:spcAft>
                <a:spcPts val="0"/>
              </a:spcAft>
              <a:buSzPts val="1800"/>
              <a:buChar char="●"/>
            </a:pPr>
            <a:r>
              <a:rPr lang="en" sz="1800" b="0" dirty="0"/>
              <a:t>Use multiple branches tags for maintaining the code base.</a:t>
            </a:r>
            <a:endParaRPr sz="1800" b="0" dirty="0"/>
          </a:p>
          <a:p>
            <a:pPr marL="0" marR="0" lvl="0" indent="0" algn="l" rtl="0">
              <a:lnSpc>
                <a:spcPct val="115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27" name="Shape 527"/>
          <p:cNvSpPr txBox="1">
            <a:spLocks noGrp="1"/>
          </p:cNvSpPr>
          <p:nvPr>
            <p:ph type="ctrTitle"/>
          </p:nvPr>
        </p:nvSpPr>
        <p:spPr>
          <a:xfrm>
            <a:off x="618824" y="411675"/>
            <a:ext cx="5394625" cy="577800"/>
          </a:xfrm>
          <a:prstGeom prst="rect">
            <a:avLst/>
          </a:prstGeom>
        </p:spPr>
        <p:txBody>
          <a:bodyPr spcFirstLastPara="1" wrap="square" lIns="68575" tIns="68575" rIns="68575" bIns="68575" anchor="t" anchorCtr="0">
            <a:noAutofit/>
          </a:bodyPr>
          <a:lstStyle/>
          <a:p>
            <a:pPr marL="0" lvl="0" indent="0" rtl="0">
              <a:lnSpc>
                <a:spcPct val="122222"/>
              </a:lnSpc>
              <a:spcBef>
                <a:spcPts val="0"/>
              </a:spcBef>
              <a:spcAft>
                <a:spcPts val="0"/>
              </a:spcAft>
              <a:buNone/>
            </a:pPr>
            <a:r>
              <a:rPr lang="en" dirty="0"/>
              <a:t>Version controlling</a:t>
            </a:r>
            <a:endParaRPr dirty="0"/>
          </a:p>
        </p:txBody>
      </p:sp>
      <p:pic>
        <p:nvPicPr>
          <p:cNvPr id="3" name="Picture 2" descr="Logo, company name&#10;&#10;Description automatically generated">
            <a:extLst>
              <a:ext uri="{FF2B5EF4-FFF2-40B4-BE49-F238E27FC236}">
                <a16:creationId xmlns:a16="http://schemas.microsoft.com/office/drawing/2014/main" id="{08CBFC42-6E55-457C-8D96-E198A9ED1322}"/>
              </a:ext>
            </a:extLst>
          </p:cNvPr>
          <p:cNvPicPr>
            <a:picLocks noChangeAspect="1"/>
          </p:cNvPicPr>
          <p:nvPr/>
        </p:nvPicPr>
        <p:blipFill>
          <a:blip r:embed="rId3"/>
          <a:stretch>
            <a:fillRect/>
          </a:stretch>
        </p:blipFill>
        <p:spPr>
          <a:xfrm>
            <a:off x="4159250" y="3326204"/>
            <a:ext cx="2145758" cy="119618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4" name="Shape 534"/>
          <p:cNvSpPr txBox="1">
            <a:spLocks noGrp="1"/>
          </p:cNvSpPr>
          <p:nvPr>
            <p:ph type="body" idx="1"/>
          </p:nvPr>
        </p:nvSpPr>
        <p:spPr>
          <a:xfrm>
            <a:off x="618824" y="1158474"/>
            <a:ext cx="7280576" cy="2613425"/>
          </a:xfrm>
          <a:prstGeom prst="rect">
            <a:avLst/>
          </a:prstGeom>
        </p:spPr>
        <p:txBody>
          <a:bodyPr spcFirstLastPara="1" wrap="square" lIns="68575" tIns="68575" rIns="68575" bIns="68575" anchor="t" anchorCtr="0">
            <a:noAutofit/>
          </a:bodyPr>
          <a:lstStyle/>
          <a:p>
            <a:pPr marL="457200" lvl="0" indent="-342900" rtl="0">
              <a:lnSpc>
                <a:spcPct val="115000"/>
              </a:lnSpc>
              <a:spcBef>
                <a:spcPts val="0"/>
              </a:spcBef>
              <a:spcAft>
                <a:spcPts val="0"/>
              </a:spcAft>
              <a:buSzPts val="1800"/>
              <a:buChar char="●"/>
            </a:pPr>
            <a:r>
              <a:rPr lang="en" sz="1800" b="0" dirty="0"/>
              <a:t>Continuous integration is a development practice.</a:t>
            </a:r>
            <a:endParaRPr sz="1800" b="0" dirty="0"/>
          </a:p>
          <a:p>
            <a:pPr marL="457200" lvl="0" indent="-342900" rtl="0">
              <a:lnSpc>
                <a:spcPct val="115000"/>
              </a:lnSpc>
              <a:spcBef>
                <a:spcPts val="0"/>
              </a:spcBef>
              <a:spcAft>
                <a:spcPts val="0"/>
              </a:spcAft>
              <a:buSzPts val="1800"/>
              <a:buChar char="●"/>
            </a:pPr>
            <a:r>
              <a:rPr lang="en" sz="1800" b="0" dirty="0"/>
              <a:t>Developers need to check-in the code to a shared repository several times a day.</a:t>
            </a:r>
            <a:endParaRPr sz="1800" b="0" dirty="0"/>
          </a:p>
          <a:p>
            <a:pPr marL="457200" lvl="0" indent="-342900" rtl="0">
              <a:lnSpc>
                <a:spcPct val="115000"/>
              </a:lnSpc>
              <a:spcBef>
                <a:spcPts val="0"/>
              </a:spcBef>
              <a:spcAft>
                <a:spcPts val="0"/>
              </a:spcAft>
              <a:buSzPts val="1800"/>
              <a:buChar char="●"/>
            </a:pPr>
            <a:r>
              <a:rPr lang="en" sz="1800" b="0" dirty="0"/>
              <a:t>Each checking is verified by an automated build.</a:t>
            </a:r>
            <a:endParaRPr sz="1800" b="0" dirty="0"/>
          </a:p>
          <a:p>
            <a:pPr marL="457200" lvl="0" indent="-342900" rtl="0">
              <a:lnSpc>
                <a:spcPct val="115000"/>
              </a:lnSpc>
              <a:spcBef>
                <a:spcPts val="0"/>
              </a:spcBef>
              <a:spcAft>
                <a:spcPts val="0"/>
              </a:spcAft>
              <a:buSzPts val="1800"/>
              <a:buChar char="●"/>
            </a:pPr>
            <a:r>
              <a:rPr lang="en" sz="1800" b="0" dirty="0"/>
              <a:t>This allows developers to detect issues early and fix them without a delay.</a:t>
            </a:r>
            <a:endParaRPr sz="1800" b="0" dirty="0"/>
          </a:p>
          <a:p>
            <a:pPr marL="0" marR="0" lvl="0" indent="0" algn="l" rtl="0">
              <a:lnSpc>
                <a:spcPct val="115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533" name="Shape 533"/>
          <p:cNvSpPr txBox="1">
            <a:spLocks noGrp="1"/>
          </p:cNvSpPr>
          <p:nvPr>
            <p:ph type="ctrTitle"/>
          </p:nvPr>
        </p:nvSpPr>
        <p:spPr>
          <a:xfrm>
            <a:off x="618824" y="411675"/>
            <a:ext cx="5921675" cy="577800"/>
          </a:xfrm>
          <a:prstGeom prst="rect">
            <a:avLst/>
          </a:prstGeom>
        </p:spPr>
        <p:txBody>
          <a:bodyPr spcFirstLastPara="1" wrap="square" lIns="68575" tIns="68575" rIns="68575" bIns="68575" anchor="t" anchorCtr="0">
            <a:noAutofit/>
          </a:bodyPr>
          <a:lstStyle/>
          <a:p>
            <a:pPr marL="0" lvl="0" indent="0" rtl="0">
              <a:lnSpc>
                <a:spcPct val="122222"/>
              </a:lnSpc>
              <a:spcBef>
                <a:spcPts val="0"/>
              </a:spcBef>
              <a:spcAft>
                <a:spcPts val="0"/>
              </a:spcAft>
              <a:buNone/>
            </a:pPr>
            <a:r>
              <a:rPr lang="en" dirty="0"/>
              <a:t>Continuous Integration</a:t>
            </a:r>
            <a:endParaRPr dirty="0"/>
          </a:p>
        </p:txBody>
      </p:sp>
      <p:pic>
        <p:nvPicPr>
          <p:cNvPr id="3" name="Picture 2" descr="Diagram&#10;&#10;Description automatically generated">
            <a:extLst>
              <a:ext uri="{FF2B5EF4-FFF2-40B4-BE49-F238E27FC236}">
                <a16:creationId xmlns:a16="http://schemas.microsoft.com/office/drawing/2014/main" id="{927EE946-DA41-4FF2-ABBB-AE04A0F8988C}"/>
              </a:ext>
            </a:extLst>
          </p:cNvPr>
          <p:cNvPicPr>
            <a:picLocks noChangeAspect="1"/>
          </p:cNvPicPr>
          <p:nvPr/>
        </p:nvPicPr>
        <p:blipFill>
          <a:blip r:embed="rId3"/>
          <a:stretch>
            <a:fillRect/>
          </a:stretch>
        </p:blipFill>
        <p:spPr>
          <a:xfrm>
            <a:off x="4508369" y="2866674"/>
            <a:ext cx="2248031" cy="192768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pic>
        <p:nvPicPr>
          <p:cNvPr id="539" name="Shape 539"/>
          <p:cNvPicPr preferRelativeResize="0"/>
          <p:nvPr/>
        </p:nvPicPr>
        <p:blipFill>
          <a:blip r:embed="rId3">
            <a:alphaModFix/>
          </a:blip>
          <a:stretch>
            <a:fillRect/>
          </a:stretch>
        </p:blipFill>
        <p:spPr>
          <a:xfrm>
            <a:off x="2667000" y="1333500"/>
            <a:ext cx="3810000" cy="2476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a:spLocks noGrp="1"/>
          </p:cNvSpPr>
          <p:nvPr>
            <p:ph type="sldNum" idx="4294967295"/>
          </p:nvPr>
        </p:nvSpPr>
        <p:spPr>
          <a:xfrm>
            <a:off x="8594725" y="4749800"/>
            <a:ext cx="549275" cy="3937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sz="1000">
                <a:solidFill>
                  <a:schemeClr val="lt2"/>
                </a:solidFill>
              </a:rPr>
              <a:t>39</a:t>
            </a:fld>
            <a:endParaRPr sz="1000" dirty="0">
              <a:solidFill>
                <a:schemeClr val="lt2"/>
              </a:solidFill>
            </a:endParaRPr>
          </a:p>
        </p:txBody>
      </p:sp>
      <p:pic>
        <p:nvPicPr>
          <p:cNvPr id="545" name="Shape 545"/>
          <p:cNvPicPr preferRelativeResize="0"/>
          <p:nvPr/>
        </p:nvPicPr>
        <p:blipFill>
          <a:blip r:embed="rId3">
            <a:alphaModFix/>
          </a:blip>
          <a:stretch>
            <a:fillRect/>
          </a:stretch>
        </p:blipFill>
        <p:spPr>
          <a:xfrm>
            <a:off x="1107634" y="2"/>
            <a:ext cx="6850841"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Shape 318"/>
          <p:cNvSpPr txBox="1">
            <a:spLocks noGrp="1"/>
          </p:cNvSpPr>
          <p:nvPr>
            <p:ph type="body" idx="1"/>
          </p:nvPr>
        </p:nvSpPr>
        <p:spPr>
          <a:xfrm>
            <a:off x="618824" y="957088"/>
            <a:ext cx="7537623" cy="2746521"/>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Deliver industry practices and principles in software engineering and encourage student to use them in their development. </a:t>
            </a:r>
            <a:endParaRPr sz="1800" b="0" dirty="0"/>
          </a:p>
          <a:p>
            <a:pPr marL="457200" marR="0" lvl="0" indent="-342900" algn="l" rtl="0">
              <a:lnSpc>
                <a:spcPct val="100000"/>
              </a:lnSpc>
              <a:spcBef>
                <a:spcPts val="0"/>
              </a:spcBef>
              <a:spcAft>
                <a:spcPts val="0"/>
              </a:spcAft>
              <a:buSzPts val="1800"/>
              <a:buChar char="●"/>
            </a:pPr>
            <a:r>
              <a:rPr lang="en" sz="1800" b="0" dirty="0"/>
              <a:t>Let student to discover new trends two industry leading software development languages.</a:t>
            </a:r>
            <a:endParaRPr sz="1800" b="0" dirty="0"/>
          </a:p>
          <a:p>
            <a:pPr marL="457200" marR="0" lvl="0" indent="-342900" algn="l" rtl="0">
              <a:lnSpc>
                <a:spcPct val="100000"/>
              </a:lnSpc>
              <a:spcBef>
                <a:spcPts val="0"/>
              </a:spcBef>
              <a:spcAft>
                <a:spcPts val="0"/>
              </a:spcAft>
              <a:buSzPts val="1800"/>
              <a:buChar char="●"/>
            </a:pPr>
            <a:r>
              <a:rPr lang="en" sz="1800" b="0" dirty="0"/>
              <a:t>Deliver sufficient knowledge on JavaScript and Java full stack development.</a:t>
            </a:r>
            <a:endParaRPr sz="1800" b="0" dirty="0"/>
          </a:p>
          <a:p>
            <a:pPr marL="457200" lvl="0" indent="-342900" rtl="0">
              <a:lnSpc>
                <a:spcPct val="100000"/>
              </a:lnSpc>
              <a:spcBef>
                <a:spcPts val="0"/>
              </a:spcBef>
              <a:spcAft>
                <a:spcPts val="0"/>
              </a:spcAft>
              <a:buSzPts val="1800"/>
              <a:buChar char="●"/>
            </a:pPr>
            <a:r>
              <a:rPr lang="en" sz="1800" b="0" dirty="0"/>
              <a:t>Deliver an introduction NoSQL databases, MongoDB and how to use MongoDB in full stack development.</a:t>
            </a:r>
            <a:endParaRPr sz="1800" b="0" dirty="0"/>
          </a:p>
          <a:p>
            <a:pPr marL="457200" lvl="0" indent="-342900" rtl="0">
              <a:lnSpc>
                <a:spcPct val="100000"/>
              </a:lnSpc>
              <a:spcBef>
                <a:spcPts val="0"/>
              </a:spcBef>
              <a:spcAft>
                <a:spcPts val="0"/>
              </a:spcAft>
              <a:buSzPts val="1800"/>
              <a:buChar char="●"/>
            </a:pPr>
            <a:r>
              <a:rPr lang="en" sz="1800" b="0" dirty="0"/>
              <a:t>Introduction to REST style web services.</a:t>
            </a:r>
            <a:endParaRPr sz="1800" b="0" dirty="0"/>
          </a:p>
          <a:p>
            <a:pPr marL="457200" marR="0" lvl="0" indent="-342900" algn="l" rtl="0">
              <a:lnSpc>
                <a:spcPct val="100000"/>
              </a:lnSpc>
              <a:spcBef>
                <a:spcPts val="0"/>
              </a:spcBef>
              <a:spcAft>
                <a:spcPts val="0"/>
              </a:spcAft>
              <a:buSzPts val="1800"/>
              <a:buChar char="●"/>
            </a:pPr>
            <a:r>
              <a:rPr lang="en" sz="1800" b="0" dirty="0"/>
              <a:t>Introduce student to industry leading frameworks in web application and web service development along with leading architecture and authentication mechanisms being followed in industry.</a:t>
            </a:r>
            <a:endParaRPr b="0" dirty="0"/>
          </a:p>
        </p:txBody>
      </p:sp>
      <p:sp>
        <p:nvSpPr>
          <p:cNvPr id="317" name="Shape 317"/>
          <p:cNvSpPr txBox="1">
            <a:spLocks noGrp="1"/>
          </p:cNvSpPr>
          <p:nvPr>
            <p:ph type="ctrTitle"/>
          </p:nvPr>
        </p:nvSpPr>
        <p:spPr>
          <a:xfrm>
            <a:off x="618824" y="411674"/>
            <a:ext cx="3534299" cy="627083"/>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Objectives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2" name="Title 1">
            <a:extLst>
              <a:ext uri="{FF2B5EF4-FFF2-40B4-BE49-F238E27FC236}">
                <a16:creationId xmlns:a16="http://schemas.microsoft.com/office/drawing/2014/main" id="{47EEC80E-52C2-4880-901D-14670B444E1A}"/>
              </a:ext>
            </a:extLst>
          </p:cNvPr>
          <p:cNvSpPr>
            <a:spLocks noGrp="1"/>
          </p:cNvSpPr>
          <p:nvPr>
            <p:ph type="ctrTitle"/>
          </p:nvPr>
        </p:nvSpPr>
        <p:spPr/>
        <p:txBody>
          <a:bodyPr/>
          <a:lstStyle/>
          <a:p>
            <a:r>
              <a:rPr lang="en-US" dirty="0"/>
              <a:t>Objective</a:t>
            </a:r>
          </a:p>
        </p:txBody>
      </p:sp>
      <p:sp>
        <p:nvSpPr>
          <p:cNvPr id="323" name="Shape 323"/>
          <p:cNvSpPr txBox="1">
            <a:spLocks noGrp="1"/>
          </p:cNvSpPr>
          <p:nvPr>
            <p:ph type="subTitle" idx="1"/>
          </p:nvPr>
        </p:nvSpPr>
        <p:spPr>
          <a:prstGeom prst="rect">
            <a:avLst/>
          </a:prstGeom>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None/>
            </a:pPr>
            <a:r>
              <a:rPr lang="en" sz="1800" b="0" dirty="0"/>
              <a:t>A student should be able to develop a full stack web application using JavaScripts and MongoDB while applying engineering principles and practices and should be able to replace the backend service code with a Java web service.</a:t>
            </a:r>
            <a:endParaRPr sz="1800" b="0" dirty="0"/>
          </a:p>
          <a:p>
            <a:pPr marL="0" lvl="0" indent="0" rtl="0">
              <a:spcBef>
                <a:spcPts val="1600"/>
              </a:spcBef>
              <a:spcAft>
                <a:spcPts val="0"/>
              </a:spcAft>
              <a:buNone/>
            </a:pPr>
            <a:endParaRPr b="0" dirty="0"/>
          </a:p>
        </p:txBody>
      </p:sp>
      <p:pic>
        <p:nvPicPr>
          <p:cNvPr id="324" name="Shape 324"/>
          <p:cNvPicPr preferRelativeResize="0"/>
          <p:nvPr/>
        </p:nvPicPr>
        <p:blipFill>
          <a:blip r:embed="rId3">
            <a:alphaModFix/>
          </a:blip>
          <a:stretch>
            <a:fillRect/>
          </a:stretch>
        </p:blipFill>
        <p:spPr>
          <a:xfrm>
            <a:off x="3621024" y="3745382"/>
            <a:ext cx="1910076" cy="12003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0" name="Shape 330"/>
          <p:cNvSpPr txBox="1">
            <a:spLocks noGrp="1"/>
          </p:cNvSpPr>
          <p:nvPr>
            <p:ph type="body" idx="1"/>
          </p:nvPr>
        </p:nvSpPr>
        <p:spPr>
          <a:xfrm>
            <a:off x="618823" y="1030212"/>
            <a:ext cx="8166731" cy="2892338"/>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JavaScript</a:t>
            </a:r>
            <a:endParaRPr sz="1800" b="0" dirty="0"/>
          </a:p>
          <a:p>
            <a:pPr marL="457200" marR="0" lvl="0" indent="-342900" algn="l" rtl="0">
              <a:lnSpc>
                <a:spcPct val="100000"/>
              </a:lnSpc>
              <a:spcBef>
                <a:spcPts val="0"/>
              </a:spcBef>
              <a:spcAft>
                <a:spcPts val="0"/>
              </a:spcAft>
              <a:buSzPts val="1800"/>
              <a:buChar char="●"/>
            </a:pPr>
            <a:r>
              <a:rPr lang="en" sz="1800" b="0" dirty="0"/>
              <a:t>React JS</a:t>
            </a:r>
            <a:endParaRPr sz="1800" b="0" dirty="0"/>
          </a:p>
          <a:p>
            <a:pPr marL="457200" marR="0" lvl="0" indent="-342900" algn="l" rtl="0">
              <a:lnSpc>
                <a:spcPct val="100000"/>
              </a:lnSpc>
              <a:spcBef>
                <a:spcPts val="0"/>
              </a:spcBef>
              <a:spcAft>
                <a:spcPts val="0"/>
              </a:spcAft>
              <a:buSzPts val="1800"/>
              <a:buChar char="●"/>
            </a:pPr>
            <a:r>
              <a:rPr lang="en" sz="1800" b="0" dirty="0"/>
              <a:t>NodeJS</a:t>
            </a:r>
            <a:endParaRPr sz="1800" b="0" dirty="0"/>
          </a:p>
          <a:p>
            <a:pPr marL="457200" marR="0" lvl="0" indent="-342900" algn="l" rtl="0">
              <a:lnSpc>
                <a:spcPct val="100000"/>
              </a:lnSpc>
              <a:spcBef>
                <a:spcPts val="0"/>
              </a:spcBef>
              <a:spcAft>
                <a:spcPts val="0"/>
              </a:spcAft>
              <a:buSzPts val="1800"/>
              <a:buChar char="●"/>
            </a:pPr>
            <a:r>
              <a:rPr lang="en" sz="1800" b="0" dirty="0"/>
              <a:t>ExpressJS/KoaJS</a:t>
            </a:r>
            <a:endParaRPr lang="en" dirty="0"/>
          </a:p>
          <a:p>
            <a:pPr marL="457200" marR="0" lvl="0" indent="-342900" algn="l" rtl="0">
              <a:lnSpc>
                <a:spcPct val="100000"/>
              </a:lnSpc>
              <a:spcBef>
                <a:spcPts val="0"/>
              </a:spcBef>
              <a:spcAft>
                <a:spcPts val="0"/>
              </a:spcAft>
              <a:buSzPts val="1800"/>
              <a:buChar char="●"/>
            </a:pPr>
            <a:r>
              <a:rPr lang="en" sz="1800" b="0" dirty="0"/>
              <a:t>Java</a:t>
            </a:r>
            <a:endParaRPr sz="1800" b="0" dirty="0"/>
          </a:p>
          <a:p>
            <a:pPr marL="457200" marR="0" lvl="0" indent="-342900" algn="l" rtl="0">
              <a:lnSpc>
                <a:spcPct val="100000"/>
              </a:lnSpc>
              <a:spcBef>
                <a:spcPts val="0"/>
              </a:spcBef>
              <a:spcAft>
                <a:spcPts val="0"/>
              </a:spcAft>
              <a:buSzPts val="1800"/>
              <a:buChar char="●"/>
            </a:pPr>
            <a:r>
              <a:rPr lang="en" sz="1800" b="0" dirty="0"/>
              <a:t>Spring Boot</a:t>
            </a:r>
            <a:endParaRPr sz="1800" b="0" dirty="0"/>
          </a:p>
          <a:p>
            <a:pPr marL="457200" marR="0" lvl="0" indent="-342900" algn="l" rtl="0">
              <a:lnSpc>
                <a:spcPct val="100000"/>
              </a:lnSpc>
              <a:spcBef>
                <a:spcPts val="0"/>
              </a:spcBef>
              <a:spcAft>
                <a:spcPts val="0"/>
              </a:spcAft>
              <a:buSzPts val="1800"/>
              <a:buChar char="●"/>
            </a:pPr>
            <a:r>
              <a:rPr lang="en" sz="1800" b="0" dirty="0"/>
              <a:t>MongoDB</a:t>
            </a:r>
            <a:endParaRPr sz="1800" b="0" dirty="0"/>
          </a:p>
          <a:p>
            <a:pPr marL="0" lvl="0" indent="0" rtl="0">
              <a:spcBef>
                <a:spcPts val="1600"/>
              </a:spcBef>
              <a:spcAft>
                <a:spcPts val="0"/>
              </a:spcAft>
              <a:buNone/>
            </a:pPr>
            <a:endParaRPr b="0" dirty="0"/>
          </a:p>
        </p:txBody>
      </p:sp>
      <p:sp>
        <p:nvSpPr>
          <p:cNvPr id="329" name="Shape 329"/>
          <p:cNvSpPr txBox="1">
            <a:spLocks noGrp="1"/>
          </p:cNvSpPr>
          <p:nvPr>
            <p:ph type="ctrTitle"/>
          </p:nvPr>
        </p:nvSpPr>
        <p:spPr>
          <a:xfrm>
            <a:off x="618824" y="411675"/>
            <a:ext cx="5328433" cy="595688"/>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What are we going to cover?</a:t>
            </a:r>
            <a:endParaRPr dirty="0"/>
          </a:p>
        </p:txBody>
      </p:sp>
      <p:pic>
        <p:nvPicPr>
          <p:cNvPr id="331" name="Shape 331"/>
          <p:cNvPicPr preferRelativeResize="0"/>
          <p:nvPr/>
        </p:nvPicPr>
        <p:blipFill>
          <a:blip r:embed="rId3">
            <a:alphaModFix/>
          </a:blip>
          <a:stretch>
            <a:fillRect/>
          </a:stretch>
        </p:blipFill>
        <p:spPr>
          <a:xfrm>
            <a:off x="3513389" y="1308187"/>
            <a:ext cx="2726434" cy="741200"/>
          </a:xfrm>
          <a:prstGeom prst="rect">
            <a:avLst/>
          </a:prstGeom>
          <a:noFill/>
          <a:ln>
            <a:noFill/>
          </a:ln>
        </p:spPr>
      </p:pic>
      <p:pic>
        <p:nvPicPr>
          <p:cNvPr id="332" name="Shape 332"/>
          <p:cNvPicPr preferRelativeResize="0"/>
          <p:nvPr/>
        </p:nvPicPr>
        <p:blipFill>
          <a:blip r:embed="rId4">
            <a:alphaModFix/>
          </a:blip>
          <a:stretch>
            <a:fillRect/>
          </a:stretch>
        </p:blipFill>
        <p:spPr>
          <a:xfrm>
            <a:off x="4961842" y="3405938"/>
            <a:ext cx="2726434" cy="1143000"/>
          </a:xfrm>
          <a:prstGeom prst="rect">
            <a:avLst/>
          </a:prstGeom>
          <a:noFill/>
          <a:ln>
            <a:noFill/>
          </a:ln>
        </p:spPr>
      </p:pic>
      <p:pic>
        <p:nvPicPr>
          <p:cNvPr id="334" name="Shape 334"/>
          <p:cNvPicPr preferRelativeResize="0"/>
          <p:nvPr/>
        </p:nvPicPr>
        <p:blipFill>
          <a:blip r:embed="rId5">
            <a:alphaModFix/>
          </a:blip>
          <a:stretch>
            <a:fillRect/>
          </a:stretch>
        </p:blipFill>
        <p:spPr>
          <a:xfrm>
            <a:off x="2659228" y="3809762"/>
            <a:ext cx="1962150" cy="1143000"/>
          </a:xfrm>
          <a:prstGeom prst="rect">
            <a:avLst/>
          </a:prstGeom>
          <a:noFill/>
          <a:ln>
            <a:noFill/>
          </a:ln>
        </p:spPr>
      </p:pic>
      <p:pic>
        <p:nvPicPr>
          <p:cNvPr id="335" name="Shape 335"/>
          <p:cNvPicPr preferRelativeResize="0"/>
          <p:nvPr/>
        </p:nvPicPr>
        <p:blipFill>
          <a:blip r:embed="rId6">
            <a:alphaModFix/>
          </a:blip>
          <a:stretch>
            <a:fillRect/>
          </a:stretch>
        </p:blipFill>
        <p:spPr>
          <a:xfrm>
            <a:off x="6859642" y="337388"/>
            <a:ext cx="2079532" cy="883562"/>
          </a:xfrm>
          <a:prstGeom prst="rect">
            <a:avLst/>
          </a:prstGeom>
          <a:noFill/>
          <a:ln>
            <a:noFill/>
          </a:ln>
        </p:spPr>
      </p:pic>
      <p:pic>
        <p:nvPicPr>
          <p:cNvPr id="336" name="Shape 336"/>
          <p:cNvPicPr preferRelativeResize="0"/>
          <p:nvPr/>
        </p:nvPicPr>
        <p:blipFill>
          <a:blip r:embed="rId7">
            <a:alphaModFix/>
          </a:blip>
          <a:stretch>
            <a:fillRect/>
          </a:stretch>
        </p:blipFill>
        <p:spPr>
          <a:xfrm>
            <a:off x="110412" y="3030332"/>
            <a:ext cx="1403681" cy="1014974"/>
          </a:xfrm>
          <a:prstGeom prst="rect">
            <a:avLst/>
          </a:prstGeom>
          <a:noFill/>
          <a:ln>
            <a:noFill/>
          </a:ln>
        </p:spPr>
      </p:pic>
      <p:pic>
        <p:nvPicPr>
          <p:cNvPr id="3" name="Picture 2" descr="A picture containing text, clipart&#10;&#10;Description automatically generated">
            <a:extLst>
              <a:ext uri="{FF2B5EF4-FFF2-40B4-BE49-F238E27FC236}">
                <a16:creationId xmlns:a16="http://schemas.microsoft.com/office/drawing/2014/main" id="{FB6249C8-31D3-4538-9D26-E3D01082F0DB}"/>
              </a:ext>
            </a:extLst>
          </p:cNvPr>
          <p:cNvPicPr>
            <a:picLocks noChangeAspect="1"/>
          </p:cNvPicPr>
          <p:nvPr/>
        </p:nvPicPr>
        <p:blipFill>
          <a:blip r:embed="rId8"/>
          <a:stretch>
            <a:fillRect/>
          </a:stretch>
        </p:blipFill>
        <p:spPr>
          <a:xfrm>
            <a:off x="6706022" y="1919688"/>
            <a:ext cx="2079532" cy="912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a:spLocks noGrp="1"/>
          </p:cNvSpPr>
          <p:nvPr>
            <p:ph type="body" idx="1"/>
          </p:nvPr>
        </p:nvSpPr>
        <p:spPr>
          <a:xfrm>
            <a:off x="745433" y="1039095"/>
            <a:ext cx="7420861" cy="2956130"/>
          </a:xfrm>
          <a:prstGeom prst="rect">
            <a:avLst/>
          </a:prstGeom>
        </p:spPr>
        <p:txBody>
          <a:bodyPr spcFirstLastPara="1" wrap="square" lIns="68575" tIns="68575" rIns="68575" bIns="68575" anchor="t" anchorCtr="0">
            <a:noAutofit/>
          </a:bodyPr>
          <a:lstStyle/>
          <a:p>
            <a:pPr marL="457200" marR="0" lvl="0" indent="-342900" algn="l" rtl="0">
              <a:lnSpc>
                <a:spcPct val="100000"/>
              </a:lnSpc>
              <a:spcBef>
                <a:spcPts val="0"/>
              </a:spcBef>
              <a:spcAft>
                <a:spcPts val="0"/>
              </a:spcAft>
              <a:buSzPts val="1800"/>
              <a:buChar char="●"/>
            </a:pPr>
            <a:r>
              <a:rPr lang="en" sz="1800" b="0" dirty="0"/>
              <a:t>Evaluation is based on applying the concepts and learnings in practical applications.</a:t>
            </a:r>
            <a:endParaRPr sz="1800" b="0" dirty="0"/>
          </a:p>
          <a:p>
            <a:pPr marL="457200" marR="0" lvl="0" indent="-342900" algn="l" rtl="0">
              <a:lnSpc>
                <a:spcPct val="100000"/>
              </a:lnSpc>
              <a:spcBef>
                <a:spcPts val="0"/>
              </a:spcBef>
              <a:spcAft>
                <a:spcPts val="0"/>
              </a:spcAft>
              <a:buSzPts val="1800"/>
              <a:buChar char="●"/>
            </a:pPr>
            <a:r>
              <a:rPr lang="en" sz="1800" b="0" dirty="0"/>
              <a:t>Technical blog.</a:t>
            </a:r>
            <a:endParaRPr sz="1800" b="0" dirty="0"/>
          </a:p>
          <a:p>
            <a:pPr marL="457200" marR="0" lvl="0" indent="-342900" algn="l" rtl="0">
              <a:lnSpc>
                <a:spcPct val="100000"/>
              </a:lnSpc>
              <a:spcBef>
                <a:spcPts val="0"/>
              </a:spcBef>
              <a:spcAft>
                <a:spcPts val="0"/>
              </a:spcAft>
              <a:buSzPts val="1800"/>
              <a:buChar char="●"/>
            </a:pPr>
            <a:r>
              <a:rPr lang="en" sz="1800" b="0" dirty="0"/>
              <a:t>1 lab examinations.</a:t>
            </a:r>
            <a:endParaRPr sz="1800" b="0" dirty="0"/>
          </a:p>
          <a:p>
            <a:pPr marL="457200" marR="0" lvl="0" indent="-342900" algn="l" rtl="0">
              <a:lnSpc>
                <a:spcPct val="100000"/>
              </a:lnSpc>
              <a:spcBef>
                <a:spcPts val="0"/>
              </a:spcBef>
              <a:spcAft>
                <a:spcPts val="0"/>
              </a:spcAft>
              <a:buSzPts val="1800"/>
              <a:buChar char="●"/>
            </a:pPr>
            <a:r>
              <a:rPr lang="en" sz="1800" b="0" dirty="0"/>
              <a:t>Midterm examination.</a:t>
            </a:r>
          </a:p>
          <a:p>
            <a:pPr marL="457200" marR="0" lvl="0" indent="-342900" algn="l" rtl="0">
              <a:lnSpc>
                <a:spcPct val="100000"/>
              </a:lnSpc>
              <a:spcBef>
                <a:spcPts val="0"/>
              </a:spcBef>
              <a:spcAft>
                <a:spcPts val="0"/>
              </a:spcAft>
              <a:buSzPts val="1800"/>
              <a:buChar char="●"/>
            </a:pPr>
            <a:r>
              <a:rPr lang="en" dirty="0"/>
              <a:t>Hackathon</a:t>
            </a:r>
          </a:p>
          <a:p>
            <a:pPr marL="457200" marR="0" lvl="0" indent="-342900" algn="l" rtl="0">
              <a:lnSpc>
                <a:spcPct val="100000"/>
              </a:lnSpc>
              <a:spcBef>
                <a:spcPts val="0"/>
              </a:spcBef>
              <a:spcAft>
                <a:spcPts val="0"/>
              </a:spcAft>
              <a:buSzPts val="1800"/>
              <a:buChar char="●"/>
            </a:pPr>
            <a:r>
              <a:rPr lang="en" sz="1800" b="0" dirty="0"/>
              <a:t>In class marks</a:t>
            </a:r>
            <a:endParaRPr sz="1800" b="0" dirty="0"/>
          </a:p>
          <a:p>
            <a:pPr marL="457200" marR="0" lvl="0" indent="-342900" algn="l" rtl="0">
              <a:lnSpc>
                <a:spcPct val="100000"/>
              </a:lnSpc>
              <a:spcBef>
                <a:spcPts val="0"/>
              </a:spcBef>
              <a:spcAft>
                <a:spcPts val="0"/>
              </a:spcAft>
              <a:buSzPts val="1800"/>
              <a:buChar char="●"/>
            </a:pPr>
            <a:r>
              <a:rPr lang="en" sz="1800" b="0" dirty="0"/>
              <a:t>Group project.</a:t>
            </a:r>
            <a:endParaRPr sz="1800" b="0" dirty="0"/>
          </a:p>
          <a:p>
            <a:pPr marL="457200" marR="0" lvl="0" indent="-342900" algn="l" rtl="0">
              <a:lnSpc>
                <a:spcPct val="100000"/>
              </a:lnSpc>
              <a:spcBef>
                <a:spcPts val="0"/>
              </a:spcBef>
              <a:spcAft>
                <a:spcPts val="0"/>
              </a:spcAft>
              <a:buSzPts val="1800"/>
              <a:buChar char="●"/>
            </a:pPr>
            <a:r>
              <a:rPr lang="en" sz="1800" b="0" dirty="0"/>
              <a:t>Final examination.</a:t>
            </a:r>
            <a:endParaRPr sz="1800" b="0" dirty="0"/>
          </a:p>
          <a:p>
            <a:pPr marL="0" marR="0" lvl="0" indent="0" algn="l" rtl="0">
              <a:lnSpc>
                <a:spcPct val="100000"/>
              </a:lnSpc>
              <a:spcBef>
                <a:spcPts val="1600"/>
              </a:spcBef>
              <a:spcAft>
                <a:spcPts val="0"/>
              </a:spcAft>
              <a:buNone/>
            </a:pPr>
            <a:endParaRPr sz="1800" b="0" dirty="0"/>
          </a:p>
          <a:p>
            <a:pPr marL="0" lvl="0" indent="0" rtl="0">
              <a:spcBef>
                <a:spcPts val="1600"/>
              </a:spcBef>
              <a:spcAft>
                <a:spcPts val="0"/>
              </a:spcAft>
              <a:buNone/>
            </a:pPr>
            <a:endParaRPr b="0" dirty="0"/>
          </a:p>
        </p:txBody>
      </p:sp>
      <p:sp>
        <p:nvSpPr>
          <p:cNvPr id="341" name="Shape 341"/>
          <p:cNvSpPr txBox="1">
            <a:spLocks noGrp="1"/>
          </p:cNvSpPr>
          <p:nvPr>
            <p:ph type="ctrTitle"/>
          </p:nvPr>
        </p:nvSpPr>
        <p:spPr>
          <a:xfrm>
            <a:off x="618824" y="411675"/>
            <a:ext cx="6407987" cy="516793"/>
          </a:xfrm>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Evaluation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Shape 347"/>
          <p:cNvPicPr preferRelativeResize="0"/>
          <p:nvPr/>
        </p:nvPicPr>
        <p:blipFill>
          <a:blip r:embed="rId3">
            <a:alphaModFix/>
          </a:blip>
          <a:stretch>
            <a:fillRect/>
          </a:stretch>
        </p:blipFill>
        <p:spPr>
          <a:xfrm>
            <a:off x="2498275" y="152400"/>
            <a:ext cx="414745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ctrTitle"/>
          </p:nvPr>
        </p:nvSpPr>
        <p:spPr>
          <a:prstGeom prst="rect">
            <a:avLst/>
          </a:prstGeom>
        </p:spPr>
        <p:txBody>
          <a:bodyPr spcFirstLastPara="1" wrap="square" lIns="68575" tIns="68575" rIns="68575" bIns="68575" anchor="t" anchorCtr="0">
            <a:noAutofit/>
          </a:bodyPr>
          <a:lstStyle/>
          <a:p>
            <a:pPr marL="0" lvl="0" indent="0" rtl="0">
              <a:spcBef>
                <a:spcPts val="0"/>
              </a:spcBef>
              <a:spcAft>
                <a:spcPts val="0"/>
              </a:spcAft>
              <a:buNone/>
            </a:pPr>
            <a:r>
              <a:rPr lang="en" dirty="0"/>
              <a:t>Principles</a:t>
            </a:r>
            <a:endParaRPr dirty="0"/>
          </a:p>
        </p:txBody>
      </p:sp>
      <p:sp>
        <p:nvSpPr>
          <p:cNvPr id="353" name="Shape 353"/>
          <p:cNvSpPr txBox="1">
            <a:spLocks noGrp="1"/>
          </p:cNvSpPr>
          <p:nvPr>
            <p:ph type="subTitle" idx="1"/>
          </p:nvPr>
        </p:nvSpPr>
        <p:spPr>
          <a:xfrm>
            <a:off x="1791586" y="2417449"/>
            <a:ext cx="6065219" cy="2386667"/>
          </a:xfrm>
          <a:prstGeom prst="rect">
            <a:avLst/>
          </a:prstGeom>
        </p:spPr>
        <p:txBody>
          <a:bodyPr spcFirstLastPara="1" wrap="square" lIns="68575" tIns="68575" rIns="68575" bIns="68575" anchor="t" anchorCtr="0">
            <a:noAutofit/>
          </a:bodyPr>
          <a:lstStyle/>
          <a:p>
            <a:pPr marL="457200" lvl="0" indent="-298450" rtl="0">
              <a:spcBef>
                <a:spcPts val="0"/>
              </a:spcBef>
              <a:spcAft>
                <a:spcPts val="0"/>
              </a:spcAft>
              <a:buSzPts val="1100"/>
              <a:buChar char="●"/>
            </a:pPr>
            <a:r>
              <a:rPr lang="en" dirty="0"/>
              <a:t>S.O.L.I.D</a:t>
            </a:r>
            <a:endParaRPr dirty="0"/>
          </a:p>
          <a:p>
            <a:pPr marL="457200" lvl="0" indent="-298450" rtl="0">
              <a:spcBef>
                <a:spcPts val="0"/>
              </a:spcBef>
              <a:spcAft>
                <a:spcPts val="0"/>
              </a:spcAft>
              <a:buSzPts val="1100"/>
              <a:buChar char="●"/>
            </a:pPr>
            <a:r>
              <a:rPr lang="en" dirty="0"/>
              <a:t>Guidelines - Approaching the solution</a:t>
            </a:r>
            <a:endParaRPr dirty="0"/>
          </a:p>
          <a:p>
            <a:pPr marL="457200" lvl="0" indent="-298450" rtl="0">
              <a:spcBef>
                <a:spcPts val="0"/>
              </a:spcBef>
              <a:spcAft>
                <a:spcPts val="0"/>
              </a:spcAft>
              <a:buSzPts val="1100"/>
              <a:buChar char="●"/>
            </a:pPr>
            <a:r>
              <a:rPr lang="en" dirty="0"/>
              <a:t>Guidelines - Implementing the solution.</a:t>
            </a:r>
            <a:endParaRPr dirty="0"/>
          </a:p>
          <a:p>
            <a:pPr marL="457200" lvl="0" indent="-298450" rtl="0">
              <a:spcBef>
                <a:spcPts val="0"/>
              </a:spcBef>
              <a:spcAft>
                <a:spcPts val="0"/>
              </a:spcAft>
              <a:buSzPts val="1100"/>
              <a:buChar char="●"/>
            </a:pPr>
            <a:r>
              <a:rPr lang="en" dirty="0"/>
              <a:t>Practices</a:t>
            </a:r>
            <a:endParaRPr dirty="0"/>
          </a:p>
          <a:p>
            <a:pPr lvl="6">
              <a:buClr>
                <a:srgbClr val="FFFFFF"/>
              </a:buClr>
              <a:buSzPts val="1400"/>
              <a:buChar char="○"/>
            </a:pPr>
            <a:r>
              <a:rPr lang="en" dirty="0">
                <a:solidFill>
                  <a:srgbClr val="FFFFFF"/>
                </a:solidFill>
              </a:rPr>
              <a:t>Unit testing</a:t>
            </a:r>
            <a:endParaRPr dirty="0">
              <a:solidFill>
                <a:srgbClr val="FFFFFF"/>
              </a:solidFill>
            </a:endParaRPr>
          </a:p>
          <a:p>
            <a:pPr lvl="6">
              <a:buClr>
                <a:srgbClr val="FFFFFF"/>
              </a:buClr>
              <a:buSzPts val="1400"/>
              <a:buChar char="○"/>
            </a:pPr>
            <a:r>
              <a:rPr lang="en" dirty="0">
                <a:solidFill>
                  <a:srgbClr val="FFFFFF"/>
                </a:solidFill>
              </a:rPr>
              <a:t>Code Quality</a:t>
            </a:r>
            <a:endParaRPr dirty="0">
              <a:solidFill>
                <a:srgbClr val="FFFFFF"/>
              </a:solidFill>
            </a:endParaRPr>
          </a:p>
          <a:p>
            <a:pPr lvl="6">
              <a:buClr>
                <a:srgbClr val="FFFFFF"/>
              </a:buClr>
              <a:buSzPts val="1400"/>
              <a:buChar char="○"/>
            </a:pPr>
            <a:r>
              <a:rPr lang="en" dirty="0">
                <a:solidFill>
                  <a:srgbClr val="FFFFFF"/>
                </a:solidFill>
              </a:rPr>
              <a:t>Code review</a:t>
            </a:r>
            <a:endParaRPr dirty="0">
              <a:solidFill>
                <a:srgbClr val="FFFFFF"/>
              </a:solidFill>
            </a:endParaRPr>
          </a:p>
          <a:p>
            <a:pPr lvl="6">
              <a:buClr>
                <a:srgbClr val="FFFFFF"/>
              </a:buClr>
              <a:buSzPts val="1400"/>
              <a:buChar char="○"/>
            </a:pPr>
            <a:r>
              <a:rPr lang="en" dirty="0">
                <a:solidFill>
                  <a:srgbClr val="FFFFFF"/>
                </a:solidFill>
              </a:rPr>
              <a:t>Version controlling</a:t>
            </a:r>
            <a:endParaRPr dirty="0">
              <a:solidFill>
                <a:srgbClr val="FFFFFF"/>
              </a:solidFill>
            </a:endParaRPr>
          </a:p>
          <a:p>
            <a:pPr lvl="6">
              <a:buClr>
                <a:srgbClr val="FFFFFF"/>
              </a:buClr>
              <a:buSzPts val="1400"/>
              <a:buChar char="○"/>
            </a:pPr>
            <a:r>
              <a:rPr lang="en" dirty="0">
                <a:solidFill>
                  <a:srgbClr val="FFFFFF"/>
                </a:solidFill>
              </a:rPr>
              <a:t>Continuous integration</a:t>
            </a:r>
            <a:endParaRPr dirty="0">
              <a:solidFill>
                <a:srgbClr val="FFFFFF"/>
              </a:solidFill>
            </a:endParaRPr>
          </a:p>
          <a:p>
            <a:pPr marL="0" lvl="0" indent="0" rtl="0">
              <a:spcBef>
                <a:spcPts val="0"/>
              </a:spcBef>
              <a:spcAft>
                <a:spcPts val="0"/>
              </a:spcAft>
              <a:buNone/>
            </a:pPr>
            <a:endParaRPr b="0" dirty="0"/>
          </a:p>
          <a:p>
            <a:pPr marL="0" lvl="0" indent="0" rtl="0">
              <a:spcBef>
                <a:spcPts val="0"/>
              </a:spcBef>
              <a:spcAft>
                <a:spcPts val="0"/>
              </a:spcAft>
              <a:buNone/>
            </a:pPr>
            <a:endParaRPr b="0" dirty="0"/>
          </a:p>
        </p:txBody>
      </p:sp>
      <p:pic>
        <p:nvPicPr>
          <p:cNvPr id="355" name="Shape 355" descr="Image result for principles"/>
          <p:cNvPicPr preferRelativeResize="0"/>
          <p:nvPr/>
        </p:nvPicPr>
        <p:blipFill>
          <a:blip r:embed="rId3">
            <a:alphaModFix/>
          </a:blip>
          <a:stretch>
            <a:fillRect/>
          </a:stretch>
        </p:blipFill>
        <p:spPr>
          <a:xfrm>
            <a:off x="4396152" y="212906"/>
            <a:ext cx="2363374" cy="1214965"/>
          </a:xfrm>
          <a:prstGeom prst="rect">
            <a:avLst/>
          </a:prstGeom>
          <a:noFill/>
          <a:ln>
            <a:noFill/>
          </a:ln>
        </p:spPr>
      </p:pic>
    </p:spTree>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1626</Words>
  <Application>Microsoft Office PowerPoint</Application>
  <PresentationFormat>On-screen Show (16:9)</PresentationFormat>
  <Paragraphs>202</Paragraphs>
  <Slides>39</Slides>
  <Notes>39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Advent Pro SemiBold</vt:lpstr>
      <vt:lpstr>Arial</vt:lpstr>
      <vt:lpstr>Fira Sans Condensed Medium</vt:lpstr>
      <vt:lpstr>Fira Sans Extra Condensed Medium</vt:lpstr>
      <vt:lpstr>Livvic Light</vt:lpstr>
      <vt:lpstr>Maven Pro</vt:lpstr>
      <vt:lpstr>Nunito Light</vt:lpstr>
      <vt:lpstr>Proxima Nova</vt:lpstr>
      <vt:lpstr>Proxima Nova Semibold</vt:lpstr>
      <vt:lpstr>Share Tech</vt:lpstr>
      <vt:lpstr>Times New Roman</vt:lpstr>
      <vt:lpstr>Data Science Consulting by Slidesgo</vt:lpstr>
      <vt:lpstr>Slidesgo Final Pages</vt:lpstr>
      <vt:lpstr>Application frameworks </vt:lpstr>
      <vt:lpstr>Overview</vt:lpstr>
      <vt:lpstr>What is this course?</vt:lpstr>
      <vt:lpstr>Objectives</vt:lpstr>
      <vt:lpstr>Objective</vt:lpstr>
      <vt:lpstr>What are we going to cover?</vt:lpstr>
      <vt:lpstr>Evaluation</vt:lpstr>
      <vt:lpstr>PowerPoint Presentation</vt:lpstr>
      <vt:lpstr>Principles</vt:lpstr>
      <vt:lpstr>S.O.L.I.D</vt:lpstr>
      <vt:lpstr>Single responsibility principle</vt:lpstr>
      <vt:lpstr>Open/close principle</vt:lpstr>
      <vt:lpstr>Liskov substitution principle</vt:lpstr>
      <vt:lpstr>Interface segregation principle</vt:lpstr>
      <vt:lpstr>Dependency inversion principle</vt:lpstr>
      <vt:lpstr>Approaching the solution</vt:lpstr>
      <vt:lpstr>Think throughout the problem</vt:lpstr>
      <vt:lpstr>Divide and conquer</vt:lpstr>
      <vt:lpstr>KISS</vt:lpstr>
      <vt:lpstr>Learn from the mistakes</vt:lpstr>
      <vt:lpstr>Reason software exists</vt:lpstr>
      <vt:lpstr>You won’t be using the software</vt:lpstr>
      <vt:lpstr>Implementing the solution</vt:lpstr>
      <vt:lpstr>YAGNI - You ain’t gonna need it</vt:lpstr>
      <vt:lpstr>DRY - Don’t repeat yourself</vt:lpstr>
      <vt:lpstr>Embrace abstraction</vt:lpstr>
      <vt:lpstr>DRITW - Don’t reinvent the wheel</vt:lpstr>
      <vt:lpstr>Write code that does one thing well</vt:lpstr>
      <vt:lpstr>Debugging is harder than writing the code</vt:lpstr>
      <vt:lpstr>Kaizen - Leave it better than when you found it</vt:lpstr>
      <vt:lpstr>Practices</vt:lpstr>
      <vt:lpstr>Practices</vt:lpstr>
      <vt:lpstr>Unit testing</vt:lpstr>
      <vt:lpstr>Code quality</vt:lpstr>
      <vt:lpstr>Code review</vt:lpstr>
      <vt:lpstr>Version controlling</vt:lpstr>
      <vt:lpstr>Continuous Integration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Dilini-Kushira Godellawatta</cp:lastModifiedBy>
  <cp:revision>5</cp:revision>
  <dcterms:modified xsi:type="dcterms:W3CDTF">2021-02-07T11:18:24Z</dcterms:modified>
</cp:coreProperties>
</file>