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3" r:id="rId1"/>
    <p:sldMasterId id="2147483717"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5"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Shape 292"/>
          <p:cNvSpPr txBox="1">
            <a:spLocks noGrp="1"/>
          </p:cNvSpPr>
          <p:nvPr>
            <p:ph type="body" idx="1"/>
          </p:nvPr>
        </p:nvSpPr>
        <p:spPr>
          <a:xfrm>
            <a:off x="1124744" y="4343400"/>
            <a:ext cx="46086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93" name="Shape 293"/>
          <p:cNvSpPr txBox="1">
            <a:spLocks noGrp="1"/>
          </p:cNvSpPr>
          <p:nvPr>
            <p:ph type="sldNum" idx="12"/>
          </p:nvPr>
        </p:nvSpPr>
        <p:spPr>
          <a:xfrm>
            <a:off x="6022876" y="8686800"/>
            <a:ext cx="8352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74644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[1] contains the basics (basic commands init, pull, add, commit, push) and the [2] contains intermediate to bit of advanced level where most of advanced features are discussed. (ex: cherrypick, revert, branching models and how to use branches and move commits around)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4" name="Shape 4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87518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9577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52167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41104577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19812632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3139054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1525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5951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7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252799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pPr lvl="0"/>
            <a:r>
              <a:rPr lang="en-US"/>
              <a:t>Click to edit Master text styles</a:t>
            </a: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pPr lvl="0"/>
            <a:r>
              <a:rPr lang="en-US"/>
              <a:t>Click to edit Master text styles</a:t>
            </a: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3444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1121559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66983973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677722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lide Option1">
  <p:cSld name="Title Slide Option1">
    <p:bg>
      <p:bgPr>
        <a:solidFill>
          <a:schemeClr val="dk2"/>
        </a:solidFill>
        <a:effectLst/>
      </p:bgPr>
    </p:bg>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472765" y="1260048"/>
            <a:ext cx="3683100" cy="1683300"/>
          </a:xfrm>
          <a:prstGeom prst="rect">
            <a:avLst/>
          </a:prstGeom>
          <a:noFill/>
          <a:ln>
            <a:noFill/>
          </a:ln>
        </p:spPr>
        <p:txBody>
          <a:bodyPr spcFirstLastPara="1" wrap="square" lIns="68575" tIns="68575" rIns="68575" bIns="68575" anchor="t" anchorCtr="0"/>
          <a:lstStyle>
            <a:lvl1pPr marL="0" marR="0" lvl="0" indent="0" algn="l" rtl="0">
              <a:lnSpc>
                <a:spcPct val="110526"/>
              </a:lnSpc>
              <a:spcBef>
                <a:spcPts val="0"/>
              </a:spcBef>
              <a:spcAft>
                <a:spcPts val="0"/>
              </a:spcAft>
              <a:buClr>
                <a:schemeClr val="accent6"/>
              </a:buClr>
              <a:buSzPts val="1100"/>
              <a:buFont typeface="Times New Roman"/>
              <a:buNone/>
              <a:defRPr sz="2900" b="1" i="0" u="none" strike="noStrike" cap="none">
                <a:solidFill>
                  <a:schemeClr val="accent6"/>
                </a:solidFill>
                <a:latin typeface="Times New Roman"/>
                <a:ea typeface="Times New Roman"/>
                <a:cs typeface="Times New Roman"/>
                <a:sym typeface="Times New Roman"/>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58" name="Shape 58"/>
          <p:cNvSpPr txBox="1">
            <a:spLocks noGrp="1"/>
          </p:cNvSpPr>
          <p:nvPr>
            <p:ph type="subTitle" idx="1"/>
          </p:nvPr>
        </p:nvSpPr>
        <p:spPr>
          <a:xfrm>
            <a:off x="472765" y="3043238"/>
            <a:ext cx="3397200" cy="1100400"/>
          </a:xfrm>
          <a:prstGeom prst="rect">
            <a:avLst/>
          </a:prstGeom>
          <a:noFill/>
          <a:ln>
            <a:noFill/>
          </a:ln>
        </p:spPr>
        <p:txBody>
          <a:bodyPr spcFirstLastPara="1" wrap="square" lIns="68575" tIns="68575" rIns="68575" bIns="68575" anchor="t" anchorCtr="0"/>
          <a:lstStyle>
            <a:lvl1pPr marL="0" marR="0" lvl="0" indent="0" algn="l" rtl="0">
              <a:lnSpc>
                <a:spcPct val="133333"/>
              </a:lnSpc>
              <a:spcBef>
                <a:spcPts val="0"/>
              </a:spcBef>
              <a:spcAft>
                <a:spcPts val="0"/>
              </a:spcAft>
              <a:buClr>
                <a:schemeClr val="lt1"/>
              </a:buClr>
              <a:buSzPts val="1100"/>
              <a:buFont typeface="Arial"/>
              <a:buNone/>
              <a:defRPr sz="1400" b="0" i="0" u="none" strike="noStrike" cap="none">
                <a:solidFill>
                  <a:schemeClr val="lt1"/>
                </a:solidFill>
                <a:latin typeface="Arial"/>
                <a:ea typeface="Arial"/>
                <a:cs typeface="Arial"/>
                <a:sym typeface="Arial"/>
              </a:defRPr>
            </a:lvl1pPr>
            <a:lvl2pPr marL="342900" marR="0" lvl="1" indent="0" algn="ctr" rtl="0">
              <a:lnSpc>
                <a:spcPct val="122222"/>
              </a:lnSpc>
              <a:spcBef>
                <a:spcPts val="0"/>
              </a:spcBef>
              <a:spcAft>
                <a:spcPts val="0"/>
              </a:spcAft>
              <a:buClr>
                <a:schemeClr val="lt2"/>
              </a:buClr>
              <a:buSzPts val="1400"/>
              <a:buFont typeface="Arial"/>
              <a:buNone/>
              <a:defRPr sz="1400" b="0" i="0" u="none" strike="noStrike" cap="none">
                <a:solidFill>
                  <a:srgbClr val="88AABF"/>
                </a:solidFill>
                <a:latin typeface="Arial"/>
                <a:ea typeface="Arial"/>
                <a:cs typeface="Arial"/>
                <a:sym typeface="Arial"/>
              </a:defRPr>
            </a:lvl2pPr>
            <a:lvl3pPr marL="685800" marR="0" lvl="2" indent="0" algn="ctr" rtl="0">
              <a:lnSpc>
                <a:spcPct val="122222"/>
              </a:lnSpc>
              <a:spcBef>
                <a:spcPts val="0"/>
              </a:spcBef>
              <a:spcAft>
                <a:spcPts val="0"/>
              </a:spcAft>
              <a:buClr>
                <a:schemeClr val="accent4"/>
              </a:buClr>
              <a:buSzPts val="1400"/>
              <a:buFont typeface="Arial"/>
              <a:buNone/>
              <a:defRPr sz="1400" b="0" i="0" u="none" strike="noStrike" cap="none">
                <a:solidFill>
                  <a:srgbClr val="88AABF"/>
                </a:solidFill>
                <a:latin typeface="Arial"/>
                <a:ea typeface="Arial"/>
                <a:cs typeface="Arial"/>
                <a:sym typeface="Arial"/>
              </a:defRPr>
            </a:lvl3pPr>
            <a:lvl4pPr marL="1028700" marR="0" lvl="3" indent="0" algn="ctr" rtl="0">
              <a:lnSpc>
                <a:spcPct val="125000"/>
              </a:lnSpc>
              <a:spcBef>
                <a:spcPts val="0"/>
              </a:spcBef>
              <a:spcAft>
                <a:spcPts val="0"/>
              </a:spcAft>
              <a:buClr>
                <a:schemeClr val="dk1"/>
              </a:buClr>
              <a:buSzPts val="1100"/>
              <a:buFont typeface="Arial"/>
              <a:buNone/>
              <a:defRPr sz="900" b="0" i="0" u="none" strike="noStrike" cap="none">
                <a:solidFill>
                  <a:srgbClr val="88AABF"/>
                </a:solidFill>
                <a:latin typeface="Arial"/>
                <a:ea typeface="Arial"/>
                <a:cs typeface="Arial"/>
                <a:sym typeface="Arial"/>
              </a:defRPr>
            </a:lvl4pPr>
            <a:lvl5pPr marL="1371600" marR="0" lvl="4" indent="0" algn="ctr" rtl="0">
              <a:spcBef>
                <a:spcPts val="600"/>
              </a:spcBef>
              <a:spcAft>
                <a:spcPts val="0"/>
              </a:spcAft>
              <a:buClr>
                <a:srgbClr val="88AABF"/>
              </a:buClr>
              <a:buSzPts val="1400"/>
              <a:buFont typeface="Arial"/>
              <a:buNone/>
              <a:defRPr sz="1400" b="0" i="0" u="none" strike="noStrike" cap="none">
                <a:solidFill>
                  <a:srgbClr val="88AABF"/>
                </a:solidFill>
                <a:latin typeface="Arial"/>
                <a:ea typeface="Arial"/>
                <a:cs typeface="Arial"/>
                <a:sym typeface="Arial"/>
              </a:defRPr>
            </a:lvl5pPr>
            <a:lvl6pPr marL="1714500" marR="0" lvl="5"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6pPr>
            <a:lvl7pPr marL="2057400" marR="0" lvl="6"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7pPr>
            <a:lvl8pPr marL="2400300" marR="0" lvl="7"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8pPr>
            <a:lvl9pPr marL="2743200" marR="0" lvl="8"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9pPr>
          </a:lstStyle>
          <a:p>
            <a:endParaRPr/>
          </a:p>
        </p:txBody>
      </p:sp>
      <p:sp>
        <p:nvSpPr>
          <p:cNvPr id="59" name="Shape 59"/>
          <p:cNvSpPr txBox="1">
            <a:spLocks noGrp="1"/>
          </p:cNvSpPr>
          <p:nvPr>
            <p:ph type="body" idx="2"/>
          </p:nvPr>
        </p:nvSpPr>
        <p:spPr>
          <a:xfrm>
            <a:off x="472765" y="4699397"/>
            <a:ext cx="3962400" cy="214500"/>
          </a:xfrm>
          <a:prstGeom prst="rect">
            <a:avLst/>
          </a:prstGeom>
          <a:noFill/>
          <a:ln>
            <a:noFill/>
          </a:ln>
        </p:spPr>
        <p:txBody>
          <a:bodyPr spcFirstLastPara="1" wrap="square" lIns="68575" tIns="68575" rIns="68575" bIns="68575" anchor="t" anchorCtr="0"/>
          <a:lstStyle>
            <a:lvl1pPr marL="457200" marR="0" lvl="0" indent="-228600" algn="l" rtl="0">
              <a:lnSpc>
                <a:spcPct val="122222"/>
              </a:lnSpc>
              <a:spcBef>
                <a:spcPts val="0"/>
              </a:spcBef>
              <a:spcAft>
                <a:spcPts val="0"/>
              </a:spcAft>
              <a:buClr>
                <a:schemeClr val="lt1"/>
              </a:buClr>
              <a:buSzPts val="1100"/>
              <a:buFont typeface="Arial"/>
              <a:buNone/>
              <a:defRPr sz="1400" b="0" i="0" u="none" strike="noStrike" cap="none">
                <a:solidFill>
                  <a:schemeClr val="lt1"/>
                </a:solidFill>
                <a:latin typeface="Arial"/>
                <a:ea typeface="Arial"/>
                <a:cs typeface="Arial"/>
                <a:sym typeface="Arial"/>
              </a:defRPr>
            </a:lvl1pPr>
            <a:lvl2pPr marL="914400" marR="0" lvl="1" indent="-317500" algn="l" rtl="0">
              <a:lnSpc>
                <a:spcPct val="122222"/>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22222"/>
              </a:lnSpc>
              <a:spcBef>
                <a:spcPts val="0"/>
              </a:spcBef>
              <a:spcAft>
                <a:spcPts val="0"/>
              </a:spcAft>
              <a:buClr>
                <a:schemeClr val="accent4"/>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228600" algn="l" rtl="0">
              <a:lnSpc>
                <a:spcPct val="125000"/>
              </a:lnSpc>
              <a:spcBef>
                <a:spcPts val="0"/>
              </a:spcBef>
              <a:spcAft>
                <a:spcPts val="0"/>
              </a:spcAft>
              <a:buClr>
                <a:schemeClr val="dk1"/>
              </a:buClr>
              <a:buSzPts val="1100"/>
              <a:buFont typeface="Arial"/>
              <a:buNone/>
              <a:defRPr sz="900" b="0" i="0" u="none" strike="noStrike" cap="none">
                <a:solidFill>
                  <a:schemeClr val="lt2"/>
                </a:solidFill>
                <a:latin typeface="Arial"/>
                <a:ea typeface="Arial"/>
                <a:cs typeface="Arial"/>
                <a:sym typeface="Arial"/>
              </a:defRPr>
            </a:lvl4pPr>
            <a:lvl5pPr marL="2286000" marR="0" lvl="4" indent="-317500" algn="l" rtl="0">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0" name="Shape 60"/>
          <p:cNvSpPr>
            <a:spLocks noGrp="1"/>
          </p:cNvSpPr>
          <p:nvPr>
            <p:ph type="pic" idx="3"/>
          </p:nvPr>
        </p:nvSpPr>
        <p:spPr>
          <a:xfrm>
            <a:off x="4581524" y="0"/>
            <a:ext cx="4562700" cy="5143500"/>
          </a:xfrm>
          <a:prstGeom prst="rect">
            <a:avLst/>
          </a:prstGeom>
          <a:solidFill>
            <a:srgbClr val="BBBBBB"/>
          </a:solidFill>
          <a:ln>
            <a:noFill/>
          </a:ln>
        </p:spPr>
        <p:txBody>
          <a:bodyPr spcFirstLastPara="1" wrap="square" lIns="68575" tIns="68575" rIns="68575" bIns="68575" anchor="t" anchorCtr="0"/>
          <a:lstStyle>
            <a:lvl1pPr marL="0" marR="0" lvl="0" indent="0" algn="ctr" rtl="0">
              <a:lnSpc>
                <a:spcPct val="200000"/>
              </a:lnSpc>
              <a:spcBef>
                <a:spcPts val="0"/>
              </a:spcBef>
              <a:spcAft>
                <a:spcPts val="0"/>
              </a:spcAft>
              <a:buClr>
                <a:schemeClr val="lt2"/>
              </a:buClr>
              <a:buSzPts val="1100"/>
              <a:buFont typeface="Arial"/>
              <a:buNone/>
              <a:defRPr sz="800" b="0" i="0" u="none" strike="noStrike" cap="none">
                <a:solidFill>
                  <a:schemeClr val="lt2"/>
                </a:solidFill>
                <a:latin typeface="Arial"/>
                <a:ea typeface="Arial"/>
                <a:cs typeface="Arial"/>
                <a:sym typeface="Arial"/>
              </a:defRPr>
            </a:lvl1pPr>
            <a:lvl2pPr marL="139700" marR="0" lvl="1" indent="-139700" algn="l" rtl="0">
              <a:lnSpc>
                <a:spcPct val="122222"/>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266700" marR="0" lvl="2" indent="-139700" algn="l" rtl="0">
              <a:lnSpc>
                <a:spcPct val="122222"/>
              </a:lnSpc>
              <a:spcBef>
                <a:spcPts val="0"/>
              </a:spcBef>
              <a:spcAft>
                <a:spcPts val="0"/>
              </a:spcAft>
              <a:buClr>
                <a:schemeClr val="accent4"/>
              </a:buClr>
              <a:buSzPts val="1400"/>
              <a:buFont typeface="Arial"/>
              <a:buChar char="‒"/>
              <a:defRPr sz="1400" b="0" i="0" u="none" strike="noStrike" cap="none">
                <a:solidFill>
                  <a:schemeClr val="lt2"/>
                </a:solidFill>
                <a:latin typeface="Arial"/>
                <a:ea typeface="Arial"/>
                <a:cs typeface="Arial"/>
                <a:sym typeface="Arial"/>
              </a:defRPr>
            </a:lvl3pPr>
            <a:lvl4pPr marL="584200" marR="0" lvl="3" indent="0" algn="l" rtl="0">
              <a:lnSpc>
                <a:spcPct val="125000"/>
              </a:lnSpc>
              <a:spcBef>
                <a:spcPts val="0"/>
              </a:spcBef>
              <a:spcAft>
                <a:spcPts val="0"/>
              </a:spcAft>
              <a:buClr>
                <a:schemeClr val="dk1"/>
              </a:buClr>
              <a:buSzPts val="1100"/>
              <a:buFont typeface="Arial"/>
              <a:buNone/>
              <a:defRPr sz="900" b="0" i="0" u="none" strike="noStrike" cap="none">
                <a:solidFill>
                  <a:schemeClr val="lt2"/>
                </a:solidFill>
                <a:latin typeface="Arial"/>
                <a:ea typeface="Arial"/>
                <a:cs typeface="Arial"/>
                <a:sym typeface="Arial"/>
              </a:defRPr>
            </a:lvl4pPr>
            <a:lvl5pPr marL="1549400" marR="0" lvl="4" indent="-177800" algn="l" rtl="0">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189230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3520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810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2100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8539582" y="4886948"/>
            <a:ext cx="124500" cy="828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600" b="1" i="0" u="none" strike="noStrike" cap="none">
                <a:solidFill>
                  <a:schemeClr val="dk2"/>
                </a:solidFill>
                <a:latin typeface="Arial"/>
                <a:ea typeface="Arial"/>
                <a:cs typeface="Arial"/>
                <a:sym typeface="Arial"/>
              </a:defRPr>
            </a:lvl1pPr>
            <a:lvl2pPr marL="0" marR="0" lvl="1" indent="0" algn="l" rtl="0">
              <a:spcBef>
                <a:spcPts val="0"/>
              </a:spcBef>
              <a:buNone/>
              <a:defRPr sz="600" b="1" i="0" u="none" strike="noStrike" cap="none">
                <a:solidFill>
                  <a:schemeClr val="dk2"/>
                </a:solidFill>
                <a:latin typeface="Arial"/>
                <a:ea typeface="Arial"/>
                <a:cs typeface="Arial"/>
                <a:sym typeface="Arial"/>
              </a:defRPr>
            </a:lvl2pPr>
            <a:lvl3pPr marL="0" marR="0" lvl="2" indent="0" algn="l" rtl="0">
              <a:spcBef>
                <a:spcPts val="0"/>
              </a:spcBef>
              <a:buNone/>
              <a:defRPr sz="600" b="1" i="0" u="none" strike="noStrike" cap="none">
                <a:solidFill>
                  <a:schemeClr val="dk2"/>
                </a:solidFill>
                <a:latin typeface="Arial"/>
                <a:ea typeface="Arial"/>
                <a:cs typeface="Arial"/>
                <a:sym typeface="Arial"/>
              </a:defRPr>
            </a:lvl3pPr>
            <a:lvl4pPr marL="0" marR="0" lvl="3" indent="0" algn="l" rtl="0">
              <a:spcBef>
                <a:spcPts val="0"/>
              </a:spcBef>
              <a:buNone/>
              <a:defRPr sz="600" b="1" i="0" u="none" strike="noStrike" cap="none">
                <a:solidFill>
                  <a:schemeClr val="dk2"/>
                </a:solidFill>
                <a:latin typeface="Arial"/>
                <a:ea typeface="Arial"/>
                <a:cs typeface="Arial"/>
                <a:sym typeface="Arial"/>
              </a:defRPr>
            </a:lvl4pPr>
            <a:lvl5pPr marL="0" marR="0" lvl="4" indent="0" algn="l" rtl="0">
              <a:spcBef>
                <a:spcPts val="0"/>
              </a:spcBef>
              <a:buNone/>
              <a:defRPr sz="600" b="1" i="0" u="none" strike="noStrike" cap="none">
                <a:solidFill>
                  <a:schemeClr val="dk2"/>
                </a:solidFill>
                <a:latin typeface="Arial"/>
                <a:ea typeface="Arial"/>
                <a:cs typeface="Arial"/>
                <a:sym typeface="Arial"/>
              </a:defRPr>
            </a:lvl5pPr>
            <a:lvl6pPr marL="0" marR="0" lvl="5" indent="0" algn="l" rtl="0">
              <a:spcBef>
                <a:spcPts val="0"/>
              </a:spcBef>
              <a:buNone/>
              <a:defRPr sz="600" b="1" i="0" u="none" strike="noStrike" cap="none">
                <a:solidFill>
                  <a:schemeClr val="dk2"/>
                </a:solidFill>
                <a:latin typeface="Arial"/>
                <a:ea typeface="Arial"/>
                <a:cs typeface="Arial"/>
                <a:sym typeface="Arial"/>
              </a:defRPr>
            </a:lvl6pPr>
            <a:lvl7pPr marL="0" marR="0" lvl="6" indent="0" algn="l" rtl="0">
              <a:spcBef>
                <a:spcPts val="0"/>
              </a:spcBef>
              <a:buNone/>
              <a:defRPr sz="600" b="1" i="0" u="none" strike="noStrike" cap="none">
                <a:solidFill>
                  <a:schemeClr val="dk2"/>
                </a:solidFill>
                <a:latin typeface="Arial"/>
                <a:ea typeface="Arial"/>
                <a:cs typeface="Arial"/>
                <a:sym typeface="Arial"/>
              </a:defRPr>
            </a:lvl7pPr>
            <a:lvl8pPr marL="0" marR="0" lvl="7" indent="0" algn="l" rtl="0">
              <a:spcBef>
                <a:spcPts val="0"/>
              </a:spcBef>
              <a:buNone/>
              <a:defRPr sz="600" b="1" i="0" u="none" strike="noStrike" cap="none">
                <a:solidFill>
                  <a:schemeClr val="dk2"/>
                </a:solidFill>
                <a:latin typeface="Arial"/>
                <a:ea typeface="Arial"/>
                <a:cs typeface="Arial"/>
                <a:sym typeface="Arial"/>
              </a:defRPr>
            </a:lvl8pPr>
            <a:lvl9pPr marL="0" marR="0" lvl="8" indent="0" algn="l" rtl="0">
              <a:spcBef>
                <a:spcPts val="0"/>
              </a:spcBef>
              <a:buNone/>
              <a:defRPr sz="600" b="1"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
        <p:nvSpPr>
          <p:cNvPr id="63" name="Shape 63"/>
          <p:cNvSpPr txBox="1">
            <a:spLocks noGrp="1"/>
          </p:cNvSpPr>
          <p:nvPr>
            <p:ph type="ftr" idx="11"/>
          </p:nvPr>
        </p:nvSpPr>
        <p:spPr>
          <a:xfrm>
            <a:off x="6686316" y="4886948"/>
            <a:ext cx="1793100" cy="82800"/>
          </a:xfrm>
          <a:prstGeom prst="rect">
            <a:avLst/>
          </a:prstGeom>
          <a:noFill/>
          <a:ln>
            <a:noFill/>
          </a:ln>
        </p:spPr>
        <p:txBody>
          <a:bodyPr spcFirstLastPara="1" wrap="square" lIns="68575" tIns="68575" rIns="68575" bIns="68575" anchor="ctr" anchorCtr="0"/>
          <a:lstStyle>
            <a:lvl1pPr marL="0" marR="0" lvl="0" indent="0" algn="r" rtl="0">
              <a:spcBef>
                <a:spcPts val="0"/>
              </a:spcBef>
              <a:spcAft>
                <a:spcPts val="0"/>
              </a:spcAft>
              <a:buSzPts val="1100"/>
              <a:buNone/>
              <a:defRPr sz="500" b="1" i="0" u="none" strike="noStrike" cap="none">
                <a:solidFill>
                  <a:schemeClr val="dk2"/>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75972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ed">
  <p:cSld name="Numbere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7916" y="313200"/>
            <a:ext cx="8208300" cy="837000"/>
          </a:xfrm>
          <a:prstGeom prst="rect">
            <a:avLst/>
          </a:prstGeom>
          <a:noFill/>
          <a:ln>
            <a:noFill/>
          </a:ln>
        </p:spPr>
        <p:txBody>
          <a:bodyPr spcFirstLastPara="1" wrap="square" lIns="68575" tIns="68575" rIns="68575" bIns="68575" anchor="t" anchorCtr="0"/>
          <a:lstStyle>
            <a:lvl1pPr marL="0" marR="0" lvl="0" indent="0" algn="l" rtl="0">
              <a:lnSpc>
                <a:spcPct val="111111"/>
              </a:lnSpc>
              <a:spcBef>
                <a:spcPts val="0"/>
              </a:spcBef>
              <a:spcAft>
                <a:spcPts val="0"/>
              </a:spcAft>
              <a:buClr>
                <a:schemeClr val="dk1"/>
              </a:buClr>
              <a:buSzPts val="1100"/>
              <a:buFont typeface="Times New Roman"/>
              <a:buNone/>
              <a:defRPr sz="2700" b="1" i="0" u="none" strike="noStrike" cap="none">
                <a:solidFill>
                  <a:schemeClr val="dk1"/>
                </a:solidFill>
                <a:latin typeface="Times New Roman"/>
                <a:ea typeface="Times New Roman"/>
                <a:cs typeface="Times New Roman"/>
                <a:sym typeface="Times New Roman"/>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66" name="Shape 66"/>
          <p:cNvSpPr txBox="1">
            <a:spLocks noGrp="1"/>
          </p:cNvSpPr>
          <p:nvPr>
            <p:ph type="body" idx="1"/>
          </p:nvPr>
        </p:nvSpPr>
        <p:spPr>
          <a:xfrm>
            <a:off x="467915" y="1357313"/>
            <a:ext cx="6682800" cy="2836200"/>
          </a:xfrm>
          <a:prstGeom prst="rect">
            <a:avLst/>
          </a:prstGeom>
          <a:noFill/>
          <a:ln>
            <a:noFill/>
          </a:ln>
        </p:spPr>
        <p:txBody>
          <a:bodyPr spcFirstLastPara="1" wrap="square" lIns="68575" tIns="68575" rIns="68575" bIns="68575" anchor="t" anchorCtr="0"/>
          <a:lstStyle>
            <a:lvl1pPr marL="457200" marR="0" lvl="0" indent="-317500" algn="l" rtl="0">
              <a:lnSpc>
                <a:spcPct val="122222"/>
              </a:lnSpc>
              <a:spcBef>
                <a:spcPts val="900"/>
              </a:spcBef>
              <a:spcAft>
                <a:spcPts val="0"/>
              </a:spcAft>
              <a:buClr>
                <a:schemeClr val="dk1"/>
              </a:buClr>
              <a:buSzPts val="1400"/>
              <a:buFont typeface="Times New Roman"/>
              <a:buAutoNum type="arabicPeriod"/>
              <a:defRPr sz="1400" b="1" i="0" u="none" strike="noStrike" cap="none">
                <a:solidFill>
                  <a:schemeClr val="dk1"/>
                </a:solidFill>
                <a:latin typeface="Arial"/>
                <a:ea typeface="Arial"/>
                <a:cs typeface="Arial"/>
                <a:sym typeface="Arial"/>
              </a:defRPr>
            </a:lvl1pPr>
            <a:lvl2pPr marL="914400" marR="0" lvl="1" indent="-317500" algn="l" rtl="0">
              <a:lnSpc>
                <a:spcPct val="122222"/>
              </a:lnSpc>
              <a:spcBef>
                <a:spcPts val="0"/>
              </a:spcBef>
              <a:spcAft>
                <a:spcPts val="0"/>
              </a:spcAft>
              <a:buClr>
                <a:schemeClr val="lt2"/>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2222"/>
              </a:lnSpc>
              <a:spcBef>
                <a:spcPts val="0"/>
              </a:spcBef>
              <a:spcAft>
                <a:spcPts val="0"/>
              </a:spcAft>
              <a:buClr>
                <a:schemeClr val="accent4"/>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228600" algn="l" rtl="0">
              <a:lnSpc>
                <a:spcPct val="125000"/>
              </a:lnSpc>
              <a:spcBef>
                <a:spcPts val="0"/>
              </a:spcBef>
              <a:spcAft>
                <a:spcPts val="0"/>
              </a:spcAft>
              <a:buClr>
                <a:schemeClr val="dk1"/>
              </a:buClr>
              <a:buSzPts val="1100"/>
              <a:buFont typeface="Arial"/>
              <a:buNone/>
              <a:defRPr sz="900" b="0" i="0" u="none" strike="noStrike" cap="none">
                <a:solidFill>
                  <a:schemeClr val="lt2"/>
                </a:solidFill>
                <a:latin typeface="Arial"/>
                <a:ea typeface="Arial"/>
                <a:cs typeface="Arial"/>
                <a:sym typeface="Arial"/>
              </a:defRPr>
            </a:lvl4pPr>
            <a:lvl5pPr marL="2286000" marR="0" lvl="4" indent="-317500" algn="l" rtl="0">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539582" y="4886948"/>
            <a:ext cx="124500" cy="828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600" b="1" i="0" u="none" strike="noStrike" cap="none">
                <a:solidFill>
                  <a:schemeClr val="dk2"/>
                </a:solidFill>
                <a:latin typeface="Arial"/>
                <a:ea typeface="Arial"/>
                <a:cs typeface="Arial"/>
                <a:sym typeface="Arial"/>
              </a:defRPr>
            </a:lvl1pPr>
            <a:lvl2pPr marL="0" marR="0" lvl="1" indent="0" algn="l" rtl="0">
              <a:spcBef>
                <a:spcPts val="0"/>
              </a:spcBef>
              <a:buNone/>
              <a:defRPr sz="600" b="1" i="0" u="none" strike="noStrike" cap="none">
                <a:solidFill>
                  <a:schemeClr val="dk2"/>
                </a:solidFill>
                <a:latin typeface="Arial"/>
                <a:ea typeface="Arial"/>
                <a:cs typeface="Arial"/>
                <a:sym typeface="Arial"/>
              </a:defRPr>
            </a:lvl2pPr>
            <a:lvl3pPr marL="0" marR="0" lvl="2" indent="0" algn="l" rtl="0">
              <a:spcBef>
                <a:spcPts val="0"/>
              </a:spcBef>
              <a:buNone/>
              <a:defRPr sz="600" b="1" i="0" u="none" strike="noStrike" cap="none">
                <a:solidFill>
                  <a:schemeClr val="dk2"/>
                </a:solidFill>
                <a:latin typeface="Arial"/>
                <a:ea typeface="Arial"/>
                <a:cs typeface="Arial"/>
                <a:sym typeface="Arial"/>
              </a:defRPr>
            </a:lvl3pPr>
            <a:lvl4pPr marL="0" marR="0" lvl="3" indent="0" algn="l" rtl="0">
              <a:spcBef>
                <a:spcPts val="0"/>
              </a:spcBef>
              <a:buNone/>
              <a:defRPr sz="600" b="1" i="0" u="none" strike="noStrike" cap="none">
                <a:solidFill>
                  <a:schemeClr val="dk2"/>
                </a:solidFill>
                <a:latin typeface="Arial"/>
                <a:ea typeface="Arial"/>
                <a:cs typeface="Arial"/>
                <a:sym typeface="Arial"/>
              </a:defRPr>
            </a:lvl4pPr>
            <a:lvl5pPr marL="0" marR="0" lvl="4" indent="0" algn="l" rtl="0">
              <a:spcBef>
                <a:spcPts val="0"/>
              </a:spcBef>
              <a:buNone/>
              <a:defRPr sz="600" b="1" i="0" u="none" strike="noStrike" cap="none">
                <a:solidFill>
                  <a:schemeClr val="dk2"/>
                </a:solidFill>
                <a:latin typeface="Arial"/>
                <a:ea typeface="Arial"/>
                <a:cs typeface="Arial"/>
                <a:sym typeface="Arial"/>
              </a:defRPr>
            </a:lvl5pPr>
            <a:lvl6pPr marL="0" marR="0" lvl="5" indent="0" algn="l" rtl="0">
              <a:spcBef>
                <a:spcPts val="0"/>
              </a:spcBef>
              <a:buNone/>
              <a:defRPr sz="600" b="1" i="0" u="none" strike="noStrike" cap="none">
                <a:solidFill>
                  <a:schemeClr val="dk2"/>
                </a:solidFill>
                <a:latin typeface="Arial"/>
                <a:ea typeface="Arial"/>
                <a:cs typeface="Arial"/>
                <a:sym typeface="Arial"/>
              </a:defRPr>
            </a:lvl6pPr>
            <a:lvl7pPr marL="0" marR="0" lvl="6" indent="0" algn="l" rtl="0">
              <a:spcBef>
                <a:spcPts val="0"/>
              </a:spcBef>
              <a:buNone/>
              <a:defRPr sz="600" b="1" i="0" u="none" strike="noStrike" cap="none">
                <a:solidFill>
                  <a:schemeClr val="dk2"/>
                </a:solidFill>
                <a:latin typeface="Arial"/>
                <a:ea typeface="Arial"/>
                <a:cs typeface="Arial"/>
                <a:sym typeface="Arial"/>
              </a:defRPr>
            </a:lvl7pPr>
            <a:lvl8pPr marL="0" marR="0" lvl="7" indent="0" algn="l" rtl="0">
              <a:spcBef>
                <a:spcPts val="0"/>
              </a:spcBef>
              <a:buNone/>
              <a:defRPr sz="600" b="1" i="0" u="none" strike="noStrike" cap="none">
                <a:solidFill>
                  <a:schemeClr val="dk2"/>
                </a:solidFill>
                <a:latin typeface="Arial"/>
                <a:ea typeface="Arial"/>
                <a:cs typeface="Arial"/>
                <a:sym typeface="Arial"/>
              </a:defRPr>
            </a:lvl8pPr>
            <a:lvl9pPr marL="0" marR="0" lvl="8" indent="0" algn="l" rtl="0">
              <a:spcBef>
                <a:spcPts val="0"/>
              </a:spcBef>
              <a:buNone/>
              <a:defRPr sz="600" b="1"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
        <p:nvSpPr>
          <p:cNvPr id="68" name="Shape 68"/>
          <p:cNvSpPr txBox="1">
            <a:spLocks noGrp="1"/>
          </p:cNvSpPr>
          <p:nvPr>
            <p:ph type="ftr" idx="11"/>
          </p:nvPr>
        </p:nvSpPr>
        <p:spPr>
          <a:xfrm>
            <a:off x="6686316" y="4886948"/>
            <a:ext cx="1793100" cy="82800"/>
          </a:xfrm>
          <a:prstGeom prst="rect">
            <a:avLst/>
          </a:prstGeom>
          <a:noFill/>
          <a:ln>
            <a:noFill/>
          </a:ln>
        </p:spPr>
        <p:txBody>
          <a:bodyPr spcFirstLastPara="1" wrap="square" lIns="68575" tIns="68575" rIns="68575" bIns="68575" anchor="ctr" anchorCtr="0"/>
          <a:lstStyle>
            <a:lvl1pPr marL="0" marR="0" lvl="0" indent="0" algn="r" rtl="0">
              <a:spcBef>
                <a:spcPts val="0"/>
              </a:spcBef>
              <a:spcAft>
                <a:spcPts val="0"/>
              </a:spcAft>
              <a:buSzPts val="1100"/>
              <a:buNone/>
              <a:defRPr sz="500" b="1" i="0" u="none" strike="noStrike" cap="none">
                <a:solidFill>
                  <a:schemeClr val="dk2"/>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61283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147733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6061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2848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226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582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378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8976919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Tree>
    <p:extLst>
      <p:ext uri="{BB962C8B-B14F-4D97-AF65-F5344CB8AC3E}">
        <p14:creationId xmlns:p14="http://schemas.microsoft.com/office/powerpoint/2010/main" val="8394142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975814349"/>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51786388"/>
      </p:ext>
    </p:extLst>
  </p:cSld>
  <p:clrMap bg1="lt1" tx1="dk1" bg2="dk2" tx2="lt2" accent1="accent1" accent2="accent2" accent3="accent3" accent4="accent4" accent5="accent5" accent6="accent6" hlink="hlink" folHlink="folHlink"/>
  <p:sldLayoutIdLst>
    <p:sldLayoutId id="214748371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pcottle.github.io/learnGitBranchi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cxnSp>
        <p:nvCxnSpPr>
          <p:cNvPr id="295" name="Shape 295"/>
          <p:cNvCxnSpPr/>
          <p:nvPr/>
        </p:nvCxnSpPr>
        <p:spPr>
          <a:xfrm>
            <a:off x="8504756" y="4896374"/>
            <a:ext cx="0" cy="64800"/>
          </a:xfrm>
          <a:prstGeom prst="straightConnector1">
            <a:avLst/>
          </a:prstGeom>
          <a:noFill/>
          <a:ln w="9525" cap="flat" cmpd="sng">
            <a:solidFill>
              <a:schemeClr val="dk2"/>
            </a:solidFill>
            <a:prstDash val="solid"/>
            <a:round/>
            <a:headEnd type="none" w="sm" len="sm"/>
            <a:tailEnd type="none" w="sm" len="sm"/>
          </a:ln>
        </p:spPr>
      </p:cxnSp>
      <p:sp>
        <p:nvSpPr>
          <p:cNvPr id="2" name="Title 1">
            <a:extLst>
              <a:ext uri="{FF2B5EF4-FFF2-40B4-BE49-F238E27FC236}">
                <a16:creationId xmlns:a16="http://schemas.microsoft.com/office/drawing/2014/main" id="{1075FA43-FE1B-4672-A6BD-C42CEDA57ABC}"/>
              </a:ext>
            </a:extLst>
          </p:cNvPr>
          <p:cNvSpPr>
            <a:spLocks noGrp="1"/>
          </p:cNvSpPr>
          <p:nvPr>
            <p:ph type="ctrTitle"/>
          </p:nvPr>
        </p:nvSpPr>
        <p:spPr>
          <a:xfrm>
            <a:off x="1561650" y="1741006"/>
            <a:ext cx="6020700" cy="1661488"/>
          </a:xfrm>
        </p:spPr>
        <p:txBody>
          <a:bodyPr/>
          <a:lstStyle/>
          <a:p>
            <a:r>
              <a:rPr lang="en-US" sz="5400" dirty="0">
                <a:solidFill>
                  <a:schemeClr val="lt1"/>
                </a:solidFill>
              </a:rPr>
              <a:t>Application frameworks</a:t>
            </a:r>
            <a:br>
              <a:rPr lang="en-US" sz="5400" dirty="0">
                <a:solidFill>
                  <a:schemeClr val="lt1"/>
                </a:solidFill>
              </a:rPr>
            </a:br>
            <a:endParaRPr lang="en-US" dirty="0"/>
          </a:p>
        </p:txBody>
      </p:sp>
      <p:sp>
        <p:nvSpPr>
          <p:cNvPr id="3" name="Subtitle 2">
            <a:extLst>
              <a:ext uri="{FF2B5EF4-FFF2-40B4-BE49-F238E27FC236}">
                <a16:creationId xmlns:a16="http://schemas.microsoft.com/office/drawing/2014/main" id="{91C5C959-D234-4211-9AAB-BD8217195996}"/>
              </a:ext>
            </a:extLst>
          </p:cNvPr>
          <p:cNvSpPr>
            <a:spLocks noGrp="1"/>
          </p:cNvSpPr>
          <p:nvPr>
            <p:ph type="subTitle" idx="1"/>
          </p:nvPr>
        </p:nvSpPr>
        <p:spPr>
          <a:xfrm>
            <a:off x="2242950" y="3517182"/>
            <a:ext cx="4658100" cy="671577"/>
          </a:xfrm>
        </p:spPr>
        <p:txBody>
          <a:bodyPr/>
          <a:lstStyle/>
          <a:p>
            <a:r>
              <a:rPr lang="en-US" sz="1800" dirty="0">
                <a:solidFill>
                  <a:schemeClr val="lt1"/>
                </a:solidFill>
              </a:rPr>
              <a:t>JavaScript, Version controlling and NoSQL</a:t>
            </a:r>
          </a:p>
          <a:p>
            <a:endParaRPr lang="en-US" dirty="0"/>
          </a:p>
        </p:txBody>
      </p:sp>
      <p:sp>
        <p:nvSpPr>
          <p:cNvPr id="296" name="Shape 296"/>
          <p:cNvSpPr txBox="1">
            <a:spLocks noGrp="1"/>
          </p:cNvSpPr>
          <p:nvPr>
            <p:ph type="sldNum" idx="4294967295"/>
          </p:nvPr>
        </p:nvSpPr>
        <p:spPr>
          <a:xfrm>
            <a:off x="9018588" y="4886325"/>
            <a:ext cx="125412" cy="84138"/>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Shape 356"/>
          <p:cNvSpPr txBox="1">
            <a:spLocks noGrp="1"/>
          </p:cNvSpPr>
          <p:nvPr>
            <p:ph type="body" idx="1"/>
          </p:nvPr>
        </p:nvSpPr>
        <p:spPr>
          <a:xfrm>
            <a:off x="618823" y="1080781"/>
            <a:ext cx="7456135"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JavaScript is asynchronous. All I/O operations in JavaScript is implemented to be asynchronous by nature.</a:t>
            </a:r>
            <a:endParaRPr sz="1800" b="0" dirty="0"/>
          </a:p>
          <a:p>
            <a:pPr marL="457200" marR="0" lvl="0" indent="-342900" algn="l" rtl="0">
              <a:lnSpc>
                <a:spcPct val="100000"/>
              </a:lnSpc>
              <a:spcBef>
                <a:spcPts val="0"/>
              </a:spcBef>
              <a:spcAft>
                <a:spcPts val="0"/>
              </a:spcAft>
              <a:buSzPts val="1800"/>
              <a:buChar char="●"/>
            </a:pPr>
            <a:r>
              <a:rPr lang="en" sz="1800" b="0" dirty="0"/>
              <a:t>Reason for this is JavaScript being a single threaded language if an I/O operations holds the thread till it get completed JavaScript won’t perform well as a programming language.</a:t>
            </a:r>
            <a:endParaRPr sz="1800" b="0" dirty="0"/>
          </a:p>
          <a:p>
            <a:pPr marL="457200" marR="0" lvl="0" indent="-342900" algn="l" rtl="0">
              <a:lnSpc>
                <a:spcPct val="100000"/>
              </a:lnSpc>
              <a:spcBef>
                <a:spcPts val="0"/>
              </a:spcBef>
              <a:spcAft>
                <a:spcPts val="0"/>
              </a:spcAft>
              <a:buSzPts val="1800"/>
              <a:buChar char="●"/>
            </a:pPr>
            <a:r>
              <a:rPr lang="en" sz="1800" b="0" dirty="0"/>
              <a:t>But asynchronous operation introduce difficulty when we need to do synchronous processing using data.</a:t>
            </a:r>
            <a:endParaRPr sz="1800" b="0" dirty="0"/>
          </a:p>
          <a:p>
            <a:pPr marL="457200" marR="0" lvl="0" indent="-342900" algn="l" rtl="0">
              <a:lnSpc>
                <a:spcPct val="100000"/>
              </a:lnSpc>
              <a:spcBef>
                <a:spcPts val="0"/>
              </a:spcBef>
              <a:spcAft>
                <a:spcPts val="0"/>
              </a:spcAft>
              <a:buSzPts val="1800"/>
              <a:buChar char="●"/>
            </a:pPr>
            <a:r>
              <a:rPr lang="en" sz="1800" b="0" dirty="0"/>
              <a:t>This is solved by using callbacks and promises.</a:t>
            </a:r>
            <a:endParaRPr sz="1800" b="0" dirty="0"/>
          </a:p>
          <a:p>
            <a:pPr marL="457200" marR="0" lvl="0" indent="-342900" algn="l" rtl="0">
              <a:lnSpc>
                <a:spcPct val="100000"/>
              </a:lnSpc>
              <a:spcBef>
                <a:spcPts val="0"/>
              </a:spcBef>
              <a:spcAft>
                <a:spcPts val="0"/>
              </a:spcAft>
              <a:buSzPts val="1800"/>
              <a:buChar char="●"/>
            </a:pPr>
            <a:r>
              <a:rPr lang="en" sz="1800" b="0" dirty="0"/>
              <a:t>Callback is a function that is being passed to an async task and on completion the function will be executed.</a:t>
            </a:r>
            <a:endParaRPr sz="1800" b="0" dirty="0"/>
          </a:p>
          <a:p>
            <a:pPr marL="457200" marR="0" lvl="0" indent="-342900" algn="l" rtl="0">
              <a:lnSpc>
                <a:spcPct val="100000"/>
              </a:lnSpc>
              <a:spcBef>
                <a:spcPts val="0"/>
              </a:spcBef>
              <a:spcAft>
                <a:spcPts val="0"/>
              </a:spcAft>
              <a:buSzPts val="1800"/>
              <a:buChar char="●"/>
            </a:pPr>
            <a:r>
              <a:rPr lang="en" sz="1800" b="0" dirty="0"/>
              <a:t>Promise is an object that is being returned from async tasks. Promise have properties to deal with async operations synchronously.</a:t>
            </a:r>
            <a:endParaRPr sz="1800" b="0" dirty="0"/>
          </a:p>
          <a:p>
            <a:pPr marL="0" marR="0" lvl="0" indent="0" algn="l" rtl="0">
              <a:lnSpc>
                <a:spcPct val="100000"/>
              </a:lnSpc>
              <a:spcBef>
                <a:spcPts val="1600"/>
              </a:spcBef>
              <a:spcAft>
                <a:spcPts val="1600"/>
              </a:spcAft>
              <a:buNone/>
            </a:pPr>
            <a:endParaRPr sz="1800" b="0" dirty="0"/>
          </a:p>
        </p:txBody>
      </p:sp>
      <p:sp>
        <p:nvSpPr>
          <p:cNvPr id="355" name="Shape 355"/>
          <p:cNvSpPr txBox="1">
            <a:spLocks noGrp="1"/>
          </p:cNvSpPr>
          <p:nvPr>
            <p:ph type="ctrTitle"/>
          </p:nvPr>
        </p:nvSpPr>
        <p:spPr>
          <a:xfrm>
            <a:off x="618824" y="411675"/>
            <a:ext cx="4188499"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Callback and promises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Shape 362"/>
          <p:cNvSpPr txBox="1">
            <a:spLocks noGrp="1"/>
          </p:cNvSpPr>
          <p:nvPr>
            <p:ph type="body" idx="1"/>
          </p:nvPr>
        </p:nvSpPr>
        <p:spPr>
          <a:xfrm>
            <a:off x="618824" y="1053887"/>
            <a:ext cx="7469582"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Nested callbacks passed into sequence of async tasks is referred to a ‘callback hell’.</a:t>
            </a:r>
            <a:endParaRPr sz="1800" b="0" dirty="0"/>
          </a:p>
          <a:p>
            <a:pPr marL="457200" marR="0" lvl="0" indent="-342900" algn="l" rtl="0">
              <a:lnSpc>
                <a:spcPct val="100000"/>
              </a:lnSpc>
              <a:spcBef>
                <a:spcPts val="0"/>
              </a:spcBef>
              <a:spcAft>
                <a:spcPts val="0"/>
              </a:spcAft>
              <a:buSzPts val="1800"/>
              <a:buChar char="●"/>
            </a:pPr>
            <a:r>
              <a:rPr lang="en" sz="1800" b="0" dirty="0"/>
              <a:t>Promise object was introduced to solve this problem.</a:t>
            </a:r>
            <a:endParaRPr sz="1800" b="0" dirty="0"/>
          </a:p>
          <a:p>
            <a:pPr marL="457200" marR="0" lvl="0" indent="-342900" algn="l" rtl="0">
              <a:lnSpc>
                <a:spcPct val="100000"/>
              </a:lnSpc>
              <a:spcBef>
                <a:spcPts val="0"/>
              </a:spcBef>
              <a:spcAft>
                <a:spcPts val="0"/>
              </a:spcAft>
              <a:buSzPts val="1800"/>
              <a:buChar char="●"/>
            </a:pPr>
            <a:r>
              <a:rPr lang="en" sz="1800" b="0" dirty="0"/>
              <a:t>Promise object has a set of properties, methods and mechanism of chaining to handle complex async tasks nicely.</a:t>
            </a:r>
            <a:endParaRPr sz="1800" b="0" dirty="0"/>
          </a:p>
          <a:p>
            <a:pPr marL="0" marR="0" lvl="0" indent="0" algn="l" rtl="0">
              <a:lnSpc>
                <a:spcPct val="100000"/>
              </a:lnSpc>
              <a:spcBef>
                <a:spcPts val="1600"/>
              </a:spcBef>
              <a:spcAft>
                <a:spcPts val="1600"/>
              </a:spcAft>
              <a:buNone/>
            </a:pPr>
            <a:endParaRPr sz="1800" b="0" dirty="0"/>
          </a:p>
        </p:txBody>
      </p:sp>
      <p:sp>
        <p:nvSpPr>
          <p:cNvPr id="361" name="Shape 361"/>
          <p:cNvSpPr txBox="1">
            <a:spLocks noGrp="1"/>
          </p:cNvSpPr>
          <p:nvPr>
            <p:ph type="ctrTitle"/>
          </p:nvPr>
        </p:nvSpPr>
        <p:spPr>
          <a:xfrm>
            <a:off x="618824" y="411675"/>
            <a:ext cx="4759999"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Callback and promises…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Shape 368"/>
          <p:cNvSpPr txBox="1">
            <a:spLocks noGrp="1"/>
          </p:cNvSpPr>
          <p:nvPr>
            <p:ph type="body" idx="1"/>
          </p:nvPr>
        </p:nvSpPr>
        <p:spPr>
          <a:xfrm>
            <a:off x="618825" y="1134569"/>
            <a:ext cx="3534300" cy="2090100"/>
          </a:xfrm>
          <a:prstGeom prst="rect">
            <a:avLst/>
          </a:prstGeom>
        </p:spPr>
        <p:txBody>
          <a:bodyPr spcFirstLastPara="1" wrap="square" lIns="68575" tIns="68575" rIns="68575" bIns="68575" anchor="t" anchorCtr="0">
            <a:noAutofit/>
          </a:bodyPr>
          <a:lstStyle/>
          <a:p>
            <a:pPr marL="457200" lvl="0" indent="-298450" rtl="0">
              <a:spcBef>
                <a:spcPts val="0"/>
              </a:spcBef>
              <a:spcAft>
                <a:spcPts val="0"/>
              </a:spcAft>
              <a:buSzPts val="1100"/>
              <a:buChar char="●"/>
            </a:pPr>
            <a:r>
              <a:rPr lang="en" dirty="0"/>
              <a:t>What and why?</a:t>
            </a:r>
            <a:endParaRPr dirty="0"/>
          </a:p>
          <a:p>
            <a:pPr marL="457200" lvl="0" indent="-298450" rtl="0">
              <a:spcBef>
                <a:spcPts val="0"/>
              </a:spcBef>
              <a:spcAft>
                <a:spcPts val="0"/>
              </a:spcAft>
              <a:buSzPts val="1100"/>
              <a:buChar char="●"/>
            </a:pPr>
            <a:r>
              <a:rPr lang="en" dirty="0"/>
              <a:t>Terminology</a:t>
            </a:r>
            <a:endParaRPr dirty="0"/>
          </a:p>
          <a:p>
            <a:pPr marL="457200" lvl="0" indent="-298450" rtl="0">
              <a:spcBef>
                <a:spcPts val="0"/>
              </a:spcBef>
              <a:spcAft>
                <a:spcPts val="0"/>
              </a:spcAft>
              <a:buSzPts val="1100"/>
              <a:buChar char="●"/>
            </a:pPr>
            <a:r>
              <a:rPr lang="en" dirty="0"/>
              <a:t>Best practices</a:t>
            </a:r>
            <a:endParaRPr dirty="0"/>
          </a:p>
          <a:p>
            <a:pPr marL="457200" lvl="0" indent="-298450" rtl="0">
              <a:spcBef>
                <a:spcPts val="0"/>
              </a:spcBef>
              <a:spcAft>
                <a:spcPts val="0"/>
              </a:spcAft>
              <a:buSzPts val="1100"/>
              <a:buChar char="●"/>
            </a:pPr>
            <a:r>
              <a:rPr lang="en" dirty="0"/>
              <a:t>GIT</a:t>
            </a:r>
            <a:endParaRPr dirty="0"/>
          </a:p>
        </p:txBody>
      </p:sp>
      <p:sp>
        <p:nvSpPr>
          <p:cNvPr id="367" name="Shape 367"/>
          <p:cNvSpPr txBox="1">
            <a:spLocks noGrp="1"/>
          </p:cNvSpPr>
          <p:nvPr>
            <p:ph type="ctrTitle"/>
          </p:nvPr>
        </p:nvSpPr>
        <p:spPr>
          <a:xfrm>
            <a:off x="618825" y="411675"/>
            <a:ext cx="5170134"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Version controlling</a:t>
            </a:r>
            <a:endParaRPr dirty="0"/>
          </a:p>
        </p:txBody>
      </p:sp>
      <p:pic>
        <p:nvPicPr>
          <p:cNvPr id="3" name="Picture 2" descr="Logo, company name&#10;&#10;Description automatically generated">
            <a:extLst>
              <a:ext uri="{FF2B5EF4-FFF2-40B4-BE49-F238E27FC236}">
                <a16:creationId xmlns:a16="http://schemas.microsoft.com/office/drawing/2014/main" id="{F92660A6-31A6-469C-BA4D-4778DDBBA32F}"/>
              </a:ext>
            </a:extLst>
          </p:cNvPr>
          <p:cNvPicPr>
            <a:picLocks noChangeAspect="1"/>
          </p:cNvPicPr>
          <p:nvPr/>
        </p:nvPicPr>
        <p:blipFill>
          <a:blip r:embed="rId3"/>
          <a:stretch>
            <a:fillRect/>
          </a:stretch>
        </p:blipFill>
        <p:spPr>
          <a:xfrm>
            <a:off x="3895906" y="1909482"/>
            <a:ext cx="4071475" cy="22697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Shape 375"/>
          <p:cNvSpPr txBox="1">
            <a:spLocks noGrp="1"/>
          </p:cNvSpPr>
          <p:nvPr>
            <p:ph type="body" idx="1"/>
          </p:nvPr>
        </p:nvSpPr>
        <p:spPr>
          <a:xfrm>
            <a:off x="618824" y="1114399"/>
            <a:ext cx="7503199"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Managing changes to a source.</a:t>
            </a:r>
            <a:endParaRPr sz="1800" b="0" dirty="0"/>
          </a:p>
          <a:p>
            <a:pPr marL="457200" marR="0" lvl="0" indent="-342900" algn="l" rtl="0">
              <a:lnSpc>
                <a:spcPct val="100000"/>
              </a:lnSpc>
              <a:spcBef>
                <a:spcPts val="0"/>
              </a:spcBef>
              <a:spcAft>
                <a:spcPts val="0"/>
              </a:spcAft>
              <a:buSzPts val="1800"/>
              <a:buChar char="●"/>
            </a:pPr>
            <a:r>
              <a:rPr lang="en" sz="1800" b="0" dirty="0"/>
              <a:t>Changes are identified using a revision number.</a:t>
            </a:r>
            <a:endParaRPr sz="1800" b="0" dirty="0"/>
          </a:p>
          <a:p>
            <a:pPr marL="457200" marR="0" lvl="0" indent="-342900" algn="l" rtl="0">
              <a:lnSpc>
                <a:spcPct val="100000"/>
              </a:lnSpc>
              <a:spcBef>
                <a:spcPts val="0"/>
              </a:spcBef>
              <a:spcAft>
                <a:spcPts val="0"/>
              </a:spcAft>
              <a:buSzPts val="1800"/>
              <a:buChar char="●"/>
            </a:pPr>
            <a:r>
              <a:rPr lang="en" sz="1800" b="0" dirty="0"/>
              <a:t>Each revision has its timestamp as well as the person who done the change.</a:t>
            </a:r>
            <a:endParaRPr sz="1800" b="0" dirty="0"/>
          </a:p>
          <a:p>
            <a:pPr marL="457200" marR="0" lvl="0" indent="-342900" algn="l" rtl="0">
              <a:lnSpc>
                <a:spcPct val="100000"/>
              </a:lnSpc>
              <a:spcBef>
                <a:spcPts val="0"/>
              </a:spcBef>
              <a:spcAft>
                <a:spcPts val="0"/>
              </a:spcAft>
              <a:buSzPts val="1800"/>
              <a:buChar char="●"/>
            </a:pPr>
            <a:r>
              <a:rPr lang="en" sz="1800" b="0" dirty="0"/>
              <a:t>Revisions can be restored, compared and merged.</a:t>
            </a:r>
            <a:endParaRPr sz="1800" b="0" dirty="0"/>
          </a:p>
          <a:p>
            <a:pPr marL="457200" marR="0" lvl="0" indent="-342900" algn="l" rtl="0">
              <a:lnSpc>
                <a:spcPct val="100000"/>
              </a:lnSpc>
              <a:spcBef>
                <a:spcPts val="0"/>
              </a:spcBef>
              <a:spcAft>
                <a:spcPts val="0"/>
              </a:spcAft>
              <a:buSzPts val="1800"/>
              <a:buChar char="●"/>
            </a:pPr>
            <a:r>
              <a:rPr lang="en" sz="1800" b="0" dirty="0"/>
              <a:t>“Management of multiple revisions of the same unit of information”</a:t>
            </a:r>
            <a:endParaRPr sz="1800" b="0" dirty="0"/>
          </a:p>
          <a:p>
            <a:pPr marL="0" marR="0" lvl="0" indent="0" algn="l" rtl="0">
              <a:lnSpc>
                <a:spcPct val="100000"/>
              </a:lnSpc>
              <a:spcBef>
                <a:spcPts val="1600"/>
              </a:spcBef>
              <a:spcAft>
                <a:spcPts val="1600"/>
              </a:spcAft>
              <a:buNone/>
            </a:pPr>
            <a:endParaRPr sz="1800" b="0" dirty="0"/>
          </a:p>
        </p:txBody>
      </p:sp>
      <p:sp>
        <p:nvSpPr>
          <p:cNvPr id="374" name="Shape 374"/>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What?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Shape 381"/>
          <p:cNvSpPr txBox="1">
            <a:spLocks noGrp="1"/>
          </p:cNvSpPr>
          <p:nvPr>
            <p:ph type="body" idx="1"/>
          </p:nvPr>
        </p:nvSpPr>
        <p:spPr>
          <a:xfrm>
            <a:off x="618824" y="1107675"/>
            <a:ext cx="7489751"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Easier backups and centralized source code repository.</a:t>
            </a:r>
            <a:endParaRPr sz="1800" b="0" dirty="0"/>
          </a:p>
          <a:p>
            <a:pPr marL="457200" marR="0" lvl="0" indent="-342900" algn="l" rtl="0">
              <a:lnSpc>
                <a:spcPct val="100000"/>
              </a:lnSpc>
              <a:spcBef>
                <a:spcPts val="0"/>
              </a:spcBef>
              <a:spcAft>
                <a:spcPts val="0"/>
              </a:spcAft>
              <a:buSzPts val="1800"/>
              <a:buChar char="●"/>
            </a:pPr>
            <a:r>
              <a:rPr lang="en" sz="1800" b="0" dirty="0"/>
              <a:t>Easy collaborative development.</a:t>
            </a:r>
            <a:endParaRPr sz="1800" b="0" dirty="0"/>
          </a:p>
          <a:p>
            <a:pPr marL="457200" marR="0" lvl="0" indent="-342900" algn="l" rtl="0">
              <a:lnSpc>
                <a:spcPct val="100000"/>
              </a:lnSpc>
              <a:spcBef>
                <a:spcPts val="0"/>
              </a:spcBef>
              <a:spcAft>
                <a:spcPts val="0"/>
              </a:spcAft>
              <a:buSzPts val="1800"/>
              <a:buChar char="●"/>
            </a:pPr>
            <a:r>
              <a:rPr lang="en" sz="1800" b="0" dirty="0"/>
              <a:t>Overview of changes performed to a file.</a:t>
            </a:r>
            <a:endParaRPr sz="1800" b="0" dirty="0"/>
          </a:p>
          <a:p>
            <a:pPr marL="457200" marR="0" lvl="0" indent="-342900" algn="l" rtl="0">
              <a:lnSpc>
                <a:spcPct val="100000"/>
              </a:lnSpc>
              <a:spcBef>
                <a:spcPts val="0"/>
              </a:spcBef>
              <a:spcAft>
                <a:spcPts val="0"/>
              </a:spcAft>
              <a:buSzPts val="1800"/>
              <a:buChar char="●"/>
            </a:pPr>
            <a:r>
              <a:rPr lang="en" sz="1800" b="0" dirty="0"/>
              <a:t>Access control.</a:t>
            </a:r>
            <a:endParaRPr sz="1800" b="0" dirty="0"/>
          </a:p>
          <a:p>
            <a:pPr marL="457200" marR="0" lvl="0" indent="-342900" algn="l" rtl="0">
              <a:lnSpc>
                <a:spcPct val="100000"/>
              </a:lnSpc>
              <a:spcBef>
                <a:spcPts val="0"/>
              </a:spcBef>
              <a:spcAft>
                <a:spcPts val="0"/>
              </a:spcAft>
              <a:buSzPts val="1800"/>
              <a:buChar char="●"/>
            </a:pPr>
            <a:r>
              <a:rPr lang="en" sz="1800" b="0" dirty="0"/>
              <a:t>Conflict resolvement.</a:t>
            </a:r>
            <a:endParaRPr sz="1800" b="0" dirty="0"/>
          </a:p>
          <a:p>
            <a:pPr marL="0" marR="0" lvl="0" indent="0" algn="l" rtl="0">
              <a:lnSpc>
                <a:spcPct val="100000"/>
              </a:lnSpc>
              <a:spcBef>
                <a:spcPts val="1600"/>
              </a:spcBef>
              <a:spcAft>
                <a:spcPts val="1600"/>
              </a:spcAft>
              <a:buNone/>
            </a:pPr>
            <a:endParaRPr sz="1800" b="0" dirty="0"/>
          </a:p>
        </p:txBody>
      </p:sp>
      <p:sp>
        <p:nvSpPr>
          <p:cNvPr id="380" name="Shape 380"/>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Why?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Shape 387"/>
          <p:cNvSpPr txBox="1">
            <a:spLocks noGrp="1"/>
          </p:cNvSpPr>
          <p:nvPr>
            <p:ph type="body" idx="1"/>
          </p:nvPr>
        </p:nvSpPr>
        <p:spPr>
          <a:xfrm>
            <a:off x="618825" y="1121121"/>
            <a:ext cx="7570434" cy="2630607"/>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b="0" dirty="0">
                <a:solidFill>
                  <a:schemeClr val="bg1"/>
                </a:solidFill>
              </a:rPr>
              <a:t>Repository</a:t>
            </a:r>
            <a:endParaRPr lang="en" sz="1400" dirty="0">
              <a:solidFill>
                <a:schemeClr val="bg1"/>
              </a:solidFill>
            </a:endParaRPr>
          </a:p>
          <a:p>
            <a:pPr lvl="1" indent="-342900">
              <a:lnSpc>
                <a:spcPct val="100000"/>
              </a:lnSpc>
              <a:buSzPts val="1800"/>
              <a:buChar char="●"/>
            </a:pPr>
            <a:r>
              <a:rPr lang="en" dirty="0">
                <a:solidFill>
                  <a:schemeClr val="bg1"/>
                </a:solidFill>
              </a:rPr>
              <a:t>Central location where all the files are being kept. Usually a directory with set of files. </a:t>
            </a:r>
            <a:endParaRPr dirty="0">
              <a:solidFill>
                <a:schemeClr val="bg1"/>
              </a:solidFill>
            </a:endParaRPr>
          </a:p>
          <a:p>
            <a:pPr marL="457200" marR="0" lvl="0" indent="-342900" algn="l" rtl="0">
              <a:lnSpc>
                <a:spcPct val="100000"/>
              </a:lnSpc>
              <a:spcBef>
                <a:spcPts val="0"/>
              </a:spcBef>
              <a:spcAft>
                <a:spcPts val="0"/>
              </a:spcAft>
              <a:buSzPts val="1800"/>
              <a:buChar char="●"/>
            </a:pPr>
            <a:r>
              <a:rPr lang="en" b="0" dirty="0">
                <a:solidFill>
                  <a:schemeClr val="bg1"/>
                </a:solidFill>
              </a:rPr>
              <a:t>Trunk</a:t>
            </a:r>
            <a:endParaRPr lang="en" sz="1400" dirty="0">
              <a:solidFill>
                <a:schemeClr val="bg1"/>
              </a:solidFill>
            </a:endParaRPr>
          </a:p>
          <a:p>
            <a:pPr lvl="1" indent="-342900">
              <a:lnSpc>
                <a:spcPct val="100000"/>
              </a:lnSpc>
              <a:buSzPts val="1800"/>
              <a:buChar char="●"/>
            </a:pPr>
            <a:r>
              <a:rPr lang="en" dirty="0">
                <a:solidFill>
                  <a:schemeClr val="bg1"/>
                </a:solidFill>
              </a:rPr>
              <a:t>Also referred to as master branch. This is where the most stable code is being placed which is referred as the production code.</a:t>
            </a:r>
            <a:endParaRPr dirty="0">
              <a:solidFill>
                <a:schemeClr val="bg1"/>
              </a:solidFill>
            </a:endParaRPr>
          </a:p>
          <a:p>
            <a:pPr marL="457200" marR="0" lvl="0" indent="-342900" algn="l" rtl="0">
              <a:lnSpc>
                <a:spcPct val="100000"/>
              </a:lnSpc>
              <a:spcBef>
                <a:spcPts val="0"/>
              </a:spcBef>
              <a:spcAft>
                <a:spcPts val="0"/>
              </a:spcAft>
              <a:buSzPts val="1800"/>
              <a:buChar char="●"/>
            </a:pPr>
            <a:r>
              <a:rPr lang="en" b="0" dirty="0">
                <a:solidFill>
                  <a:schemeClr val="bg1"/>
                </a:solidFill>
              </a:rPr>
              <a:t>Stage</a:t>
            </a:r>
            <a:endParaRPr lang="en" sz="1400" dirty="0">
              <a:solidFill>
                <a:schemeClr val="bg1"/>
              </a:solidFill>
            </a:endParaRPr>
          </a:p>
          <a:p>
            <a:pPr lvl="1" indent="-342900">
              <a:lnSpc>
                <a:spcPct val="100000"/>
              </a:lnSpc>
              <a:buSzPts val="1800"/>
              <a:buChar char="●"/>
            </a:pPr>
            <a:r>
              <a:rPr lang="en" dirty="0">
                <a:solidFill>
                  <a:schemeClr val="bg1"/>
                </a:solidFill>
              </a:rPr>
              <a:t>Mark files for tracking changes.</a:t>
            </a:r>
            <a:endParaRPr dirty="0">
              <a:solidFill>
                <a:schemeClr val="bg1"/>
              </a:solidFill>
            </a:endParaRPr>
          </a:p>
          <a:p>
            <a:pPr marL="457200" marR="0" lvl="0" indent="-342900" algn="l" rtl="0">
              <a:lnSpc>
                <a:spcPct val="100000"/>
              </a:lnSpc>
              <a:spcBef>
                <a:spcPts val="0"/>
              </a:spcBef>
              <a:spcAft>
                <a:spcPts val="0"/>
              </a:spcAft>
              <a:buSzPts val="1800"/>
              <a:buChar char="●"/>
            </a:pPr>
            <a:r>
              <a:rPr lang="en" b="0" dirty="0">
                <a:solidFill>
                  <a:schemeClr val="bg1"/>
                </a:solidFill>
              </a:rPr>
              <a:t>Commit</a:t>
            </a:r>
            <a:endParaRPr lang="en" sz="1400" dirty="0">
              <a:solidFill>
                <a:schemeClr val="bg1"/>
              </a:solidFill>
            </a:endParaRPr>
          </a:p>
          <a:p>
            <a:pPr lvl="1" indent="-342900">
              <a:lnSpc>
                <a:spcPct val="100000"/>
              </a:lnSpc>
              <a:buSzPts val="1800"/>
              <a:buChar char="●"/>
            </a:pPr>
            <a:r>
              <a:rPr lang="en" dirty="0">
                <a:solidFill>
                  <a:schemeClr val="bg1"/>
                </a:solidFill>
              </a:rPr>
              <a:t>Create a snapshot of the changes being made to the files.</a:t>
            </a:r>
            <a:endParaRPr dirty="0">
              <a:solidFill>
                <a:schemeClr val="bg1"/>
              </a:solidFill>
            </a:endParaRPr>
          </a:p>
          <a:p>
            <a:pPr marL="0" marR="0" lvl="0" indent="0" algn="l" rtl="0">
              <a:lnSpc>
                <a:spcPct val="100000"/>
              </a:lnSpc>
              <a:spcBef>
                <a:spcPts val="1600"/>
              </a:spcBef>
              <a:spcAft>
                <a:spcPts val="0"/>
              </a:spcAft>
              <a:buNone/>
            </a:pPr>
            <a:endParaRPr sz="1800" dirty="0"/>
          </a:p>
          <a:p>
            <a:pPr marL="0" marR="0" lvl="0" indent="0" algn="l" rtl="0">
              <a:lnSpc>
                <a:spcPct val="100000"/>
              </a:lnSpc>
              <a:spcBef>
                <a:spcPts val="1600"/>
              </a:spcBef>
              <a:spcAft>
                <a:spcPts val="1600"/>
              </a:spcAft>
              <a:buNone/>
            </a:pPr>
            <a:endParaRPr sz="1800" b="0" dirty="0"/>
          </a:p>
        </p:txBody>
      </p:sp>
      <p:sp>
        <p:nvSpPr>
          <p:cNvPr id="386" name="Shape 386"/>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Terminology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Shape 393"/>
          <p:cNvSpPr txBox="1">
            <a:spLocks noGrp="1"/>
          </p:cNvSpPr>
          <p:nvPr>
            <p:ph type="body" idx="1"/>
          </p:nvPr>
        </p:nvSpPr>
        <p:spPr>
          <a:xfrm>
            <a:off x="618825" y="1067334"/>
            <a:ext cx="7516646" cy="2090100"/>
          </a:xfrm>
          <a:prstGeom prst="rect">
            <a:avLst/>
          </a:prstGeom>
        </p:spPr>
        <p:txBody>
          <a:bodyPr spcFirstLastPara="1" wrap="square" lIns="68575" tIns="68575" rIns="68575" bIns="68575" anchor="t" anchorCtr="0">
            <a:noAutofit/>
          </a:bodyPr>
          <a:lstStyle/>
          <a:p>
            <a:r>
              <a:rPr lang="en" sz="1800" b="0" dirty="0">
                <a:solidFill>
                  <a:schemeClr val="bg1"/>
                </a:solidFill>
              </a:rPr>
              <a:t>Branch</a:t>
            </a:r>
          </a:p>
          <a:p>
            <a:pPr marL="857250" lvl="1" indent="-285750">
              <a:lnSpc>
                <a:spcPct val="100000"/>
              </a:lnSpc>
              <a:buSzPts val="1800"/>
              <a:buFont typeface="Arial" panose="020B0604020202020204" pitchFamily="34" charset="0"/>
              <a:buChar char="•"/>
            </a:pPr>
            <a:r>
              <a:rPr lang="en" dirty="0">
                <a:solidFill>
                  <a:schemeClr val="bg1"/>
                </a:solidFill>
              </a:rPr>
              <a:t>Copy of the master branch taken at a given point. All the feature developments and bug fixes will be done in a branch. Usually it is allowed to have multiple branches at the same time.</a:t>
            </a:r>
          </a:p>
          <a:p>
            <a:r>
              <a:rPr lang="en" sz="1800" b="0" dirty="0">
                <a:solidFill>
                  <a:schemeClr val="bg1"/>
                </a:solidFill>
              </a:rPr>
              <a:t>Checkout</a:t>
            </a:r>
            <a:endParaRPr lang="en" dirty="0">
              <a:solidFill>
                <a:schemeClr val="bg1"/>
              </a:solidFill>
            </a:endParaRPr>
          </a:p>
          <a:p>
            <a:pPr lvl="1">
              <a:buFont typeface="Arial" panose="020B0604020202020204" pitchFamily="34" charset="0"/>
              <a:buChar char="•"/>
            </a:pPr>
            <a:r>
              <a:rPr lang="en" dirty="0">
                <a:solidFill>
                  <a:schemeClr val="bg1"/>
                </a:solidFill>
              </a:rPr>
              <a:t>Mark/unlock file for changing.</a:t>
            </a:r>
          </a:p>
          <a:p>
            <a:r>
              <a:rPr lang="en" b="0" dirty="0">
                <a:solidFill>
                  <a:schemeClr val="bg1"/>
                </a:solidFill>
              </a:rPr>
              <a:t>Merge</a:t>
            </a:r>
          </a:p>
          <a:p>
            <a:pPr lvl="1">
              <a:buFont typeface="Arial" panose="020B0604020202020204" pitchFamily="34" charset="0"/>
              <a:buChar char="•"/>
            </a:pPr>
            <a:r>
              <a:rPr lang="en" dirty="0">
                <a:solidFill>
                  <a:schemeClr val="bg1"/>
                </a:solidFill>
              </a:rPr>
              <a:t>Combining branches together to update the master branch.</a:t>
            </a:r>
            <a:endParaRPr lang="en" sz="1800" dirty="0">
              <a:solidFill>
                <a:schemeClr val="bg1"/>
              </a:solidFill>
            </a:endParaRPr>
          </a:p>
          <a:p>
            <a:r>
              <a:rPr lang="en" b="0" dirty="0">
                <a:solidFill>
                  <a:schemeClr val="bg1"/>
                </a:solidFill>
              </a:rPr>
              <a:t>Merge conflict</a:t>
            </a:r>
          </a:p>
          <a:p>
            <a:pPr lvl="1">
              <a:buFont typeface="Arial" panose="020B0604020202020204" pitchFamily="34" charset="0"/>
              <a:buChar char="•"/>
            </a:pPr>
            <a:r>
              <a:rPr lang="en" dirty="0">
                <a:solidFill>
                  <a:schemeClr val="bg1"/>
                </a:solidFill>
              </a:rPr>
              <a:t>Merge conflicts occur when merging a file which has been changed in two separate branches or places. Changes that interfere other changes.</a:t>
            </a:r>
            <a:endParaRPr dirty="0">
              <a:solidFill>
                <a:schemeClr val="bg1"/>
              </a:solidFill>
            </a:endParaRPr>
          </a:p>
          <a:p>
            <a:pPr marL="0" marR="0" lvl="0" indent="0" algn="l" rtl="0">
              <a:lnSpc>
                <a:spcPct val="100000"/>
              </a:lnSpc>
              <a:spcBef>
                <a:spcPts val="1600"/>
              </a:spcBef>
              <a:spcAft>
                <a:spcPts val="0"/>
              </a:spcAft>
              <a:buNone/>
            </a:pPr>
            <a:endParaRPr sz="1800" dirty="0"/>
          </a:p>
          <a:p>
            <a:pPr marL="0" marR="0" lvl="0" indent="0" algn="l" rtl="0">
              <a:lnSpc>
                <a:spcPct val="100000"/>
              </a:lnSpc>
              <a:spcBef>
                <a:spcPts val="1600"/>
              </a:spcBef>
              <a:spcAft>
                <a:spcPts val="1600"/>
              </a:spcAft>
              <a:buNone/>
            </a:pPr>
            <a:endParaRPr sz="1800" b="0" dirty="0"/>
          </a:p>
        </p:txBody>
      </p:sp>
      <p:sp>
        <p:nvSpPr>
          <p:cNvPr id="392" name="Shape 392"/>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Terminology…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Shape 399"/>
          <p:cNvSpPr txBox="1">
            <a:spLocks noGrp="1"/>
          </p:cNvSpPr>
          <p:nvPr>
            <p:ph type="body" idx="1"/>
          </p:nvPr>
        </p:nvSpPr>
        <p:spPr>
          <a:xfrm>
            <a:off x="618825" y="1154739"/>
            <a:ext cx="7422516" cy="2090100"/>
          </a:xfrm>
          <a:prstGeom prst="rect">
            <a:avLst/>
          </a:prstGeom>
        </p:spPr>
        <p:txBody>
          <a:bodyPr spcFirstLastPara="1" wrap="square" lIns="68575" tIns="68575" rIns="68575" bIns="68575" anchor="t" anchorCtr="0">
            <a:noAutofit/>
          </a:bodyPr>
          <a:lstStyle/>
          <a:p>
            <a:pPr marL="457200" lvl="0" indent="-342900" rtl="0">
              <a:lnSpc>
                <a:spcPct val="100000"/>
              </a:lnSpc>
              <a:spcBef>
                <a:spcPts val="0"/>
              </a:spcBef>
              <a:spcAft>
                <a:spcPts val="0"/>
              </a:spcAft>
              <a:buSzPts val="1800"/>
              <a:buChar char="●"/>
            </a:pPr>
            <a:r>
              <a:rPr lang="en" sz="1800" b="0" dirty="0"/>
              <a:t>Use a source control system.</a:t>
            </a:r>
            <a:endParaRPr sz="1800" b="0" dirty="0"/>
          </a:p>
          <a:p>
            <a:pPr marL="457200" lvl="0" indent="-342900" rtl="0">
              <a:lnSpc>
                <a:spcPct val="100000"/>
              </a:lnSpc>
              <a:spcBef>
                <a:spcPts val="0"/>
              </a:spcBef>
              <a:spcAft>
                <a:spcPts val="0"/>
              </a:spcAft>
              <a:buSzPts val="1800"/>
              <a:buChar char="●"/>
            </a:pPr>
            <a:r>
              <a:rPr lang="en" sz="1800" b="0" dirty="0"/>
              <a:t>Always make sure to have the latest version of the file.</a:t>
            </a:r>
            <a:endParaRPr lang="en" dirty="0"/>
          </a:p>
          <a:p>
            <a:pPr lvl="1" indent="-342900">
              <a:lnSpc>
                <a:spcPct val="100000"/>
              </a:lnSpc>
              <a:buSzPts val="1800"/>
              <a:buChar char="●"/>
            </a:pPr>
            <a:r>
              <a:rPr lang="en" dirty="0">
                <a:solidFill>
                  <a:schemeClr val="bg1"/>
                </a:solidFill>
              </a:rPr>
              <a:t>In distributed source control system advice is to get the latest source code at least start of the day.</a:t>
            </a:r>
            <a:endParaRPr dirty="0">
              <a:solidFill>
                <a:schemeClr val="bg1"/>
              </a:solidFill>
            </a:endParaRPr>
          </a:p>
          <a:p>
            <a:pPr marL="457200" lvl="0" indent="-342900" rtl="0">
              <a:lnSpc>
                <a:spcPct val="100000"/>
              </a:lnSpc>
              <a:spcBef>
                <a:spcPts val="0"/>
              </a:spcBef>
              <a:spcAft>
                <a:spcPts val="0"/>
              </a:spcAft>
              <a:buSzPts val="1800"/>
              <a:buChar char="●"/>
            </a:pPr>
            <a:r>
              <a:rPr lang="en" sz="1800" b="0" dirty="0"/>
              <a:t>Checkout only what you need.</a:t>
            </a:r>
            <a:endParaRPr sz="1800" b="0" dirty="0"/>
          </a:p>
          <a:p>
            <a:pPr marL="457200" lvl="0" indent="-342900" rtl="0">
              <a:lnSpc>
                <a:spcPct val="100000"/>
              </a:lnSpc>
              <a:spcBef>
                <a:spcPts val="0"/>
              </a:spcBef>
              <a:spcAft>
                <a:spcPts val="0"/>
              </a:spcAft>
              <a:buSzPts val="1800"/>
              <a:buChar char="●"/>
            </a:pPr>
            <a:r>
              <a:rPr lang="en" sz="1800" b="0" dirty="0"/>
              <a:t>Merge code with the development branch at least once per day.</a:t>
            </a:r>
            <a:endParaRPr sz="1800" b="0" dirty="0"/>
          </a:p>
          <a:p>
            <a:pPr marL="457200" lvl="0" indent="-342900" rtl="0">
              <a:lnSpc>
                <a:spcPct val="100000"/>
              </a:lnSpc>
              <a:spcBef>
                <a:spcPts val="0"/>
              </a:spcBef>
              <a:spcAft>
                <a:spcPts val="0"/>
              </a:spcAft>
              <a:buSzPts val="1800"/>
              <a:buChar char="●"/>
            </a:pPr>
            <a:r>
              <a:rPr lang="en" sz="1800" b="0" dirty="0"/>
              <a:t>Always make sure code is working as expected and it is not causing any other code to break.</a:t>
            </a:r>
            <a:endParaRPr sz="1800" b="0" dirty="0"/>
          </a:p>
          <a:p>
            <a:pPr marL="457200" lvl="0" indent="-342900" rtl="0">
              <a:lnSpc>
                <a:spcPct val="100000"/>
              </a:lnSpc>
              <a:spcBef>
                <a:spcPts val="0"/>
              </a:spcBef>
              <a:spcAft>
                <a:spcPts val="0"/>
              </a:spcAft>
              <a:buSzPts val="1800"/>
              <a:buChar char="●"/>
            </a:pPr>
            <a:r>
              <a:rPr lang="en" sz="1800" b="0" dirty="0"/>
              <a:t>Follow a formal review process when merging.</a:t>
            </a:r>
            <a:endParaRPr sz="1800" b="0" dirty="0"/>
          </a:p>
          <a:p>
            <a:pPr marL="0" marR="0" lvl="0" indent="0" algn="l" rtl="0">
              <a:lnSpc>
                <a:spcPct val="100000"/>
              </a:lnSpc>
              <a:spcBef>
                <a:spcPts val="1600"/>
              </a:spcBef>
              <a:spcAft>
                <a:spcPts val="1600"/>
              </a:spcAft>
              <a:buNone/>
            </a:pPr>
            <a:endParaRPr sz="1800" b="0" dirty="0"/>
          </a:p>
        </p:txBody>
      </p:sp>
      <p:sp>
        <p:nvSpPr>
          <p:cNvPr id="398" name="Shape 398"/>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Best practices</a:t>
            </a:r>
            <a:endParaRPr/>
          </a:p>
        </p:txBody>
      </p:sp>
    </p:spTree>
    <p:extLst>
      <p:ext uri="{BB962C8B-B14F-4D97-AF65-F5344CB8AC3E}">
        <p14:creationId xmlns:p14="http://schemas.microsoft.com/office/powerpoint/2010/main" val="343014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Shape 405"/>
          <p:cNvSpPr txBox="1">
            <a:spLocks noGrp="1"/>
          </p:cNvSpPr>
          <p:nvPr>
            <p:ph type="body" idx="1"/>
          </p:nvPr>
        </p:nvSpPr>
        <p:spPr>
          <a:xfrm>
            <a:off x="618825" y="989475"/>
            <a:ext cx="7509922" cy="2090100"/>
          </a:xfrm>
          <a:prstGeom prst="rect">
            <a:avLst/>
          </a:prstGeom>
        </p:spPr>
        <p:txBody>
          <a:bodyPr spcFirstLastPara="1" wrap="square" lIns="68575" tIns="68575" rIns="68575" bIns="68575" anchor="t" anchorCtr="0">
            <a:noAutofit/>
          </a:bodyPr>
          <a:lstStyle/>
          <a:p>
            <a:pPr marL="457200" lvl="0" indent="-330200" rtl="0">
              <a:lnSpc>
                <a:spcPct val="100000"/>
              </a:lnSpc>
              <a:spcBef>
                <a:spcPts val="0"/>
              </a:spcBef>
              <a:spcAft>
                <a:spcPts val="0"/>
              </a:spcAft>
              <a:buSzPts val="1600"/>
              <a:buChar char="●"/>
            </a:pPr>
            <a:r>
              <a:rPr lang="en" sz="1600" b="0" dirty="0"/>
              <a:t>Most popular version control system.</a:t>
            </a:r>
            <a:endParaRPr sz="1600" b="0" dirty="0"/>
          </a:p>
          <a:p>
            <a:pPr marL="457200" lvl="0" indent="-330200" rtl="0">
              <a:lnSpc>
                <a:spcPct val="100000"/>
              </a:lnSpc>
              <a:spcBef>
                <a:spcPts val="0"/>
              </a:spcBef>
              <a:spcAft>
                <a:spcPts val="0"/>
              </a:spcAft>
              <a:buSzPts val="1600"/>
              <a:buChar char="●"/>
            </a:pPr>
            <a:r>
              <a:rPr lang="en" sz="1600" b="0" dirty="0"/>
              <a:t>Distributed version control system.</a:t>
            </a:r>
            <a:endParaRPr lang="en" sz="1600" dirty="0"/>
          </a:p>
          <a:p>
            <a:pPr lvl="1" indent="-330200">
              <a:lnSpc>
                <a:spcPct val="100000"/>
              </a:lnSpc>
              <a:buSzPts val="1600"/>
              <a:buChar char="●"/>
            </a:pPr>
            <a:r>
              <a:rPr lang="en" sz="1200" dirty="0">
                <a:solidFill>
                  <a:schemeClr val="bg1"/>
                </a:solidFill>
              </a:rPr>
              <a:t>Client get a complete clone of the source code. In a disaster situation full source along with all history can be restored from a client.</a:t>
            </a:r>
            <a:endParaRPr sz="1200" b="0" dirty="0">
              <a:solidFill>
                <a:schemeClr val="bg1"/>
              </a:solidFill>
            </a:endParaRPr>
          </a:p>
          <a:p>
            <a:pPr marL="457200" lvl="0" indent="-330200" rtl="0">
              <a:lnSpc>
                <a:spcPct val="100000"/>
              </a:lnSpc>
              <a:spcBef>
                <a:spcPts val="0"/>
              </a:spcBef>
              <a:spcAft>
                <a:spcPts val="0"/>
              </a:spcAft>
              <a:buSzPts val="1600"/>
              <a:buChar char="●"/>
            </a:pPr>
            <a:r>
              <a:rPr lang="en" sz="1600" b="0" dirty="0">
                <a:solidFill>
                  <a:schemeClr val="bg1"/>
                </a:solidFill>
              </a:rPr>
              <a:t>Free and open source.</a:t>
            </a:r>
            <a:endParaRPr sz="1600" b="0" dirty="0">
              <a:solidFill>
                <a:schemeClr val="bg1"/>
              </a:solidFill>
            </a:endParaRPr>
          </a:p>
          <a:p>
            <a:pPr marL="457200" lvl="0" indent="-330200" rtl="0">
              <a:lnSpc>
                <a:spcPct val="100000"/>
              </a:lnSpc>
              <a:spcBef>
                <a:spcPts val="0"/>
              </a:spcBef>
              <a:spcAft>
                <a:spcPts val="0"/>
              </a:spcAft>
              <a:buSzPts val="1600"/>
              <a:buChar char="●"/>
            </a:pPr>
            <a:r>
              <a:rPr lang="en" sz="1600" b="0" dirty="0">
                <a:solidFill>
                  <a:schemeClr val="bg1"/>
                </a:solidFill>
              </a:rPr>
              <a:t>Multiple branches and tags.</a:t>
            </a:r>
            <a:endParaRPr lang="en" sz="1600" dirty="0">
              <a:solidFill>
                <a:schemeClr val="bg1"/>
              </a:solidFill>
            </a:endParaRPr>
          </a:p>
          <a:p>
            <a:pPr lvl="1" indent="-330200">
              <a:lnSpc>
                <a:spcPct val="100000"/>
              </a:lnSpc>
              <a:buSzPts val="1600"/>
              <a:buChar char="●"/>
            </a:pPr>
            <a:r>
              <a:rPr lang="en" sz="1200" dirty="0">
                <a:solidFill>
                  <a:schemeClr val="bg1"/>
                </a:solidFill>
              </a:rPr>
              <a:t>Feature branches, role branches (production).</a:t>
            </a:r>
            <a:endParaRPr sz="1200" dirty="0">
              <a:solidFill>
                <a:schemeClr val="bg1"/>
              </a:solidFill>
            </a:endParaRPr>
          </a:p>
          <a:p>
            <a:pPr marL="457200" lvl="0" indent="-330200" rtl="0">
              <a:lnSpc>
                <a:spcPct val="100000"/>
              </a:lnSpc>
              <a:spcBef>
                <a:spcPts val="0"/>
              </a:spcBef>
              <a:spcAft>
                <a:spcPts val="0"/>
              </a:spcAft>
              <a:buSzPts val="1600"/>
              <a:buChar char="●"/>
            </a:pPr>
            <a:r>
              <a:rPr lang="en" sz="1600" b="0" dirty="0">
                <a:solidFill>
                  <a:schemeClr val="bg1"/>
                </a:solidFill>
              </a:rPr>
              <a:t>Faster comparing to other systems (works on a linux kernel and written in C).</a:t>
            </a:r>
            <a:endParaRPr sz="1600" b="0" dirty="0">
              <a:solidFill>
                <a:schemeClr val="bg1"/>
              </a:solidFill>
            </a:endParaRPr>
          </a:p>
          <a:p>
            <a:pPr marL="457200" lvl="0" indent="-330200" rtl="0">
              <a:lnSpc>
                <a:spcPct val="100000"/>
              </a:lnSpc>
              <a:spcBef>
                <a:spcPts val="0"/>
              </a:spcBef>
              <a:spcAft>
                <a:spcPts val="0"/>
              </a:spcAft>
              <a:buSzPts val="1600"/>
              <a:buChar char="●"/>
            </a:pPr>
            <a:r>
              <a:rPr lang="en" sz="1600" b="0" dirty="0">
                <a:solidFill>
                  <a:schemeClr val="bg1"/>
                </a:solidFill>
              </a:rPr>
              <a:t>Support multiple protocols</a:t>
            </a:r>
          </a:p>
          <a:p>
            <a:pPr lvl="1" indent="-330200">
              <a:lnSpc>
                <a:spcPct val="100000"/>
              </a:lnSpc>
              <a:buSzPts val="1600"/>
              <a:buChar char="●"/>
            </a:pPr>
            <a:r>
              <a:rPr lang="en" sz="1200" dirty="0">
                <a:solidFill>
                  <a:schemeClr val="bg1"/>
                </a:solidFill>
              </a:rPr>
              <a:t>HTTP, SSH</a:t>
            </a:r>
            <a:endParaRPr sz="1200" b="0" dirty="0">
              <a:solidFill>
                <a:schemeClr val="bg1"/>
              </a:solidFill>
            </a:endParaRPr>
          </a:p>
          <a:p>
            <a:pPr marL="457200" lvl="0" indent="-330200" rtl="0">
              <a:lnSpc>
                <a:spcPct val="100000"/>
              </a:lnSpc>
              <a:spcBef>
                <a:spcPts val="0"/>
              </a:spcBef>
              <a:spcAft>
                <a:spcPts val="0"/>
              </a:spcAft>
              <a:buSzPts val="1600"/>
              <a:buChar char="●"/>
            </a:pPr>
            <a:r>
              <a:rPr lang="en" sz="1600" b="0" dirty="0">
                <a:solidFill>
                  <a:schemeClr val="bg1"/>
                </a:solidFill>
              </a:rPr>
              <a:t>Staging area, local commits and stashing.</a:t>
            </a:r>
            <a:endParaRPr lang="en" sz="1600" dirty="0">
              <a:solidFill>
                <a:schemeClr val="bg1"/>
              </a:solidFill>
            </a:endParaRPr>
          </a:p>
          <a:p>
            <a:pPr lvl="1" indent="-330200">
              <a:lnSpc>
                <a:spcPct val="100000"/>
              </a:lnSpc>
              <a:buSzPts val="1600"/>
              <a:buChar char="●"/>
            </a:pPr>
            <a:r>
              <a:rPr lang="en" sz="1200" dirty="0">
                <a:solidFill>
                  <a:schemeClr val="bg1"/>
                </a:solidFill>
              </a:rPr>
              <a:t>Staging area - Mark files to be committed.</a:t>
            </a:r>
          </a:p>
          <a:p>
            <a:pPr lvl="1" indent="-330200">
              <a:lnSpc>
                <a:spcPct val="100000"/>
              </a:lnSpc>
              <a:buSzPts val="1600"/>
              <a:buChar char="●"/>
            </a:pPr>
            <a:r>
              <a:rPr lang="en" sz="1200" dirty="0">
                <a:solidFill>
                  <a:schemeClr val="bg1"/>
                </a:solidFill>
              </a:rPr>
              <a:t>Local commit - Commit code locally without pushing into the remote branch.</a:t>
            </a:r>
          </a:p>
          <a:p>
            <a:pPr lvl="1" indent="-330200">
              <a:lnSpc>
                <a:spcPct val="100000"/>
              </a:lnSpc>
              <a:buSzPts val="1600"/>
              <a:buChar char="●"/>
            </a:pPr>
            <a:r>
              <a:rPr lang="en" sz="1200" dirty="0">
                <a:solidFill>
                  <a:schemeClr val="bg1"/>
                </a:solidFill>
              </a:rPr>
              <a:t>Stashing - Keep file changes in Stash and apply them in a later.</a:t>
            </a:r>
            <a:endParaRPr sz="1200" dirty="0">
              <a:solidFill>
                <a:schemeClr val="bg1"/>
              </a:solidFill>
            </a:endParaRPr>
          </a:p>
          <a:p>
            <a:pPr marL="0" marR="0" lvl="0" indent="0" algn="l" rtl="0">
              <a:lnSpc>
                <a:spcPct val="100000"/>
              </a:lnSpc>
              <a:spcBef>
                <a:spcPts val="1600"/>
              </a:spcBef>
              <a:spcAft>
                <a:spcPts val="1600"/>
              </a:spcAft>
              <a:buNone/>
            </a:pPr>
            <a:endParaRPr sz="1800" b="0" dirty="0"/>
          </a:p>
        </p:txBody>
      </p:sp>
      <p:sp>
        <p:nvSpPr>
          <p:cNvPr id="404" name="Shape 404"/>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Git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Shape 411"/>
          <p:cNvSpPr txBox="1">
            <a:spLocks noGrp="1"/>
          </p:cNvSpPr>
          <p:nvPr>
            <p:ph type="body" idx="1"/>
          </p:nvPr>
        </p:nvSpPr>
        <p:spPr>
          <a:xfrm>
            <a:off x="618825" y="1141292"/>
            <a:ext cx="7288046"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Git init</a:t>
            </a:r>
            <a:endParaRPr sz="1800" b="0" dirty="0"/>
          </a:p>
          <a:p>
            <a:pPr marL="457200" marR="0" lvl="0" indent="-342900" algn="l" rtl="0">
              <a:lnSpc>
                <a:spcPct val="100000"/>
              </a:lnSpc>
              <a:spcBef>
                <a:spcPts val="0"/>
              </a:spcBef>
              <a:spcAft>
                <a:spcPts val="0"/>
              </a:spcAft>
              <a:buSzPts val="1800"/>
              <a:buChar char="●"/>
            </a:pPr>
            <a:r>
              <a:rPr lang="en" sz="1800" b="0" dirty="0"/>
              <a:t>Git clone</a:t>
            </a:r>
            <a:endParaRPr sz="1800" b="0" dirty="0"/>
          </a:p>
          <a:p>
            <a:pPr marL="457200" marR="0" lvl="0" indent="-342900" algn="l" rtl="0">
              <a:lnSpc>
                <a:spcPct val="100000"/>
              </a:lnSpc>
              <a:spcBef>
                <a:spcPts val="0"/>
              </a:spcBef>
              <a:spcAft>
                <a:spcPts val="0"/>
              </a:spcAft>
              <a:buSzPts val="1800"/>
              <a:buChar char="●"/>
            </a:pPr>
            <a:r>
              <a:rPr lang="en" sz="1800" b="0" dirty="0"/>
              <a:t>Git add</a:t>
            </a:r>
            <a:endParaRPr sz="1800" b="0" dirty="0"/>
          </a:p>
          <a:p>
            <a:pPr marL="457200" marR="0" lvl="0" indent="-342900" algn="l" rtl="0">
              <a:lnSpc>
                <a:spcPct val="100000"/>
              </a:lnSpc>
              <a:spcBef>
                <a:spcPts val="0"/>
              </a:spcBef>
              <a:spcAft>
                <a:spcPts val="0"/>
              </a:spcAft>
              <a:buSzPts val="1800"/>
              <a:buChar char="●"/>
            </a:pPr>
            <a:r>
              <a:rPr lang="en" sz="1800" b="0" dirty="0"/>
              <a:t>Git stage</a:t>
            </a:r>
            <a:endParaRPr sz="1800" b="0" dirty="0"/>
          </a:p>
          <a:p>
            <a:pPr marL="457200" marR="0" lvl="0" indent="-342900" algn="l" rtl="0">
              <a:lnSpc>
                <a:spcPct val="100000"/>
              </a:lnSpc>
              <a:spcBef>
                <a:spcPts val="0"/>
              </a:spcBef>
              <a:spcAft>
                <a:spcPts val="0"/>
              </a:spcAft>
              <a:buSzPts val="1800"/>
              <a:buChar char="●"/>
            </a:pPr>
            <a:r>
              <a:rPr lang="en" sz="1800" b="0" dirty="0"/>
              <a:t>Git commit</a:t>
            </a:r>
            <a:endParaRPr sz="1800" b="0" dirty="0"/>
          </a:p>
          <a:p>
            <a:pPr marL="457200" marR="0" lvl="0" indent="-342900" algn="l" rtl="0">
              <a:lnSpc>
                <a:spcPct val="100000"/>
              </a:lnSpc>
              <a:spcBef>
                <a:spcPts val="0"/>
              </a:spcBef>
              <a:spcAft>
                <a:spcPts val="0"/>
              </a:spcAft>
              <a:buSzPts val="1800"/>
              <a:buChar char="●"/>
            </a:pPr>
            <a:r>
              <a:rPr lang="en" sz="1800" b="0" dirty="0"/>
              <a:t>Git push</a:t>
            </a:r>
            <a:endParaRPr sz="1800" b="0" dirty="0"/>
          </a:p>
          <a:p>
            <a:pPr marL="457200" marR="0" lvl="0" indent="-342900" algn="l" rtl="0">
              <a:lnSpc>
                <a:spcPct val="100000"/>
              </a:lnSpc>
              <a:spcBef>
                <a:spcPts val="0"/>
              </a:spcBef>
              <a:spcAft>
                <a:spcPts val="0"/>
              </a:spcAft>
              <a:buSzPts val="1800"/>
              <a:buChar char="●"/>
            </a:pPr>
            <a:r>
              <a:rPr lang="en" sz="1800" b="0" dirty="0"/>
              <a:t>https://confluence.atlassian.com/bitbucketserver/basic-git-commands-776639767.html</a:t>
            </a:r>
            <a:endParaRPr sz="1800" b="0" dirty="0"/>
          </a:p>
          <a:p>
            <a:pPr marL="0" marR="0" lvl="0" indent="0" algn="l" rtl="0">
              <a:lnSpc>
                <a:spcPct val="100000"/>
              </a:lnSpc>
              <a:spcBef>
                <a:spcPts val="1600"/>
              </a:spcBef>
              <a:spcAft>
                <a:spcPts val="1600"/>
              </a:spcAft>
              <a:buNone/>
            </a:pPr>
            <a:endParaRPr sz="1800" b="0" dirty="0"/>
          </a:p>
        </p:txBody>
      </p:sp>
      <p:sp>
        <p:nvSpPr>
          <p:cNvPr id="410" name="Shape 410"/>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Git commands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Shape 304"/>
          <p:cNvSpPr txBox="1">
            <a:spLocks noGrp="1"/>
          </p:cNvSpPr>
          <p:nvPr>
            <p:ph type="body" idx="1"/>
          </p:nvPr>
        </p:nvSpPr>
        <p:spPr>
          <a:prstGeom prst="rect">
            <a:avLst/>
          </a:prstGeom>
        </p:spPr>
        <p:txBody>
          <a:bodyPr spcFirstLastPara="1" wrap="square" lIns="68575" tIns="68575" rIns="68575" bIns="68575" anchor="t" anchorCtr="0">
            <a:noAutofit/>
          </a:bodyPr>
          <a:lstStyle/>
          <a:p>
            <a:pPr marL="457200" lvl="0" indent="-298450" rtl="0">
              <a:spcBef>
                <a:spcPts val="0"/>
              </a:spcBef>
              <a:spcAft>
                <a:spcPts val="0"/>
              </a:spcAft>
              <a:buSzPts val="1100"/>
              <a:buChar char="●"/>
            </a:pPr>
            <a:r>
              <a:rPr lang="en" dirty="0"/>
              <a:t>JavaScript</a:t>
            </a:r>
            <a:endParaRPr dirty="0"/>
          </a:p>
          <a:p>
            <a:pPr marL="457200" lvl="0" indent="-298450" rtl="0">
              <a:spcBef>
                <a:spcPts val="0"/>
              </a:spcBef>
              <a:spcAft>
                <a:spcPts val="0"/>
              </a:spcAft>
              <a:buSzPts val="1100"/>
              <a:buChar char="●"/>
            </a:pPr>
            <a:r>
              <a:rPr lang="en" dirty="0"/>
              <a:t>Version controlling</a:t>
            </a:r>
            <a:endParaRPr dirty="0"/>
          </a:p>
          <a:p>
            <a:pPr marL="457200" lvl="0" indent="-298450" rtl="0">
              <a:spcBef>
                <a:spcPts val="0"/>
              </a:spcBef>
              <a:spcAft>
                <a:spcPts val="0"/>
              </a:spcAft>
              <a:buSzPts val="1100"/>
              <a:buChar char="●"/>
            </a:pPr>
            <a:r>
              <a:rPr lang="en" dirty="0"/>
              <a:t>NoSQL</a:t>
            </a:r>
            <a:endParaRPr dirty="0"/>
          </a:p>
          <a:p>
            <a:pPr marL="0" lvl="0" indent="0">
              <a:spcBef>
                <a:spcPts val="0"/>
              </a:spcBef>
              <a:spcAft>
                <a:spcPts val="0"/>
              </a:spcAft>
              <a:buNone/>
            </a:pPr>
            <a:endParaRPr b="0" dirty="0"/>
          </a:p>
        </p:txBody>
      </p:sp>
      <p:sp>
        <p:nvSpPr>
          <p:cNvPr id="303" name="Shape 303"/>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Overview</a:t>
            </a:r>
            <a:endParaRPr/>
          </a:p>
        </p:txBody>
      </p:sp>
      <p:pic>
        <p:nvPicPr>
          <p:cNvPr id="306" name="Shape 306" descr="logo-large.png"/>
          <p:cNvPicPr preferRelativeResize="0"/>
          <p:nvPr/>
        </p:nvPicPr>
        <p:blipFill>
          <a:blip r:embed="rId3">
            <a:alphaModFix/>
          </a:blip>
          <a:stretch>
            <a:fillRect/>
          </a:stretch>
        </p:blipFill>
        <p:spPr>
          <a:xfrm>
            <a:off x="4688836" y="1882713"/>
            <a:ext cx="4348075" cy="1378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Shape 417"/>
          <p:cNvSpPr txBox="1">
            <a:spLocks noGrp="1"/>
          </p:cNvSpPr>
          <p:nvPr>
            <p:ph type="body" idx="1"/>
          </p:nvPr>
        </p:nvSpPr>
        <p:spPr>
          <a:xfrm>
            <a:off x="618824" y="1080781"/>
            <a:ext cx="7469582" cy="2090100"/>
          </a:xfrm>
          <a:prstGeom prst="rect">
            <a:avLst/>
          </a:prstGeom>
        </p:spPr>
        <p:txBody>
          <a:bodyPr spcFirstLastPara="1" wrap="square" lIns="68575" tIns="68575" rIns="68575" bIns="68575" anchor="t" anchorCtr="0">
            <a:noAutofit/>
          </a:bodyPr>
          <a:lstStyle/>
          <a:p>
            <a:pPr marL="177800" lvl="0" indent="-88900">
              <a:spcBef>
                <a:spcPts val="900"/>
              </a:spcBef>
              <a:spcAft>
                <a:spcPts val="0"/>
              </a:spcAft>
              <a:buClr>
                <a:schemeClr val="lt2"/>
              </a:buClr>
              <a:buSzPts val="1100"/>
              <a:buFont typeface="Arial"/>
              <a:buNone/>
            </a:pPr>
            <a:r>
              <a:rPr lang="en" sz="1800"/>
              <a:t>Following are two good interactive demos for learning git.</a:t>
            </a:r>
            <a:endParaRPr sz="1800"/>
          </a:p>
          <a:p>
            <a:pPr marL="177800" lvl="0" indent="-88900">
              <a:spcBef>
                <a:spcPts val="900"/>
              </a:spcBef>
              <a:spcAft>
                <a:spcPts val="0"/>
              </a:spcAft>
              <a:buClr>
                <a:schemeClr val="lt2"/>
              </a:buClr>
              <a:buSzPts val="1100"/>
              <a:buFont typeface="Arial"/>
              <a:buNone/>
            </a:pPr>
            <a:r>
              <a:rPr lang="en" sz="1800"/>
              <a:t>The fundamentals are found in [1] and advanced branching demo is in [2].</a:t>
            </a:r>
            <a:endParaRPr sz="1800"/>
          </a:p>
          <a:p>
            <a:pPr marL="177800" lvl="0" indent="-88900">
              <a:spcBef>
                <a:spcPts val="900"/>
              </a:spcBef>
              <a:spcAft>
                <a:spcPts val="0"/>
              </a:spcAft>
              <a:buClr>
                <a:schemeClr val="lt2"/>
              </a:buClr>
              <a:buSzPts val="1100"/>
              <a:buFont typeface="Arial"/>
              <a:buNone/>
            </a:pPr>
            <a:endParaRPr sz="1800"/>
          </a:p>
          <a:p>
            <a:pPr marL="177800" lvl="0" indent="-88900">
              <a:spcBef>
                <a:spcPts val="900"/>
              </a:spcBef>
              <a:spcAft>
                <a:spcPts val="0"/>
              </a:spcAft>
              <a:buClr>
                <a:schemeClr val="lt2"/>
              </a:buClr>
              <a:buSzPts val="1100"/>
              <a:buFont typeface="Arial"/>
              <a:buNone/>
            </a:pPr>
            <a:r>
              <a:rPr lang="en" sz="1800"/>
              <a:t>[1] </a:t>
            </a:r>
            <a:r>
              <a:rPr lang="en" sz="1800" u="sng">
                <a:solidFill>
                  <a:schemeClr val="hlink"/>
                </a:solidFill>
                <a:hlinkClick r:id="rId3"/>
              </a:rPr>
              <a:t>https://try.github.io</a:t>
            </a:r>
            <a:endParaRPr sz="1800"/>
          </a:p>
          <a:p>
            <a:pPr marL="177800" lvl="0" indent="-88900">
              <a:spcBef>
                <a:spcPts val="900"/>
              </a:spcBef>
              <a:spcAft>
                <a:spcPts val="0"/>
              </a:spcAft>
              <a:buClr>
                <a:schemeClr val="lt2"/>
              </a:buClr>
              <a:buSzPts val="1100"/>
              <a:buFont typeface="Arial"/>
              <a:buNone/>
            </a:pPr>
            <a:r>
              <a:rPr lang="en" sz="1800"/>
              <a:t>[2] </a:t>
            </a:r>
            <a:r>
              <a:rPr lang="en" sz="1800" u="sng">
                <a:solidFill>
                  <a:schemeClr val="hlink"/>
                </a:solidFill>
                <a:hlinkClick r:id="rId4"/>
              </a:rPr>
              <a:t>http://pcottle.github.io/learnGitBranching/</a:t>
            </a:r>
            <a:endParaRPr sz="1800"/>
          </a:p>
          <a:p>
            <a:pPr marL="177800" lvl="0" indent="-88900">
              <a:spcBef>
                <a:spcPts val="900"/>
              </a:spcBef>
              <a:spcAft>
                <a:spcPts val="0"/>
              </a:spcAft>
              <a:buNone/>
            </a:pPr>
            <a:endParaRPr/>
          </a:p>
        </p:txBody>
      </p:sp>
      <p:sp>
        <p:nvSpPr>
          <p:cNvPr id="416" name="Shape 416"/>
          <p:cNvSpPr txBox="1">
            <a:spLocks noGrp="1"/>
          </p:cNvSpPr>
          <p:nvPr>
            <p:ph type="ctrTitle"/>
          </p:nvPr>
        </p:nvSpPr>
        <p:spPr>
          <a:xfrm>
            <a:off x="618824" y="411675"/>
            <a:ext cx="5976957" cy="577800"/>
          </a:xfrm>
          <a:prstGeom prst="rect">
            <a:avLst/>
          </a:prstGeom>
        </p:spPr>
        <p:txBody>
          <a:bodyPr spcFirstLastPara="1" wrap="square" lIns="68575" tIns="68575" rIns="68575" bIns="68575" anchor="t" anchorCtr="0">
            <a:noAutofit/>
          </a:bodyPr>
          <a:lstStyle/>
          <a:p>
            <a:pPr marL="0" lvl="0" indent="0">
              <a:spcBef>
                <a:spcPts val="0"/>
              </a:spcBef>
              <a:spcAft>
                <a:spcPts val="0"/>
              </a:spcAft>
              <a:buNone/>
            </a:pPr>
            <a:r>
              <a:rPr lang="en" dirty="0"/>
              <a:t>Git: Interactive Learning</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Shape 423"/>
          <p:cNvSpPr txBox="1">
            <a:spLocks noGrp="1"/>
          </p:cNvSpPr>
          <p:nvPr>
            <p:ph type="body" idx="1"/>
          </p:nvPr>
        </p:nvSpPr>
        <p:spPr>
          <a:xfrm>
            <a:off x="618825" y="1060610"/>
            <a:ext cx="5284434" cy="2090100"/>
          </a:xfrm>
          <a:prstGeom prst="rect">
            <a:avLst/>
          </a:prstGeom>
        </p:spPr>
        <p:txBody>
          <a:bodyPr spcFirstLastPara="1" wrap="square" lIns="68575" tIns="68575" rIns="68575" bIns="68575" anchor="t" anchorCtr="0">
            <a:noAutofit/>
          </a:bodyPr>
          <a:lstStyle/>
          <a:p>
            <a:pPr marL="457200" lvl="0" indent="-298450" rtl="0">
              <a:spcBef>
                <a:spcPts val="0"/>
              </a:spcBef>
              <a:spcAft>
                <a:spcPts val="0"/>
              </a:spcAft>
              <a:buSzPts val="1100"/>
              <a:buChar char="●"/>
            </a:pPr>
            <a:r>
              <a:rPr lang="en" dirty="0"/>
              <a:t>What?</a:t>
            </a:r>
            <a:endParaRPr dirty="0"/>
          </a:p>
          <a:p>
            <a:pPr marL="457200" lvl="0" indent="-298450" rtl="0">
              <a:spcBef>
                <a:spcPts val="0"/>
              </a:spcBef>
              <a:spcAft>
                <a:spcPts val="0"/>
              </a:spcAft>
              <a:buSzPts val="1100"/>
              <a:buChar char="●"/>
            </a:pPr>
            <a:r>
              <a:rPr lang="en" dirty="0"/>
              <a:t>Why not SQL?</a:t>
            </a:r>
            <a:endParaRPr dirty="0"/>
          </a:p>
          <a:p>
            <a:pPr marL="457200" lvl="0" indent="-298450" rtl="0">
              <a:spcBef>
                <a:spcPts val="0"/>
              </a:spcBef>
              <a:spcAft>
                <a:spcPts val="0"/>
              </a:spcAft>
              <a:buSzPts val="1100"/>
              <a:buChar char="●"/>
            </a:pPr>
            <a:r>
              <a:rPr lang="en" dirty="0"/>
              <a:t>Strengths and weaknesses</a:t>
            </a:r>
            <a:endParaRPr dirty="0"/>
          </a:p>
          <a:p>
            <a:pPr marL="457200" lvl="0" indent="-298450" rtl="0">
              <a:spcBef>
                <a:spcPts val="0"/>
              </a:spcBef>
              <a:spcAft>
                <a:spcPts val="0"/>
              </a:spcAft>
              <a:buSzPts val="1100"/>
              <a:buChar char="●"/>
            </a:pPr>
            <a:r>
              <a:rPr lang="en" dirty="0"/>
              <a:t>MongoDB</a:t>
            </a:r>
            <a:endParaRPr dirty="0"/>
          </a:p>
        </p:txBody>
      </p:sp>
      <p:sp>
        <p:nvSpPr>
          <p:cNvPr id="422" name="Shape 422"/>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NoSQL</a:t>
            </a:r>
            <a:endParaRPr/>
          </a:p>
        </p:txBody>
      </p:sp>
      <p:pic>
        <p:nvPicPr>
          <p:cNvPr id="3" name="Picture 2" descr="Chart&#10;&#10;Description automatically generated">
            <a:extLst>
              <a:ext uri="{FF2B5EF4-FFF2-40B4-BE49-F238E27FC236}">
                <a16:creationId xmlns:a16="http://schemas.microsoft.com/office/drawing/2014/main" id="{CC516F32-4D45-4273-BB96-D428868E54F8}"/>
              </a:ext>
            </a:extLst>
          </p:cNvPr>
          <p:cNvPicPr>
            <a:picLocks noChangeAspect="1"/>
          </p:cNvPicPr>
          <p:nvPr/>
        </p:nvPicPr>
        <p:blipFill>
          <a:blip r:embed="rId3"/>
          <a:stretch>
            <a:fillRect/>
          </a:stretch>
        </p:blipFill>
        <p:spPr>
          <a:xfrm>
            <a:off x="4212767" y="1949823"/>
            <a:ext cx="3819329" cy="20403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Shape 430"/>
          <p:cNvSpPr txBox="1">
            <a:spLocks noGrp="1"/>
          </p:cNvSpPr>
          <p:nvPr>
            <p:ph type="body" idx="1"/>
          </p:nvPr>
        </p:nvSpPr>
        <p:spPr>
          <a:xfrm>
            <a:off x="618824" y="1154740"/>
            <a:ext cx="7469581"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Non relational (mostly), Schema free.</a:t>
            </a:r>
            <a:endParaRPr sz="1800" b="0" dirty="0"/>
          </a:p>
          <a:p>
            <a:pPr marL="457200" marR="0" lvl="0" indent="-342900" algn="l" rtl="0">
              <a:lnSpc>
                <a:spcPct val="100000"/>
              </a:lnSpc>
              <a:spcBef>
                <a:spcPts val="0"/>
              </a:spcBef>
              <a:spcAft>
                <a:spcPts val="0"/>
              </a:spcAft>
              <a:buSzPts val="1800"/>
              <a:buChar char="●"/>
            </a:pPr>
            <a:r>
              <a:rPr lang="en" sz="1800" b="0" dirty="0"/>
              <a:t>Distributed.</a:t>
            </a:r>
            <a:endParaRPr sz="1800" b="0" dirty="0"/>
          </a:p>
          <a:p>
            <a:pPr marL="457200" marR="0" lvl="0" indent="-342900" algn="l" rtl="0">
              <a:lnSpc>
                <a:spcPct val="100000"/>
              </a:lnSpc>
              <a:spcBef>
                <a:spcPts val="0"/>
              </a:spcBef>
              <a:spcAft>
                <a:spcPts val="0"/>
              </a:spcAft>
              <a:buSzPts val="1800"/>
              <a:buChar char="●"/>
            </a:pPr>
            <a:r>
              <a:rPr lang="en" sz="1800" b="0" dirty="0"/>
              <a:t>Horizontally scalable.</a:t>
            </a:r>
            <a:endParaRPr sz="1800" b="0" dirty="0"/>
          </a:p>
          <a:p>
            <a:pPr marL="457200" marR="0" lvl="0" indent="-342900" algn="l" rtl="0">
              <a:lnSpc>
                <a:spcPct val="100000"/>
              </a:lnSpc>
              <a:spcBef>
                <a:spcPts val="0"/>
              </a:spcBef>
              <a:spcAft>
                <a:spcPts val="0"/>
              </a:spcAft>
              <a:buSzPts val="1800"/>
              <a:buChar char="●"/>
            </a:pPr>
            <a:r>
              <a:rPr lang="en" sz="1800" b="0" dirty="0"/>
              <a:t>Easy replication.</a:t>
            </a:r>
            <a:endParaRPr sz="1800" b="0" dirty="0"/>
          </a:p>
          <a:p>
            <a:pPr marL="457200" marR="0" lvl="0" indent="-342900" algn="l" rtl="0">
              <a:lnSpc>
                <a:spcPct val="100000"/>
              </a:lnSpc>
              <a:spcBef>
                <a:spcPts val="0"/>
              </a:spcBef>
              <a:spcAft>
                <a:spcPts val="0"/>
              </a:spcAft>
              <a:buSzPts val="1800"/>
              <a:buChar char="●"/>
            </a:pPr>
            <a:r>
              <a:rPr lang="en" sz="1800" b="0" dirty="0"/>
              <a:t>Eventually consistent.</a:t>
            </a:r>
            <a:endParaRPr sz="1800" b="0" dirty="0"/>
          </a:p>
          <a:p>
            <a:pPr marL="457200" marR="0" lvl="0" indent="-342900" algn="l" rtl="0">
              <a:lnSpc>
                <a:spcPct val="100000"/>
              </a:lnSpc>
              <a:spcBef>
                <a:spcPts val="0"/>
              </a:spcBef>
              <a:spcAft>
                <a:spcPts val="0"/>
              </a:spcAft>
              <a:buSzPts val="1800"/>
              <a:buChar char="●"/>
            </a:pPr>
            <a:r>
              <a:rPr lang="en" sz="1800" b="0" dirty="0"/>
              <a:t>Open source (mostly).</a:t>
            </a:r>
            <a:endParaRPr sz="1800" b="0" dirty="0"/>
          </a:p>
          <a:p>
            <a:pPr marL="457200" marR="0" lvl="0" indent="-342900" algn="l" rtl="0">
              <a:lnSpc>
                <a:spcPct val="100000"/>
              </a:lnSpc>
              <a:spcBef>
                <a:spcPts val="0"/>
              </a:spcBef>
              <a:spcAft>
                <a:spcPts val="0"/>
              </a:spcAft>
              <a:buSzPts val="1800"/>
              <a:buChar char="●"/>
            </a:pPr>
            <a:r>
              <a:rPr lang="en" sz="1800" b="0" dirty="0"/>
              <a:t>No transaction support.</a:t>
            </a:r>
            <a:endParaRPr sz="1800" b="0" dirty="0"/>
          </a:p>
          <a:p>
            <a:pPr marL="0" marR="0" lvl="0" indent="0" algn="l" rtl="0">
              <a:lnSpc>
                <a:spcPct val="100000"/>
              </a:lnSpc>
              <a:spcBef>
                <a:spcPts val="1600"/>
              </a:spcBef>
              <a:spcAft>
                <a:spcPts val="1600"/>
              </a:spcAft>
              <a:buNone/>
            </a:pPr>
            <a:endParaRPr sz="1800" b="0" dirty="0"/>
          </a:p>
        </p:txBody>
      </p:sp>
      <p:sp>
        <p:nvSpPr>
          <p:cNvPr id="429" name="Shape 429"/>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What?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Shape 436"/>
          <p:cNvSpPr txBox="1">
            <a:spLocks noGrp="1"/>
          </p:cNvSpPr>
          <p:nvPr>
            <p:ph type="body" idx="1"/>
          </p:nvPr>
        </p:nvSpPr>
        <p:spPr>
          <a:xfrm>
            <a:off x="618825" y="989475"/>
            <a:ext cx="7341834"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Remove the burden of data structures mismatch between application in-memory and relational databases.</a:t>
            </a:r>
            <a:endParaRPr sz="1800" b="0" dirty="0"/>
          </a:p>
          <a:p>
            <a:pPr marL="457200" marR="0" lvl="0" indent="-342900" algn="l" rtl="0">
              <a:lnSpc>
                <a:spcPct val="100000"/>
              </a:lnSpc>
              <a:spcBef>
                <a:spcPts val="0"/>
              </a:spcBef>
              <a:spcAft>
                <a:spcPts val="0"/>
              </a:spcAft>
              <a:buSzPts val="1800"/>
              <a:buChar char="●"/>
            </a:pPr>
            <a:r>
              <a:rPr lang="en" sz="1800" b="0" dirty="0"/>
              <a:t>Integrate databases using services. (ElasticSearch).</a:t>
            </a:r>
            <a:endParaRPr sz="1800" b="0" dirty="0"/>
          </a:p>
          <a:p>
            <a:pPr marL="457200" marR="0" lvl="0" indent="-342900" algn="l" rtl="0">
              <a:lnSpc>
                <a:spcPct val="100000"/>
              </a:lnSpc>
              <a:spcBef>
                <a:spcPts val="0"/>
              </a:spcBef>
              <a:spcAft>
                <a:spcPts val="0"/>
              </a:spcAft>
              <a:buSzPts val="1800"/>
              <a:buChar char="●"/>
            </a:pPr>
            <a:r>
              <a:rPr lang="en" sz="1800" b="0" dirty="0"/>
              <a:t>Relational databases not designed to run efficiently on clusters.</a:t>
            </a:r>
            <a:endParaRPr sz="1800" b="0" dirty="0"/>
          </a:p>
          <a:p>
            <a:pPr marL="457200" marR="0" lvl="0" indent="-342900" algn="l" rtl="0">
              <a:lnSpc>
                <a:spcPct val="100000"/>
              </a:lnSpc>
              <a:spcBef>
                <a:spcPts val="0"/>
              </a:spcBef>
              <a:spcAft>
                <a:spcPts val="0"/>
              </a:spcAft>
              <a:buSzPts val="1800"/>
              <a:buChar char="●"/>
            </a:pPr>
            <a:r>
              <a:rPr lang="en" sz="1800" b="0" dirty="0"/>
              <a:t>Aggregate oriented databases, are easier to manage inside clusters and based on the domain driven design. (Order details inside the order).</a:t>
            </a:r>
            <a:endParaRPr lang="en" dirty="0"/>
          </a:p>
          <a:p>
            <a:pPr lvl="1" indent="-342900">
              <a:lnSpc>
                <a:spcPct val="100000"/>
              </a:lnSpc>
              <a:buSzPts val="1800"/>
              <a:buChar char="●"/>
            </a:pPr>
            <a:r>
              <a:rPr lang="en" dirty="0">
                <a:solidFill>
                  <a:schemeClr val="bg1"/>
                </a:solidFill>
              </a:rPr>
              <a:t>But inter aggregate relationships are harder to manage.</a:t>
            </a:r>
            <a:endParaRPr b="0" dirty="0">
              <a:solidFill>
                <a:schemeClr val="bg1"/>
              </a:solidFill>
            </a:endParaRPr>
          </a:p>
          <a:p>
            <a:pPr marL="0" marR="0" lvl="0" indent="0" algn="l" rtl="0">
              <a:lnSpc>
                <a:spcPct val="100000"/>
              </a:lnSpc>
              <a:spcBef>
                <a:spcPts val="1600"/>
              </a:spcBef>
              <a:spcAft>
                <a:spcPts val="1600"/>
              </a:spcAft>
              <a:buNone/>
            </a:pPr>
            <a:endParaRPr sz="1800" b="0" dirty="0"/>
          </a:p>
        </p:txBody>
      </p:sp>
      <p:sp>
        <p:nvSpPr>
          <p:cNvPr id="435" name="Shape 435"/>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Why?</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a:spLocks noGrp="1"/>
          </p:cNvSpPr>
          <p:nvPr>
            <p:ph type="body" idx="1"/>
          </p:nvPr>
        </p:nvSpPr>
        <p:spPr>
          <a:xfrm>
            <a:off x="618825" y="1100951"/>
            <a:ext cx="6770334" cy="2090100"/>
          </a:xfrm>
          <a:prstGeom prst="rect">
            <a:avLst/>
          </a:prstGeom>
        </p:spPr>
        <p:txBody>
          <a:bodyPr spcFirstLastPara="1" wrap="square" lIns="68575" tIns="68575" rIns="68575" bIns="68575" anchor="t" anchorCtr="0">
            <a:noAutofit/>
          </a:bodyPr>
          <a:lstStyle/>
          <a:p>
            <a:r>
              <a:rPr lang="en" sz="1800" b="0" dirty="0"/>
              <a:t>Consistency - Every read receives the most recent write.</a:t>
            </a:r>
          </a:p>
          <a:p>
            <a:pPr marL="457200" marR="0" lvl="0" indent="-342900" algn="l" rtl="0">
              <a:lnSpc>
                <a:spcPct val="100000"/>
              </a:lnSpc>
              <a:spcBef>
                <a:spcPts val="0"/>
              </a:spcBef>
              <a:spcAft>
                <a:spcPts val="0"/>
              </a:spcAft>
              <a:buSzPts val="1800"/>
              <a:buChar char="●"/>
            </a:pPr>
            <a:r>
              <a:rPr lang="en" sz="1800" b="0" dirty="0"/>
              <a:t>Availability - Every request receives a response (no guarantee that it is the most recent write).</a:t>
            </a:r>
            <a:endParaRPr sz="1800" b="0" dirty="0"/>
          </a:p>
          <a:p>
            <a:pPr marL="457200" marR="0" lvl="0" indent="-342900" algn="l" rtl="0">
              <a:lnSpc>
                <a:spcPct val="100000"/>
              </a:lnSpc>
              <a:spcBef>
                <a:spcPts val="0"/>
              </a:spcBef>
              <a:spcAft>
                <a:spcPts val="0"/>
              </a:spcAft>
              <a:buSzPts val="1800"/>
              <a:buChar char="●"/>
            </a:pPr>
            <a:r>
              <a:rPr lang="en" sz="1800" b="0" dirty="0"/>
              <a:t>Partition tolerance - System will continue to operate despite number of messages lost among network nodes.</a:t>
            </a:r>
            <a:endParaRPr sz="1800" b="0" dirty="0"/>
          </a:p>
          <a:p>
            <a:pPr marL="0" marR="0" lvl="0" indent="0" algn="l" rtl="0">
              <a:lnSpc>
                <a:spcPct val="100000"/>
              </a:lnSpc>
              <a:spcBef>
                <a:spcPts val="1600"/>
              </a:spcBef>
              <a:spcAft>
                <a:spcPts val="1600"/>
              </a:spcAft>
              <a:buNone/>
            </a:pPr>
            <a:endParaRPr sz="1800" b="0" dirty="0"/>
          </a:p>
        </p:txBody>
      </p:sp>
      <p:sp>
        <p:nvSpPr>
          <p:cNvPr id="441" name="Shape 441"/>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CAP theorem</a:t>
            </a:r>
            <a:endParaRPr/>
          </a:p>
        </p:txBody>
      </p:sp>
      <p:pic>
        <p:nvPicPr>
          <p:cNvPr id="443" name="Shape 443"/>
          <p:cNvPicPr preferRelativeResize="0"/>
          <p:nvPr/>
        </p:nvPicPr>
        <p:blipFill>
          <a:blip r:embed="rId3">
            <a:alphaModFix/>
          </a:blip>
          <a:stretch>
            <a:fillRect/>
          </a:stretch>
        </p:blipFill>
        <p:spPr>
          <a:xfrm>
            <a:off x="3305325" y="2675965"/>
            <a:ext cx="4168106" cy="23634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Shape 449"/>
          <p:cNvSpPr txBox="1">
            <a:spLocks noGrp="1"/>
          </p:cNvSpPr>
          <p:nvPr>
            <p:ph type="body" idx="1"/>
          </p:nvPr>
        </p:nvSpPr>
        <p:spPr>
          <a:xfrm>
            <a:off x="618824" y="989475"/>
            <a:ext cx="7523369"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solidFill>
                  <a:schemeClr val="bg1"/>
                </a:solidFill>
              </a:rPr>
              <a:t>Key-Value - Stores data as key value pairs. </a:t>
            </a:r>
            <a:endParaRPr lang="en" dirty="0">
              <a:solidFill>
                <a:schemeClr val="bg1"/>
              </a:solidFill>
            </a:endParaRPr>
          </a:p>
          <a:p>
            <a:pPr lvl="1" indent="-342900">
              <a:lnSpc>
                <a:spcPct val="100000"/>
              </a:lnSpc>
              <a:buSzPts val="1800"/>
              <a:buChar char="●"/>
            </a:pPr>
            <a:r>
              <a:rPr lang="en" b="0" dirty="0">
                <a:solidFill>
                  <a:schemeClr val="bg1"/>
                </a:solidFill>
              </a:rPr>
              <a:t>Ex: Redis, Riak, Memcached.</a:t>
            </a:r>
            <a:endParaRPr b="0" dirty="0">
              <a:solidFill>
                <a:schemeClr val="bg1"/>
              </a:solidFill>
            </a:endParaRPr>
          </a:p>
          <a:p>
            <a:pPr marL="457200" marR="0" lvl="0" indent="-342900" algn="l" rtl="0">
              <a:lnSpc>
                <a:spcPct val="100000"/>
              </a:lnSpc>
              <a:spcBef>
                <a:spcPts val="0"/>
              </a:spcBef>
              <a:spcAft>
                <a:spcPts val="0"/>
              </a:spcAft>
              <a:buSzPts val="1800"/>
              <a:buChar char="●"/>
            </a:pPr>
            <a:r>
              <a:rPr lang="en" sz="1800" b="0" dirty="0">
                <a:solidFill>
                  <a:schemeClr val="bg1"/>
                </a:solidFill>
              </a:rPr>
              <a:t>Document - Stores data as documents (JSON, BSON, XML) in maps or collections.</a:t>
            </a:r>
            <a:endParaRPr lang="en" dirty="0">
              <a:solidFill>
                <a:schemeClr val="bg1"/>
              </a:solidFill>
            </a:endParaRPr>
          </a:p>
          <a:p>
            <a:pPr lvl="1" indent="-342900">
              <a:lnSpc>
                <a:spcPct val="100000"/>
              </a:lnSpc>
              <a:buSzPts val="1800"/>
              <a:buChar char="●"/>
            </a:pPr>
            <a:r>
              <a:rPr lang="en" b="0" dirty="0">
                <a:solidFill>
                  <a:schemeClr val="bg1"/>
                </a:solidFill>
              </a:rPr>
              <a:t>Ex: MongoDB</a:t>
            </a:r>
            <a:endParaRPr b="0" dirty="0">
              <a:solidFill>
                <a:schemeClr val="bg1"/>
              </a:solidFill>
            </a:endParaRPr>
          </a:p>
          <a:p>
            <a:pPr marL="457200" marR="0" lvl="0" indent="-342900" algn="l" rtl="0">
              <a:lnSpc>
                <a:spcPct val="100000"/>
              </a:lnSpc>
              <a:spcBef>
                <a:spcPts val="0"/>
              </a:spcBef>
              <a:spcAft>
                <a:spcPts val="0"/>
              </a:spcAft>
              <a:buSzPts val="1800"/>
              <a:buChar char="●"/>
            </a:pPr>
            <a:r>
              <a:rPr lang="en" sz="1800" b="0" dirty="0">
                <a:solidFill>
                  <a:schemeClr val="bg1"/>
                </a:solidFill>
              </a:rPr>
              <a:t>Column Family - Store data in column families as rows that have many columns associated with.</a:t>
            </a:r>
            <a:endParaRPr lang="en" dirty="0">
              <a:solidFill>
                <a:schemeClr val="bg1"/>
              </a:solidFill>
            </a:endParaRPr>
          </a:p>
          <a:p>
            <a:pPr lvl="1" indent="-342900">
              <a:lnSpc>
                <a:spcPct val="100000"/>
              </a:lnSpc>
              <a:buSzPts val="1800"/>
              <a:buChar char="●"/>
            </a:pPr>
            <a:r>
              <a:rPr lang="en" dirty="0">
                <a:solidFill>
                  <a:schemeClr val="bg1"/>
                </a:solidFill>
              </a:rPr>
              <a:t>Ex: Cassandra</a:t>
            </a:r>
            <a:endParaRPr dirty="0">
              <a:solidFill>
                <a:schemeClr val="bg1"/>
              </a:solidFill>
            </a:endParaRPr>
          </a:p>
          <a:p>
            <a:pPr marL="457200" marR="0" lvl="0" indent="-342900" algn="l" rtl="0">
              <a:lnSpc>
                <a:spcPct val="100000"/>
              </a:lnSpc>
              <a:spcBef>
                <a:spcPts val="0"/>
              </a:spcBef>
              <a:spcAft>
                <a:spcPts val="0"/>
              </a:spcAft>
              <a:buSzPts val="1800"/>
              <a:buChar char="●"/>
            </a:pPr>
            <a:r>
              <a:rPr lang="en" sz="1800" b="0" dirty="0">
                <a:solidFill>
                  <a:schemeClr val="bg1"/>
                </a:solidFill>
              </a:rPr>
              <a:t>Graph - Store entities(nodes) and relationships(edges) between them and represent it in a graph.</a:t>
            </a:r>
            <a:endParaRPr lang="en" dirty="0">
              <a:solidFill>
                <a:schemeClr val="bg1"/>
              </a:solidFill>
            </a:endParaRPr>
          </a:p>
          <a:p>
            <a:pPr lvl="1" indent="-342900">
              <a:lnSpc>
                <a:spcPct val="100000"/>
              </a:lnSpc>
              <a:buSzPts val="1800"/>
              <a:buChar char="●"/>
            </a:pPr>
            <a:r>
              <a:rPr lang="en" dirty="0">
                <a:solidFill>
                  <a:schemeClr val="bg1"/>
                </a:solidFill>
              </a:rPr>
              <a:t>Ex: Neo4j</a:t>
            </a:r>
            <a:endParaRPr dirty="0">
              <a:solidFill>
                <a:schemeClr val="bg1"/>
              </a:solidFill>
            </a:endParaRPr>
          </a:p>
          <a:p>
            <a:pPr marL="0" marR="0" lvl="0" indent="0" algn="l" rtl="0">
              <a:lnSpc>
                <a:spcPct val="100000"/>
              </a:lnSpc>
              <a:spcBef>
                <a:spcPts val="1600"/>
              </a:spcBef>
              <a:spcAft>
                <a:spcPts val="0"/>
              </a:spcAft>
              <a:buNone/>
            </a:pPr>
            <a:r>
              <a:rPr lang="en" sz="1800" b="0" dirty="0"/>
              <a:t>			</a:t>
            </a:r>
            <a:endParaRPr sz="1800" b="0" dirty="0"/>
          </a:p>
          <a:p>
            <a:pPr marL="0" marR="0" lvl="0" indent="0" algn="l" rtl="0">
              <a:lnSpc>
                <a:spcPct val="100000"/>
              </a:lnSpc>
              <a:spcBef>
                <a:spcPts val="1600"/>
              </a:spcBef>
              <a:spcAft>
                <a:spcPts val="1600"/>
              </a:spcAft>
              <a:buNone/>
            </a:pPr>
            <a:endParaRPr sz="1800" b="0" dirty="0"/>
          </a:p>
        </p:txBody>
      </p:sp>
      <p:sp>
        <p:nvSpPr>
          <p:cNvPr id="448" name="Shape 448"/>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Types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Shape 455"/>
          <p:cNvSpPr txBox="1">
            <a:spLocks noGrp="1"/>
          </p:cNvSpPr>
          <p:nvPr>
            <p:ph type="body" idx="1"/>
          </p:nvPr>
        </p:nvSpPr>
        <p:spPr>
          <a:xfrm>
            <a:off x="618825" y="1047163"/>
            <a:ext cx="7449410" cy="2090100"/>
          </a:xfrm>
          <a:prstGeom prst="rect">
            <a:avLst/>
          </a:prstGeom>
        </p:spPr>
        <p:txBody>
          <a:bodyPr spcFirstLastPara="1" wrap="square" lIns="68575" tIns="68575" rIns="68575" bIns="68575" anchor="t" anchorCtr="0">
            <a:noAutofit/>
          </a:bodyPr>
          <a:lstStyle/>
          <a:p>
            <a:r>
              <a:rPr lang="en-US" sz="1800" b="0" dirty="0">
                <a:solidFill>
                  <a:schemeClr val="bg1"/>
                </a:solidFill>
              </a:rPr>
              <a:t>NoSQL document database.</a:t>
            </a:r>
          </a:p>
          <a:p>
            <a:pPr marL="457200" marR="0" lvl="0" indent="-342900" algn="l" rtl="0">
              <a:lnSpc>
                <a:spcPct val="100000"/>
              </a:lnSpc>
              <a:spcBef>
                <a:spcPts val="0"/>
              </a:spcBef>
              <a:spcAft>
                <a:spcPts val="0"/>
              </a:spcAft>
              <a:buSzPts val="1800"/>
              <a:buChar char="●"/>
            </a:pPr>
            <a:r>
              <a:rPr lang="en" sz="1800" b="0" dirty="0">
                <a:solidFill>
                  <a:schemeClr val="bg1"/>
                </a:solidFill>
              </a:rPr>
              <a:t>Strong query capabilities with aggregations using JavaScript.</a:t>
            </a:r>
            <a:endParaRPr sz="1800" b="0" dirty="0">
              <a:solidFill>
                <a:schemeClr val="bg1"/>
              </a:solidFill>
            </a:endParaRPr>
          </a:p>
          <a:p>
            <a:pPr marL="457200" marR="0" lvl="0" indent="-342900" algn="l" rtl="0">
              <a:lnSpc>
                <a:spcPct val="100000"/>
              </a:lnSpc>
              <a:spcBef>
                <a:spcPts val="0"/>
              </a:spcBef>
              <a:spcAft>
                <a:spcPts val="0"/>
              </a:spcAft>
              <a:buSzPts val="1800"/>
              <a:buChar char="●"/>
            </a:pPr>
            <a:r>
              <a:rPr lang="en" sz="1800" b="0" dirty="0">
                <a:solidFill>
                  <a:schemeClr val="bg1"/>
                </a:solidFill>
              </a:rPr>
              <a:t>Use SpiderMonkey JavaScript engine.</a:t>
            </a:r>
            <a:endParaRPr sz="1800" b="0" dirty="0">
              <a:solidFill>
                <a:schemeClr val="bg1"/>
              </a:solidFill>
            </a:endParaRPr>
          </a:p>
          <a:p>
            <a:pPr marL="457200" marR="0" lvl="0" indent="-342900" algn="l" rtl="0">
              <a:lnSpc>
                <a:spcPct val="100000"/>
              </a:lnSpc>
              <a:spcBef>
                <a:spcPts val="0"/>
              </a:spcBef>
              <a:spcAft>
                <a:spcPts val="0"/>
              </a:spcAft>
              <a:buSzPts val="1800"/>
              <a:buChar char="●"/>
            </a:pPr>
            <a:r>
              <a:rPr lang="en" sz="1800" b="0" dirty="0">
                <a:solidFill>
                  <a:schemeClr val="bg1"/>
                </a:solidFill>
              </a:rPr>
              <a:t>High availability with replica sets.</a:t>
            </a:r>
            <a:endParaRPr sz="1800" b="0" dirty="0">
              <a:solidFill>
                <a:schemeClr val="bg1"/>
              </a:solidFill>
            </a:endParaRPr>
          </a:p>
          <a:p>
            <a:pPr marL="457200" marR="0" lvl="0" indent="-342900" algn="l" rtl="0">
              <a:lnSpc>
                <a:spcPct val="100000"/>
              </a:lnSpc>
              <a:spcBef>
                <a:spcPts val="0"/>
              </a:spcBef>
              <a:spcAft>
                <a:spcPts val="0"/>
              </a:spcAft>
              <a:buSzPts val="1800"/>
              <a:buChar char="●"/>
            </a:pPr>
            <a:r>
              <a:rPr lang="en" sz="1800" b="0" dirty="0">
                <a:solidFill>
                  <a:schemeClr val="bg1"/>
                </a:solidFill>
              </a:rPr>
              <a:t>Reads and write</a:t>
            </a:r>
            <a:r>
              <a:rPr lang="en" sz="1800" b="0" dirty="0"/>
              <a:t>s on primary by default.</a:t>
            </a:r>
            <a:endParaRPr sz="1800" b="0" dirty="0"/>
          </a:p>
          <a:p>
            <a:pPr marL="457200" marR="0" lvl="0" indent="-342900" algn="l" rtl="0">
              <a:lnSpc>
                <a:spcPct val="100000"/>
              </a:lnSpc>
              <a:spcBef>
                <a:spcPts val="0"/>
              </a:spcBef>
              <a:spcAft>
                <a:spcPts val="0"/>
              </a:spcAft>
              <a:buSzPts val="1800"/>
              <a:buChar char="●"/>
            </a:pPr>
            <a:r>
              <a:rPr lang="en" sz="1800" b="0" dirty="0"/>
              <a:t>Eventually consistent on secondary instances.</a:t>
            </a:r>
            <a:endParaRPr sz="1800" b="0" dirty="0"/>
          </a:p>
          <a:p>
            <a:pPr marL="457200" marR="0" lvl="0" indent="-342900" algn="l" rtl="0">
              <a:lnSpc>
                <a:spcPct val="100000"/>
              </a:lnSpc>
              <a:spcBef>
                <a:spcPts val="0"/>
              </a:spcBef>
              <a:spcAft>
                <a:spcPts val="0"/>
              </a:spcAft>
              <a:buSzPts val="1800"/>
              <a:buChar char="●"/>
            </a:pPr>
            <a:r>
              <a:rPr lang="en" sz="1800" b="0" dirty="0"/>
              <a:t>In built file storage called Grid File System.</a:t>
            </a:r>
            <a:endParaRPr sz="1800" b="0" dirty="0"/>
          </a:p>
          <a:p>
            <a:pPr marL="0" marR="0" lvl="0" indent="0" algn="l" rtl="0">
              <a:lnSpc>
                <a:spcPct val="100000"/>
              </a:lnSpc>
              <a:spcBef>
                <a:spcPts val="1600"/>
              </a:spcBef>
              <a:spcAft>
                <a:spcPts val="0"/>
              </a:spcAft>
              <a:buNone/>
            </a:pPr>
            <a:r>
              <a:rPr lang="en" sz="1800" b="0" dirty="0"/>
              <a:t>			</a:t>
            </a:r>
            <a:endParaRPr sz="1800" b="0" dirty="0"/>
          </a:p>
          <a:p>
            <a:pPr marL="0" marR="0" lvl="0" indent="0" algn="l" rtl="0">
              <a:lnSpc>
                <a:spcPct val="100000"/>
              </a:lnSpc>
              <a:spcBef>
                <a:spcPts val="1600"/>
              </a:spcBef>
              <a:spcAft>
                <a:spcPts val="1600"/>
              </a:spcAft>
              <a:buNone/>
            </a:pPr>
            <a:endParaRPr sz="1800" b="0" dirty="0"/>
          </a:p>
        </p:txBody>
      </p:sp>
      <p:sp>
        <p:nvSpPr>
          <p:cNvPr id="454" name="Shape 454"/>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MongoDB</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Shape 461"/>
          <p:cNvSpPr txBox="1">
            <a:spLocks noGrp="1"/>
          </p:cNvSpPr>
          <p:nvPr>
            <p:ph type="body" idx="1"/>
          </p:nvPr>
        </p:nvSpPr>
        <p:spPr>
          <a:xfrm>
            <a:off x="618824" y="1215251"/>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Insert</a:t>
            </a:r>
            <a:endParaRPr sz="1800" b="0" dirty="0"/>
          </a:p>
          <a:p>
            <a:pPr marL="457200" marR="0" lvl="0" indent="-342900" algn="l" rtl="0">
              <a:lnSpc>
                <a:spcPct val="100000"/>
              </a:lnSpc>
              <a:spcBef>
                <a:spcPts val="0"/>
              </a:spcBef>
              <a:spcAft>
                <a:spcPts val="0"/>
              </a:spcAft>
              <a:buSzPts val="1800"/>
              <a:buChar char="●"/>
            </a:pPr>
            <a:r>
              <a:rPr lang="en" sz="1800" b="0" dirty="0"/>
              <a:t>Find</a:t>
            </a:r>
            <a:endParaRPr sz="1800" b="0" dirty="0"/>
          </a:p>
          <a:p>
            <a:pPr marL="457200" marR="0" lvl="0" indent="-342900" algn="l" rtl="0">
              <a:lnSpc>
                <a:spcPct val="100000"/>
              </a:lnSpc>
              <a:spcBef>
                <a:spcPts val="0"/>
              </a:spcBef>
              <a:spcAft>
                <a:spcPts val="0"/>
              </a:spcAft>
              <a:buSzPts val="1800"/>
              <a:buChar char="●"/>
            </a:pPr>
            <a:r>
              <a:rPr lang="en" sz="1800" b="0" dirty="0"/>
              <a:t>Update</a:t>
            </a:r>
            <a:endParaRPr sz="1800" b="0" dirty="0"/>
          </a:p>
          <a:p>
            <a:pPr marL="457200" marR="0" lvl="0" indent="-342900" algn="l" rtl="0">
              <a:lnSpc>
                <a:spcPct val="100000"/>
              </a:lnSpc>
              <a:spcBef>
                <a:spcPts val="0"/>
              </a:spcBef>
              <a:spcAft>
                <a:spcPts val="0"/>
              </a:spcAft>
              <a:buSzPts val="1800"/>
              <a:buChar char="●"/>
            </a:pPr>
            <a:r>
              <a:rPr lang="en" sz="1800" b="0" dirty="0"/>
              <a:t>Remove</a:t>
            </a:r>
            <a:endParaRPr sz="1800" b="0" dirty="0"/>
          </a:p>
          <a:p>
            <a:pPr marL="0" marR="0" lvl="0" indent="0" algn="l" rtl="0">
              <a:lnSpc>
                <a:spcPct val="100000"/>
              </a:lnSpc>
              <a:spcBef>
                <a:spcPts val="1600"/>
              </a:spcBef>
              <a:spcAft>
                <a:spcPts val="0"/>
              </a:spcAft>
              <a:buNone/>
            </a:pPr>
            <a:r>
              <a:rPr lang="en" sz="1800" b="0" dirty="0"/>
              <a:t>			</a:t>
            </a:r>
            <a:endParaRPr sz="1800" b="0" dirty="0"/>
          </a:p>
          <a:p>
            <a:pPr marL="0" marR="0" lvl="0" indent="0" algn="l" rtl="0">
              <a:lnSpc>
                <a:spcPct val="100000"/>
              </a:lnSpc>
              <a:spcBef>
                <a:spcPts val="1600"/>
              </a:spcBef>
              <a:spcAft>
                <a:spcPts val="1600"/>
              </a:spcAft>
              <a:buNone/>
            </a:pPr>
            <a:endParaRPr sz="1800" b="0" dirty="0"/>
          </a:p>
        </p:txBody>
      </p:sp>
      <p:sp>
        <p:nvSpPr>
          <p:cNvPr id="460" name="Shape 460"/>
          <p:cNvSpPr txBox="1">
            <a:spLocks noGrp="1"/>
          </p:cNvSpPr>
          <p:nvPr>
            <p:ph type="ctrTitle"/>
          </p:nvPr>
        </p:nvSpPr>
        <p:spPr>
          <a:xfrm>
            <a:off x="618824" y="411675"/>
            <a:ext cx="4262457"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MongoDB queries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a:spLocks noGrp="1"/>
          </p:cNvSpPr>
          <p:nvPr>
            <p:ph type="sldNum" idx="4294967295"/>
          </p:nvPr>
        </p:nvSpPr>
        <p:spPr>
          <a:xfrm>
            <a:off x="859472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000">
                <a:solidFill>
                  <a:schemeClr val="lt2"/>
                </a:solidFill>
              </a:rPr>
              <a:t>28</a:t>
            </a:fld>
            <a:endParaRPr sz="1000">
              <a:solidFill>
                <a:schemeClr val="lt2"/>
              </a:solidFill>
            </a:endParaRPr>
          </a:p>
        </p:txBody>
      </p:sp>
      <p:pic>
        <p:nvPicPr>
          <p:cNvPr id="467" name="Shape 467"/>
          <p:cNvPicPr preferRelativeResize="0"/>
          <p:nvPr/>
        </p:nvPicPr>
        <p:blipFill>
          <a:blip r:embed="rId3">
            <a:alphaModFix/>
          </a:blip>
          <a:stretch>
            <a:fillRect/>
          </a:stretch>
        </p:blipFill>
        <p:spPr>
          <a:xfrm>
            <a:off x="1107634" y="2"/>
            <a:ext cx="685084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Shape 313"/>
          <p:cNvSpPr txBox="1">
            <a:spLocks noGrp="1"/>
          </p:cNvSpPr>
          <p:nvPr>
            <p:ph type="body" idx="1"/>
          </p:nvPr>
        </p:nvSpPr>
        <p:spPr>
          <a:xfrm>
            <a:off x="618825" y="1028109"/>
            <a:ext cx="3534300" cy="2090100"/>
          </a:xfrm>
          <a:prstGeom prst="rect">
            <a:avLst/>
          </a:prstGeom>
        </p:spPr>
        <p:txBody>
          <a:bodyPr spcFirstLastPara="1" wrap="square" lIns="68575" tIns="68575" rIns="68575" bIns="68575" anchor="t" anchorCtr="0">
            <a:noAutofit/>
          </a:bodyPr>
          <a:lstStyle/>
          <a:p>
            <a:pPr marL="457200" lvl="0" indent="-298450" rtl="0">
              <a:spcBef>
                <a:spcPts val="0"/>
              </a:spcBef>
              <a:spcAft>
                <a:spcPts val="0"/>
              </a:spcAft>
              <a:buSzPts val="1100"/>
              <a:buChar char="●"/>
            </a:pPr>
            <a:r>
              <a:rPr lang="en" dirty="0"/>
              <a:t>Introduction</a:t>
            </a:r>
            <a:endParaRPr dirty="0"/>
          </a:p>
          <a:p>
            <a:pPr marL="457200" lvl="0" indent="-298450" rtl="0">
              <a:spcBef>
                <a:spcPts val="0"/>
              </a:spcBef>
              <a:spcAft>
                <a:spcPts val="0"/>
              </a:spcAft>
              <a:buSzPts val="1100"/>
              <a:buChar char="●"/>
            </a:pPr>
            <a:r>
              <a:rPr lang="en" dirty="0"/>
              <a:t>Classes, objects and prototype</a:t>
            </a:r>
            <a:endParaRPr dirty="0"/>
          </a:p>
          <a:p>
            <a:pPr marL="457200" lvl="0" indent="-298450" rtl="0">
              <a:spcBef>
                <a:spcPts val="0"/>
              </a:spcBef>
              <a:spcAft>
                <a:spcPts val="0"/>
              </a:spcAft>
              <a:buSzPts val="1100"/>
              <a:buChar char="●"/>
            </a:pPr>
            <a:r>
              <a:rPr lang="en" dirty="0"/>
              <a:t>How ‘this’ acts</a:t>
            </a:r>
            <a:endParaRPr dirty="0"/>
          </a:p>
          <a:p>
            <a:pPr marL="457200" lvl="0" indent="-298450" rtl="0">
              <a:spcBef>
                <a:spcPts val="0"/>
              </a:spcBef>
              <a:spcAft>
                <a:spcPts val="0"/>
              </a:spcAft>
              <a:buSzPts val="1100"/>
              <a:buChar char="●"/>
            </a:pPr>
            <a:r>
              <a:rPr lang="en" dirty="0"/>
              <a:t>Strict notation</a:t>
            </a:r>
            <a:endParaRPr dirty="0"/>
          </a:p>
          <a:p>
            <a:pPr marL="457200" lvl="0" indent="-298450" rtl="0">
              <a:spcBef>
                <a:spcPts val="0"/>
              </a:spcBef>
              <a:spcAft>
                <a:spcPts val="0"/>
              </a:spcAft>
              <a:buSzPts val="1100"/>
              <a:buChar char="●"/>
            </a:pPr>
            <a:r>
              <a:rPr lang="en" dirty="0"/>
              <a:t>Function closure</a:t>
            </a:r>
            <a:endParaRPr dirty="0"/>
          </a:p>
          <a:p>
            <a:pPr marL="457200" lvl="0" indent="-298450" rtl="0">
              <a:spcBef>
                <a:spcPts val="0"/>
              </a:spcBef>
              <a:spcAft>
                <a:spcPts val="0"/>
              </a:spcAft>
              <a:buSzPts val="1100"/>
              <a:buChar char="●"/>
            </a:pPr>
            <a:r>
              <a:rPr lang="en" dirty="0"/>
              <a:t>Callbacks and promises</a:t>
            </a:r>
            <a:endParaRPr dirty="0"/>
          </a:p>
          <a:p>
            <a:pPr marL="0" lvl="0" indent="0" rtl="0">
              <a:spcBef>
                <a:spcPts val="0"/>
              </a:spcBef>
              <a:spcAft>
                <a:spcPts val="0"/>
              </a:spcAft>
              <a:buNone/>
            </a:pPr>
            <a:endParaRPr b="0" dirty="0"/>
          </a:p>
        </p:txBody>
      </p:sp>
      <p:sp>
        <p:nvSpPr>
          <p:cNvPr id="312" name="Shape 312"/>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JavaScript</a:t>
            </a:r>
            <a:endParaRPr/>
          </a:p>
        </p:txBody>
      </p:sp>
      <p:pic>
        <p:nvPicPr>
          <p:cNvPr id="3" name="Picture 2" descr="Diagram&#10;&#10;Description automatically generated">
            <a:extLst>
              <a:ext uri="{FF2B5EF4-FFF2-40B4-BE49-F238E27FC236}">
                <a16:creationId xmlns:a16="http://schemas.microsoft.com/office/drawing/2014/main" id="{A4F27457-75E0-4240-93DA-4E7CFC2AB82B}"/>
              </a:ext>
            </a:extLst>
          </p:cNvPr>
          <p:cNvPicPr>
            <a:picLocks noChangeAspect="1"/>
          </p:cNvPicPr>
          <p:nvPr/>
        </p:nvPicPr>
        <p:blipFill>
          <a:blip r:embed="rId3"/>
          <a:stretch>
            <a:fillRect/>
          </a:stretch>
        </p:blipFill>
        <p:spPr>
          <a:xfrm>
            <a:off x="4153125" y="1411542"/>
            <a:ext cx="4572000" cy="25704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Shape 320"/>
          <p:cNvSpPr txBox="1">
            <a:spLocks noGrp="1"/>
          </p:cNvSpPr>
          <p:nvPr>
            <p:ph type="body" idx="1"/>
          </p:nvPr>
        </p:nvSpPr>
        <p:spPr>
          <a:xfrm>
            <a:off x="618825" y="1122829"/>
            <a:ext cx="7765416" cy="2646446"/>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By default, JavaScript programs run using a single thread. Though there are ways to create new threads JavaScript is considered as Single threaded language.</a:t>
            </a:r>
            <a:endParaRPr sz="1800" b="0" dirty="0"/>
          </a:p>
          <a:p>
            <a:pPr marL="457200" marR="0" lvl="0" indent="-342900" algn="l" rtl="0">
              <a:lnSpc>
                <a:spcPct val="100000"/>
              </a:lnSpc>
              <a:spcBef>
                <a:spcPts val="0"/>
              </a:spcBef>
              <a:spcAft>
                <a:spcPts val="0"/>
              </a:spcAft>
              <a:buSzPts val="1800"/>
              <a:buChar char="●"/>
            </a:pPr>
            <a:r>
              <a:rPr lang="en" sz="1800" b="0" dirty="0"/>
              <a:t>JavaScript does not wait for I/O operations to get completed, instead it continues the execution of the program. This is called as non-blocking I/O.</a:t>
            </a:r>
            <a:endParaRPr sz="1800" b="0" dirty="0"/>
          </a:p>
          <a:p>
            <a:pPr marL="457200" marR="0" lvl="0" indent="-342900" algn="l" rtl="0">
              <a:lnSpc>
                <a:spcPct val="100000"/>
              </a:lnSpc>
              <a:spcBef>
                <a:spcPts val="0"/>
              </a:spcBef>
              <a:spcAft>
                <a:spcPts val="0"/>
              </a:spcAft>
              <a:buSzPts val="1800"/>
              <a:buChar char="●"/>
            </a:pPr>
            <a:r>
              <a:rPr lang="en" sz="1800" b="0" dirty="0"/>
              <a:t>JavaScript is asynchronous because of the NIO nature.</a:t>
            </a:r>
            <a:endParaRPr sz="1800" b="0" dirty="0"/>
          </a:p>
          <a:p>
            <a:pPr marL="457200" marR="0" lvl="0" indent="-342900" algn="l" rtl="0">
              <a:lnSpc>
                <a:spcPct val="100000"/>
              </a:lnSpc>
              <a:spcBef>
                <a:spcPts val="0"/>
              </a:spcBef>
              <a:spcAft>
                <a:spcPts val="0"/>
              </a:spcAft>
              <a:buSzPts val="1800"/>
              <a:buChar char="●"/>
            </a:pPr>
            <a:r>
              <a:rPr lang="en" sz="1800" b="0" dirty="0"/>
              <a:t>JavaScript is dynamically typed. It determines variable types, ordering etc. in runtime.</a:t>
            </a:r>
            <a:endParaRPr sz="1800" b="0" dirty="0"/>
          </a:p>
          <a:p>
            <a:pPr marL="457200" marR="0" lvl="0" indent="-342900" algn="l" rtl="0">
              <a:lnSpc>
                <a:spcPct val="100000"/>
              </a:lnSpc>
              <a:spcBef>
                <a:spcPts val="0"/>
              </a:spcBef>
              <a:spcAft>
                <a:spcPts val="0"/>
              </a:spcAft>
              <a:buSzPts val="1800"/>
              <a:buChar char="●"/>
            </a:pPr>
            <a:r>
              <a:rPr lang="en" sz="1800" b="0" dirty="0"/>
              <a:t>JavaScript support OOP as well as functional programming (Multi-paradigm).</a:t>
            </a:r>
            <a:endParaRPr sz="1800" b="0" dirty="0"/>
          </a:p>
          <a:p>
            <a:pPr marL="457200" marR="0" lvl="0" indent="-342900" algn="l" rtl="0">
              <a:lnSpc>
                <a:spcPct val="100000"/>
              </a:lnSpc>
              <a:spcBef>
                <a:spcPts val="0"/>
              </a:spcBef>
              <a:spcAft>
                <a:spcPts val="0"/>
              </a:spcAft>
              <a:buSzPts val="1800"/>
              <a:buChar char="●"/>
            </a:pPr>
            <a:r>
              <a:rPr lang="en" sz="1800" b="0" dirty="0"/>
              <a:t>JavaScript has an eventing system which manages it’s asynchronous operations.</a:t>
            </a:r>
            <a:endParaRPr sz="1800" b="0" dirty="0"/>
          </a:p>
          <a:p>
            <a:pPr marL="0" lvl="0" indent="0" rtl="0">
              <a:spcBef>
                <a:spcPts val="1600"/>
              </a:spcBef>
              <a:spcAft>
                <a:spcPts val="0"/>
              </a:spcAft>
              <a:buNone/>
            </a:pPr>
            <a:endParaRPr b="0" dirty="0"/>
          </a:p>
        </p:txBody>
      </p:sp>
      <p:sp>
        <p:nvSpPr>
          <p:cNvPr id="319" name="Shape 319"/>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JavaScript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Shape 326"/>
          <p:cNvSpPr txBox="1">
            <a:spLocks noGrp="1"/>
          </p:cNvSpPr>
          <p:nvPr>
            <p:ph type="body" idx="1"/>
          </p:nvPr>
        </p:nvSpPr>
        <p:spPr>
          <a:xfrm>
            <a:off x="618825" y="1074057"/>
            <a:ext cx="7476304"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In JavaScript, a constructor function is used with the ‘new’ key keyword when creating a Object.</a:t>
            </a:r>
            <a:endParaRPr sz="1800" b="0" dirty="0"/>
          </a:p>
          <a:p>
            <a:pPr marL="457200" marR="0" lvl="0" indent="-342900" algn="l" rtl="0">
              <a:lnSpc>
                <a:spcPct val="100000"/>
              </a:lnSpc>
              <a:spcBef>
                <a:spcPts val="0"/>
              </a:spcBef>
              <a:spcAft>
                <a:spcPts val="0"/>
              </a:spcAft>
              <a:buSzPts val="1800"/>
              <a:buChar char="●"/>
            </a:pPr>
            <a:r>
              <a:rPr lang="en" sz="1800" b="0" dirty="0"/>
              <a:t>Constructor function is a just another function. </a:t>
            </a:r>
            <a:endParaRPr sz="1800" b="0" dirty="0"/>
          </a:p>
          <a:p>
            <a:pPr marL="457200" marR="0" lvl="0" indent="-342900" algn="l" rtl="0">
              <a:lnSpc>
                <a:spcPct val="100000"/>
              </a:lnSpc>
              <a:spcBef>
                <a:spcPts val="0"/>
              </a:spcBef>
              <a:spcAft>
                <a:spcPts val="0"/>
              </a:spcAft>
              <a:buSzPts val="1800"/>
              <a:buChar char="●"/>
            </a:pPr>
            <a:r>
              <a:rPr lang="en" sz="1800" b="0" dirty="0"/>
              <a:t>When function is used with ‘new’ keyword that function acts as a Class.</a:t>
            </a:r>
            <a:endParaRPr sz="1800" b="0" dirty="0"/>
          </a:p>
          <a:p>
            <a:pPr marL="457200" marR="0" lvl="0" indent="-342900" algn="l" rtl="0">
              <a:lnSpc>
                <a:spcPct val="100000"/>
              </a:lnSpc>
              <a:spcBef>
                <a:spcPts val="0"/>
              </a:spcBef>
              <a:spcAft>
                <a:spcPts val="0"/>
              </a:spcAft>
              <a:buSzPts val="1800"/>
              <a:buChar char="●"/>
            </a:pPr>
            <a:r>
              <a:rPr lang="en" sz="1800" b="0" dirty="0"/>
              <a:t>Recently JavaScript introduced ‘class’ keyword, but it is not yet adopted by all JavaScript engines.</a:t>
            </a:r>
            <a:endParaRPr sz="1800" b="0" dirty="0"/>
          </a:p>
          <a:p>
            <a:pPr marL="457200" marR="0" lvl="0" indent="-342900" algn="l" rtl="0">
              <a:lnSpc>
                <a:spcPct val="100000"/>
              </a:lnSpc>
              <a:spcBef>
                <a:spcPts val="0"/>
              </a:spcBef>
              <a:spcAft>
                <a:spcPts val="0"/>
              </a:spcAft>
              <a:buSzPts val="1800"/>
              <a:buChar char="●"/>
            </a:pPr>
            <a:r>
              <a:rPr lang="en" sz="1800" b="0" dirty="0"/>
              <a:t>Another way of creating a object is using object literals (‘{}’). These objects are considered to be singleton.</a:t>
            </a:r>
            <a:endParaRPr sz="1800" b="0" dirty="0"/>
          </a:p>
          <a:p>
            <a:pPr marL="457200" marR="0" lvl="0" indent="-342900" algn="l" rtl="0">
              <a:lnSpc>
                <a:spcPct val="100000"/>
              </a:lnSpc>
              <a:spcBef>
                <a:spcPts val="0"/>
              </a:spcBef>
              <a:spcAft>
                <a:spcPts val="0"/>
              </a:spcAft>
              <a:buSzPts val="1800"/>
              <a:buChar char="●"/>
            </a:pPr>
            <a:r>
              <a:rPr lang="en" sz="1800" b="0" dirty="0"/>
              <a:t>JavaScript supports static methods and variables.</a:t>
            </a:r>
            <a:endParaRPr sz="1800" b="0" dirty="0"/>
          </a:p>
          <a:p>
            <a:pPr marL="457200" marR="0" lvl="0" indent="-342900" algn="l" rtl="0">
              <a:lnSpc>
                <a:spcPct val="100000"/>
              </a:lnSpc>
              <a:spcBef>
                <a:spcPts val="0"/>
              </a:spcBef>
              <a:spcAft>
                <a:spcPts val="0"/>
              </a:spcAft>
              <a:buSzPts val="1800"/>
              <a:buChar char="●"/>
            </a:pPr>
            <a:r>
              <a:rPr lang="en" sz="1800" b="0" dirty="0"/>
              <a:t>When ‘new’ keyword is used, new object is created and it assigned as ‘this’ for the duration of call to the constructor function. </a:t>
            </a:r>
            <a:endParaRPr sz="1800" b="0" dirty="0"/>
          </a:p>
          <a:p>
            <a:pPr marL="0" lvl="0" indent="0" rtl="0">
              <a:spcBef>
                <a:spcPts val="1600"/>
              </a:spcBef>
              <a:spcAft>
                <a:spcPts val="0"/>
              </a:spcAft>
              <a:buNone/>
            </a:pPr>
            <a:endParaRPr b="0" dirty="0"/>
          </a:p>
        </p:txBody>
      </p:sp>
      <p:sp>
        <p:nvSpPr>
          <p:cNvPr id="325" name="Shape 325"/>
          <p:cNvSpPr txBox="1">
            <a:spLocks noGrp="1"/>
          </p:cNvSpPr>
          <p:nvPr>
            <p:ph type="ctrTitle"/>
          </p:nvPr>
        </p:nvSpPr>
        <p:spPr>
          <a:xfrm>
            <a:off x="618825" y="411675"/>
            <a:ext cx="5049110"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Classes and objects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body" idx="1"/>
          </p:nvPr>
        </p:nvSpPr>
        <p:spPr>
          <a:xfrm>
            <a:off x="618825" y="989475"/>
            <a:ext cx="7435963"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JavaScript functions has a reference to another object called prototype. It is somewhat similar to class definition in other languages.</a:t>
            </a:r>
            <a:endParaRPr sz="1800" b="0" dirty="0"/>
          </a:p>
          <a:p>
            <a:pPr marL="457200" marR="0" lvl="0" indent="-342900" algn="l" rtl="0">
              <a:lnSpc>
                <a:spcPct val="100000"/>
              </a:lnSpc>
              <a:spcBef>
                <a:spcPts val="0"/>
              </a:spcBef>
              <a:spcAft>
                <a:spcPts val="0"/>
              </a:spcAft>
              <a:buSzPts val="1800"/>
              <a:buChar char="●"/>
            </a:pPr>
            <a:r>
              <a:rPr lang="en" sz="1800" b="0" dirty="0"/>
              <a:t>It is really another object instance.</a:t>
            </a:r>
            <a:endParaRPr sz="1800" b="0" dirty="0"/>
          </a:p>
          <a:p>
            <a:pPr marL="457200" marR="0" lvl="0" indent="-342900" algn="l" rtl="0">
              <a:lnSpc>
                <a:spcPct val="100000"/>
              </a:lnSpc>
              <a:spcBef>
                <a:spcPts val="0"/>
              </a:spcBef>
              <a:spcAft>
                <a:spcPts val="0"/>
              </a:spcAft>
              <a:buSzPts val="1800"/>
              <a:buChar char="●"/>
            </a:pPr>
            <a:r>
              <a:rPr lang="en" sz="1800" b="0" dirty="0"/>
              <a:t>In JavaScript prototype object is used when creating objects, for inheritance and adding methods to a JavaScript class.</a:t>
            </a:r>
            <a:endParaRPr sz="1800" b="0" dirty="0"/>
          </a:p>
          <a:p>
            <a:pPr marL="457200" marR="0" lvl="0" indent="-342900" algn="l" rtl="0">
              <a:lnSpc>
                <a:spcPct val="100000"/>
              </a:lnSpc>
              <a:spcBef>
                <a:spcPts val="0"/>
              </a:spcBef>
              <a:spcAft>
                <a:spcPts val="0"/>
              </a:spcAft>
              <a:buSzPts val="1800"/>
              <a:buChar char="●"/>
            </a:pPr>
            <a:r>
              <a:rPr lang="en" sz="1800" b="0" dirty="0"/>
              <a:t>Because of the flexibility in JavaScript there are multiple ways to create classes as well as to extend classes. Prototypes are the recommended way of doing so.</a:t>
            </a:r>
            <a:endParaRPr sz="1800" b="0" dirty="0"/>
          </a:p>
          <a:p>
            <a:pPr marL="457200" marR="0" lvl="0" indent="-342900" algn="l" rtl="0">
              <a:lnSpc>
                <a:spcPct val="100000"/>
              </a:lnSpc>
              <a:spcBef>
                <a:spcPts val="0"/>
              </a:spcBef>
              <a:spcAft>
                <a:spcPts val="0"/>
              </a:spcAft>
              <a:buSzPts val="1800"/>
              <a:buChar char="●"/>
            </a:pPr>
            <a:r>
              <a:rPr lang="en" sz="1800" b="0" dirty="0"/>
              <a:t>Function that is being used to create objects is called a constructor function.</a:t>
            </a:r>
            <a:endParaRPr sz="1800" b="0" dirty="0"/>
          </a:p>
          <a:p>
            <a:pPr marL="457200" marR="0" lvl="0" indent="-342900" algn="l" rtl="0">
              <a:lnSpc>
                <a:spcPct val="100000"/>
              </a:lnSpc>
              <a:spcBef>
                <a:spcPts val="0"/>
              </a:spcBef>
              <a:spcAft>
                <a:spcPts val="0"/>
              </a:spcAft>
              <a:buSzPts val="1800"/>
              <a:buChar char="●"/>
            </a:pPr>
            <a:r>
              <a:rPr lang="en" sz="1800" b="0" dirty="0"/>
              <a:t>Object instance also has a prototype it is basically the object instance from which object is being created. Object ‘__proto__’ is where object get its properties inherited from.</a:t>
            </a:r>
            <a:endParaRPr sz="1800" b="0" dirty="0"/>
          </a:p>
          <a:p>
            <a:pPr marL="457200" marR="0" lvl="0" indent="-342900" algn="l" rtl="0">
              <a:lnSpc>
                <a:spcPct val="100000"/>
              </a:lnSpc>
              <a:spcBef>
                <a:spcPts val="0"/>
              </a:spcBef>
              <a:spcAft>
                <a:spcPts val="0"/>
              </a:spcAft>
              <a:buSzPts val="1800"/>
              <a:buChar char="●"/>
            </a:pPr>
            <a:r>
              <a:rPr lang="en" sz="1800" b="0" dirty="0"/>
              <a:t>Functions prototype is used to inherit properties to object instances.</a:t>
            </a:r>
            <a:endParaRPr sz="1800" b="0" dirty="0"/>
          </a:p>
        </p:txBody>
      </p:sp>
      <p:sp>
        <p:nvSpPr>
          <p:cNvPr id="331" name="Shape 331"/>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Prototypes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Shape 338"/>
          <p:cNvSpPr txBox="1">
            <a:spLocks noGrp="1"/>
          </p:cNvSpPr>
          <p:nvPr>
            <p:ph type="body" idx="1"/>
          </p:nvPr>
        </p:nvSpPr>
        <p:spPr>
          <a:xfrm>
            <a:off x="618824" y="1053887"/>
            <a:ext cx="7530094"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Unlikely other languages in JavaScript ‘this’ keyword acts differently.</a:t>
            </a:r>
            <a:endParaRPr sz="1800" b="0" dirty="0"/>
          </a:p>
          <a:p>
            <a:pPr marL="457200" marR="0" lvl="0" indent="-342900" algn="l" rtl="0">
              <a:lnSpc>
                <a:spcPct val="100000"/>
              </a:lnSpc>
              <a:spcBef>
                <a:spcPts val="0"/>
              </a:spcBef>
              <a:spcAft>
                <a:spcPts val="0"/>
              </a:spcAft>
              <a:buSzPts val="1800"/>
              <a:buChar char="●"/>
            </a:pPr>
            <a:r>
              <a:rPr lang="en" sz="1800" b="0" dirty="0"/>
              <a:t>Inside a object ‘this’ refers to object itself.</a:t>
            </a:r>
            <a:endParaRPr sz="1800" b="0" dirty="0"/>
          </a:p>
          <a:p>
            <a:pPr marL="457200" marR="0" lvl="0" indent="-342900" algn="l" rtl="0">
              <a:lnSpc>
                <a:spcPct val="100000"/>
              </a:lnSpc>
              <a:spcBef>
                <a:spcPts val="0"/>
              </a:spcBef>
              <a:spcAft>
                <a:spcPts val="0"/>
              </a:spcAft>
              <a:buSzPts val="1800"/>
              <a:buChar char="●"/>
            </a:pPr>
            <a:r>
              <a:rPr lang="en" sz="1800" b="0" dirty="0"/>
              <a:t>In global context ‘this’ refers to global object (in browser it is the window object). This behaviour will get changed in strict mode.</a:t>
            </a:r>
            <a:endParaRPr sz="1800" b="0" dirty="0"/>
          </a:p>
          <a:p>
            <a:pPr marL="457200" marR="0" lvl="0" indent="-342900" algn="l" rtl="0">
              <a:lnSpc>
                <a:spcPct val="100000"/>
              </a:lnSpc>
              <a:spcBef>
                <a:spcPts val="0"/>
              </a:spcBef>
              <a:spcAft>
                <a:spcPts val="0"/>
              </a:spcAft>
              <a:buSzPts val="1800"/>
              <a:buChar char="●"/>
            </a:pPr>
            <a:r>
              <a:rPr lang="en" sz="1800" b="0" dirty="0"/>
              <a:t>If a function which is using ‘this’ keyword is being passed to another object then ‘this’ will refers to that object, but not to the original object where function was declared at first place.</a:t>
            </a:r>
            <a:endParaRPr sz="1800" b="0" dirty="0"/>
          </a:p>
          <a:p>
            <a:pPr marL="457200" marR="0" lvl="0" indent="-342900" algn="l" rtl="0">
              <a:lnSpc>
                <a:spcPct val="100000"/>
              </a:lnSpc>
              <a:spcBef>
                <a:spcPts val="0"/>
              </a:spcBef>
              <a:spcAft>
                <a:spcPts val="0"/>
              </a:spcAft>
              <a:buSzPts val="1800"/>
              <a:buChar char="●"/>
            </a:pPr>
            <a:r>
              <a:rPr lang="en" sz="1800" b="0" dirty="0"/>
              <a:t>This behaviour is very noticeable in callback and closures.</a:t>
            </a:r>
            <a:endParaRPr sz="1800" b="0" dirty="0"/>
          </a:p>
        </p:txBody>
      </p:sp>
      <p:sp>
        <p:nvSpPr>
          <p:cNvPr id="337" name="Shape 337"/>
          <p:cNvSpPr txBox="1">
            <a:spLocks noGrp="1"/>
          </p:cNvSpPr>
          <p:nvPr>
            <p:ph type="ctrTitle"/>
          </p:nvPr>
        </p:nvSpPr>
        <p:spPr>
          <a:xfrm>
            <a:off x="618824" y="411675"/>
            <a:ext cx="4175051"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‘this’ in JavaScript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Shape 344"/>
          <p:cNvSpPr txBox="1">
            <a:spLocks noGrp="1"/>
          </p:cNvSpPr>
          <p:nvPr>
            <p:ph type="body" idx="1"/>
          </p:nvPr>
        </p:nvSpPr>
        <p:spPr>
          <a:xfrm>
            <a:off x="618824" y="1060610"/>
            <a:ext cx="7462857"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a:t>Restricted mode of JavaScript.</a:t>
            </a:r>
            <a:endParaRPr sz="1800" b="0"/>
          </a:p>
          <a:p>
            <a:pPr marL="457200" marR="0" lvl="0" indent="-342900" algn="l" rtl="0">
              <a:lnSpc>
                <a:spcPct val="100000"/>
              </a:lnSpc>
              <a:spcBef>
                <a:spcPts val="0"/>
              </a:spcBef>
              <a:spcAft>
                <a:spcPts val="0"/>
              </a:spcAft>
              <a:buSzPts val="1800"/>
              <a:buChar char="●"/>
            </a:pPr>
            <a:r>
              <a:rPr lang="en" sz="1800" b="0"/>
              <a:t>Purpose it make it easier to write secure JavaScript.</a:t>
            </a:r>
            <a:endParaRPr sz="1800" b="0"/>
          </a:p>
          <a:p>
            <a:pPr marL="457200" marR="0" lvl="0" indent="-342900" algn="l" rtl="0">
              <a:lnSpc>
                <a:spcPct val="100000"/>
              </a:lnSpc>
              <a:spcBef>
                <a:spcPts val="0"/>
              </a:spcBef>
              <a:spcAft>
                <a:spcPts val="0"/>
              </a:spcAft>
              <a:buSzPts val="1800"/>
              <a:buChar char="●"/>
            </a:pPr>
            <a:r>
              <a:rPr lang="en" sz="1800" b="0"/>
              <a:t>Strict mode make bad practices in JavaScript to errors.</a:t>
            </a:r>
            <a:endParaRPr sz="1800" b="0"/>
          </a:p>
          <a:p>
            <a:pPr marL="457200" marR="0" lvl="0" indent="-342900" algn="l" rtl="0">
              <a:lnSpc>
                <a:spcPct val="100000"/>
              </a:lnSpc>
              <a:spcBef>
                <a:spcPts val="0"/>
              </a:spcBef>
              <a:spcAft>
                <a:spcPts val="0"/>
              </a:spcAft>
              <a:buSzPts val="1800"/>
              <a:buChar char="●"/>
            </a:pPr>
            <a:r>
              <a:rPr lang="en" sz="1800" b="0"/>
              <a:t>Keep developer away from using syntaxes that will get invalidate with future JavaScript developments.</a:t>
            </a:r>
            <a:endParaRPr sz="1800" b="0"/>
          </a:p>
          <a:p>
            <a:pPr marL="457200" marR="0" lvl="0" indent="-342900" algn="l" rtl="0">
              <a:lnSpc>
                <a:spcPct val="100000"/>
              </a:lnSpc>
              <a:spcBef>
                <a:spcPts val="0"/>
              </a:spcBef>
              <a:spcAft>
                <a:spcPts val="0"/>
              </a:spcAft>
              <a:buSzPts val="1800"/>
              <a:buChar char="●"/>
            </a:pPr>
            <a:r>
              <a:rPr lang="en" sz="1800" b="0"/>
              <a:t>For example it does not allows to create variables without the var keyword (Variable have to be declared).</a:t>
            </a:r>
            <a:endParaRPr sz="1800" b="0"/>
          </a:p>
          <a:p>
            <a:pPr marL="457200" marR="0" lvl="0" indent="-342900" algn="l" rtl="0">
              <a:lnSpc>
                <a:spcPct val="100000"/>
              </a:lnSpc>
              <a:spcBef>
                <a:spcPts val="0"/>
              </a:spcBef>
              <a:spcAft>
                <a:spcPts val="0"/>
              </a:spcAft>
              <a:buSzPts val="1800"/>
              <a:buChar char="●"/>
            </a:pPr>
            <a:r>
              <a:rPr lang="en" sz="1800" b="0"/>
              <a:t>Another example would be it will stop referring to the window object as ‘this’ from outside object instances.</a:t>
            </a:r>
            <a:endParaRPr sz="1800" b="0"/>
          </a:p>
        </p:txBody>
      </p:sp>
      <p:sp>
        <p:nvSpPr>
          <p:cNvPr id="343" name="Shape 343"/>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Strict notation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Shape 350"/>
          <p:cNvSpPr txBox="1">
            <a:spLocks noGrp="1"/>
          </p:cNvSpPr>
          <p:nvPr>
            <p:ph type="body" idx="1"/>
          </p:nvPr>
        </p:nvSpPr>
        <p:spPr>
          <a:xfrm>
            <a:off x="618824" y="989475"/>
            <a:ext cx="7382175"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JavaScript closure is a function which returns another function.</a:t>
            </a:r>
            <a:endParaRPr sz="1800" b="0" dirty="0"/>
          </a:p>
          <a:p>
            <a:pPr marL="457200" marR="0" lvl="0" indent="-342900" algn="l" rtl="0">
              <a:lnSpc>
                <a:spcPct val="100000"/>
              </a:lnSpc>
              <a:spcBef>
                <a:spcPts val="0"/>
              </a:spcBef>
              <a:spcAft>
                <a:spcPts val="0"/>
              </a:spcAft>
              <a:buSzPts val="1800"/>
              <a:buChar char="●"/>
            </a:pPr>
            <a:r>
              <a:rPr lang="en" sz="1800" b="0" dirty="0"/>
              <a:t>In JavaScript closure is used to encapsulate variables into a function and restrict access to it from the outside.</a:t>
            </a:r>
            <a:endParaRPr sz="1800" b="0" dirty="0"/>
          </a:p>
          <a:p>
            <a:pPr marL="457200" marR="0" lvl="0" indent="-342900" algn="l" rtl="0">
              <a:lnSpc>
                <a:spcPct val="100000"/>
              </a:lnSpc>
              <a:spcBef>
                <a:spcPts val="0"/>
              </a:spcBef>
              <a:spcAft>
                <a:spcPts val="0"/>
              </a:spcAft>
              <a:buSzPts val="1800"/>
              <a:buChar char="●"/>
            </a:pPr>
            <a:r>
              <a:rPr lang="en" sz="1800" b="0" dirty="0"/>
              <a:t>JavaScript creates an environment with all the local variables from the outer function when the inner function is created. Closure is the combination of this environment and the inner function.</a:t>
            </a:r>
            <a:endParaRPr sz="1800" b="0" dirty="0"/>
          </a:p>
        </p:txBody>
      </p:sp>
      <p:sp>
        <p:nvSpPr>
          <p:cNvPr id="349" name="Shape 349"/>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Closure</a:t>
            </a:r>
            <a:endParaRPr dirty="0"/>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1711</Words>
  <Application>Microsoft Office PowerPoint</Application>
  <PresentationFormat>On-screen Show (16:9)</PresentationFormat>
  <Paragraphs>187</Paragraphs>
  <Slides>28</Slides>
  <Notes>28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Advent Pro SemiBold</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Times New Roman</vt:lpstr>
      <vt:lpstr>Data Science Consulting by Slidesgo</vt:lpstr>
      <vt:lpstr>Slidesgo Final Pages</vt:lpstr>
      <vt:lpstr>Application frameworks </vt:lpstr>
      <vt:lpstr>Overview</vt:lpstr>
      <vt:lpstr>JavaScript</vt:lpstr>
      <vt:lpstr>JavaScript</vt:lpstr>
      <vt:lpstr>Classes and objects</vt:lpstr>
      <vt:lpstr>Prototypes</vt:lpstr>
      <vt:lpstr>‘this’ in JavaScript</vt:lpstr>
      <vt:lpstr>Strict notation</vt:lpstr>
      <vt:lpstr>Closure</vt:lpstr>
      <vt:lpstr>Callback and promises</vt:lpstr>
      <vt:lpstr>Callback and promises… </vt:lpstr>
      <vt:lpstr>Version controlling</vt:lpstr>
      <vt:lpstr>What?</vt:lpstr>
      <vt:lpstr>Why?</vt:lpstr>
      <vt:lpstr>Terminology</vt:lpstr>
      <vt:lpstr>Terminology… </vt:lpstr>
      <vt:lpstr>Best practices</vt:lpstr>
      <vt:lpstr>Git</vt:lpstr>
      <vt:lpstr>Git commands</vt:lpstr>
      <vt:lpstr>Git: Interactive Learning</vt:lpstr>
      <vt:lpstr>NoSQL</vt:lpstr>
      <vt:lpstr>What?</vt:lpstr>
      <vt:lpstr>Why?</vt:lpstr>
      <vt:lpstr>CAP theorem</vt:lpstr>
      <vt:lpstr>Types</vt:lpstr>
      <vt:lpstr>MongoDB</vt:lpstr>
      <vt:lpstr>MongoDB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frameworks </dc:title>
  <cp:lastModifiedBy>Dilini-Kushira Godellawatta</cp:lastModifiedBy>
  <cp:revision>3</cp:revision>
  <dcterms:modified xsi:type="dcterms:W3CDTF">2021-02-14T17:19:58Z</dcterms:modified>
</cp:coreProperties>
</file>