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15" r:id="rId2"/>
    <p:sldId id="307" r:id="rId3"/>
    <p:sldId id="328" r:id="rId4"/>
    <p:sldId id="317" r:id="rId5"/>
    <p:sldId id="318" r:id="rId6"/>
    <p:sldId id="306" r:id="rId7"/>
    <p:sldId id="293" r:id="rId8"/>
    <p:sldId id="300" r:id="rId9"/>
    <p:sldId id="294" r:id="rId10"/>
    <p:sldId id="295" r:id="rId11"/>
    <p:sldId id="312" r:id="rId12"/>
    <p:sldId id="301" r:id="rId13"/>
    <p:sldId id="302" r:id="rId14"/>
    <p:sldId id="303" r:id="rId15"/>
    <p:sldId id="304" r:id="rId16"/>
    <p:sldId id="311" r:id="rId17"/>
    <p:sldId id="320" r:id="rId18"/>
    <p:sldId id="321" r:id="rId19"/>
    <p:sldId id="322" r:id="rId20"/>
    <p:sldId id="324" r:id="rId21"/>
    <p:sldId id="325" r:id="rId22"/>
    <p:sldId id="326" r:id="rId23"/>
    <p:sldId id="309" r:id="rId24"/>
    <p:sldId id="310" r:id="rId25"/>
    <p:sldId id="308" r:id="rId26"/>
    <p:sldId id="323" r:id="rId27"/>
    <p:sldId id="327" r:id="rId28"/>
    <p:sldId id="305" r:id="rId29"/>
    <p:sldId id="319" r:id="rId30"/>
    <p:sldId id="314" r:id="rId31"/>
    <p:sldId id="29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AEAEA"/>
    <a:srgbClr val="C0C0C0"/>
    <a:srgbClr val="5F5F5F"/>
    <a:srgbClr val="969696"/>
    <a:srgbClr val="0033CC"/>
    <a:srgbClr val="FF3300"/>
    <a:srgbClr val="0C0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AAA090-D5F6-4453-85B4-1EB8209844F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D801D-6D6D-4311-A165-C7409F9DD4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8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801D-6D6D-4311-A165-C7409F9DD46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1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9954E7-DE85-49DB-9358-076D1BEDF9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35F11-4074-43B5-812D-2E9007C403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8FE8-2C5A-4B5C-BA9A-E3BCAB9F59C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5138-1D14-423F-8B7A-1B6C6D26AD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FA02A-193C-47A4-8D11-B2422DD331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9E44-BA5E-4F3F-94C5-824BB659C79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973E9-B780-4583-AA67-80D8125F6CD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F571-DE1B-4343-B8FA-B624948B59F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AE809-F258-47C3-928D-4DA6D28E17B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0446E-BBC0-4755-B0A6-407C1A7BE4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9916B-D306-461A-9F22-F9ACA144F1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2D3543-8708-4A7C-A2FA-83CE545EC73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vrnkv@mail.r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krasn.ru/trudy/2008/Novikov_kript_metod_lab_rab.pdf" TargetMode="External"/><Relationship Id="rId2" Type="http://schemas.openxmlformats.org/officeDocument/2006/relationships/hyperlink" Target="https://sites.google.com/site/anisimovkhv/publication/umr/kriptografia/lr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torage.mstuca.ru/bitstream/123456789/2609/1/&#1050;&#1088;&#1080;&#1087;&#1090;&#1086;&#1075;&#1088;&#1072;&#1092;&#1080;&#1095;&#1077;&#1089;&#1082;&#1080;&#1077;_&#1084;&#1077;&#1090;&#1086;&#1076;&#1099;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Презентация          </a:t>
            </a:r>
            <a:r>
              <a:rPr lang="ru-RU" sz="2400" dirty="0" smtClean="0"/>
              <a:t>1/31</a:t>
            </a:r>
            <a:endParaRPr lang="ru-RU" sz="24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41438"/>
            <a:ext cx="7439025" cy="52117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КРИПТОСИСТЕМА ЭЛЬ-ГАМАЛЯ.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smtClean="0"/>
              <a:t>ЛАБОРАТОРНАЯ РАБОТА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ru-RU" b="1" i="1" dirty="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i="1" dirty="0" err="1" smtClean="0"/>
              <a:t>Ковун</a:t>
            </a:r>
            <a:r>
              <a:rPr lang="ru-RU" b="1" i="1" dirty="0" smtClean="0"/>
              <a:t> В. А., магистрант </a:t>
            </a:r>
            <a:r>
              <a:rPr lang="en-US" b="1" i="1" dirty="0" smtClean="0"/>
              <a:t>2</a:t>
            </a:r>
            <a:r>
              <a:rPr lang="ru-RU" b="1" i="1" dirty="0" smtClean="0"/>
              <a:t>-го курса факультета ПММ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Воронков Б. Н., к. т. н., доцент</a:t>
            </a:r>
          </a:p>
          <a:p>
            <a:pPr algn="ctr">
              <a:lnSpc>
                <a:spcPct val="90000"/>
              </a:lnSpc>
            </a:pPr>
            <a:r>
              <a:rPr lang="ru-RU" b="1" i="1" dirty="0" smtClean="0"/>
              <a:t>факультета ПММ</a:t>
            </a:r>
          </a:p>
          <a:p>
            <a:pPr algn="ctr">
              <a:lnSpc>
                <a:spcPct val="90000"/>
              </a:lnSpc>
            </a:pPr>
            <a:r>
              <a:rPr lang="ru-RU" i="1" dirty="0" smtClean="0"/>
              <a:t>(Воронежский государственный университет, </a:t>
            </a:r>
            <a:r>
              <a:rPr lang="en-US" i="1" u="sng" dirty="0" err="1" smtClean="0">
                <a:hlinkClick r:id="rId2"/>
              </a:rPr>
              <a:t>vrnkv</a:t>
            </a:r>
            <a:r>
              <a:rPr lang="ru-RU" i="1" u="sng" dirty="0" smtClean="0">
                <a:hlinkClick r:id="rId2"/>
              </a:rPr>
              <a:t>@</a:t>
            </a:r>
            <a:r>
              <a:rPr lang="en-US" i="1" u="sng" dirty="0" smtClean="0">
                <a:hlinkClick r:id="rId2"/>
              </a:rPr>
              <a:t>mail</a:t>
            </a:r>
            <a:r>
              <a:rPr lang="ru-RU" i="1" u="sng" dirty="0" smtClean="0">
                <a:hlinkClick r:id="rId2"/>
              </a:rPr>
              <a:t>.</a:t>
            </a:r>
            <a:r>
              <a:rPr lang="en-US" i="1" u="sng" dirty="0" err="1" smtClean="0">
                <a:hlinkClick r:id="rId2"/>
              </a:rPr>
              <a:t>ru</a:t>
            </a:r>
            <a:r>
              <a:rPr lang="ru-RU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3-ий шаг </a:t>
            </a:r>
            <a:r>
              <a:rPr lang="en-US" sz="3600" dirty="0" smtClean="0"/>
              <a:t>   </a:t>
            </a:r>
            <a:fld id="{2BEF5513-06FD-4EB2-9D77-B577A3D2F967}" type="slidenum">
              <a:rPr lang="en-US" sz="2400" smtClean="0"/>
              <a:t>10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3074" name="Picture 2" descr="E:\Dissertation\Master_dissertation\LaTeX\images\egt_t_modreve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5184576" cy="5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</a:t>
            </a:r>
            <a:r>
              <a:rPr lang="ru-RU" sz="3600" dirty="0" smtClean="0"/>
              <a:t>4-ый </a:t>
            </a:r>
            <a:r>
              <a:rPr lang="ru-RU" sz="3600" dirty="0"/>
              <a:t>шаг </a:t>
            </a:r>
            <a:r>
              <a:rPr lang="en-US" sz="2400" dirty="0" smtClean="0"/>
              <a:t>   </a:t>
            </a:r>
            <a:fld id="{CAA7277B-9A2A-45B1-AFE0-01F5BC9D108A}" type="slidenum">
              <a:rPr lang="en-US" sz="2400" smtClean="0"/>
              <a:t>11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4099" name="Picture 3" descr="E:\Dissertation\Master_dissertation\LaTeX\images\egt_t_tacherelga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696744" cy="415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5-ый </a:t>
            </a:r>
            <a:r>
              <a:rPr lang="ru-RU" sz="3600" dirty="0"/>
              <a:t>шаг    </a:t>
            </a:r>
            <a:fld id="{5EEB3B38-6677-4D65-86EE-31256F2DB4D0}" type="slidenum">
              <a:rPr lang="en-US" sz="2400" smtClean="0"/>
              <a:t>12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2" name="Picture 2" descr="E:\Dissertation\Master_dissertation\LaTeX\images\egt_t_elgamal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3898858" cy="52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6-ой </a:t>
            </a:r>
            <a:r>
              <a:rPr lang="ru-RU" sz="3600" dirty="0"/>
              <a:t>шаг     </a:t>
            </a:r>
            <a:fld id="{6CAA77A1-7136-466F-BD1B-6C32E355C92F}" type="slidenum">
              <a:rPr lang="ru-RU" sz="2400" smtClean="0"/>
              <a:t>13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6147" name="Picture 3" descr="E:\Dissertation\Master_dissertation\LaTeX\images\egt_t_genke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832648" cy="52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Режим обучения: </a:t>
            </a:r>
            <a:r>
              <a:rPr lang="ru-RU" sz="3600" dirty="0" smtClean="0"/>
              <a:t>7-ой </a:t>
            </a:r>
            <a:r>
              <a:rPr lang="ru-RU" sz="3600" dirty="0"/>
              <a:t>шаг     </a:t>
            </a:r>
            <a:fld id="{BEAA1E4D-6DDD-4510-88E9-BD2ADBC029F7}" type="slidenum">
              <a:rPr lang="en-US" sz="2400" smtClean="0"/>
              <a:t>14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E:\Dissertation\Master_dissertation\LaTeX\images\egt_t_en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2837"/>
            <a:ext cx="5472608" cy="53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8-ой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fld id="{BA089A3A-BF5B-4214-BECB-4E6209C2C157}" type="slidenum">
              <a:rPr lang="ru-RU" sz="2400" smtClean="0"/>
              <a:t>15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E:\Dissertation\Master_dissertation\LaTeX\images\egt_t_decry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5544616" cy="5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9-ый </a:t>
            </a:r>
            <a:r>
              <a:rPr lang="ru-RU" sz="3200" dirty="0"/>
              <a:t>шаг</a:t>
            </a:r>
            <a:r>
              <a:rPr lang="ru-RU" sz="3600" dirty="0"/>
              <a:t>        </a:t>
            </a:r>
            <a:fld id="{79B9744C-5C59-4D02-8189-3545A6E93A9D}" type="slidenum">
              <a:rPr lang="ru-RU" sz="2400" smtClean="0"/>
              <a:t>16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9218" name="Picture 2" descr="E:\Dissertation\Master_dissertation\LaTeX\images\egt_t_dlogtu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4804455" cy="5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10-ый </a:t>
            </a:r>
            <a:r>
              <a:rPr lang="ru-RU" sz="3200" dirty="0"/>
              <a:t>шаг</a:t>
            </a:r>
            <a:r>
              <a:rPr lang="ru-RU" sz="3600" dirty="0"/>
              <a:t>  </a:t>
            </a:r>
            <a:r>
              <a:rPr lang="ru-RU" sz="3600" dirty="0" smtClean="0"/>
              <a:t>     </a:t>
            </a:r>
            <a:fld id="{D8CB298D-BD93-48DD-A4F4-D5D434893277}" type="slidenum">
              <a:rPr lang="ru-RU" sz="2400" smtClean="0"/>
              <a:t>17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42" name="Picture 2" descr="E:\Dissertation\Master_dissertation\LaTeX\images\egt_t_dlogbrutefo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400600" cy="51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1281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11-ый шаг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fld id="{1B9B2C2D-8946-4E95-AC6B-1260979FE854}" type="slidenum">
              <a:rPr lang="ru-RU" sz="2400" smtClean="0"/>
              <a:t>18</a:t>
            </a:fld>
            <a:r>
              <a:rPr lang="ru-RU" sz="2400" dirty="0"/>
              <a:t>/</a:t>
            </a:r>
            <a:r>
              <a:rPr lang="ru-RU" sz="2400" dirty="0" smtClean="0"/>
              <a:t>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1266" name="Picture 2" descr="E:\Dissertation\Master_dissertation\LaTeX\images\egt_t_gs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93294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7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12-ый и 13-ый шаги</a:t>
            </a:r>
            <a:r>
              <a:rPr lang="ru-RU" sz="3600" dirty="0" smtClean="0"/>
              <a:t>        </a:t>
            </a:r>
            <a:fld id="{E0FB3C11-B9A8-4682-BBCF-A62316670FE6}" type="slidenum">
              <a:rPr lang="ru-RU" sz="2400" smtClean="0"/>
              <a:t>19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2290" name="Picture 2" descr="E:\Dissertation\Master_dissertation\LaTeX\images\egt_t_gs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40242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E:\Dissertation\Master_dissertation\LaTeX\images\egt_t_gs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30" y="1561753"/>
            <a:ext cx="343048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6500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600" dirty="0" smtClean="0"/>
              <a:t>Провести </a:t>
            </a:r>
            <a:r>
              <a:rPr lang="ru-RU" sz="2600" dirty="0"/>
              <a:t>анализ криптографического алгоритма Эль-Гамаля.</a:t>
            </a:r>
          </a:p>
          <a:p>
            <a:pPr lvl="0"/>
            <a:r>
              <a:rPr lang="ru-RU" sz="2600" dirty="0" smtClean="0"/>
              <a:t>Разработать </a:t>
            </a:r>
            <a:r>
              <a:rPr lang="ru-RU" sz="2600" dirty="0"/>
              <a:t>сценарий выполнения лабораторной </a:t>
            </a:r>
            <a:r>
              <a:rPr lang="ru-RU" sz="2600" dirty="0" smtClean="0"/>
              <a:t>работы по </a:t>
            </a:r>
            <a:r>
              <a:rPr lang="ru-RU" sz="2600" dirty="0"/>
              <a:t>изучению алгоритма Эль-Гамаля.</a:t>
            </a:r>
          </a:p>
          <a:p>
            <a:pPr lvl="0"/>
            <a:r>
              <a:rPr lang="ru-RU" sz="2600" dirty="0" smtClean="0"/>
              <a:t>Ознакомиться </a:t>
            </a:r>
            <a:r>
              <a:rPr lang="ru-RU" sz="2600" dirty="0"/>
              <a:t>с обучающими программами по криптографии: DES, ГОСТ 28147-89, Crypto-03, Elgamal, выявить их достоинства и недостатки.</a:t>
            </a:r>
          </a:p>
          <a:p>
            <a:pPr lvl="0"/>
            <a:r>
              <a:rPr lang="ru-RU" sz="2600" dirty="0" smtClean="0"/>
              <a:t>Разработать </a:t>
            </a:r>
            <a:r>
              <a:rPr lang="ru-RU" sz="2600" dirty="0"/>
              <a:t>и реализовать обучающую компьютерную программу </a:t>
            </a:r>
            <a:r>
              <a:rPr lang="ru-RU" sz="2600" b="1" i="1" dirty="0" err="1" smtClean="0"/>
              <a:t>El-Gamal_Tutor</a:t>
            </a:r>
            <a:r>
              <a:rPr lang="ru-RU" sz="2600" dirty="0" smtClean="0"/>
              <a:t>.</a:t>
            </a:r>
            <a:endParaRPr lang="ru-RU" sz="26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8034955" y="47667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</a:rPr>
              <a:t>2/31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14-ый шаг</a:t>
            </a:r>
            <a:r>
              <a:rPr lang="ru-RU" sz="3600" dirty="0" smtClean="0"/>
              <a:t>       </a:t>
            </a:r>
            <a:fld id="{39649CE7-6BA7-4A74-97BB-00088C666050}" type="slidenum">
              <a:rPr lang="ru-RU" sz="2400" smtClean="0"/>
              <a:t>20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3314" name="Picture 2" descr="E:\Dissertation\Master_dissertation\LaTeX\images\egt_t_sp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408712" cy="525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7298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15-ый и 16-ый шаги</a:t>
            </a:r>
            <a:r>
              <a:rPr lang="ru-RU" sz="3600" dirty="0" smtClean="0"/>
              <a:t>       </a:t>
            </a:r>
            <a:fld id="{4E925EC9-5910-456A-9371-C9E86DBC2DA8}" type="slidenum">
              <a:rPr lang="ru-RU" sz="2400" smtClean="0"/>
              <a:t>21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4338" name="Picture 2" descr="E:\Dissertation\Master_dissertation\LaTeX\images\egt_t_s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76" y="2276871"/>
            <a:ext cx="3669447" cy="30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E:\Dissertation\Master_dissertation\LaTeX\images\egt_t_sph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5" y="2204864"/>
            <a:ext cx="3914702" cy="34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053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17-ый шаг</a:t>
            </a:r>
            <a:r>
              <a:rPr lang="ru-RU" sz="3600" dirty="0" smtClean="0"/>
              <a:t>       </a:t>
            </a:r>
            <a:fld id="{78C81266-8627-4C41-9297-BF6CDF2A3507}" type="slidenum">
              <a:rPr lang="ru-RU" sz="2400" smtClean="0"/>
              <a:t>22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5362" name="Picture 2" descr="E:\Dissertation\Master_dissertation\LaTeX\images\egt_t_rh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5832648" cy="50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2517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en-US" sz="3200" dirty="0" smtClean="0"/>
              <a:t> </a:t>
            </a:r>
            <a:r>
              <a:rPr lang="ru-RU" sz="3600" dirty="0" smtClean="0"/>
              <a:t>      </a:t>
            </a:r>
            <a:r>
              <a:rPr lang="en-US" sz="3600" dirty="0" smtClean="0"/>
              <a:t>		</a:t>
            </a:r>
            <a:fld id="{3740C3AB-1B29-4C60-8477-314F7C238C6D}" type="slidenum">
              <a:rPr lang="ru-RU" sz="2400" smtClean="0"/>
              <a:t>23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6386" name="Picture 2" descr="E:\Dissertation\Master_dissertation\LaTeX\images\egt_t_t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696744" cy="51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F95AED34-CC81-41C7-B212-CA80EC402E02}" type="slidenum">
              <a:rPr lang="en-US" sz="2400" smtClean="0"/>
              <a:t>24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7410" name="Picture 2" descr="E:\Dissertation\Master_dissertation\LaTeX\images\egt_t_te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4" y="1484784"/>
            <a:ext cx="678922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16124016-119A-4BF5-B5C7-B9C4DF3AC4EE}" type="slidenum">
              <a:rPr lang="ru-RU" sz="2400" smtClean="0"/>
              <a:t>25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8434" name="Picture 2" descr="E:\Dissertation\Master_dissertation\LaTeX\images\egt_t_tes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6272"/>
            <a:ext cx="6264696" cy="52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5FC8E409-9CF4-4256-98CC-1C325AFE10C8}" type="slidenum">
              <a:rPr lang="ru-RU" sz="2400" smtClean="0"/>
              <a:t>26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5888"/>
            <a:ext cx="6650682" cy="49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72172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Режим обучения: </a:t>
            </a:r>
            <a:r>
              <a:rPr lang="ru-RU" sz="3200" dirty="0" smtClean="0"/>
              <a:t>Тест</a:t>
            </a:r>
            <a:r>
              <a:rPr lang="ru-RU" sz="3600" dirty="0" smtClean="0"/>
              <a:t>       </a:t>
            </a:r>
            <a:r>
              <a:rPr lang="en-US" sz="3600" dirty="0" smtClean="0"/>
              <a:t>		</a:t>
            </a:r>
            <a:fld id="{968DE5AD-6523-4461-AD12-DF2E69677FC3}" type="slidenum">
              <a:rPr lang="ru-RU" sz="2400" smtClean="0"/>
              <a:t>27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9458" name="Picture 2" descr="E:\Dissertation\Master_dissertation\LaTeX\images\egt_t_tes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7" y="1281336"/>
            <a:ext cx="6922342" cy="5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2547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Результаты ответов            </a:t>
            </a:r>
            <a:fld id="{8386197E-356B-4BBF-9285-9129235E5C75}" type="slidenum">
              <a:rPr lang="ru-RU" sz="2400" smtClean="0"/>
              <a:t>28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482" name="Picture 2" descr="E:\Dissertation\Master_dissertation\LaTeX\images\egt_t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5112568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Особенности программы </a:t>
            </a:r>
            <a:r>
              <a:rPr lang="en-US" sz="3600" dirty="0" smtClean="0"/>
              <a:t>    </a:t>
            </a:r>
            <a:fld id="{292D0CA2-4D1E-414C-9D8F-60DA32F52528}" type="slidenum">
              <a:rPr lang="ru-RU" sz="2800" smtClean="0"/>
              <a:t>29</a:t>
            </a:fld>
            <a:r>
              <a:rPr lang="en-US" sz="2800" dirty="0" smtClean="0"/>
              <a:t>/31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</a:p>
          <a:p>
            <a:r>
              <a:rPr lang="ru-RU" dirty="0" smtClean="0"/>
              <a:t>Наглядность обучения</a:t>
            </a:r>
          </a:p>
          <a:p>
            <a:r>
              <a:rPr lang="ru-RU" dirty="0" smtClean="0"/>
              <a:t>Наличие системы проверки полученных знаний  </a:t>
            </a:r>
          </a:p>
          <a:p>
            <a:r>
              <a:rPr lang="ru-RU" dirty="0" smtClean="0"/>
              <a:t>Наличие большого количества дополнительных функций</a:t>
            </a:r>
            <a:endParaRPr lang="en-US" dirty="0" smtClean="0"/>
          </a:p>
          <a:p>
            <a:r>
              <a:rPr lang="ru-RU" dirty="0" smtClean="0"/>
              <a:t>Обучение не только принципам работы криптосистемы, но и базовым принципам её криптоанализа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1285884" cy="9487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</a:t>
            </a:r>
            <a:r>
              <a:rPr lang="ru-RU" dirty="0" smtClean="0"/>
              <a:t>задачи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ru-RU" sz="2800" dirty="0" smtClean="0"/>
              <a:t>в лабораторной работе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Ознакомиться с обучающей компьютерной программой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Изучить и привести описание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 (в соответствии с обозначениями из [4]) с доказательством корректности алгоритма, его достоинствами и недостатками.</a:t>
            </a:r>
          </a:p>
          <a:p>
            <a:pPr lvl="0"/>
            <a:r>
              <a:rPr lang="ru-RU" sz="2400" dirty="0" smtClean="0"/>
              <a:t>Зафиксировать (для отчета) последовательность этапов обучения в программе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ru-RU" sz="2400" b="1" i="1" dirty="0" smtClean="0"/>
              <a:t>.</a:t>
            </a:r>
            <a:endParaRPr lang="ru-RU" sz="2400" dirty="0" smtClean="0"/>
          </a:p>
          <a:p>
            <a:pPr lvl="0"/>
            <a:r>
              <a:rPr lang="ru-RU" sz="2400" dirty="0" smtClean="0"/>
              <a:t>Провести тестирование программы</a:t>
            </a:r>
            <a:r>
              <a:rPr lang="ru-RU" sz="2400" b="1" dirty="0" smtClean="0"/>
              <a:t> </a:t>
            </a:r>
            <a:r>
              <a:rPr lang="en-US" sz="2400" b="1" i="1" dirty="0" smtClean="0"/>
              <a:t>El</a:t>
            </a:r>
            <a:r>
              <a:rPr lang="ru-RU" sz="2400" b="1" i="1" dirty="0" smtClean="0"/>
              <a:t>-</a:t>
            </a:r>
            <a:r>
              <a:rPr lang="en-US" sz="2400" b="1" i="1" dirty="0" err="1" smtClean="0"/>
              <a:t>Gamal</a:t>
            </a:r>
            <a:r>
              <a:rPr lang="ru-RU" sz="2400" b="1" i="1" dirty="0" smtClean="0"/>
              <a:t>_</a:t>
            </a:r>
            <a:r>
              <a:rPr lang="en-US" sz="2400" b="1" i="1" dirty="0" smtClean="0"/>
              <a:t>Tutor</a:t>
            </a:r>
            <a:r>
              <a:rPr lang="en-US" sz="2400" b="1" dirty="0" smtClean="0"/>
              <a:t> </a:t>
            </a:r>
            <a:r>
              <a:rPr lang="ru-RU" sz="2400" dirty="0" smtClean="0"/>
              <a:t> с целью выявления ошибок и недочетов.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41927" y="45712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4A46585-9E4F-4B4C-B7CC-3B3559D242F9}" type="slidenum">
              <a:rPr lang="ru-RU" smtClean="0">
                <a:latin typeface="+mj-lt"/>
              </a:rPr>
              <a:t>3</a:t>
            </a:fld>
            <a:r>
              <a:rPr lang="ru-RU" dirty="0" smtClean="0">
                <a:latin typeface="+mj-lt"/>
              </a:rPr>
              <a:t>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6890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Библиография               </a:t>
            </a:r>
            <a:fld id="{2BB2BC38-F4BF-4C7D-AB94-888AE925290A}" type="slidenum">
              <a:rPr lang="ru-RU" sz="2400" smtClean="0"/>
              <a:t>30</a:t>
            </a:fld>
            <a:r>
              <a:rPr lang="en-US" sz="2400" dirty="0" smtClean="0"/>
              <a:t>/31</a:t>
            </a:r>
            <a:endParaRPr lang="ru-RU" sz="2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66" y="1071546"/>
            <a:ext cx="73914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600" dirty="0"/>
          </a:p>
          <a:p>
            <a:r>
              <a:rPr lang="ru-RU" sz="1500" dirty="0" smtClean="0"/>
              <a:t>1. Лабораторная работа № 5. Шифрование с открытым ключом.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 </a:t>
            </a:r>
          </a:p>
          <a:p>
            <a:r>
              <a:rPr lang="en-US" sz="1500" dirty="0" smtClean="0">
                <a:hlinkClick r:id="rId2"/>
              </a:rPr>
              <a:t>https</a:t>
            </a:r>
            <a:r>
              <a:rPr lang="ru-RU" sz="1500" dirty="0" smtClean="0">
                <a:hlinkClick r:id="rId2"/>
              </a:rPr>
              <a:t>://</a:t>
            </a:r>
            <a:r>
              <a:rPr lang="en-US" sz="1500" dirty="0" smtClean="0">
                <a:hlinkClick r:id="rId2"/>
              </a:rPr>
              <a:t>sites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err="1" smtClean="0">
                <a:hlinkClick r:id="rId2"/>
              </a:rPr>
              <a:t>google</a:t>
            </a:r>
            <a:r>
              <a:rPr lang="ru-RU" sz="1500" dirty="0" smtClean="0">
                <a:hlinkClick r:id="rId2"/>
              </a:rPr>
              <a:t>.</a:t>
            </a:r>
            <a:r>
              <a:rPr lang="en-US" sz="1500" dirty="0" smtClean="0">
                <a:hlinkClick r:id="rId2"/>
              </a:rPr>
              <a:t>com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site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anisimovkhv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smtClean="0">
                <a:hlinkClick r:id="rId2"/>
              </a:rPr>
              <a:t>publication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umr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kriptografia</a:t>
            </a:r>
            <a:r>
              <a:rPr lang="ru-RU" sz="1500" dirty="0" smtClean="0">
                <a:hlinkClick r:id="rId2"/>
              </a:rPr>
              <a:t>/</a:t>
            </a:r>
            <a:r>
              <a:rPr lang="en-US" sz="1500" dirty="0" err="1" smtClean="0">
                <a:hlinkClick r:id="rId2"/>
              </a:rPr>
              <a:t>lr</a:t>
            </a:r>
            <a:r>
              <a:rPr lang="ru-RU" sz="1500" dirty="0" smtClean="0">
                <a:hlinkClick r:id="rId2"/>
              </a:rPr>
              <a:t>5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2. Новиков Е. А. Лабораторные работы.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3"/>
              </a:rPr>
              <a:t>http://library.krasn.ru/trudy/2008/Novikov_kript_metod_lab_rab.pdf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3. </a:t>
            </a:r>
            <a:r>
              <a:rPr lang="ru-RU" sz="1500" dirty="0" err="1" smtClean="0"/>
              <a:t>Болелов</a:t>
            </a:r>
            <a:r>
              <a:rPr lang="ru-RU" sz="1500" dirty="0" smtClean="0"/>
              <a:t> Э. А. Криптографические методы. – МГТУГА, 2010. – [текст]. – (</a:t>
            </a:r>
            <a:r>
              <a:rPr lang="en-US" sz="1500" dirty="0" smtClean="0"/>
              <a:t>URL</a:t>
            </a:r>
            <a:r>
              <a:rPr lang="ru-RU" sz="1500" dirty="0" smtClean="0"/>
              <a:t>:</a:t>
            </a:r>
          </a:p>
          <a:p>
            <a:r>
              <a:rPr lang="ru-RU" sz="1500" dirty="0" smtClean="0">
                <a:hlinkClick r:id="rId4"/>
              </a:rPr>
              <a:t>http://storage.mstuca.ru/bitstream/123456789/2609/1/Криптографические_методы.pdf</a:t>
            </a:r>
            <a:r>
              <a:rPr lang="ru-RU" sz="1500" dirty="0" smtClean="0"/>
              <a:t>) (дата обращения: 6.01.2017)</a:t>
            </a:r>
          </a:p>
          <a:p>
            <a:r>
              <a:rPr lang="ru-RU" sz="1500" dirty="0" smtClean="0"/>
              <a:t>4. Воронков Б. Н. Криптографические методы защиты информации: учебное пособие для вузов / Б. Н. Воронков. – Воронеж: ИПЦ ВГУ, 2008. – 59 с.</a:t>
            </a:r>
          </a:p>
          <a:p>
            <a:r>
              <a:rPr lang="ru-RU" sz="1500" dirty="0" smtClean="0"/>
              <a:t>5. Воронков Б. Н. Обучающая компьютерная программа для изучения Российского стандарта криптографического преобразования / Б. Н. Воронков, И. И. Проскурин // Современные информационные технологии и </a:t>
            </a:r>
            <a:r>
              <a:rPr lang="ru-RU" sz="1500" dirty="0" err="1" smtClean="0"/>
              <a:t>ИТ-образование</a:t>
            </a:r>
            <a:r>
              <a:rPr lang="ru-RU" sz="1500" dirty="0" smtClean="0"/>
              <a:t>. Сборник избранных трудов 6-ой международной НПК (г. Москва, 12 – 14 декабря 2011 г.). – Москва: ИНТУИТ.РУ, 2011. – С. 121 – 127.</a:t>
            </a:r>
          </a:p>
          <a:p>
            <a:r>
              <a:rPr lang="ru-RU" sz="1500" dirty="0" smtClean="0"/>
              <a:t>6.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 Е. Б. Теоретико-числовые методы в криптографии / Е. Б. </a:t>
            </a:r>
            <a:r>
              <a:rPr lang="ru-RU" sz="1500" dirty="0" err="1" smtClean="0"/>
              <a:t>Маховенко</a:t>
            </a:r>
            <a:r>
              <a:rPr lang="ru-RU" sz="1500" dirty="0" smtClean="0"/>
              <a:t>. – М.: Гелиос АРВ, 2006. – 321 с.</a:t>
            </a:r>
          </a:p>
          <a:p>
            <a:pPr>
              <a:lnSpc>
                <a:spcPct val="80000"/>
              </a:lnSpc>
            </a:pPr>
            <a:endParaRPr lang="ru-RU" sz="1500" dirty="0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289175" y="2730500"/>
            <a:ext cx="6170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sz="4000" b="1">
                <a:solidFill>
                  <a:srgbClr val="0033CC"/>
                </a:solidFill>
                <a:latin typeface="Helvetica" charset="0"/>
              </a:rPr>
              <a:t>Спасибо за внимание</a:t>
            </a:r>
            <a:r>
              <a:rPr lang="en-US" sz="4000" b="1">
                <a:solidFill>
                  <a:srgbClr val="0033CC"/>
                </a:solidFill>
                <a:latin typeface="Helvetica" charset="0"/>
              </a:rPr>
              <a:t> !</a:t>
            </a:r>
            <a:endParaRPr lang="ru-RU" sz="4000" b="1">
              <a:solidFill>
                <a:srgbClr val="0033CC"/>
              </a:solidFill>
              <a:latin typeface="Helvetica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 smtClean="0"/>
              <a:t>С помощью пакета прикладных программ </a:t>
            </a:r>
            <a:r>
              <a:rPr lang="en-US" sz="2400" dirty="0" smtClean="0"/>
              <a:t>Maple</a:t>
            </a:r>
            <a:r>
              <a:rPr lang="ru-RU" sz="2400" dirty="0" smtClean="0"/>
              <a:t> произвести шифрование и </a:t>
            </a:r>
            <a:r>
              <a:rPr lang="ru-RU" sz="2400" dirty="0" err="1" smtClean="0"/>
              <a:t>расшифрование</a:t>
            </a:r>
            <a:r>
              <a:rPr lang="ru-RU" sz="2400" dirty="0" smtClean="0"/>
              <a:t> сообщения, заданного в виде одного блока открытого текста. </a:t>
            </a:r>
          </a:p>
          <a:p>
            <a:pPr lvl="0"/>
            <a:r>
              <a:rPr lang="ru-RU" sz="2400" dirty="0" smtClean="0"/>
              <a:t>Сформулировать и обосновать принципы работы алгоритма Эль </a:t>
            </a:r>
            <a:r>
              <a:rPr lang="ru-RU" sz="2400" dirty="0" err="1" smtClean="0"/>
              <a:t>Гамаля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Одним из методов решения задачи дискретного логарифмирования осуществить </a:t>
            </a:r>
            <a:r>
              <a:rPr lang="ru-RU" sz="2400" dirty="0" err="1" smtClean="0"/>
              <a:t>криптоанализ</a:t>
            </a:r>
            <a:r>
              <a:rPr lang="ru-RU" sz="2400" dirty="0" smtClean="0"/>
              <a:t> заданного шифрованного текста на основе известных составляющих открытого ключа .</a:t>
            </a:r>
          </a:p>
          <a:p>
            <a:pPr lvl="0"/>
            <a:r>
              <a:rPr lang="ru-RU" sz="2400" dirty="0" smtClean="0"/>
              <a:t>Ответить на контрольные вопросы.</a:t>
            </a:r>
          </a:p>
          <a:p>
            <a:pPr lvl="0"/>
            <a:r>
              <a:rPr lang="ru-RU" sz="2400" dirty="0" smtClean="0"/>
              <a:t>Составить и защитить отчет о проделанной работе.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56376" y="45712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BA913F4-DDDF-4B36-9830-EEB12A0E3973}" type="slidenum">
              <a:rPr lang="en-US" smtClean="0">
                <a:latin typeface="+mj-lt"/>
              </a:rPr>
              <a:t>4</a:t>
            </a:fld>
            <a:r>
              <a:rPr lang="ru-RU" dirty="0" smtClean="0">
                <a:latin typeface="+mj-lt"/>
              </a:rPr>
              <a:t>/31</a:t>
            </a:r>
            <a:endParaRPr lang="ru-RU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46856"/>
            <a:ext cx="7381875" cy="720725"/>
          </a:xfrm>
        </p:spPr>
        <p:txBody>
          <a:bodyPr/>
          <a:lstStyle/>
          <a:p>
            <a:r>
              <a:rPr lang="ru-RU" dirty="0" smtClean="0"/>
              <a:t>Содержание </a:t>
            </a:r>
            <a:r>
              <a:rPr lang="ru-RU" dirty="0" smtClean="0"/>
              <a:t>отчёта</a:t>
            </a:r>
            <a:r>
              <a:rPr lang="ru-RU" sz="2400" dirty="0" smtClean="0"/>
              <a:t>               5</a:t>
            </a:r>
            <a:r>
              <a:rPr lang="en-US" sz="2400" dirty="0" smtClean="0"/>
              <a:t>/31</a:t>
            </a:r>
            <a:r>
              <a:rPr lang="ru-RU" sz="2400" dirty="0" smtClean="0"/>
              <a:t>                               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1214422"/>
            <a:ext cx="7391400" cy="5257800"/>
          </a:xfrm>
        </p:spPr>
        <p:txBody>
          <a:bodyPr/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Описание криптосистемы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обучения с использованием программы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Выявление ошибок и недочетов в обучающей программе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Gamal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Tutor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шифрования 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 использованием ППП.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Принципы работы алгоритма Эль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Гамаля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Последовательность этапов и результаты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криптоанализа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Ответы на контрольные вопросы.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Библиография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285728"/>
            <a:ext cx="7381875" cy="720725"/>
          </a:xfrm>
        </p:spPr>
        <p:txBody>
          <a:bodyPr/>
          <a:lstStyle/>
          <a:p>
            <a:r>
              <a:rPr lang="ru-RU" sz="2800" dirty="0" smtClean="0"/>
              <a:t>Принципы работы алгоритма</a:t>
            </a:r>
            <a:br>
              <a:rPr lang="ru-RU" sz="2800" dirty="0" smtClean="0"/>
            </a:br>
            <a:r>
              <a:rPr lang="ru-RU" sz="2800" dirty="0" smtClean="0"/>
              <a:t> Эль </a:t>
            </a:r>
            <a:r>
              <a:rPr lang="ru-RU" sz="2800" dirty="0" smtClean="0"/>
              <a:t>Гамаля</a:t>
            </a:r>
            <a:r>
              <a:rPr lang="ru-RU" sz="2400" dirty="0" smtClean="0"/>
              <a:t>                             </a:t>
            </a:r>
            <a:r>
              <a:rPr lang="en-US" sz="2400" dirty="0" smtClean="0"/>
              <a:t>	</a:t>
            </a:r>
            <a:r>
              <a:rPr lang="ru-RU" sz="2400" dirty="0" smtClean="0"/>
              <a:t>      </a:t>
            </a:r>
            <a:fld id="{5E45AA09-A76D-4A06-B96D-9FFABFFE7A81}" type="slidenum">
              <a:rPr lang="en-US" sz="2000" smtClean="0"/>
              <a:t>6</a:t>
            </a:fld>
            <a:r>
              <a:rPr lang="ru-RU" sz="2000" dirty="0" smtClean="0"/>
              <a:t>/31</a:t>
            </a:r>
            <a:endParaRPr lang="ru-RU" sz="2000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268413"/>
            <a:ext cx="7391400" cy="52578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</a:rPr>
              <a:t>1. Криптосистема асимметричная (</a:t>
            </a:r>
            <a:r>
              <a:rPr lang="ru-RU" sz="2400" dirty="0" err="1">
                <a:latin typeface="Times New Roman" pitchFamily="18" charset="0"/>
              </a:rPr>
              <a:t>двухключевая</a:t>
            </a:r>
            <a:r>
              <a:rPr lang="ru-RU" sz="2400" dirty="0">
                <a:latin typeface="Times New Roman" pitchFamily="18" charset="0"/>
              </a:rPr>
              <a:t>).</a:t>
            </a:r>
          </a:p>
          <a:p>
            <a:r>
              <a:rPr lang="ru-RU" sz="2400" dirty="0">
                <a:latin typeface="Times New Roman" pitchFamily="18" charset="0"/>
              </a:rPr>
              <a:t>2. Блочная, с длиной блока открытого текста, меньше или равной длине открытого (публичного) ключа.</a:t>
            </a:r>
          </a:p>
          <a:p>
            <a:r>
              <a:rPr lang="ru-RU" sz="2400" dirty="0">
                <a:latin typeface="Times New Roman" pitchFamily="18" charset="0"/>
              </a:rPr>
              <a:t>3. Длина открытого и закрытого ключей, по современным представлениям, </a:t>
            </a:r>
            <a:r>
              <a:rPr lang="ru-RU" sz="2400" dirty="0" smtClean="0">
                <a:latin typeface="Times New Roman" pitchFamily="18" charset="0"/>
              </a:rPr>
              <a:t>2048 </a:t>
            </a:r>
            <a:r>
              <a:rPr lang="ru-RU" sz="2400" dirty="0">
                <a:latin typeface="Times New Roman" pitchFamily="18" charset="0"/>
              </a:rPr>
              <a:t>бит или более.</a:t>
            </a:r>
          </a:p>
          <a:p>
            <a:r>
              <a:rPr lang="ru-RU" sz="2400" dirty="0">
                <a:latin typeface="Times New Roman" pitchFamily="18" charset="0"/>
              </a:rPr>
              <a:t>4. Используется лишь один метод шифрования – метод аналитических преобразований.</a:t>
            </a:r>
          </a:p>
          <a:p>
            <a:r>
              <a:rPr lang="ru-RU" sz="2400" dirty="0">
                <a:latin typeface="Times New Roman" pitchFamily="18" charset="0"/>
              </a:rPr>
              <a:t>5. Базируется на вычислительно трудной задаче дискретного логарифмирования.</a:t>
            </a:r>
          </a:p>
          <a:p>
            <a:r>
              <a:rPr lang="ru-RU" sz="2400" dirty="0">
                <a:latin typeface="Times New Roman" pitchFamily="18" charset="0"/>
              </a:rPr>
              <a:t>6. Предоставляет возможность реализации электронной подписи.</a:t>
            </a:r>
            <a:r>
              <a:rPr lang="ru-RU" dirty="0"/>
              <a:t> 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форма         </a:t>
            </a:r>
            <a:fld id="{D2C05021-2AE3-4E9A-96C1-98E40A609A2F}" type="slidenum">
              <a:rPr lang="en-US" sz="2400" smtClean="0"/>
              <a:t>7</a:t>
            </a:fld>
            <a:r>
              <a:rPr lang="ru-RU" sz="2400" dirty="0" smtClean="0"/>
              <a:t>/31</a:t>
            </a:r>
            <a:endParaRPr lang="ru-RU" sz="2800" dirty="0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352839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1-ый шаг    </a:t>
            </a:r>
            <a:fld id="{957697CA-ACAF-4617-BF20-C65841987C78}" type="slidenum">
              <a:rPr lang="en-US" sz="2400" smtClean="0"/>
              <a:t>8</a:t>
            </a:fld>
            <a:r>
              <a:rPr lang="ru-RU" sz="2400" dirty="0" smtClean="0"/>
              <a:t>/31</a:t>
            </a:r>
            <a:endParaRPr lang="ru-RU" sz="2400" dirty="0"/>
          </a:p>
        </p:txBody>
      </p:sp>
      <p:pic>
        <p:nvPicPr>
          <p:cNvPr id="1914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1026" name="Picture 2" descr="E:\Dissertation\Master_dissertation\LaTeX\images\egt_t_modp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4680520" cy="52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Режим обучения: 2-ой шаг</a:t>
            </a:r>
            <a:r>
              <a:rPr lang="ru-RU" dirty="0"/>
              <a:t> </a:t>
            </a:r>
            <a:r>
              <a:rPr lang="en-US" dirty="0" smtClean="0"/>
              <a:t>    </a:t>
            </a:r>
            <a:fld id="{8296C4AE-13FA-4B24-8888-7166C86D6268}" type="slidenum">
              <a:rPr lang="en-US" sz="2400" smtClean="0"/>
              <a:t>9</a:t>
            </a:fld>
            <a:r>
              <a:rPr lang="ru-RU" sz="2400" dirty="0" smtClean="0"/>
              <a:t>/31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1331913" cy="982662"/>
          </a:xfrm>
          <a:prstGeom prst="rect">
            <a:avLst/>
          </a:prstGeom>
          <a:noFill/>
        </p:spPr>
      </p:pic>
      <p:pic>
        <p:nvPicPr>
          <p:cNvPr id="2050" name="Picture 2" descr="E:\Dissertation\Master_dissertation\LaTeX\images\egt_t_eu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59"/>
            <a:ext cx="3528392" cy="5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40834">
  <a:themeElements>
    <a:clrScheme name="01140834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0114083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140834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01140834</Template>
  <TotalTime>1086</TotalTime>
  <Words>778</Words>
  <Application>Microsoft Office PowerPoint</Application>
  <PresentationFormat>Экран (4:3)</PresentationFormat>
  <Paragraphs>87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01140834</vt:lpstr>
      <vt:lpstr>        Презентация          1/31</vt:lpstr>
      <vt:lpstr>Постановка задачи</vt:lpstr>
      <vt:lpstr>Постановка задачи  (в лабораторной работе)</vt:lpstr>
      <vt:lpstr>Постановка задачи</vt:lpstr>
      <vt:lpstr>Содержание отчёта               5/31                               </vt:lpstr>
      <vt:lpstr>Принципы работы алгоритма  Эль Гамаля                                    6/31</vt:lpstr>
      <vt:lpstr>Основная форма         7/31</vt:lpstr>
      <vt:lpstr>Режим обучения: 1-ый шаг    8/31</vt:lpstr>
      <vt:lpstr>Режим обучения: 2-ой шаг     9/31 </vt:lpstr>
      <vt:lpstr>Режим обучения: 3-ий шаг    10/31</vt:lpstr>
      <vt:lpstr>Режим обучения: 4-ый шаг    11/31</vt:lpstr>
      <vt:lpstr>Режим обучения: 5-ый шаг    12/31</vt:lpstr>
      <vt:lpstr>Режим обучения: 6-ой шаг     13/31</vt:lpstr>
      <vt:lpstr>Режим обучения: 7-ой шаг     14/31</vt:lpstr>
      <vt:lpstr>Режим обучения: 8-ой шаг        15/31</vt:lpstr>
      <vt:lpstr>Режим обучения: 9-ый шаг        16/31</vt:lpstr>
      <vt:lpstr>Режим обучения: 10-ый шаг       17/31</vt:lpstr>
      <vt:lpstr>Режим обучения: 11-ый шаг       18/31</vt:lpstr>
      <vt:lpstr>Режим обучения: 12-ый и 13-ый шаги        19/31</vt:lpstr>
      <vt:lpstr>Режим обучения: 14-ый шаг       20/31</vt:lpstr>
      <vt:lpstr>Режим обучения: 15-ый и 16-ый шаги       21/31</vt:lpstr>
      <vt:lpstr>Режим обучения: 17-ый шаг       22/31</vt:lpstr>
      <vt:lpstr>Режим обучения: Тест         23/31</vt:lpstr>
      <vt:lpstr>Режим обучения: Тест         24/31</vt:lpstr>
      <vt:lpstr>Режим обучения: Тест         25/31</vt:lpstr>
      <vt:lpstr>Режим обучения: Тест         26/31</vt:lpstr>
      <vt:lpstr>Режим обучения: Тест         27/31</vt:lpstr>
      <vt:lpstr>Результаты ответов            28/31</vt:lpstr>
      <vt:lpstr>Особенности программы     29/31</vt:lpstr>
      <vt:lpstr>Библиография               30/31</vt:lpstr>
      <vt:lpstr>Презентация PowerPoint</vt:lpstr>
    </vt:vector>
  </TitlesOfParts>
  <Company>505.ru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Админ</dc:creator>
  <cp:lastModifiedBy>Пользователь Windows</cp:lastModifiedBy>
  <cp:revision>100</cp:revision>
  <dcterms:created xsi:type="dcterms:W3CDTF">2009-06-22T10:49:55Z</dcterms:created>
  <dcterms:modified xsi:type="dcterms:W3CDTF">2018-06-07T20:24:30Z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TC011408341049</vt:lpwstr>
  </property>
</Properties>
</file>