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315" r:id="rId2"/>
    <p:sldId id="307" r:id="rId3"/>
    <p:sldId id="317" r:id="rId4"/>
    <p:sldId id="318" r:id="rId5"/>
    <p:sldId id="306" r:id="rId6"/>
    <p:sldId id="293" r:id="rId7"/>
    <p:sldId id="300" r:id="rId8"/>
    <p:sldId id="294" r:id="rId9"/>
    <p:sldId id="295" r:id="rId10"/>
    <p:sldId id="312" r:id="rId11"/>
    <p:sldId id="301" r:id="rId12"/>
    <p:sldId id="302" r:id="rId13"/>
    <p:sldId id="303" r:id="rId14"/>
    <p:sldId id="304" r:id="rId15"/>
    <p:sldId id="311" r:id="rId16"/>
    <p:sldId id="320" r:id="rId17"/>
    <p:sldId id="321" r:id="rId18"/>
    <p:sldId id="322" r:id="rId19"/>
    <p:sldId id="324" r:id="rId20"/>
    <p:sldId id="325" r:id="rId21"/>
    <p:sldId id="326" r:id="rId22"/>
    <p:sldId id="309" r:id="rId23"/>
    <p:sldId id="310" r:id="rId24"/>
    <p:sldId id="308" r:id="rId25"/>
    <p:sldId id="323" r:id="rId26"/>
    <p:sldId id="327" r:id="rId27"/>
    <p:sldId id="305" r:id="rId28"/>
    <p:sldId id="319" r:id="rId29"/>
    <p:sldId id="314" r:id="rId30"/>
    <p:sldId id="29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EAEAEA"/>
    <a:srgbClr val="C0C0C0"/>
    <a:srgbClr val="5F5F5F"/>
    <a:srgbClr val="969696"/>
    <a:srgbClr val="0033CC"/>
    <a:srgbClr val="FF3300"/>
    <a:srgbClr val="0C0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00"/>
  </p:normalViewPr>
  <p:slideViewPr>
    <p:cSldViewPr>
      <p:cViewPr>
        <p:scale>
          <a:sx n="100" d="100"/>
          <a:sy n="100" d="100"/>
        </p:scale>
        <p:origin x="-1908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AAA090-D5F6-4453-85B4-1EB8209844F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860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7D801D-6D6D-4311-A165-C7409F9DD46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828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09954E7-DE85-49DB-9358-076D1BEDF99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35F11-4074-43B5-812D-2E9007C403B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E8FE8-2C5A-4B5C-BA9A-E3BCAB9F59C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25138-1D14-423F-8B7A-1B6C6D26AD8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FA02A-193C-47A4-8D11-B2422DD331C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19E44-BA5E-4F3F-94C5-824BB659C79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E973E9-B780-4583-AA67-80D8125F6CD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8F571-DE1B-4343-B8FA-B624948B59F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AE809-F258-47C3-928D-4DA6D28E17B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0446E-BBC0-4755-B0A6-407C1A7BE48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D9916B-D306-461A-9F22-F9ACA144F10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Заголовок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2D3543-8708-4A7C-A2FA-83CE545EC731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vrnkv@mail.r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krasn.ru/trudy/2008/Novikov_kript_metod_lab_rab.pdf" TargetMode="External"/><Relationship Id="rId2" Type="http://schemas.openxmlformats.org/officeDocument/2006/relationships/hyperlink" Target="https://sites.google.com/site/anisimovkhv/publication/umr/kriptografia/lr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storage.mstuca.ru/bitstream/123456789/2609/1/&#1050;&#1088;&#1080;&#1087;&#1090;&#1086;&#1075;&#1088;&#1072;&#1092;&#1080;&#1095;&#1077;&#1089;&#1082;&#1080;&#1077;_&#1084;&#1077;&#1090;&#1086;&#1076;&#1099;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Презентация          </a:t>
            </a:r>
            <a:r>
              <a:rPr lang="ru-RU" sz="2400" dirty="0" smtClean="0"/>
              <a:t>1/30</a:t>
            </a:r>
            <a:endParaRPr lang="ru-RU" sz="2400" dirty="0" smtClean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341438"/>
            <a:ext cx="7439025" cy="5211762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ru-RU" b="1" i="1" dirty="0" smtClean="0"/>
              <a:t>КРИТОСИСТЕМА</a:t>
            </a:r>
            <a:r>
              <a:rPr lang="ru-RU" b="1" i="1" dirty="0" smtClean="0"/>
              <a:t> </a:t>
            </a:r>
            <a:r>
              <a:rPr lang="ru-RU" b="1" i="1" dirty="0" smtClean="0"/>
              <a:t>ЭЛЬ-ГАМАЛЯ.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ru-RU" b="1" i="1" dirty="0" smtClean="0"/>
              <a:t>ЛАБОРАТОРНАЯ РАБОТА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ru-RU" b="1" i="1" dirty="0" smtClean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ru-RU" b="1" i="1" dirty="0" smtClean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ru-RU" b="1" i="1" dirty="0" err="1" smtClean="0"/>
              <a:t>Ковун</a:t>
            </a:r>
            <a:r>
              <a:rPr lang="ru-RU" b="1" i="1" dirty="0" smtClean="0"/>
              <a:t> В. А., магистрант </a:t>
            </a:r>
            <a:r>
              <a:rPr lang="en-US" b="1" i="1" dirty="0" smtClean="0"/>
              <a:t>2</a:t>
            </a:r>
            <a:r>
              <a:rPr lang="ru-RU" b="1" i="1" dirty="0" smtClean="0"/>
              <a:t>-го курса факультета ПММ</a:t>
            </a:r>
          </a:p>
          <a:p>
            <a:pPr algn="ctr">
              <a:lnSpc>
                <a:spcPct val="90000"/>
              </a:lnSpc>
            </a:pPr>
            <a:r>
              <a:rPr lang="ru-RU" b="1" i="1" dirty="0" smtClean="0"/>
              <a:t>Воронков Б. Н., к. т. н., доцент</a:t>
            </a:r>
          </a:p>
          <a:p>
            <a:pPr algn="ctr">
              <a:lnSpc>
                <a:spcPct val="90000"/>
              </a:lnSpc>
            </a:pPr>
            <a:r>
              <a:rPr lang="ru-RU" b="1" i="1" dirty="0" smtClean="0"/>
              <a:t>факультета ПММ</a:t>
            </a:r>
          </a:p>
          <a:p>
            <a:pPr algn="ctr">
              <a:lnSpc>
                <a:spcPct val="90000"/>
              </a:lnSpc>
            </a:pPr>
            <a:r>
              <a:rPr lang="ru-RU" i="1" dirty="0" smtClean="0"/>
              <a:t>(Воронежский государственный университет, </a:t>
            </a:r>
            <a:r>
              <a:rPr lang="en-US" i="1" u="sng" dirty="0" err="1" smtClean="0">
                <a:hlinkClick r:id="rId2"/>
              </a:rPr>
              <a:t>vrnkv</a:t>
            </a:r>
            <a:r>
              <a:rPr lang="ru-RU" i="1" u="sng" dirty="0" smtClean="0">
                <a:hlinkClick r:id="rId2"/>
              </a:rPr>
              <a:t>@</a:t>
            </a:r>
            <a:r>
              <a:rPr lang="en-US" i="1" u="sng" dirty="0" smtClean="0">
                <a:hlinkClick r:id="rId2"/>
              </a:rPr>
              <a:t>mail</a:t>
            </a:r>
            <a:r>
              <a:rPr lang="ru-RU" i="1" u="sng" dirty="0" smtClean="0">
                <a:hlinkClick r:id="rId2"/>
              </a:rPr>
              <a:t>.</a:t>
            </a:r>
            <a:r>
              <a:rPr lang="en-US" i="1" u="sng" dirty="0" err="1" smtClean="0">
                <a:hlinkClick r:id="rId2"/>
              </a:rPr>
              <a:t>ru</a:t>
            </a:r>
            <a:r>
              <a:rPr lang="ru-RU" i="1" dirty="0" smtClean="0"/>
              <a:t>)</a:t>
            </a:r>
            <a:endParaRPr lang="ru-RU" b="1" i="1" dirty="0" smtClean="0"/>
          </a:p>
          <a:p>
            <a:pPr>
              <a:lnSpc>
                <a:spcPct val="90000"/>
              </a:lnSpc>
            </a:pPr>
            <a:endParaRPr lang="ru-RU" dirty="0" smtClean="0"/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Режим обучения: </a:t>
            </a:r>
            <a:r>
              <a:rPr lang="ru-RU" sz="3600" dirty="0" smtClean="0"/>
              <a:t>4-ый </a:t>
            </a:r>
            <a:r>
              <a:rPr lang="ru-RU" sz="3600" dirty="0"/>
              <a:t>шаг </a:t>
            </a:r>
            <a:r>
              <a:rPr lang="en-US" sz="2400" dirty="0" smtClean="0"/>
              <a:t>   10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4099" name="Picture 3" descr="E:\Dissertation\Master_dissertation\LaTeX\images\egt_t_tacherelgam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6696744" cy="415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Режим обучения: </a:t>
            </a:r>
            <a:r>
              <a:rPr lang="ru-RU" sz="3600" dirty="0" smtClean="0"/>
              <a:t>5-ый </a:t>
            </a:r>
            <a:r>
              <a:rPr lang="ru-RU" sz="3600" dirty="0"/>
              <a:t>шаг    </a:t>
            </a:r>
            <a:r>
              <a:rPr lang="en-US" sz="2400" dirty="0" smtClean="0"/>
              <a:t>11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92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5122" name="Picture 2" descr="E:\Dissertation\Master_dissertation\LaTeX\images\egt_t_elgamalin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68760"/>
            <a:ext cx="3898858" cy="522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Режим обучения: </a:t>
            </a:r>
            <a:r>
              <a:rPr lang="ru-RU" sz="3600" dirty="0" smtClean="0"/>
              <a:t>6-ой </a:t>
            </a:r>
            <a:r>
              <a:rPr lang="ru-RU" sz="3600" dirty="0"/>
              <a:t>шаг     </a:t>
            </a:r>
            <a:r>
              <a:rPr lang="ru-RU" sz="2400" dirty="0" smtClean="0"/>
              <a:t>1</a:t>
            </a:r>
            <a:r>
              <a:rPr lang="en-US" sz="2400" dirty="0" smtClean="0"/>
              <a:t>2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935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6147" name="Picture 3" descr="E:\Dissertation\Master_dissertation\LaTeX\images\egt_t_genke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5832648" cy="523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Режим обучения: </a:t>
            </a:r>
            <a:r>
              <a:rPr lang="ru-RU" sz="3600" dirty="0" smtClean="0"/>
              <a:t>7-ой </a:t>
            </a:r>
            <a:r>
              <a:rPr lang="ru-RU" sz="3600" dirty="0"/>
              <a:t>шаг     </a:t>
            </a:r>
            <a:r>
              <a:rPr lang="en-US" sz="2400" dirty="0" smtClean="0"/>
              <a:t>13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945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 descr="E:\Dissertation\Master_dissertation\LaTeX\images\egt_t_encry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42837"/>
            <a:ext cx="5472608" cy="533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8-ой </a:t>
            </a:r>
            <a:r>
              <a:rPr lang="ru-RU" sz="3200" dirty="0"/>
              <a:t>шаг</a:t>
            </a:r>
            <a:r>
              <a:rPr lang="ru-RU" sz="3600" dirty="0"/>
              <a:t>        </a:t>
            </a:r>
            <a:r>
              <a:rPr lang="ru-RU" sz="2400" dirty="0" smtClean="0"/>
              <a:t>1</a:t>
            </a:r>
            <a:r>
              <a:rPr lang="en-US" sz="2400" dirty="0" smtClean="0"/>
              <a:t>4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E:\Dissertation\Master_dissertation\LaTeX\images\egt_t_decry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60"/>
            <a:ext cx="5544616" cy="5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9-ый </a:t>
            </a:r>
            <a:r>
              <a:rPr lang="ru-RU" sz="3200" dirty="0"/>
              <a:t>шаг</a:t>
            </a:r>
            <a:r>
              <a:rPr lang="ru-RU" sz="3600" dirty="0"/>
              <a:t>        </a:t>
            </a:r>
            <a:r>
              <a:rPr lang="ru-RU" sz="2400" dirty="0" smtClean="0"/>
              <a:t>1</a:t>
            </a:r>
            <a:r>
              <a:rPr lang="en-US" sz="2400" dirty="0" smtClean="0"/>
              <a:t>5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9218" name="Picture 2" descr="E:\Dissertation\Master_dissertation\LaTeX\images\egt_t_dlogtu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4804455" cy="52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10-ый </a:t>
            </a:r>
            <a:r>
              <a:rPr lang="ru-RU" sz="3200" dirty="0"/>
              <a:t>шаг</a:t>
            </a:r>
            <a:r>
              <a:rPr lang="ru-RU" sz="3600" dirty="0"/>
              <a:t>  </a:t>
            </a:r>
            <a:r>
              <a:rPr lang="ru-RU" sz="3600" dirty="0" smtClean="0"/>
              <a:t>     </a:t>
            </a:r>
            <a:r>
              <a:rPr lang="ru-RU" sz="2400" dirty="0" smtClean="0"/>
              <a:t>1</a:t>
            </a:r>
            <a:r>
              <a:rPr lang="en-US" sz="2400" dirty="0" smtClean="0"/>
              <a:t>6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0242" name="Picture 2" descr="E:\Dissertation\Master_dissertation\LaTeX\images\egt_t_dlogbrutefor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5400600" cy="51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812810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11-ый шаг</a:t>
            </a:r>
            <a:r>
              <a:rPr lang="en-US" sz="3200" dirty="0" smtClean="0"/>
              <a:t> </a:t>
            </a:r>
            <a:r>
              <a:rPr lang="ru-RU" sz="3600" dirty="0" smtClean="0"/>
              <a:t>      </a:t>
            </a:r>
            <a:r>
              <a:rPr lang="ru-RU" sz="2400" dirty="0" smtClean="0"/>
              <a:t>1</a:t>
            </a:r>
            <a:r>
              <a:rPr lang="en-US" sz="2400" dirty="0" smtClean="0"/>
              <a:t>7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1266" name="Picture 2" descr="E:\Dissertation\Master_dissertation\LaTeX\images\egt_t_gs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6932943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94872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12-ый и 13-ый шаги</a:t>
            </a:r>
            <a:r>
              <a:rPr lang="ru-RU" sz="3600" dirty="0" smtClean="0"/>
              <a:t>        </a:t>
            </a:r>
            <a:r>
              <a:rPr lang="ru-RU" sz="2400" dirty="0" smtClean="0"/>
              <a:t>1</a:t>
            </a:r>
            <a:r>
              <a:rPr lang="en-US" sz="2400" dirty="0" smtClean="0"/>
              <a:t>8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2290" name="Picture 2" descr="E:\Dissertation\Master_dissertation\LaTeX\images\egt_t_gs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402427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E:\Dissertation\Master_dissertation\LaTeX\images\egt_t_gsa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330" y="1561753"/>
            <a:ext cx="343048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265006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14-ый шаг</a:t>
            </a:r>
            <a:r>
              <a:rPr lang="ru-RU" sz="3600" dirty="0" smtClean="0"/>
              <a:t>       </a:t>
            </a:r>
            <a:r>
              <a:rPr lang="ru-RU" sz="2400" dirty="0" smtClean="0"/>
              <a:t>19/30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3314" name="Picture 2" descr="E:\Dissertation\Master_dissertation\LaTeX\images\egt_t_sp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6408712" cy="525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572987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400" dirty="0" smtClean="0"/>
              <a:t>Ознакомиться с обучающей компьютерной программой </a:t>
            </a:r>
            <a:r>
              <a:rPr lang="en-US" sz="2400" b="1" i="1" dirty="0" smtClean="0"/>
              <a:t>El</a:t>
            </a:r>
            <a:r>
              <a:rPr lang="ru-RU" sz="2400" b="1" i="1" dirty="0" smtClean="0"/>
              <a:t>-</a:t>
            </a:r>
            <a:r>
              <a:rPr lang="en-US" sz="2400" b="1" i="1" dirty="0" err="1" smtClean="0"/>
              <a:t>Gamal</a:t>
            </a:r>
            <a:r>
              <a:rPr lang="ru-RU" sz="2400" b="1" i="1" dirty="0" smtClean="0"/>
              <a:t>_</a:t>
            </a:r>
            <a:r>
              <a:rPr lang="en-US" sz="2400" b="1" i="1" dirty="0" smtClean="0"/>
              <a:t>Tutor</a:t>
            </a:r>
            <a:r>
              <a:rPr lang="ru-RU" sz="2400" b="1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Изучить и привести описание алгоритма Эль </a:t>
            </a:r>
            <a:r>
              <a:rPr lang="ru-RU" sz="2400" dirty="0" err="1" smtClean="0"/>
              <a:t>Гамаля</a:t>
            </a:r>
            <a:r>
              <a:rPr lang="ru-RU" sz="2400" dirty="0" smtClean="0"/>
              <a:t> (в соответствии с обозначениями из [4]) с доказательством корректности алгоритма, его достоинствами и недостатками.</a:t>
            </a:r>
          </a:p>
          <a:p>
            <a:pPr lvl="0"/>
            <a:r>
              <a:rPr lang="ru-RU" sz="2400" dirty="0" smtClean="0"/>
              <a:t>Зафиксировать (для отчета) последовательность этапов обучения в программе </a:t>
            </a:r>
            <a:r>
              <a:rPr lang="en-US" sz="2400" b="1" i="1" dirty="0" smtClean="0"/>
              <a:t>El</a:t>
            </a:r>
            <a:r>
              <a:rPr lang="ru-RU" sz="2400" b="1" i="1" dirty="0" smtClean="0"/>
              <a:t>-</a:t>
            </a:r>
            <a:r>
              <a:rPr lang="en-US" sz="2400" b="1" i="1" dirty="0" err="1" smtClean="0"/>
              <a:t>Gamal</a:t>
            </a:r>
            <a:r>
              <a:rPr lang="ru-RU" sz="2400" b="1" i="1" dirty="0" smtClean="0"/>
              <a:t>_</a:t>
            </a:r>
            <a:r>
              <a:rPr lang="en-US" sz="2400" b="1" i="1" dirty="0" smtClean="0"/>
              <a:t>Tutor</a:t>
            </a:r>
            <a:r>
              <a:rPr lang="ru-RU" sz="2400" b="1" i="1" dirty="0" smtClean="0"/>
              <a:t>.</a:t>
            </a:r>
            <a:endParaRPr lang="ru-RU" sz="2400" dirty="0" smtClean="0"/>
          </a:p>
          <a:p>
            <a:pPr lvl="0"/>
            <a:r>
              <a:rPr lang="ru-RU" sz="2400" dirty="0" smtClean="0"/>
              <a:t>Провести тестирование программы</a:t>
            </a:r>
            <a:r>
              <a:rPr lang="ru-RU" sz="2400" b="1" dirty="0" smtClean="0"/>
              <a:t> </a:t>
            </a:r>
            <a:r>
              <a:rPr lang="en-US" sz="2400" b="1" i="1" dirty="0" smtClean="0"/>
              <a:t>El</a:t>
            </a:r>
            <a:r>
              <a:rPr lang="ru-RU" sz="2400" b="1" i="1" dirty="0" smtClean="0"/>
              <a:t>-</a:t>
            </a:r>
            <a:r>
              <a:rPr lang="en-US" sz="2400" b="1" i="1" dirty="0" err="1" smtClean="0"/>
              <a:t>Gamal</a:t>
            </a:r>
            <a:r>
              <a:rPr lang="ru-RU" sz="2400" b="1" i="1" dirty="0" smtClean="0"/>
              <a:t>_</a:t>
            </a:r>
            <a:r>
              <a:rPr lang="en-US" sz="2400" b="1" i="1" dirty="0" smtClean="0"/>
              <a:t>Tutor</a:t>
            </a:r>
            <a:r>
              <a:rPr lang="en-US" sz="2400" b="1" dirty="0" smtClean="0"/>
              <a:t> </a:t>
            </a:r>
            <a:r>
              <a:rPr lang="ru-RU" sz="2400" dirty="0" smtClean="0"/>
              <a:t> с целью выявления ошибок и недочетов.</a:t>
            </a:r>
            <a:endParaRPr lang="ru-RU" sz="24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8072462" y="857232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+mj-lt"/>
              </a:rPr>
              <a:t>2/30</a:t>
            </a:r>
            <a:endParaRPr lang="ru-RU" sz="2000" dirty="0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15-ый и 16-ый шаги</a:t>
            </a:r>
            <a:r>
              <a:rPr lang="ru-RU" sz="3600" dirty="0" smtClean="0"/>
              <a:t>       </a:t>
            </a:r>
            <a:r>
              <a:rPr lang="ru-RU" sz="2400" dirty="0" smtClean="0"/>
              <a:t>20/30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4338" name="Picture 2" descr="E:\Dissertation\Master_dissertation\LaTeX\images\egt_t_sph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76" y="2276871"/>
            <a:ext cx="3669447" cy="305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E:\Dissertation\Master_dissertation\LaTeX\images\egt_t_sph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35" y="2204864"/>
            <a:ext cx="3914702" cy="34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670532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17-ый шаг</a:t>
            </a:r>
            <a:r>
              <a:rPr lang="ru-RU" sz="3600" dirty="0" smtClean="0"/>
              <a:t>       </a:t>
            </a:r>
            <a:r>
              <a:rPr lang="ru-RU" sz="2400" dirty="0" smtClean="0"/>
              <a:t>21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5362" name="Picture 2" descr="E:\Dissertation\Master_dissertation\LaTeX\images\egt_t_rh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5832648" cy="500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225172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Тест</a:t>
            </a:r>
            <a:r>
              <a:rPr lang="en-US" sz="3200" dirty="0" smtClean="0"/>
              <a:t> </a:t>
            </a:r>
            <a:r>
              <a:rPr lang="ru-RU" sz="3600" dirty="0" smtClean="0"/>
              <a:t>      </a:t>
            </a:r>
            <a:r>
              <a:rPr lang="en-US" sz="3600" dirty="0" smtClean="0"/>
              <a:t>		</a:t>
            </a:r>
            <a:r>
              <a:rPr lang="ru-RU" sz="2400" dirty="0" smtClean="0"/>
              <a:t>22/30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6386" name="Picture 2" descr="E:\Dissertation\Master_dissertation\LaTeX\images\egt_t_tes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6696744" cy="517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Тест</a:t>
            </a:r>
            <a:r>
              <a:rPr lang="ru-RU" sz="3600" dirty="0" smtClean="0"/>
              <a:t>       </a:t>
            </a:r>
            <a:r>
              <a:rPr lang="en-US" sz="3600" dirty="0" smtClean="0"/>
              <a:t>		</a:t>
            </a:r>
            <a:r>
              <a:rPr lang="en-US" sz="2400" dirty="0" smtClean="0"/>
              <a:t>2</a:t>
            </a:r>
            <a:r>
              <a:rPr lang="ru-RU" sz="2400" dirty="0" smtClean="0"/>
              <a:t>3/30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7410" name="Picture 2" descr="E:\Dissertation\Master_dissertation\LaTeX\images\egt_t_tes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4" y="1484784"/>
            <a:ext cx="6789227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Тест</a:t>
            </a:r>
            <a:r>
              <a:rPr lang="ru-RU" sz="3600" dirty="0" smtClean="0"/>
              <a:t>       </a:t>
            </a:r>
            <a:r>
              <a:rPr lang="en-US" sz="3600" dirty="0" smtClean="0"/>
              <a:t>		</a:t>
            </a:r>
            <a:r>
              <a:rPr lang="ru-RU" sz="2400" dirty="0" smtClean="0"/>
              <a:t>24/30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8434" name="Picture 2" descr="E:\Dissertation\Master_dissertation\LaTeX\images\egt_t_tes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86272"/>
            <a:ext cx="6264696" cy="52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Тест</a:t>
            </a:r>
            <a:r>
              <a:rPr lang="ru-RU" sz="3600" dirty="0" smtClean="0"/>
              <a:t>       </a:t>
            </a:r>
            <a:r>
              <a:rPr lang="en-US" sz="3600" dirty="0" smtClean="0"/>
              <a:t>		</a:t>
            </a:r>
            <a:r>
              <a:rPr lang="ru-RU" sz="2400" dirty="0" smtClean="0"/>
              <a:t>25/30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385888"/>
            <a:ext cx="6650682" cy="491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72172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Тест</a:t>
            </a:r>
            <a:r>
              <a:rPr lang="ru-RU" sz="3600" dirty="0" smtClean="0"/>
              <a:t>       </a:t>
            </a:r>
            <a:r>
              <a:rPr lang="en-US" sz="3600" dirty="0" smtClean="0"/>
              <a:t>		</a:t>
            </a:r>
            <a:r>
              <a:rPr lang="ru-RU" sz="2400" dirty="0" smtClean="0"/>
              <a:t>26/30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9458" name="Picture 2" descr="E:\Dissertation\Master_dissertation\LaTeX\images\egt_t_test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47" y="1281336"/>
            <a:ext cx="6922342" cy="5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225477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Результаты ответов            </a:t>
            </a:r>
            <a:r>
              <a:rPr lang="ru-RU" sz="2400" dirty="0" smtClean="0"/>
              <a:t>27/30</a:t>
            </a:r>
            <a:endParaRPr lang="ru-RU" sz="2400" dirty="0"/>
          </a:p>
        </p:txBody>
      </p:sp>
      <p:pic>
        <p:nvPicPr>
          <p:cNvPr id="1966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20482" name="Picture 2" descr="E:\Dissertation\Master_dissertation\LaTeX\images\egt_t_resul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5112568" cy="524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Особенности программы </a:t>
            </a:r>
            <a:r>
              <a:rPr lang="en-US" sz="3600" dirty="0" smtClean="0"/>
              <a:t>    </a:t>
            </a:r>
            <a:r>
              <a:rPr lang="ru-RU" sz="2800" dirty="0" smtClean="0"/>
              <a:t>28</a:t>
            </a:r>
            <a:r>
              <a:rPr lang="en-US" sz="2800" dirty="0" smtClean="0"/>
              <a:t>/30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Открытый исходный код</a:t>
            </a:r>
          </a:p>
          <a:p>
            <a:r>
              <a:rPr lang="ru-RU" dirty="0" smtClean="0"/>
              <a:t>Наглядность обучения</a:t>
            </a:r>
          </a:p>
          <a:p>
            <a:r>
              <a:rPr lang="ru-RU" dirty="0" smtClean="0"/>
              <a:t>Наличие системы проверки полученных знаний  </a:t>
            </a:r>
          </a:p>
          <a:p>
            <a:r>
              <a:rPr lang="ru-RU" dirty="0" smtClean="0"/>
              <a:t>Наличие большого количества дополнительных функций</a:t>
            </a:r>
            <a:endParaRPr lang="en-US" dirty="0" smtClean="0"/>
          </a:p>
          <a:p>
            <a:r>
              <a:rPr lang="ru-RU" dirty="0" smtClean="0"/>
              <a:t>Обучение не только принципам работы криптосистемы, но и базовым принципам её криптоанализа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1285884" cy="94870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/>
              <a:t>Библиография               </a:t>
            </a:r>
            <a:r>
              <a:rPr lang="ru-RU" sz="2400" dirty="0" smtClean="0"/>
              <a:t>29/30</a:t>
            </a:r>
            <a:endParaRPr lang="ru-RU" sz="2000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0166" y="1071546"/>
            <a:ext cx="7391400" cy="5257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1600" dirty="0"/>
          </a:p>
          <a:p>
            <a:r>
              <a:rPr lang="ru-RU" sz="1500" dirty="0" smtClean="0"/>
              <a:t>1. Лабораторная работа № 5. Шифрование с открытым ключом. – [текст]. – (</a:t>
            </a:r>
            <a:r>
              <a:rPr lang="en-US" sz="1500" dirty="0" smtClean="0"/>
              <a:t>URL</a:t>
            </a:r>
            <a:r>
              <a:rPr lang="ru-RU" sz="1500" dirty="0" smtClean="0"/>
              <a:t>: </a:t>
            </a:r>
          </a:p>
          <a:p>
            <a:r>
              <a:rPr lang="en-US" sz="1500" dirty="0" smtClean="0">
                <a:hlinkClick r:id="rId2"/>
              </a:rPr>
              <a:t>https</a:t>
            </a:r>
            <a:r>
              <a:rPr lang="ru-RU" sz="1500" dirty="0" smtClean="0">
                <a:hlinkClick r:id="rId2"/>
              </a:rPr>
              <a:t>://</a:t>
            </a:r>
            <a:r>
              <a:rPr lang="en-US" sz="1500" dirty="0" smtClean="0">
                <a:hlinkClick r:id="rId2"/>
              </a:rPr>
              <a:t>sites</a:t>
            </a:r>
            <a:r>
              <a:rPr lang="ru-RU" sz="1500" dirty="0" smtClean="0">
                <a:hlinkClick r:id="rId2"/>
              </a:rPr>
              <a:t>.</a:t>
            </a:r>
            <a:r>
              <a:rPr lang="en-US" sz="1500" dirty="0" err="1" smtClean="0">
                <a:hlinkClick r:id="rId2"/>
              </a:rPr>
              <a:t>google</a:t>
            </a:r>
            <a:r>
              <a:rPr lang="ru-RU" sz="1500" dirty="0" smtClean="0">
                <a:hlinkClick r:id="rId2"/>
              </a:rPr>
              <a:t>.</a:t>
            </a:r>
            <a:r>
              <a:rPr lang="en-US" sz="1500" dirty="0" smtClean="0">
                <a:hlinkClick r:id="rId2"/>
              </a:rPr>
              <a:t>com</a:t>
            </a:r>
            <a:r>
              <a:rPr lang="ru-RU" sz="1500" dirty="0" smtClean="0">
                <a:hlinkClick r:id="rId2"/>
              </a:rPr>
              <a:t>/</a:t>
            </a:r>
            <a:r>
              <a:rPr lang="en-US" sz="1500" dirty="0" smtClean="0">
                <a:hlinkClick r:id="rId2"/>
              </a:rPr>
              <a:t>site</a:t>
            </a:r>
            <a:r>
              <a:rPr lang="ru-RU" sz="1500" dirty="0" smtClean="0">
                <a:hlinkClick r:id="rId2"/>
              </a:rPr>
              <a:t>/</a:t>
            </a:r>
            <a:r>
              <a:rPr lang="en-US" sz="1500" dirty="0" err="1" smtClean="0">
                <a:hlinkClick r:id="rId2"/>
              </a:rPr>
              <a:t>anisimovkhv</a:t>
            </a:r>
            <a:r>
              <a:rPr lang="ru-RU" sz="1500" dirty="0" smtClean="0">
                <a:hlinkClick r:id="rId2"/>
              </a:rPr>
              <a:t>/</a:t>
            </a:r>
            <a:r>
              <a:rPr lang="en-US" sz="1500" dirty="0" smtClean="0">
                <a:hlinkClick r:id="rId2"/>
              </a:rPr>
              <a:t>publication</a:t>
            </a:r>
            <a:r>
              <a:rPr lang="ru-RU" sz="1500" dirty="0" smtClean="0">
                <a:hlinkClick r:id="rId2"/>
              </a:rPr>
              <a:t>/</a:t>
            </a:r>
            <a:r>
              <a:rPr lang="en-US" sz="1500" dirty="0" err="1" smtClean="0">
                <a:hlinkClick r:id="rId2"/>
              </a:rPr>
              <a:t>umr</a:t>
            </a:r>
            <a:r>
              <a:rPr lang="ru-RU" sz="1500" dirty="0" smtClean="0">
                <a:hlinkClick r:id="rId2"/>
              </a:rPr>
              <a:t>/</a:t>
            </a:r>
            <a:r>
              <a:rPr lang="en-US" sz="1500" dirty="0" err="1" smtClean="0">
                <a:hlinkClick r:id="rId2"/>
              </a:rPr>
              <a:t>kriptografia</a:t>
            </a:r>
            <a:r>
              <a:rPr lang="ru-RU" sz="1500" dirty="0" smtClean="0">
                <a:hlinkClick r:id="rId2"/>
              </a:rPr>
              <a:t>/</a:t>
            </a:r>
            <a:r>
              <a:rPr lang="en-US" sz="1500" dirty="0" err="1" smtClean="0">
                <a:hlinkClick r:id="rId2"/>
              </a:rPr>
              <a:t>lr</a:t>
            </a:r>
            <a:r>
              <a:rPr lang="ru-RU" sz="1500" dirty="0" smtClean="0">
                <a:hlinkClick r:id="rId2"/>
              </a:rPr>
              <a:t>5</a:t>
            </a:r>
            <a:r>
              <a:rPr lang="ru-RU" sz="1500" dirty="0" smtClean="0"/>
              <a:t>) (дата обращения: 6.01.2017)</a:t>
            </a:r>
          </a:p>
          <a:p>
            <a:r>
              <a:rPr lang="ru-RU" sz="1500" dirty="0" smtClean="0"/>
              <a:t>2. Новиков Е. А. Лабораторные работы. – [текст]. – (</a:t>
            </a:r>
            <a:r>
              <a:rPr lang="en-US" sz="1500" dirty="0" smtClean="0"/>
              <a:t>URL</a:t>
            </a:r>
            <a:r>
              <a:rPr lang="ru-RU" sz="1500" dirty="0" smtClean="0"/>
              <a:t>:</a:t>
            </a:r>
          </a:p>
          <a:p>
            <a:r>
              <a:rPr lang="ru-RU" sz="1500" dirty="0" smtClean="0">
                <a:hlinkClick r:id="rId3"/>
              </a:rPr>
              <a:t>http://library.krasn.ru/trudy/2008/Novikov_kript_metod_lab_rab.pdf</a:t>
            </a:r>
            <a:r>
              <a:rPr lang="ru-RU" sz="1500" dirty="0" smtClean="0"/>
              <a:t>) (дата обращения: 6.01.2017)</a:t>
            </a:r>
          </a:p>
          <a:p>
            <a:r>
              <a:rPr lang="ru-RU" sz="1500" dirty="0" smtClean="0"/>
              <a:t>3. </a:t>
            </a:r>
            <a:r>
              <a:rPr lang="ru-RU" sz="1500" dirty="0" err="1" smtClean="0"/>
              <a:t>Болелов</a:t>
            </a:r>
            <a:r>
              <a:rPr lang="ru-RU" sz="1500" dirty="0" smtClean="0"/>
              <a:t> Э. А. Криптографические методы. – МГТУГА, 2010. – [текст]. – (</a:t>
            </a:r>
            <a:r>
              <a:rPr lang="en-US" sz="1500" dirty="0" smtClean="0"/>
              <a:t>URL</a:t>
            </a:r>
            <a:r>
              <a:rPr lang="ru-RU" sz="1500" dirty="0" smtClean="0"/>
              <a:t>:</a:t>
            </a:r>
          </a:p>
          <a:p>
            <a:r>
              <a:rPr lang="ru-RU" sz="1500" dirty="0" smtClean="0">
                <a:hlinkClick r:id="rId4"/>
              </a:rPr>
              <a:t>http://storage.mstuca.ru/bitstream/123456789/2609/1/Криптографические_методы.pdf</a:t>
            </a:r>
            <a:r>
              <a:rPr lang="ru-RU" sz="1500" dirty="0" smtClean="0"/>
              <a:t>) (дата обращения: 6.01.2017)</a:t>
            </a:r>
          </a:p>
          <a:p>
            <a:r>
              <a:rPr lang="ru-RU" sz="1500" dirty="0" smtClean="0"/>
              <a:t>4. Воронков Б. Н. Криптографические методы защиты информации: учебное пособие для вузов / Б. Н. Воронков. – Воронеж: ИПЦ ВГУ, 2008. – 59 с.</a:t>
            </a:r>
          </a:p>
          <a:p>
            <a:r>
              <a:rPr lang="ru-RU" sz="1500" dirty="0" smtClean="0"/>
              <a:t>5. Воронков Б. Н. Обучающая компьютерная программа для изучения Российского стандарта криптографического преобразования / Б. Н. Воронков, И. И. Проскурин // Современные информационные технологии и </a:t>
            </a:r>
            <a:r>
              <a:rPr lang="ru-RU" sz="1500" dirty="0" err="1" smtClean="0"/>
              <a:t>ИТ-образование</a:t>
            </a:r>
            <a:r>
              <a:rPr lang="ru-RU" sz="1500" dirty="0" smtClean="0"/>
              <a:t>. Сборник избранных трудов 6-ой международной НПК (г. Москва, 12 – 14 декабря 2011 г.). – Москва: ИНТУИТ.РУ, 2011. – С. 121 – 127.</a:t>
            </a:r>
          </a:p>
          <a:p>
            <a:r>
              <a:rPr lang="ru-RU" sz="1500" dirty="0" smtClean="0"/>
              <a:t>6. </a:t>
            </a:r>
            <a:r>
              <a:rPr lang="ru-RU" sz="1500" dirty="0" err="1" smtClean="0"/>
              <a:t>Маховенко</a:t>
            </a:r>
            <a:r>
              <a:rPr lang="ru-RU" sz="1500" dirty="0" smtClean="0"/>
              <a:t> Е. Б. Теоретико-числовые методы в криптографии / Е. Б. </a:t>
            </a:r>
            <a:r>
              <a:rPr lang="ru-RU" sz="1500" dirty="0" err="1" smtClean="0"/>
              <a:t>Маховенко</a:t>
            </a:r>
            <a:r>
              <a:rPr lang="ru-RU" sz="1500" dirty="0" smtClean="0"/>
              <a:t>. – М.: Гелиос АРВ, 2006. – 321 с.</a:t>
            </a:r>
          </a:p>
          <a:p>
            <a:pPr>
              <a:lnSpc>
                <a:spcPct val="80000"/>
              </a:lnSpc>
            </a:pPr>
            <a:endParaRPr lang="ru-RU" sz="1500" dirty="0"/>
          </a:p>
        </p:txBody>
      </p:sp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400" dirty="0" smtClean="0"/>
              <a:t>С помощью пакета прикладных программ </a:t>
            </a:r>
            <a:r>
              <a:rPr lang="en-US" sz="2400" dirty="0" smtClean="0"/>
              <a:t>Maple</a:t>
            </a:r>
            <a:r>
              <a:rPr lang="ru-RU" sz="2400" dirty="0" smtClean="0"/>
              <a:t> произвести шифрование и </a:t>
            </a:r>
            <a:r>
              <a:rPr lang="ru-RU" sz="2400" dirty="0" err="1" smtClean="0"/>
              <a:t>расшифрование</a:t>
            </a:r>
            <a:r>
              <a:rPr lang="ru-RU" sz="2400" dirty="0" smtClean="0"/>
              <a:t> сообщения, заданного в виде одного блока открытого текста. </a:t>
            </a:r>
          </a:p>
          <a:p>
            <a:pPr lvl="0"/>
            <a:r>
              <a:rPr lang="ru-RU" sz="2400" dirty="0" smtClean="0"/>
              <a:t>Сформулировать и обосновать принципы работы алгоритма Эль </a:t>
            </a:r>
            <a:r>
              <a:rPr lang="ru-RU" sz="2400" dirty="0" err="1" smtClean="0"/>
              <a:t>Гамаля</a:t>
            </a:r>
            <a:r>
              <a:rPr lang="ru-RU" sz="2400" dirty="0" smtClean="0"/>
              <a:t>.</a:t>
            </a:r>
          </a:p>
          <a:p>
            <a:pPr lvl="0"/>
            <a:r>
              <a:rPr lang="ru-RU" sz="2400" dirty="0" smtClean="0"/>
              <a:t>Одним из методов решения задачи дискретного логарифмирования осуществить </a:t>
            </a:r>
            <a:r>
              <a:rPr lang="ru-RU" sz="2400" dirty="0" err="1" smtClean="0"/>
              <a:t>криптоанализ</a:t>
            </a:r>
            <a:r>
              <a:rPr lang="ru-RU" sz="2400" dirty="0" smtClean="0"/>
              <a:t> заданного шифрованного текста на основе известных составляющих открытого ключа .</a:t>
            </a:r>
          </a:p>
          <a:p>
            <a:pPr lvl="0"/>
            <a:r>
              <a:rPr lang="ru-RU" sz="2400" dirty="0" smtClean="0"/>
              <a:t>Ответить на контрольные вопросы.</a:t>
            </a:r>
          </a:p>
          <a:p>
            <a:pPr lvl="0"/>
            <a:r>
              <a:rPr lang="ru-RU" sz="2400" dirty="0" smtClean="0"/>
              <a:t>Составить и защитить отчет о проделанной работе.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072462" y="857232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3</a:t>
            </a:r>
            <a:r>
              <a:rPr lang="ru-RU" sz="2000" dirty="0" smtClean="0">
                <a:latin typeface="+mj-lt"/>
              </a:rPr>
              <a:t>/30</a:t>
            </a:r>
            <a:endParaRPr lang="ru-RU" sz="2000" dirty="0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2289175" y="2730500"/>
            <a:ext cx="6170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4000" b="1">
                <a:solidFill>
                  <a:srgbClr val="0033CC"/>
                </a:solidFill>
                <a:latin typeface="Helvetica" charset="0"/>
              </a:rPr>
              <a:t>Спасибо за внимание</a:t>
            </a:r>
            <a:r>
              <a:rPr lang="en-US" sz="4000" b="1">
                <a:solidFill>
                  <a:srgbClr val="0033CC"/>
                </a:solidFill>
                <a:latin typeface="Helvetica" charset="0"/>
              </a:rPr>
              <a:t> !</a:t>
            </a:r>
            <a:endParaRPr lang="ru-RU" sz="4000" b="1">
              <a:solidFill>
                <a:srgbClr val="0033CC"/>
              </a:solidFill>
              <a:latin typeface="Helvetica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4" y="357166"/>
            <a:ext cx="7381875" cy="720725"/>
          </a:xfrm>
        </p:spPr>
        <p:txBody>
          <a:bodyPr/>
          <a:lstStyle/>
          <a:p>
            <a:r>
              <a:rPr lang="ru-RU" dirty="0" smtClean="0"/>
              <a:t>Содержание отчёта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400" dirty="0"/>
              <a:t>                                                                     </a:t>
            </a:r>
            <a:r>
              <a:rPr lang="en-US" sz="2000" dirty="0" smtClean="0"/>
              <a:t>4</a:t>
            </a:r>
            <a:r>
              <a:rPr lang="ru-RU" sz="2000" dirty="0" smtClean="0"/>
              <a:t>/30</a:t>
            </a:r>
            <a:endParaRPr lang="ru-RU" sz="2000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04" y="1214422"/>
            <a:ext cx="7391400" cy="5257800"/>
          </a:xfrm>
        </p:spPr>
        <p:txBody>
          <a:bodyPr/>
          <a:lstStyle/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Постановка задачи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Описание криптосистемы Эль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Гамаля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Последовательность этапов и результаты обучения с использованием программы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Gamal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Tutor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Выявление ошибок и недочетов в обучающей программе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Gamal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Tutor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Результаты шифрования и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расшифрования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с использованием ППП.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Принципы работы алгоритма Эль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Гамаля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Последовательность этапов и результаты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криптоанализа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Ответы на контрольные вопросы.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Выводы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Библиография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66" y="285728"/>
            <a:ext cx="7381875" cy="720725"/>
          </a:xfrm>
        </p:spPr>
        <p:txBody>
          <a:bodyPr/>
          <a:lstStyle/>
          <a:p>
            <a:r>
              <a:rPr lang="ru-RU" sz="2800" dirty="0" smtClean="0"/>
              <a:t>Принципы работы алгоритма</a:t>
            </a:r>
            <a:br>
              <a:rPr lang="ru-RU" sz="2800" dirty="0" smtClean="0"/>
            </a:br>
            <a:r>
              <a:rPr lang="ru-RU" sz="2800" dirty="0" smtClean="0"/>
              <a:t> Эль </a:t>
            </a:r>
            <a:r>
              <a:rPr lang="ru-RU" sz="2800" dirty="0" err="1" smtClean="0"/>
              <a:t>Гамаля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400" dirty="0"/>
              <a:t>                                                                     </a:t>
            </a:r>
            <a:r>
              <a:rPr lang="en-US" sz="2000" dirty="0" smtClean="0"/>
              <a:t>5</a:t>
            </a:r>
            <a:r>
              <a:rPr lang="ru-RU" sz="2000" dirty="0" smtClean="0"/>
              <a:t>/30</a:t>
            </a:r>
            <a:endParaRPr lang="ru-RU" sz="2000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268413"/>
            <a:ext cx="7391400" cy="5257800"/>
          </a:xfrm>
        </p:spPr>
        <p:txBody>
          <a:bodyPr/>
          <a:lstStyle/>
          <a:p>
            <a:r>
              <a:rPr lang="ru-RU" sz="2400" dirty="0">
                <a:latin typeface="Times New Roman" pitchFamily="18" charset="0"/>
              </a:rPr>
              <a:t>1. Криптосистема асимметричная (</a:t>
            </a:r>
            <a:r>
              <a:rPr lang="ru-RU" sz="2400" dirty="0" err="1">
                <a:latin typeface="Times New Roman" pitchFamily="18" charset="0"/>
              </a:rPr>
              <a:t>двухключевая</a:t>
            </a:r>
            <a:r>
              <a:rPr lang="ru-RU" sz="2400" dirty="0">
                <a:latin typeface="Times New Roman" pitchFamily="18" charset="0"/>
              </a:rPr>
              <a:t>).</a:t>
            </a:r>
          </a:p>
          <a:p>
            <a:r>
              <a:rPr lang="ru-RU" sz="2400" dirty="0">
                <a:latin typeface="Times New Roman" pitchFamily="18" charset="0"/>
              </a:rPr>
              <a:t>2. Блочная, с длиной блока открытого текста, меньше или равной длине открытого (публичного) ключа.</a:t>
            </a:r>
          </a:p>
          <a:p>
            <a:r>
              <a:rPr lang="ru-RU" sz="2400" dirty="0">
                <a:latin typeface="Times New Roman" pitchFamily="18" charset="0"/>
              </a:rPr>
              <a:t>3. Длина открытого и закрытого ключей, по современным представлениям, 1024 бит или более.</a:t>
            </a:r>
          </a:p>
          <a:p>
            <a:r>
              <a:rPr lang="ru-RU" sz="2400" dirty="0">
                <a:latin typeface="Times New Roman" pitchFamily="18" charset="0"/>
              </a:rPr>
              <a:t>4. Используется лишь один метод шифрования – метод аналитических преобразований.</a:t>
            </a:r>
          </a:p>
          <a:p>
            <a:r>
              <a:rPr lang="ru-RU" sz="2400" dirty="0">
                <a:latin typeface="Times New Roman" pitchFamily="18" charset="0"/>
              </a:rPr>
              <a:t>5. Базируется на вычислительно трудной задаче дискретного логарифмирования.</a:t>
            </a:r>
          </a:p>
          <a:p>
            <a:r>
              <a:rPr lang="ru-RU" sz="2400" dirty="0">
                <a:latin typeface="Times New Roman" pitchFamily="18" charset="0"/>
              </a:rPr>
              <a:t>6. Предоставляет возможность реализации электронной подписи.</a:t>
            </a:r>
            <a:r>
              <a:rPr lang="ru-RU" dirty="0"/>
              <a:t> </a:t>
            </a:r>
          </a:p>
        </p:txBody>
      </p:sp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Основная форма         </a:t>
            </a:r>
            <a:r>
              <a:rPr lang="en-US" sz="2400" dirty="0" smtClean="0"/>
              <a:t>6</a:t>
            </a:r>
            <a:r>
              <a:rPr lang="ru-RU" sz="2400" dirty="0" smtClean="0"/>
              <a:t>/30</a:t>
            </a:r>
            <a:endParaRPr lang="ru-RU" sz="2800" dirty="0"/>
          </a:p>
        </p:txBody>
      </p:sp>
      <p:pic>
        <p:nvPicPr>
          <p:cNvPr id="1843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68760"/>
            <a:ext cx="3528392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Режим обучения: 1-ый шаг    </a:t>
            </a:r>
            <a:r>
              <a:rPr lang="en-US" sz="2400" dirty="0" smtClean="0"/>
              <a:t>7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9149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026" name="Picture 2" descr="E:\Dissertation\Master_dissertation\LaTeX\images\egt_t_modp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68760"/>
            <a:ext cx="4680520" cy="523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Режим обучения: 2-ой шаг</a:t>
            </a:r>
            <a:r>
              <a:rPr lang="ru-RU" dirty="0"/>
              <a:t> </a:t>
            </a:r>
            <a:r>
              <a:rPr lang="en-US" dirty="0" smtClean="0"/>
              <a:t>    </a:t>
            </a:r>
            <a:r>
              <a:rPr lang="en-US" sz="2400" dirty="0" smtClean="0"/>
              <a:t>8</a:t>
            </a:r>
            <a:r>
              <a:rPr lang="ru-RU" sz="2400" dirty="0" smtClean="0"/>
              <a:t>/30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853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2050" name="Picture 2" descr="E:\Dissertation\Master_dissertation\LaTeX\images\egt_t_eul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268759"/>
            <a:ext cx="3528392" cy="53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Режим обучения: 3-ий шаг </a:t>
            </a:r>
            <a:r>
              <a:rPr lang="en-US" sz="3600" dirty="0" smtClean="0"/>
              <a:t>   </a:t>
            </a:r>
            <a:r>
              <a:rPr lang="en-US" sz="2400" dirty="0" smtClean="0"/>
              <a:t>9</a:t>
            </a:r>
            <a:r>
              <a:rPr lang="ru-RU" sz="2400" dirty="0" smtClean="0"/>
              <a:t>/30</a:t>
            </a:r>
            <a:endParaRPr lang="ru-RU" sz="2400" dirty="0"/>
          </a:p>
        </p:txBody>
      </p:sp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3074" name="Picture 2" descr="E:\Dissertation\Master_dissertation\LaTeX\images\egt_t_modrever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752"/>
            <a:ext cx="5184576" cy="534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140834">
  <a:themeElements>
    <a:clrScheme name="01140834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0114083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1140834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01140834</Template>
  <TotalTime>1037</TotalTime>
  <Words>737</Words>
  <Application>Microsoft Office PowerPoint</Application>
  <PresentationFormat>Экран (4:3)</PresentationFormat>
  <Paragraphs>80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01140834</vt:lpstr>
      <vt:lpstr>        Презентация          1/30</vt:lpstr>
      <vt:lpstr>Постановка задачи</vt:lpstr>
      <vt:lpstr>Постановка задачи</vt:lpstr>
      <vt:lpstr>Содержание отчёта                                                                      4/30</vt:lpstr>
      <vt:lpstr>Принципы работы алгоритма  Эль Гамаля                                                                      5/30</vt:lpstr>
      <vt:lpstr>Основная форма         6/30</vt:lpstr>
      <vt:lpstr>Режим обучения: 1-ый шаг    7/30</vt:lpstr>
      <vt:lpstr>Режим обучения: 2-ой шаг     8/30 </vt:lpstr>
      <vt:lpstr>Режим обучения: 3-ий шаг    9/30</vt:lpstr>
      <vt:lpstr>Режим обучения: 4-ый шаг    10/30</vt:lpstr>
      <vt:lpstr>Режим обучения: 5-ый шаг    11/30</vt:lpstr>
      <vt:lpstr>Режим обучения: 6-ой шаг     12/30</vt:lpstr>
      <vt:lpstr>Режим обучения: 7-ой шаг     13/30</vt:lpstr>
      <vt:lpstr>Режим обучения: 8-ой шаг        14/30</vt:lpstr>
      <vt:lpstr>Режим обучения: 9-ый шаг        15/30</vt:lpstr>
      <vt:lpstr>Режим обучения: 10-ый шаг       16/30</vt:lpstr>
      <vt:lpstr>Режим обучения: 11-ый шаг       17/30</vt:lpstr>
      <vt:lpstr>Режим обучения: 12-ый и 13-ый шаги        18/30</vt:lpstr>
      <vt:lpstr>Режим обучения: 14-ый шаг       19/30</vt:lpstr>
      <vt:lpstr>Режим обучения: 15-ый и 16-ый шаги       20/30</vt:lpstr>
      <vt:lpstr>Режим обучения: 17-ый шаг       21/30</vt:lpstr>
      <vt:lpstr>Режим обучения: Тест         22/30</vt:lpstr>
      <vt:lpstr>Режим обучения: Тест         23/30</vt:lpstr>
      <vt:lpstr>Режим обучения: Тест         24/30</vt:lpstr>
      <vt:lpstr>Режим обучения: Тест         25/30</vt:lpstr>
      <vt:lpstr>Режим обучения: Тест         26/30</vt:lpstr>
      <vt:lpstr>Результаты ответов            27/30</vt:lpstr>
      <vt:lpstr>Особенности программы     28/30</vt:lpstr>
      <vt:lpstr>Библиография               29/30</vt:lpstr>
      <vt:lpstr>Презентация PowerPoint</vt:lpstr>
    </vt:vector>
  </TitlesOfParts>
  <Company>505.ru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</dc:title>
  <dc:creator>Админ</dc:creator>
  <cp:lastModifiedBy>Пользователь Windows</cp:lastModifiedBy>
  <cp:revision>91</cp:revision>
  <dcterms:created xsi:type="dcterms:W3CDTF">2009-06-22T10:49:55Z</dcterms:created>
  <dcterms:modified xsi:type="dcterms:W3CDTF">2018-05-23T12:19:53Z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TC011408341049</vt:lpwstr>
  </property>
</Properties>
</file>