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315" r:id="rId2"/>
    <p:sldId id="307" r:id="rId3"/>
    <p:sldId id="328" r:id="rId4"/>
    <p:sldId id="317" r:id="rId5"/>
    <p:sldId id="318" r:id="rId6"/>
    <p:sldId id="306" r:id="rId7"/>
    <p:sldId id="293" r:id="rId8"/>
    <p:sldId id="300" r:id="rId9"/>
    <p:sldId id="294" r:id="rId10"/>
    <p:sldId id="295" r:id="rId11"/>
    <p:sldId id="312" r:id="rId12"/>
    <p:sldId id="301" r:id="rId13"/>
    <p:sldId id="302" r:id="rId14"/>
    <p:sldId id="303" r:id="rId15"/>
    <p:sldId id="304" r:id="rId16"/>
    <p:sldId id="311" r:id="rId17"/>
    <p:sldId id="320" r:id="rId18"/>
    <p:sldId id="321" r:id="rId19"/>
    <p:sldId id="322" r:id="rId20"/>
    <p:sldId id="324" r:id="rId21"/>
    <p:sldId id="325" r:id="rId22"/>
    <p:sldId id="326" r:id="rId23"/>
    <p:sldId id="309" r:id="rId24"/>
    <p:sldId id="310" r:id="rId25"/>
    <p:sldId id="308" r:id="rId26"/>
    <p:sldId id="323" r:id="rId27"/>
    <p:sldId id="327" r:id="rId28"/>
    <p:sldId id="305" r:id="rId29"/>
    <p:sldId id="319" r:id="rId30"/>
    <p:sldId id="314" r:id="rId31"/>
    <p:sldId id="298" r:id="rId32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EAEAEA"/>
    <a:srgbClr val="C0C0C0"/>
    <a:srgbClr val="5F5F5F"/>
    <a:srgbClr val="969696"/>
    <a:srgbClr val="0033CC"/>
    <a:srgbClr val="FF3300"/>
    <a:srgbClr val="0C0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00"/>
  </p:normalViewPr>
  <p:slideViewPr>
    <p:cSldViewPr>
      <p:cViewPr>
        <p:scale>
          <a:sx n="100" d="100"/>
          <a:sy n="100" d="100"/>
        </p:scale>
        <p:origin x="-1908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AAA090-D5F6-4453-85B4-1EB8209844F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860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7D801D-6D6D-4311-A165-C7409F9DD46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828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D801D-6D6D-4311-A165-C7409F9DD46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51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09954E7-DE85-49DB-9358-076D1BEDF99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35F11-4074-43B5-812D-2E9007C403B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EE8FE8-2C5A-4B5C-BA9A-E3BCAB9F59C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25138-1D14-423F-8B7A-1B6C6D26AD8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FA02A-193C-47A4-8D11-B2422DD331C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19E44-BA5E-4F3F-94C5-824BB659C79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E973E9-B780-4583-AA67-80D8125F6CD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8F571-DE1B-4343-B8FA-B624948B59F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AE809-F258-47C3-928D-4DA6D28E17B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0446E-BBC0-4755-B0A6-407C1A7BE48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D9916B-D306-461A-9F22-F9ACA144F10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Заголовок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B2D3543-8708-4A7C-A2FA-83CE545EC731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vrnkv@mail.r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Презентация          </a:t>
            </a:r>
            <a:r>
              <a:rPr lang="ru-RU" sz="2400" dirty="0" smtClean="0"/>
              <a:t>1/31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341438"/>
            <a:ext cx="7439025" cy="5211762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ru-RU" b="1" i="1" dirty="0" smtClean="0"/>
              <a:t>КРИПТОСИСТЕМА ЭЛЬ-ГАМАЛЯ. 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ru-RU" b="1" i="1" dirty="0" smtClean="0"/>
              <a:t>ЛАБОРАТОРНАЯ РАБОТА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ru-RU" b="1" i="1" dirty="0" smtClean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ru-RU" b="1" i="1" dirty="0" smtClean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ru-RU" b="1" i="1" dirty="0" err="1" smtClean="0"/>
              <a:t>Ковун</a:t>
            </a:r>
            <a:r>
              <a:rPr lang="ru-RU" b="1" i="1" dirty="0" smtClean="0"/>
              <a:t> В. А., магистрант </a:t>
            </a:r>
            <a:r>
              <a:rPr lang="en-US" b="1" i="1" dirty="0" smtClean="0"/>
              <a:t>2</a:t>
            </a:r>
            <a:r>
              <a:rPr lang="ru-RU" b="1" i="1" dirty="0" smtClean="0"/>
              <a:t>-го курса факультета ПММ</a:t>
            </a:r>
          </a:p>
          <a:p>
            <a:pPr algn="ctr">
              <a:lnSpc>
                <a:spcPct val="90000"/>
              </a:lnSpc>
            </a:pPr>
            <a:r>
              <a:rPr lang="ru-RU" b="1" i="1" dirty="0" smtClean="0"/>
              <a:t>Воронков Б. Н., к. т. н., доцент</a:t>
            </a:r>
          </a:p>
          <a:p>
            <a:pPr algn="ctr">
              <a:lnSpc>
                <a:spcPct val="90000"/>
              </a:lnSpc>
            </a:pPr>
            <a:r>
              <a:rPr lang="ru-RU" b="1" i="1" dirty="0" smtClean="0"/>
              <a:t>факультета ПММ</a:t>
            </a:r>
          </a:p>
          <a:p>
            <a:pPr algn="ctr">
              <a:lnSpc>
                <a:spcPct val="90000"/>
              </a:lnSpc>
            </a:pPr>
            <a:r>
              <a:rPr lang="ru-RU" i="1" dirty="0" smtClean="0"/>
              <a:t>(Воронежский государственный университет, </a:t>
            </a:r>
            <a:r>
              <a:rPr lang="en-US" i="1" u="sng" dirty="0" err="1" smtClean="0">
                <a:hlinkClick r:id="rId2"/>
              </a:rPr>
              <a:t>vrnkv</a:t>
            </a:r>
            <a:r>
              <a:rPr lang="ru-RU" i="1" u="sng" dirty="0" smtClean="0">
                <a:hlinkClick r:id="rId2"/>
              </a:rPr>
              <a:t>@</a:t>
            </a:r>
            <a:r>
              <a:rPr lang="en-US" i="1" u="sng" dirty="0" smtClean="0">
                <a:hlinkClick r:id="rId2"/>
              </a:rPr>
              <a:t>mail</a:t>
            </a:r>
            <a:r>
              <a:rPr lang="ru-RU" i="1" u="sng" dirty="0" smtClean="0">
                <a:hlinkClick r:id="rId2"/>
              </a:rPr>
              <a:t>.</a:t>
            </a:r>
            <a:r>
              <a:rPr lang="en-US" i="1" u="sng" dirty="0" err="1" smtClean="0">
                <a:hlinkClick r:id="rId2"/>
              </a:rPr>
              <a:t>ru</a:t>
            </a:r>
            <a:r>
              <a:rPr lang="ru-RU" i="1" dirty="0" smtClean="0"/>
              <a:t>)</a:t>
            </a:r>
            <a:endParaRPr lang="ru-RU" b="1" i="1" dirty="0" smtClean="0"/>
          </a:p>
          <a:p>
            <a:pPr>
              <a:lnSpc>
                <a:spcPct val="90000"/>
              </a:lnSpc>
            </a:pPr>
            <a:endParaRPr lang="ru-RU" dirty="0" smtClean="0"/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Режим обучения: 3-ий шаг </a:t>
            </a:r>
            <a:r>
              <a:rPr lang="en-US" sz="3600" dirty="0" smtClean="0"/>
              <a:t>   </a:t>
            </a:r>
            <a:fld id="{2BEF5513-06FD-4EB2-9D77-B577A3D2F967}" type="slidenum">
              <a:rPr lang="en-US" sz="2400" smtClean="0"/>
              <a:t>10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863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3074" name="Picture 2" descr="E:\Dissertation\Master_dissertation\LaTeX\images\egt_t_modrever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96752"/>
            <a:ext cx="5184576" cy="534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Режим обучения: </a:t>
            </a:r>
            <a:r>
              <a:rPr lang="ru-RU" sz="3600" dirty="0" smtClean="0"/>
              <a:t>4-ый </a:t>
            </a:r>
            <a:r>
              <a:rPr lang="ru-RU" sz="3600" dirty="0"/>
              <a:t>шаг </a:t>
            </a:r>
            <a:r>
              <a:rPr lang="en-US" sz="2400" dirty="0" smtClean="0"/>
              <a:t>   </a:t>
            </a:r>
            <a:fld id="{CAA7277B-9A2A-45B1-AFE0-01F5BC9D108A}" type="slidenum">
              <a:rPr lang="en-US" sz="2400" smtClean="0"/>
              <a:t>11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863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4099" name="Picture 3" descr="E:\Dissertation\Master_dissertation\LaTeX\images\egt_t_tacherelgam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6696744" cy="415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Режим обучения: </a:t>
            </a:r>
            <a:r>
              <a:rPr lang="ru-RU" sz="3600" dirty="0" smtClean="0"/>
              <a:t>5-ый </a:t>
            </a:r>
            <a:r>
              <a:rPr lang="ru-RU" sz="3600" dirty="0"/>
              <a:t>шаг    </a:t>
            </a:r>
            <a:fld id="{5EEB3B38-6677-4D65-86EE-31256F2DB4D0}" type="slidenum">
              <a:rPr lang="en-US" sz="2400" smtClean="0"/>
              <a:t>12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2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5122" name="Picture 2" descr="E:\Dissertation\Master_dissertation\LaTeX\images\egt_t_elgamalinf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68760"/>
            <a:ext cx="3898858" cy="522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Режим обучения: </a:t>
            </a:r>
            <a:r>
              <a:rPr lang="ru-RU" sz="3600" dirty="0" smtClean="0"/>
              <a:t>6-ой </a:t>
            </a:r>
            <a:r>
              <a:rPr lang="ru-RU" sz="3600" dirty="0"/>
              <a:t>шаг     </a:t>
            </a:r>
            <a:fld id="{6CAA77A1-7136-466F-BD1B-6C32E355C92F}" type="slidenum">
              <a:rPr lang="ru-RU" sz="2400" smtClean="0"/>
              <a:t>13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35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6147" name="Picture 3" descr="E:\Dissertation\Master_dissertation\LaTeX\images\egt_t_genkey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5832648" cy="523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Режим обучения: </a:t>
            </a:r>
            <a:r>
              <a:rPr lang="ru-RU" sz="3600" dirty="0" smtClean="0"/>
              <a:t>7-ой </a:t>
            </a:r>
            <a:r>
              <a:rPr lang="ru-RU" sz="3600" dirty="0"/>
              <a:t>шаг     </a:t>
            </a:r>
            <a:fld id="{BEAA1E4D-6DDD-4510-88E9-BD2ADBC029F7}" type="slidenum">
              <a:rPr lang="en-US" sz="2400" smtClean="0"/>
              <a:t>14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45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 descr="E:\Dissertation\Master_dissertation\LaTeX\images\egt_t_encry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42837"/>
            <a:ext cx="5472608" cy="533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8-ой </a:t>
            </a:r>
            <a:r>
              <a:rPr lang="ru-RU" sz="3200" dirty="0"/>
              <a:t>шаг</a:t>
            </a:r>
            <a:r>
              <a:rPr lang="ru-RU" sz="3600" dirty="0"/>
              <a:t>        </a:t>
            </a:r>
            <a:fld id="{BA089A3A-BF5B-4214-BECB-4E6209C2C157}" type="slidenum">
              <a:rPr lang="ru-RU" sz="2400" smtClean="0"/>
              <a:t>15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E:\Dissertation\Master_dissertation\LaTeX\images\egt_t_decry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68760"/>
            <a:ext cx="5544616" cy="5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9-ый </a:t>
            </a:r>
            <a:r>
              <a:rPr lang="ru-RU" sz="3200" dirty="0"/>
              <a:t>шаг</a:t>
            </a:r>
            <a:r>
              <a:rPr lang="ru-RU" sz="3600" dirty="0"/>
              <a:t>        </a:t>
            </a:r>
            <a:fld id="{79B9744C-5C59-4D02-8189-3545A6E93A9D}" type="slidenum">
              <a:rPr lang="ru-RU" sz="2400" smtClean="0"/>
              <a:t>16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9218" name="Picture 2" descr="E:\Dissertation\Master_dissertation\LaTeX\images\egt_t_dlogtu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4804455" cy="52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10-ый </a:t>
            </a:r>
            <a:r>
              <a:rPr lang="ru-RU" sz="3200" dirty="0"/>
              <a:t>шаг</a:t>
            </a:r>
            <a:r>
              <a:rPr lang="ru-RU" sz="3600" dirty="0"/>
              <a:t>  </a:t>
            </a:r>
            <a:r>
              <a:rPr lang="ru-RU" sz="3600" dirty="0" smtClean="0"/>
              <a:t>     </a:t>
            </a:r>
            <a:fld id="{D8CB298D-BD93-48DD-A4F4-D5D434893277}" type="slidenum">
              <a:rPr lang="ru-RU" sz="2400" smtClean="0"/>
              <a:t>17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0242" name="Picture 2" descr="E:\Dissertation\Master_dissertation\LaTeX\images\egt_t_dlogbrutefor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5400600" cy="518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812810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11-ый шаг</a:t>
            </a:r>
            <a:r>
              <a:rPr lang="en-US" sz="3200" dirty="0" smtClean="0"/>
              <a:t> </a:t>
            </a:r>
            <a:r>
              <a:rPr lang="ru-RU" sz="3600" dirty="0" smtClean="0"/>
              <a:t>      </a:t>
            </a:r>
            <a:fld id="{1B9B2C2D-8946-4E95-AC6B-1260979FE854}" type="slidenum">
              <a:rPr lang="ru-RU" sz="2400" smtClean="0"/>
              <a:t>18</a:t>
            </a:fld>
            <a:r>
              <a:rPr lang="ru-RU" sz="2400" dirty="0"/>
              <a:t>/</a:t>
            </a:r>
            <a:r>
              <a:rPr lang="ru-RU" sz="2400" dirty="0" smtClean="0"/>
              <a:t>31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1266" name="Picture 2" descr="E:\Dissertation\Master_dissertation\LaTeX\images\egt_t_gs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6932943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94872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12-ый и 13-ый шаги</a:t>
            </a:r>
            <a:r>
              <a:rPr lang="ru-RU" sz="3600" dirty="0" smtClean="0"/>
              <a:t>        </a:t>
            </a:r>
            <a:fld id="{E0FB3C11-B9A8-4682-BBCF-A62316670FE6}" type="slidenum">
              <a:rPr lang="ru-RU" sz="2400" smtClean="0"/>
              <a:t>19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2290" name="Picture 2" descr="E:\Dissertation\Master_dissertation\LaTeX\images\egt_t_gs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402427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E:\Dissertation\Master_dissertation\LaTeX\images\egt_t_gsa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330" y="1561753"/>
            <a:ext cx="3430483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265006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600" dirty="0" smtClean="0"/>
              <a:t>Провести </a:t>
            </a:r>
            <a:r>
              <a:rPr lang="ru-RU" sz="2600" dirty="0"/>
              <a:t>анализ криптографического алгоритма Эль-Гамаля.</a:t>
            </a:r>
          </a:p>
          <a:p>
            <a:pPr lvl="0"/>
            <a:r>
              <a:rPr lang="ru-RU" sz="2600" dirty="0" smtClean="0"/>
              <a:t>Разработать </a:t>
            </a:r>
            <a:r>
              <a:rPr lang="ru-RU" sz="2600" dirty="0"/>
              <a:t>сценарий выполнения лабораторной </a:t>
            </a:r>
            <a:r>
              <a:rPr lang="ru-RU" sz="2600" dirty="0" smtClean="0"/>
              <a:t>работы по </a:t>
            </a:r>
            <a:r>
              <a:rPr lang="ru-RU" sz="2600" dirty="0"/>
              <a:t>изучению алгоритма Эль-Гамаля.</a:t>
            </a:r>
          </a:p>
          <a:p>
            <a:pPr lvl="0"/>
            <a:r>
              <a:rPr lang="ru-RU" sz="2600" dirty="0" smtClean="0"/>
              <a:t>Ознакомиться </a:t>
            </a:r>
            <a:r>
              <a:rPr lang="ru-RU" sz="2600" dirty="0"/>
              <a:t>с обучающими программами по криптографии: DES, ГОСТ 28147-89, Crypto-03, Elgamal, выявить их достоинства и недостатки.</a:t>
            </a:r>
          </a:p>
          <a:p>
            <a:pPr lvl="0"/>
            <a:r>
              <a:rPr lang="ru-RU" sz="2600" dirty="0" smtClean="0"/>
              <a:t>Разработать </a:t>
            </a:r>
            <a:r>
              <a:rPr lang="ru-RU" sz="2600" dirty="0"/>
              <a:t>и реализовать обучающую компьютерную программу </a:t>
            </a:r>
            <a:r>
              <a:rPr lang="ru-RU" sz="2600" b="1" i="1" dirty="0" err="1" smtClean="0"/>
              <a:t>El-Gamal_Tutor</a:t>
            </a:r>
            <a:r>
              <a:rPr lang="ru-RU" sz="2600" dirty="0" smtClean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034955" y="476672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+mj-lt"/>
              </a:rPr>
              <a:t>2/31</a:t>
            </a:r>
            <a:endParaRPr lang="ru-RU" dirty="0">
              <a:latin typeface="+mj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14-ый шаг</a:t>
            </a:r>
            <a:r>
              <a:rPr lang="ru-RU" sz="3600" dirty="0" smtClean="0"/>
              <a:t>       </a:t>
            </a:r>
            <a:fld id="{39649CE7-6BA7-4A74-97BB-00088C666050}" type="slidenum">
              <a:rPr lang="ru-RU" sz="2400" smtClean="0"/>
              <a:t>20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3314" name="Picture 2" descr="E:\Dissertation\Master_dissertation\LaTeX\images\egt_t_sp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6408712" cy="525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572987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15-ый и 16-ый шаги</a:t>
            </a:r>
            <a:r>
              <a:rPr lang="ru-RU" sz="3600" dirty="0" smtClean="0"/>
              <a:t>       </a:t>
            </a:r>
            <a:fld id="{4E925EC9-5910-456A-9371-C9E86DBC2DA8}" type="slidenum">
              <a:rPr lang="ru-RU" sz="2400" smtClean="0"/>
              <a:t>21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4338" name="Picture 2" descr="E:\Dissertation\Master_dissertation\LaTeX\images\egt_t_sph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76" y="2276871"/>
            <a:ext cx="3669447" cy="305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E:\Dissertation\Master_dissertation\LaTeX\images\egt_t_sph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35" y="2204864"/>
            <a:ext cx="3914702" cy="34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670532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17-ый шаг</a:t>
            </a:r>
            <a:r>
              <a:rPr lang="ru-RU" sz="3600" dirty="0" smtClean="0"/>
              <a:t>       </a:t>
            </a:r>
            <a:fld id="{78C81266-8627-4C41-9297-BF6CDF2A3507}" type="slidenum">
              <a:rPr lang="ru-RU" sz="2400" smtClean="0"/>
              <a:t>22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5362" name="Picture 2" descr="E:\Dissertation\Master_dissertation\LaTeX\images\egt_t_rh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5832648" cy="500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225172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Тест</a:t>
            </a:r>
            <a:r>
              <a:rPr lang="en-US" sz="3200" dirty="0" smtClean="0"/>
              <a:t> </a:t>
            </a:r>
            <a:r>
              <a:rPr lang="ru-RU" sz="3600" dirty="0" smtClean="0"/>
              <a:t>      </a:t>
            </a:r>
            <a:r>
              <a:rPr lang="en-US" sz="3600" dirty="0" smtClean="0"/>
              <a:t>		</a:t>
            </a:r>
            <a:fld id="{3740C3AB-1B29-4C60-8477-314F7C238C6D}" type="slidenum">
              <a:rPr lang="ru-RU" sz="2400" smtClean="0"/>
              <a:t>23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6386" name="Picture 2" descr="E:\Dissertation\Master_dissertation\LaTeX\images\egt_t_tes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0768"/>
            <a:ext cx="6696744" cy="517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Тест</a:t>
            </a:r>
            <a:r>
              <a:rPr lang="ru-RU" sz="3600" dirty="0" smtClean="0"/>
              <a:t>       </a:t>
            </a:r>
            <a:r>
              <a:rPr lang="en-US" sz="3600" dirty="0" smtClean="0"/>
              <a:t>		</a:t>
            </a:r>
            <a:fld id="{F95AED34-CC81-41C7-B212-CA80EC402E02}" type="slidenum">
              <a:rPr lang="en-US" sz="2400" smtClean="0"/>
              <a:t>24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7410" name="Picture 2" descr="E:\Dissertation\Master_dissertation\LaTeX\images\egt_t_tes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4" y="1484784"/>
            <a:ext cx="6789227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Тест</a:t>
            </a:r>
            <a:r>
              <a:rPr lang="ru-RU" sz="3600" dirty="0" smtClean="0"/>
              <a:t>       </a:t>
            </a:r>
            <a:r>
              <a:rPr lang="en-US" sz="3600" dirty="0" smtClean="0"/>
              <a:t>		</a:t>
            </a:r>
            <a:fld id="{16124016-119A-4BF5-B5C7-B9C4DF3AC4EE}" type="slidenum">
              <a:rPr lang="ru-RU" sz="2400" smtClean="0"/>
              <a:t>25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8434" name="Picture 2" descr="E:\Dissertation\Master_dissertation\LaTeX\images\egt_t_test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86272"/>
            <a:ext cx="6264696" cy="52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Тест</a:t>
            </a:r>
            <a:r>
              <a:rPr lang="ru-RU" sz="3600" dirty="0" smtClean="0"/>
              <a:t>       </a:t>
            </a:r>
            <a:r>
              <a:rPr lang="en-US" sz="3600" dirty="0" smtClean="0"/>
              <a:t>		</a:t>
            </a:r>
            <a:fld id="{5FC8E409-9CF4-4256-98CC-1C325AFE10C8}" type="slidenum">
              <a:rPr lang="ru-RU" sz="2400" smtClean="0"/>
              <a:t>26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385888"/>
            <a:ext cx="6650682" cy="491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72172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Тест</a:t>
            </a:r>
            <a:r>
              <a:rPr lang="ru-RU" sz="3600" dirty="0" smtClean="0"/>
              <a:t>       </a:t>
            </a:r>
            <a:r>
              <a:rPr lang="en-US" sz="3600" dirty="0" smtClean="0"/>
              <a:t>		</a:t>
            </a:r>
            <a:fld id="{968DE5AD-6523-4461-AD12-DF2E69677FC3}" type="slidenum">
              <a:rPr lang="ru-RU" sz="2400" smtClean="0"/>
              <a:t>27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9458" name="Picture 2" descr="E:\Dissertation\Master_dissertation\LaTeX\images\egt_t_test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47" y="1281336"/>
            <a:ext cx="6922342" cy="5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225477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Результаты ответов            </a:t>
            </a:r>
            <a:fld id="{8386197E-356B-4BBF-9285-9129235E5C75}" type="slidenum">
              <a:rPr lang="ru-RU" sz="2400" smtClean="0"/>
              <a:t>28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66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20482" name="Picture 2" descr="E:\Dissertation\Master_dissertation\LaTeX\images\egt_t_resul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5112568" cy="524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Особенности программы </a:t>
            </a:r>
            <a:r>
              <a:rPr lang="en-US" sz="3600" dirty="0" smtClean="0"/>
              <a:t>    </a:t>
            </a:r>
            <a:fld id="{292D0CA2-4D1E-414C-9D8F-60DA32F52528}" type="slidenum">
              <a:rPr lang="ru-RU" sz="2800" smtClean="0"/>
              <a:t>29</a:t>
            </a:fld>
            <a:r>
              <a:rPr lang="en-US" sz="2800" dirty="0" smtClean="0"/>
              <a:t>/31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Открытый исходный код</a:t>
            </a:r>
          </a:p>
          <a:p>
            <a:r>
              <a:rPr lang="ru-RU" dirty="0" smtClean="0"/>
              <a:t>Наглядность обучения</a:t>
            </a:r>
          </a:p>
          <a:p>
            <a:r>
              <a:rPr lang="ru-RU" dirty="0" smtClean="0"/>
              <a:t>Наличие системы проверки полученных знаний  </a:t>
            </a:r>
          </a:p>
          <a:p>
            <a:r>
              <a:rPr lang="ru-RU" dirty="0" smtClean="0"/>
              <a:t>Наличие большого количества дополнительных функций</a:t>
            </a:r>
            <a:endParaRPr lang="en-US" dirty="0" smtClean="0"/>
          </a:p>
          <a:p>
            <a:r>
              <a:rPr lang="ru-RU" dirty="0" smtClean="0"/>
              <a:t>Обучение не только принципам работы криптосистемы, но и базовым принципам её криптоанализа</a:t>
            </a: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1285884" cy="94870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800" dirty="0" smtClean="0"/>
              <a:t>(</a:t>
            </a:r>
            <a:r>
              <a:rPr lang="ru-RU" sz="2800" dirty="0" smtClean="0"/>
              <a:t>в лабораторной работе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400" dirty="0" smtClean="0"/>
              <a:t>Ознакомиться с обучающей компьютерной программой </a:t>
            </a:r>
            <a:r>
              <a:rPr lang="en-US" sz="2400" b="1" i="1" dirty="0" smtClean="0"/>
              <a:t>El</a:t>
            </a:r>
            <a:r>
              <a:rPr lang="ru-RU" sz="2400" b="1" i="1" dirty="0" smtClean="0"/>
              <a:t>-</a:t>
            </a:r>
            <a:r>
              <a:rPr lang="en-US" sz="2400" b="1" i="1" dirty="0" err="1" smtClean="0"/>
              <a:t>Gamal</a:t>
            </a:r>
            <a:r>
              <a:rPr lang="ru-RU" sz="2400" b="1" i="1" dirty="0" smtClean="0"/>
              <a:t>_</a:t>
            </a:r>
            <a:r>
              <a:rPr lang="en-US" sz="2400" b="1" i="1" dirty="0" smtClean="0"/>
              <a:t>Tutor</a:t>
            </a:r>
            <a:r>
              <a:rPr lang="ru-RU" sz="2400" b="1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Изучить и привести описание алгоритма Эль </a:t>
            </a:r>
            <a:r>
              <a:rPr lang="ru-RU" sz="2400" dirty="0" err="1" smtClean="0"/>
              <a:t>Гамаля</a:t>
            </a:r>
            <a:r>
              <a:rPr lang="ru-RU" sz="2400" dirty="0" smtClean="0"/>
              <a:t> (в соответствии с обозначениями из [4]) с доказательством корректности алгоритма, его достоинствами и недостатками.</a:t>
            </a:r>
          </a:p>
          <a:p>
            <a:pPr lvl="0"/>
            <a:r>
              <a:rPr lang="ru-RU" sz="2400" dirty="0" smtClean="0"/>
              <a:t>Зафиксировать (для отчета) последовательность этапов обучения в программе </a:t>
            </a:r>
            <a:r>
              <a:rPr lang="en-US" sz="2400" b="1" i="1" dirty="0" smtClean="0"/>
              <a:t>El</a:t>
            </a:r>
            <a:r>
              <a:rPr lang="ru-RU" sz="2400" b="1" i="1" dirty="0" smtClean="0"/>
              <a:t>-</a:t>
            </a:r>
            <a:r>
              <a:rPr lang="en-US" sz="2400" b="1" i="1" dirty="0" err="1" smtClean="0"/>
              <a:t>Gamal</a:t>
            </a:r>
            <a:r>
              <a:rPr lang="ru-RU" sz="2400" b="1" i="1" dirty="0" smtClean="0"/>
              <a:t>_</a:t>
            </a:r>
            <a:r>
              <a:rPr lang="en-US" sz="2400" b="1" i="1" dirty="0" smtClean="0"/>
              <a:t>Tutor</a:t>
            </a:r>
            <a:r>
              <a:rPr lang="ru-RU" sz="2400" b="1" i="1" dirty="0" smtClean="0"/>
              <a:t>.</a:t>
            </a:r>
            <a:endParaRPr lang="ru-RU" sz="2400" dirty="0" smtClean="0"/>
          </a:p>
          <a:p>
            <a:pPr lvl="0"/>
            <a:r>
              <a:rPr lang="ru-RU" sz="2400" dirty="0" smtClean="0"/>
              <a:t>Провести тестирование программы</a:t>
            </a:r>
            <a:r>
              <a:rPr lang="ru-RU" sz="2400" b="1" dirty="0" smtClean="0"/>
              <a:t> </a:t>
            </a:r>
            <a:r>
              <a:rPr lang="en-US" sz="2400" b="1" i="1" dirty="0" smtClean="0"/>
              <a:t>El</a:t>
            </a:r>
            <a:r>
              <a:rPr lang="ru-RU" sz="2400" b="1" i="1" dirty="0" smtClean="0"/>
              <a:t>-</a:t>
            </a:r>
            <a:r>
              <a:rPr lang="en-US" sz="2400" b="1" i="1" dirty="0" err="1" smtClean="0"/>
              <a:t>Gamal</a:t>
            </a:r>
            <a:r>
              <a:rPr lang="ru-RU" sz="2400" b="1" i="1" dirty="0" smtClean="0"/>
              <a:t>_</a:t>
            </a:r>
            <a:r>
              <a:rPr lang="en-US" sz="2400" b="1" i="1" dirty="0" smtClean="0"/>
              <a:t>Tutor</a:t>
            </a:r>
            <a:r>
              <a:rPr lang="en-US" sz="2400" b="1" dirty="0" smtClean="0"/>
              <a:t> </a:t>
            </a:r>
            <a:r>
              <a:rPr lang="ru-RU" sz="2400" dirty="0" smtClean="0"/>
              <a:t> с целью выявления ошибок и недочетов.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041927" y="457122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4A46585-9E4F-4B4C-B7CC-3B3559D242F9}" type="slidenum">
              <a:rPr lang="ru-RU" smtClean="0">
                <a:latin typeface="+mj-lt"/>
              </a:rPr>
              <a:t>3</a:t>
            </a:fld>
            <a:r>
              <a:rPr lang="ru-RU" dirty="0" smtClean="0">
                <a:latin typeface="+mj-lt"/>
              </a:rPr>
              <a:t>/31</a:t>
            </a:r>
            <a:endParaRPr lang="ru-RU" dirty="0">
              <a:latin typeface="+mj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68905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/>
              <a:t>Библиография               </a:t>
            </a:r>
            <a:fld id="{2BB2BC38-F4BF-4C7D-AB94-888AE925290A}" type="slidenum">
              <a:rPr lang="ru-RU" sz="2400" smtClean="0"/>
              <a:t>30</a:t>
            </a:fld>
            <a:r>
              <a:rPr lang="en-US" sz="2400" dirty="0" smtClean="0"/>
              <a:t>/31</a:t>
            </a:r>
            <a:endParaRPr lang="ru-RU" sz="2000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9863" y="1098550"/>
            <a:ext cx="7704137" cy="5257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1600" dirty="0"/>
          </a:p>
          <a:p>
            <a:r>
              <a:rPr lang="ru-RU" sz="1500" dirty="0"/>
              <a:t>Воронков Б. Н. Криптографические методы защиты информации: учебное пособие / Б. Н. Воронков. – Воронеж: Издательско-полиграфический центр Воронежского государственного университета, 2008. – 59 </a:t>
            </a:r>
            <a:r>
              <a:rPr lang="ru-RU" sz="1500" dirty="0" smtClean="0"/>
              <a:t>с.</a:t>
            </a:r>
            <a:endParaRPr lang="en-US" sz="1500" dirty="0" smtClean="0"/>
          </a:p>
          <a:p>
            <a:r>
              <a:rPr lang="ru-RU" sz="1500" dirty="0"/>
              <a:t>Схема Эль-Гамаля / Википедия [текст]. – (URL: https://ru.wikipedia.org/wiki/Схема\_Эль-Гамаля) (дата обращения 13.05.2018</a:t>
            </a:r>
            <a:r>
              <a:rPr lang="ru-RU" sz="1500" dirty="0" smtClean="0"/>
              <a:t>).</a:t>
            </a:r>
            <a:endParaRPr lang="en-US" sz="1500" dirty="0" smtClean="0"/>
          </a:p>
          <a:p>
            <a:r>
              <a:rPr lang="ru-RU" sz="1500" dirty="0" smtClean="0"/>
              <a:t>Воронков Б. Н. Обучающая компьютерная программа для изучения Российского стандарта криптографического преобразования / Б. Н. Воронков, И. И. Проскурин // Современные информационные технологии и </a:t>
            </a:r>
            <a:r>
              <a:rPr lang="ru-RU" sz="1500" dirty="0" err="1" smtClean="0"/>
              <a:t>ИТ-образование</a:t>
            </a:r>
            <a:r>
              <a:rPr lang="ru-RU" sz="1500" dirty="0" smtClean="0"/>
              <a:t>. Сборник избранных трудов 6-ой международной НПК (г. Москва, 12 – 14 декабря 2011 г.). – Москва: ИНТУИТ.РУ, 2011. – С. 121 – 127.</a:t>
            </a:r>
          </a:p>
          <a:p>
            <a:r>
              <a:rPr lang="ru-RU" sz="1500" dirty="0" err="1"/>
              <a:t>Ковун</a:t>
            </a:r>
            <a:r>
              <a:rPr lang="ru-RU" sz="1500" dirty="0"/>
              <a:t> В. А. </a:t>
            </a:r>
            <a:r>
              <a:rPr lang="ru-RU" sz="1500" dirty="0" err="1"/>
              <a:t>Криптоанализ</a:t>
            </a:r>
            <a:r>
              <a:rPr lang="ru-RU" sz="1500" dirty="0"/>
              <a:t> в обучающей программе </a:t>
            </a:r>
            <a:r>
              <a:rPr lang="ru-RU" sz="1500" dirty="0" err="1"/>
              <a:t>El-Gamal</a:t>
            </a:r>
            <a:r>
              <a:rPr lang="ru-RU" sz="1500" dirty="0"/>
              <a:t>\_</a:t>
            </a:r>
            <a:r>
              <a:rPr lang="ru-RU" sz="1500" dirty="0" err="1"/>
              <a:t>Tutor</a:t>
            </a:r>
            <a:r>
              <a:rPr lang="ru-RU" sz="1500" dirty="0"/>
              <a:t> / В. А</a:t>
            </a:r>
            <a:r>
              <a:rPr lang="ru-RU" sz="1500" dirty="0" smtClean="0"/>
              <a:t>.</a:t>
            </a:r>
            <a:r>
              <a:rPr lang="en-US" sz="1500" dirty="0" smtClean="0"/>
              <a:t> </a:t>
            </a:r>
            <a:r>
              <a:rPr lang="ru-RU" sz="1500" dirty="0" err="1" smtClean="0"/>
              <a:t>Ковун</a:t>
            </a:r>
            <a:r>
              <a:rPr lang="ru-RU" sz="1500" dirty="0"/>
              <a:t>, Б. Н. Воронков // Информатика: проблемы, методология, технологии</a:t>
            </a:r>
            <a:r>
              <a:rPr lang="ru-RU" sz="1500" dirty="0" smtClean="0"/>
              <a:t>:</a:t>
            </a:r>
            <a:r>
              <a:rPr lang="en-US" sz="1500" dirty="0" smtClean="0"/>
              <a:t> </a:t>
            </a:r>
            <a:r>
              <a:rPr lang="ru-RU" sz="1500" dirty="0" smtClean="0"/>
              <a:t>сборник </a:t>
            </a:r>
            <a:r>
              <a:rPr lang="ru-RU" sz="1500" dirty="0"/>
              <a:t>материалов XVIII международной научно-методической к</a:t>
            </a:r>
            <a:r>
              <a:rPr lang="ru-RU" sz="1500" dirty="0" smtClean="0"/>
              <a:t>онференции</a:t>
            </a:r>
            <a:r>
              <a:rPr lang="ru-RU" sz="1500" dirty="0"/>
              <a:t>, г</a:t>
            </a:r>
            <a:r>
              <a:rPr lang="ru-RU" sz="1500" dirty="0" smtClean="0"/>
              <a:t>. Воронеж</a:t>
            </a:r>
            <a:r>
              <a:rPr lang="ru-RU" sz="1500" dirty="0"/>
              <a:t>, 8 – 9 февраля 2018 г.: в 7-ти томах. – Воронеж: Издательство «</a:t>
            </a:r>
            <a:r>
              <a:rPr lang="ru-RU" sz="1500" dirty="0" smtClean="0"/>
              <a:t>Научно-исследовательские </a:t>
            </a:r>
            <a:r>
              <a:rPr lang="ru-RU" sz="1500" dirty="0"/>
              <a:t>публикации» (ООО «</a:t>
            </a:r>
            <a:r>
              <a:rPr lang="ru-RU" sz="1500" dirty="0" err="1"/>
              <a:t>Вэлборн</a:t>
            </a:r>
            <a:r>
              <a:rPr lang="ru-RU" sz="1500" dirty="0"/>
              <a:t>»), 2018. – Т. 7. – С. 194 – 198</a:t>
            </a:r>
            <a:r>
              <a:rPr lang="ru-RU" sz="1500" dirty="0" smtClean="0"/>
              <a:t>.</a:t>
            </a:r>
          </a:p>
          <a:p>
            <a:r>
              <a:rPr lang="ru-RU" sz="1500" dirty="0" err="1"/>
              <a:t>Ковун</a:t>
            </a:r>
            <a:r>
              <a:rPr lang="ru-RU" sz="1500" dirty="0"/>
              <a:t> В. А. Алгоритм Эль-Гамаля. Лабораторная работа / В. А. </a:t>
            </a:r>
            <a:r>
              <a:rPr lang="ru-RU" sz="1500" dirty="0" err="1"/>
              <a:t>Ковун</a:t>
            </a:r>
            <a:r>
              <a:rPr lang="ru-RU" sz="1500" dirty="0"/>
              <a:t>, Б. Н. Воронков // Математика, информационные технологии, приложения: сборник трудов Межвузовский научной конференции молодых ученых и студентов, 23 апреля 2018 г. – </a:t>
            </a:r>
            <a:r>
              <a:rPr lang="ru-RU" sz="1500" dirty="0" smtClean="0"/>
              <a:t>Воронеж: </a:t>
            </a:r>
            <a:r>
              <a:rPr lang="ru-RU" sz="1500" dirty="0"/>
              <a:t>Издательство «Научно-исследовательские публикации», 2018 – С. 46 – 60.</a:t>
            </a:r>
          </a:p>
        </p:txBody>
      </p:sp>
      <p:pic>
        <p:nvPicPr>
          <p:cNvPr id="1904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2289175" y="2730500"/>
            <a:ext cx="6170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4000" b="1">
                <a:solidFill>
                  <a:srgbClr val="0033CC"/>
                </a:solidFill>
                <a:latin typeface="Helvetica" charset="0"/>
              </a:rPr>
              <a:t>Спасибо за внимание</a:t>
            </a:r>
            <a:r>
              <a:rPr lang="en-US" sz="4000" b="1">
                <a:solidFill>
                  <a:srgbClr val="0033CC"/>
                </a:solidFill>
                <a:latin typeface="Helvetica" charset="0"/>
              </a:rPr>
              <a:t> !</a:t>
            </a:r>
            <a:endParaRPr lang="ru-RU" sz="4000" b="1">
              <a:solidFill>
                <a:srgbClr val="0033CC"/>
              </a:solidFill>
              <a:latin typeface="Helvetica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</a:t>
            </a:r>
            <a:r>
              <a:rPr lang="ru-RU" dirty="0" smtClean="0"/>
              <a:t>задачи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(</a:t>
            </a:r>
            <a:r>
              <a:rPr lang="ru-RU" sz="2800" dirty="0" smtClean="0"/>
              <a:t>в лабораторной работе)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400" dirty="0" smtClean="0"/>
              <a:t>С помощью пакета прикладных программ </a:t>
            </a:r>
            <a:r>
              <a:rPr lang="en-US" sz="2400" dirty="0" smtClean="0"/>
              <a:t>Maple</a:t>
            </a:r>
            <a:r>
              <a:rPr lang="ru-RU" sz="2400" dirty="0" smtClean="0"/>
              <a:t> произвести шифрование и </a:t>
            </a:r>
            <a:r>
              <a:rPr lang="ru-RU" sz="2400" dirty="0" err="1" smtClean="0"/>
              <a:t>расшифрование</a:t>
            </a:r>
            <a:r>
              <a:rPr lang="ru-RU" sz="2400" dirty="0" smtClean="0"/>
              <a:t> сообщения, заданного в виде одного блока открытого текста. </a:t>
            </a:r>
          </a:p>
          <a:p>
            <a:pPr lvl="0"/>
            <a:r>
              <a:rPr lang="ru-RU" sz="2400" dirty="0" smtClean="0"/>
              <a:t>Сформулировать и обосновать принципы работы алгоритма Эль </a:t>
            </a:r>
            <a:r>
              <a:rPr lang="ru-RU" sz="2400" dirty="0" err="1" smtClean="0"/>
              <a:t>Гамаля</a:t>
            </a:r>
            <a:r>
              <a:rPr lang="ru-RU" sz="2400" dirty="0" smtClean="0"/>
              <a:t>.</a:t>
            </a:r>
          </a:p>
          <a:p>
            <a:pPr lvl="0"/>
            <a:r>
              <a:rPr lang="ru-RU" sz="2400" dirty="0" smtClean="0"/>
              <a:t>Одним из методов решения задачи дискретного логарифмирования осуществить </a:t>
            </a:r>
            <a:r>
              <a:rPr lang="ru-RU" sz="2400" dirty="0" err="1" smtClean="0"/>
              <a:t>криптоанализ</a:t>
            </a:r>
            <a:r>
              <a:rPr lang="ru-RU" sz="2400" dirty="0" smtClean="0"/>
              <a:t> заданного шифрованного текста на основе известных составляющих открытого ключа .</a:t>
            </a:r>
          </a:p>
          <a:p>
            <a:pPr lvl="0"/>
            <a:r>
              <a:rPr lang="ru-RU" sz="2400" dirty="0" smtClean="0"/>
              <a:t>Ответить на контрольные вопросы.</a:t>
            </a:r>
          </a:p>
          <a:p>
            <a:pPr lvl="0"/>
            <a:r>
              <a:rPr lang="ru-RU" sz="2400" dirty="0" smtClean="0"/>
              <a:t>Составить и защитить отчет о проделанной работе.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956376" y="457122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BA913F4-DDDF-4B36-9830-EEB12A0E3973}" type="slidenum">
              <a:rPr lang="en-US" smtClean="0">
                <a:latin typeface="+mj-lt"/>
              </a:rPr>
              <a:t>4</a:t>
            </a:fld>
            <a:r>
              <a:rPr lang="ru-RU" dirty="0" smtClean="0">
                <a:latin typeface="+mj-lt"/>
              </a:rPr>
              <a:t>/31</a:t>
            </a:r>
            <a:endParaRPr lang="ru-RU" dirty="0">
              <a:latin typeface="+mj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46856"/>
            <a:ext cx="7381875" cy="720725"/>
          </a:xfrm>
        </p:spPr>
        <p:txBody>
          <a:bodyPr/>
          <a:lstStyle/>
          <a:p>
            <a:r>
              <a:rPr lang="ru-RU" dirty="0" smtClean="0"/>
              <a:t>Содержание отчёта</a:t>
            </a:r>
            <a:r>
              <a:rPr lang="ru-RU" sz="2400" dirty="0" smtClean="0"/>
              <a:t>               5</a:t>
            </a:r>
            <a:r>
              <a:rPr lang="en-US" sz="2400" dirty="0" smtClean="0"/>
              <a:t>/31</a:t>
            </a:r>
            <a:r>
              <a:rPr lang="ru-RU" sz="2400" dirty="0" smtClean="0"/>
              <a:t>                               </a:t>
            </a:r>
            <a:endParaRPr lang="ru-RU" sz="2000" dirty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04" y="1214422"/>
            <a:ext cx="7391400" cy="5257800"/>
          </a:xfrm>
        </p:spPr>
        <p:txBody>
          <a:bodyPr/>
          <a:lstStyle/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Постановка задачи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Описание криптосистемы Эль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Гамаля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Последовательность этапов и результаты обучения с использованием программы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Gamal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Tutor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Выявление ошибок и недочетов в обучающей программе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Gamal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Tutor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Результаты шифрования и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расшифрования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с использованием ППП.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Принципы работы алгоритма Эль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Гамаля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Последовательность этапов и результаты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криптоанализа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Ответы на контрольные вопросы.</a:t>
            </a:r>
          </a:p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Выводы</a:t>
            </a:r>
          </a:p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Библиография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76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66" y="285728"/>
            <a:ext cx="7381875" cy="720725"/>
          </a:xfrm>
        </p:spPr>
        <p:txBody>
          <a:bodyPr/>
          <a:lstStyle/>
          <a:p>
            <a:r>
              <a:rPr lang="ru-RU" sz="2800" dirty="0" smtClean="0"/>
              <a:t>Принципы работы алгоритма</a:t>
            </a:r>
            <a:br>
              <a:rPr lang="ru-RU" sz="2800" dirty="0" smtClean="0"/>
            </a:br>
            <a:r>
              <a:rPr lang="ru-RU" sz="2800" dirty="0" smtClean="0"/>
              <a:t> Эль Гамаля</a:t>
            </a:r>
            <a:r>
              <a:rPr lang="ru-RU" sz="2400" dirty="0" smtClean="0"/>
              <a:t>                             </a:t>
            </a:r>
            <a:r>
              <a:rPr lang="en-US" sz="2400" dirty="0" smtClean="0"/>
              <a:t>	</a:t>
            </a:r>
            <a:r>
              <a:rPr lang="ru-RU" sz="2400" dirty="0" smtClean="0"/>
              <a:t>      </a:t>
            </a:r>
            <a:fld id="{5E45AA09-A76D-4A06-B96D-9FFABFFE7A81}" type="slidenum">
              <a:rPr lang="en-US" sz="2000" smtClean="0"/>
              <a:t>6</a:t>
            </a:fld>
            <a:r>
              <a:rPr lang="ru-RU" sz="2000" dirty="0" smtClean="0"/>
              <a:t>/31</a:t>
            </a:r>
            <a:endParaRPr lang="ru-RU" sz="2000" dirty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268413"/>
            <a:ext cx="7391400" cy="5257800"/>
          </a:xfrm>
        </p:spPr>
        <p:txBody>
          <a:bodyPr/>
          <a:lstStyle/>
          <a:p>
            <a:r>
              <a:rPr lang="ru-RU" sz="2400" dirty="0">
                <a:latin typeface="Times New Roman" pitchFamily="18" charset="0"/>
              </a:rPr>
              <a:t>1. Криптосистема асимметричная (</a:t>
            </a:r>
            <a:r>
              <a:rPr lang="ru-RU" sz="2400" dirty="0" err="1">
                <a:latin typeface="Times New Roman" pitchFamily="18" charset="0"/>
              </a:rPr>
              <a:t>двухключевая</a:t>
            </a:r>
            <a:r>
              <a:rPr lang="ru-RU" sz="2400" dirty="0">
                <a:latin typeface="Times New Roman" pitchFamily="18" charset="0"/>
              </a:rPr>
              <a:t>).</a:t>
            </a:r>
          </a:p>
          <a:p>
            <a:r>
              <a:rPr lang="ru-RU" sz="2400" dirty="0">
                <a:latin typeface="Times New Roman" pitchFamily="18" charset="0"/>
              </a:rPr>
              <a:t>2. Блочная, с длиной блока открытого текста, меньше или равной длине открытого (публичного) ключа.</a:t>
            </a:r>
          </a:p>
          <a:p>
            <a:r>
              <a:rPr lang="ru-RU" sz="2400" dirty="0">
                <a:latin typeface="Times New Roman" pitchFamily="18" charset="0"/>
              </a:rPr>
              <a:t>3. Длина открытого и закрытого ключей, по современным представлениям, </a:t>
            </a:r>
            <a:r>
              <a:rPr lang="ru-RU" sz="2400" dirty="0" smtClean="0">
                <a:latin typeface="Times New Roman" pitchFamily="18" charset="0"/>
              </a:rPr>
              <a:t>2048 </a:t>
            </a:r>
            <a:r>
              <a:rPr lang="ru-RU" sz="2400" dirty="0">
                <a:latin typeface="Times New Roman" pitchFamily="18" charset="0"/>
              </a:rPr>
              <a:t>бит или более.</a:t>
            </a:r>
          </a:p>
          <a:p>
            <a:r>
              <a:rPr lang="ru-RU" sz="2400" dirty="0">
                <a:latin typeface="Times New Roman" pitchFamily="18" charset="0"/>
              </a:rPr>
              <a:t>4. Используется лишь один метод шифрования – метод аналитических преобразований.</a:t>
            </a:r>
          </a:p>
          <a:p>
            <a:r>
              <a:rPr lang="ru-RU" sz="2400" dirty="0">
                <a:latin typeface="Times New Roman" pitchFamily="18" charset="0"/>
              </a:rPr>
              <a:t>5. Базируется на вычислительно трудной задаче дискретного логарифмирования.</a:t>
            </a:r>
          </a:p>
          <a:p>
            <a:r>
              <a:rPr lang="ru-RU" sz="2400" dirty="0">
                <a:latin typeface="Times New Roman" pitchFamily="18" charset="0"/>
              </a:rPr>
              <a:t>6. Предоставляет возможность реализации электронной подписи.</a:t>
            </a:r>
            <a:r>
              <a:rPr lang="ru-RU" dirty="0"/>
              <a:t> </a:t>
            </a:r>
          </a:p>
        </p:txBody>
      </p:sp>
      <p:pic>
        <p:nvPicPr>
          <p:cNvPr id="1976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Основная форма         </a:t>
            </a:r>
            <a:fld id="{D2C05021-2AE3-4E9A-96C1-98E40A609A2F}" type="slidenum">
              <a:rPr lang="en-US" sz="2400" smtClean="0"/>
              <a:t>7</a:t>
            </a:fld>
            <a:r>
              <a:rPr lang="ru-RU" sz="2400" dirty="0" smtClean="0"/>
              <a:t>/31</a:t>
            </a:r>
            <a:endParaRPr lang="ru-RU" sz="2800" dirty="0"/>
          </a:p>
        </p:txBody>
      </p:sp>
      <p:pic>
        <p:nvPicPr>
          <p:cNvPr id="1843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68760"/>
            <a:ext cx="3528392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Режим обучения: 1-ый шаг    </a:t>
            </a:r>
            <a:fld id="{957697CA-ACAF-4617-BF20-C65841987C78}" type="slidenum">
              <a:rPr lang="en-US" sz="2400" smtClean="0"/>
              <a:t>8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149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026" name="Picture 2" descr="E:\Dissertation\Master_dissertation\LaTeX\images\egt_t_modp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68760"/>
            <a:ext cx="4680520" cy="523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Режим обучения: 2-ой шаг</a:t>
            </a:r>
            <a:r>
              <a:rPr lang="ru-RU" dirty="0"/>
              <a:t> </a:t>
            </a:r>
            <a:r>
              <a:rPr lang="en-US" dirty="0" smtClean="0"/>
              <a:t>    </a:t>
            </a:r>
            <a:fld id="{8296C4AE-13FA-4B24-8888-7166C86D6268}" type="slidenum">
              <a:rPr lang="en-US" sz="2400" smtClean="0"/>
              <a:t>9</a:t>
            </a:fld>
            <a:r>
              <a:rPr lang="ru-RU" sz="2400" dirty="0" smtClean="0"/>
              <a:t>/31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853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2050" name="Picture 2" descr="E:\Dissertation\Master_dissertation\LaTeX\images\egt_t_eul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268759"/>
            <a:ext cx="3528392" cy="53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140834">
  <a:themeElements>
    <a:clrScheme name="01140834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0114083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1140834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01140834</Template>
  <TotalTime>1102</TotalTime>
  <Words>802</Words>
  <Application>Microsoft Office PowerPoint</Application>
  <PresentationFormat>Экран (4:3)</PresentationFormat>
  <Paragraphs>83</Paragraphs>
  <Slides>31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01140834</vt:lpstr>
      <vt:lpstr>        Презентация          1/31</vt:lpstr>
      <vt:lpstr>Постановка задачи</vt:lpstr>
      <vt:lpstr>Постановка задачи  (в лабораторной работе)</vt:lpstr>
      <vt:lpstr>Постановка задачи (в лабораторной работе)</vt:lpstr>
      <vt:lpstr>Содержание отчёта               5/31                               </vt:lpstr>
      <vt:lpstr>Принципы работы алгоритма  Эль Гамаля                                    6/31</vt:lpstr>
      <vt:lpstr>Основная форма         7/31</vt:lpstr>
      <vt:lpstr>Режим обучения: 1-ый шаг    8/31</vt:lpstr>
      <vt:lpstr>Режим обучения: 2-ой шаг     9/31 </vt:lpstr>
      <vt:lpstr>Режим обучения: 3-ий шаг    10/31</vt:lpstr>
      <vt:lpstr>Режим обучения: 4-ый шаг    11/31</vt:lpstr>
      <vt:lpstr>Режим обучения: 5-ый шаг    12/31</vt:lpstr>
      <vt:lpstr>Режим обучения: 6-ой шаг     13/31</vt:lpstr>
      <vt:lpstr>Режим обучения: 7-ой шаг     14/31</vt:lpstr>
      <vt:lpstr>Режим обучения: 8-ой шаг        15/31</vt:lpstr>
      <vt:lpstr>Режим обучения: 9-ый шаг        16/31</vt:lpstr>
      <vt:lpstr>Режим обучения: 10-ый шаг       17/31</vt:lpstr>
      <vt:lpstr>Режим обучения: 11-ый шаг       18/31</vt:lpstr>
      <vt:lpstr>Режим обучения: 12-ый и 13-ый шаги        19/31</vt:lpstr>
      <vt:lpstr>Режим обучения: 14-ый шаг       20/31</vt:lpstr>
      <vt:lpstr>Режим обучения: 15-ый и 16-ый шаги       21/31</vt:lpstr>
      <vt:lpstr>Режим обучения: 17-ый шаг       22/31</vt:lpstr>
      <vt:lpstr>Режим обучения: Тест         23/31</vt:lpstr>
      <vt:lpstr>Режим обучения: Тест         24/31</vt:lpstr>
      <vt:lpstr>Режим обучения: Тест         25/31</vt:lpstr>
      <vt:lpstr>Режим обучения: Тест         26/31</vt:lpstr>
      <vt:lpstr>Режим обучения: Тест         27/31</vt:lpstr>
      <vt:lpstr>Результаты ответов            28/31</vt:lpstr>
      <vt:lpstr>Особенности программы     29/31</vt:lpstr>
      <vt:lpstr>Библиография               30/31</vt:lpstr>
      <vt:lpstr>Презентация PowerPoint</vt:lpstr>
    </vt:vector>
  </TitlesOfParts>
  <Company>505.ru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</dc:title>
  <dc:creator>Админ</dc:creator>
  <cp:lastModifiedBy>Пользователь Windows</cp:lastModifiedBy>
  <cp:revision>104</cp:revision>
  <dcterms:created xsi:type="dcterms:W3CDTF">2009-06-22T10:49:55Z</dcterms:created>
  <dcterms:modified xsi:type="dcterms:W3CDTF">2018-06-08T05:10:00Z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TC011408341049</vt:lpwstr>
  </property>
</Properties>
</file>