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15" r:id="rId2"/>
    <p:sldId id="307" r:id="rId3"/>
    <p:sldId id="317" r:id="rId4"/>
    <p:sldId id="318" r:id="rId5"/>
    <p:sldId id="306" r:id="rId6"/>
    <p:sldId id="293" r:id="rId7"/>
    <p:sldId id="300" r:id="rId8"/>
    <p:sldId id="294" r:id="rId9"/>
    <p:sldId id="295" r:id="rId10"/>
    <p:sldId id="312" r:id="rId11"/>
    <p:sldId id="301" r:id="rId12"/>
    <p:sldId id="302" r:id="rId13"/>
    <p:sldId id="303" r:id="rId14"/>
    <p:sldId id="304" r:id="rId15"/>
    <p:sldId id="311" r:id="rId16"/>
    <p:sldId id="320" r:id="rId17"/>
    <p:sldId id="321" r:id="rId18"/>
    <p:sldId id="322" r:id="rId19"/>
    <p:sldId id="324" r:id="rId20"/>
    <p:sldId id="325" r:id="rId21"/>
    <p:sldId id="326" r:id="rId22"/>
    <p:sldId id="309" r:id="rId23"/>
    <p:sldId id="310" r:id="rId24"/>
    <p:sldId id="308" r:id="rId25"/>
    <p:sldId id="323" r:id="rId26"/>
    <p:sldId id="327" r:id="rId27"/>
    <p:sldId id="305" r:id="rId28"/>
    <p:sldId id="319" r:id="rId29"/>
    <p:sldId id="314" r:id="rId30"/>
    <p:sldId id="29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0033CC"/>
    <a:srgbClr val="FF3300"/>
    <a:srgbClr val="0C0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AAA090-D5F6-4453-85B4-1EB8209844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D801D-6D6D-4311-A165-C7409F9DD4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9954E7-DE85-49DB-9358-076D1BEDF9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35F11-4074-43B5-812D-2E9007C403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8FE8-2C5A-4B5C-BA9A-E3BCAB9F59C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5138-1D14-423F-8B7A-1B6C6D26AD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FA02A-193C-47A4-8D11-B2422DD331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9E44-BA5E-4F3F-94C5-824BB659C7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973E9-B780-4583-AA67-80D8125F6CD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F571-DE1B-4343-B8FA-B624948B59F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AE809-F258-47C3-928D-4DA6D28E17B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0446E-BBC0-4755-B0A6-407C1A7BE4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9916B-D306-461A-9F22-F9ACA144F1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2D3543-8708-4A7C-A2FA-83CE545EC73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vrnkv@mail.r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krasn.ru/trudy/2008/Novikov_kript_metod_lab_rab.pdf" TargetMode="External"/><Relationship Id="rId2" Type="http://schemas.openxmlformats.org/officeDocument/2006/relationships/hyperlink" Target="https://sites.google.com/site/anisimovkhv/publication/umr/kriptografia/lr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torage.mstuca.ru/bitstream/123456789/2609/1/&#1050;&#1088;&#1080;&#1087;&#1090;&#1086;&#1075;&#1088;&#1072;&#1092;&#1080;&#1095;&#1077;&#1089;&#1082;&#1080;&#1077;_&#1084;&#1077;&#1090;&#1086;&#1076;&#1099;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Презентация          </a:t>
            </a:r>
            <a:r>
              <a:rPr lang="ru-RU" sz="2400" dirty="0" smtClean="0"/>
              <a:t>1/30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41438"/>
            <a:ext cx="7439025" cy="52117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КРИПТОСИСТЕМА </a:t>
            </a:r>
            <a:r>
              <a:rPr lang="ru-RU" b="1" i="1" dirty="0" smtClean="0"/>
              <a:t>ЭЛЬ-ГАМАЛЯ.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ЛАБОРАТОРНАЯ РАБОТА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err="1" smtClean="0"/>
              <a:t>Ковун</a:t>
            </a:r>
            <a:r>
              <a:rPr lang="ru-RU" b="1" i="1" dirty="0" smtClean="0"/>
              <a:t> В. А., магистрант </a:t>
            </a:r>
            <a:r>
              <a:rPr lang="en-US" b="1" i="1" dirty="0" smtClean="0"/>
              <a:t>2</a:t>
            </a:r>
            <a:r>
              <a:rPr lang="ru-RU" b="1" i="1" dirty="0" smtClean="0"/>
              <a:t>-го курса факультета ПММ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Воронков Б. Н., к. т. н., доцент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факультета ПММ</a:t>
            </a:r>
          </a:p>
          <a:p>
            <a:pPr algn="ctr">
              <a:lnSpc>
                <a:spcPct val="90000"/>
              </a:lnSpc>
            </a:pPr>
            <a:r>
              <a:rPr lang="ru-RU" i="1" dirty="0" smtClean="0"/>
              <a:t>(Воронежский государственный университет, </a:t>
            </a:r>
            <a:r>
              <a:rPr lang="en-US" i="1" u="sng" dirty="0" err="1" smtClean="0">
                <a:hlinkClick r:id="rId2"/>
              </a:rPr>
              <a:t>vrnkv</a:t>
            </a:r>
            <a:r>
              <a:rPr lang="ru-RU" i="1" u="sng" dirty="0" smtClean="0">
                <a:hlinkClick r:id="rId2"/>
              </a:rPr>
              <a:t>@</a:t>
            </a:r>
            <a:r>
              <a:rPr lang="en-US" i="1" u="sng" dirty="0" smtClean="0">
                <a:hlinkClick r:id="rId2"/>
              </a:rPr>
              <a:t>mail</a:t>
            </a:r>
            <a:r>
              <a:rPr lang="ru-RU" i="1" u="sng" dirty="0" smtClean="0">
                <a:hlinkClick r:id="rId2"/>
              </a:rPr>
              <a:t>.</a:t>
            </a:r>
            <a:r>
              <a:rPr lang="en-US" i="1" u="sng" dirty="0" err="1" smtClean="0">
                <a:hlinkClick r:id="rId2"/>
              </a:rPr>
              <a:t>ru</a:t>
            </a:r>
            <a:r>
              <a:rPr lang="ru-RU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</a:t>
            </a:r>
            <a:r>
              <a:rPr lang="ru-RU" sz="3600" dirty="0" smtClean="0"/>
              <a:t>4-ый </a:t>
            </a:r>
            <a:r>
              <a:rPr lang="ru-RU" sz="3600" dirty="0"/>
              <a:t>шаг </a:t>
            </a:r>
            <a:r>
              <a:rPr lang="en-US" sz="2400" dirty="0" smtClean="0"/>
              <a:t>   10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4099" name="Picture 3" descr="E:\Dissertation\Master_dissertation\LaTeX\images\egt_t_tacherelga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696744" cy="41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5-ый </a:t>
            </a:r>
            <a:r>
              <a:rPr lang="ru-RU" sz="3600" dirty="0"/>
              <a:t>шаг    </a:t>
            </a:r>
            <a:r>
              <a:rPr lang="en-US" sz="2400" dirty="0" smtClean="0"/>
              <a:t>11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2" name="Picture 2" descr="E:\Dissertation\Master_dissertation\LaTeX\images\egt_t_elgamal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3898858" cy="52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6-ой </a:t>
            </a:r>
            <a:r>
              <a:rPr lang="ru-RU" sz="3600" dirty="0"/>
              <a:t>шаг     </a:t>
            </a:r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6147" name="Picture 3" descr="E:\Dissertation\Master_dissertation\LaTeX\images\egt_t_genke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832648" cy="52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7-ой </a:t>
            </a:r>
            <a:r>
              <a:rPr lang="ru-RU" sz="3600" dirty="0"/>
              <a:t>шаг     </a:t>
            </a:r>
            <a:r>
              <a:rPr lang="en-US" sz="2400" dirty="0" smtClean="0"/>
              <a:t>13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E:\Dissertation\Master_dissertation\LaTeX\images\egt_t_en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2837"/>
            <a:ext cx="5472608" cy="5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8-ой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E:\Dissertation\Master_dissertation\LaTeX\images\egt_t_de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544616" cy="5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9-ый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5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9218" name="Picture 2" descr="E:\Dissertation\Master_dissertation\LaTeX\images\egt_t_dlogtu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804455" cy="5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10-ый </a:t>
            </a:r>
            <a:r>
              <a:rPr lang="ru-RU" sz="3200" dirty="0"/>
              <a:t>шаг</a:t>
            </a:r>
            <a:r>
              <a:rPr lang="ru-RU" sz="3600" dirty="0"/>
              <a:t>  </a:t>
            </a:r>
            <a:r>
              <a:rPr lang="ru-RU" sz="3600" dirty="0" smtClean="0"/>
              <a:t>     </a:t>
            </a:r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42" name="Picture 2" descr="E:\Dissertation\Master_dissertation\LaTeX\images\egt_t_dlogbrutefo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400600" cy="51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1281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11-ый шаг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ru-RU" sz="2400" dirty="0" smtClean="0"/>
              <a:t>1</a:t>
            </a:r>
            <a:r>
              <a:rPr lang="en-US" sz="2400" dirty="0" smtClean="0"/>
              <a:t>7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1266" name="Picture 2" descr="E:\Dissertation\Master_dissertation\LaTeX\images\egt_t_gs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93294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7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12-ый и 13-ый шаги</a:t>
            </a:r>
            <a:r>
              <a:rPr lang="ru-RU" sz="3600" dirty="0" smtClean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8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2290" name="Picture 2" descr="E:\Dissertation\Master_dissertation\LaTeX\images\egt_t_gs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0242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Dissertation\Master_dissertation\LaTeX\images\egt_t_gs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30" y="1561753"/>
            <a:ext cx="343048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6500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14-ый шаг</a:t>
            </a:r>
            <a:r>
              <a:rPr lang="ru-RU" sz="3600" dirty="0" smtClean="0"/>
              <a:t>       </a:t>
            </a:r>
            <a:r>
              <a:rPr lang="ru-RU" sz="2400" dirty="0" smtClean="0"/>
              <a:t>19/30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3314" name="Picture 2" descr="E:\Dissertation\Master_dissertation\LaTeX\images\egt_t_sp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408712" cy="5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298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Ознакомиться с обучающей компьютерной программой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Изучить и привести описание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 (в соответствии с обозначениями из [4]) с доказательством корректности алгоритма, его достоинствами и недостатками.</a:t>
            </a:r>
          </a:p>
          <a:p>
            <a:pPr lvl="0"/>
            <a:r>
              <a:rPr lang="ru-RU" sz="2400" dirty="0" smtClean="0"/>
              <a:t>Зафиксировать (для отчета) последовательность этапов обучения в программе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i="1" dirty="0" smtClean="0"/>
              <a:t>.</a:t>
            </a:r>
            <a:endParaRPr lang="ru-RU" sz="2400" dirty="0" smtClean="0"/>
          </a:p>
          <a:p>
            <a:pPr lvl="0"/>
            <a:r>
              <a:rPr lang="ru-RU" sz="2400" dirty="0" smtClean="0"/>
              <a:t>Провести тестирование программы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en-US" sz="2400" b="1" dirty="0" smtClean="0"/>
              <a:t> </a:t>
            </a:r>
            <a:r>
              <a:rPr lang="ru-RU" sz="2400" dirty="0" smtClean="0"/>
              <a:t> с целью выявления ошибок и недочетов.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72462" y="85723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+mj-lt"/>
              </a:rPr>
              <a:t>2/30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15-ый и 16-ый шаги</a:t>
            </a:r>
            <a:r>
              <a:rPr lang="ru-RU" sz="3600" dirty="0" smtClean="0"/>
              <a:t>       </a:t>
            </a:r>
            <a:r>
              <a:rPr lang="ru-RU" sz="2400" dirty="0" smtClean="0"/>
              <a:t>20/30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4338" name="Picture 2" descr="E:\Dissertation\Master_dissertation\LaTeX\images\egt_t_s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76" y="2276871"/>
            <a:ext cx="3669447" cy="30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E:\Dissertation\Master_dissertation\LaTeX\images\egt_t_sph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5" y="2204864"/>
            <a:ext cx="3914702" cy="34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0532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17-ый шаг</a:t>
            </a:r>
            <a:r>
              <a:rPr lang="ru-RU" sz="3600" dirty="0" smtClean="0"/>
              <a:t>       </a:t>
            </a:r>
            <a:r>
              <a:rPr lang="ru-RU" sz="2400" dirty="0" smtClean="0"/>
              <a:t>21/30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5362" name="Picture 2" descr="E:\Dissertation\Master_dissertation\LaTeX\images\egt_t_rh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5832648" cy="5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2517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en-US" sz="3600" dirty="0" smtClean="0"/>
              <a:t>		</a:t>
            </a:r>
            <a:r>
              <a:rPr lang="ru-RU" sz="2400" dirty="0" smtClean="0"/>
              <a:t>22/30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6386" name="Picture 2" descr="E:\Dissertation\Master_dissertation\LaTeX\images\egt_t_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696744" cy="51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en-US" sz="2400" dirty="0" smtClean="0"/>
              <a:t>2</a:t>
            </a:r>
            <a:r>
              <a:rPr lang="ru-RU" sz="2400" dirty="0" smtClean="0"/>
              <a:t>3/30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7410" name="Picture 2" descr="E:\Dissertation\Master_dissertation\LaTeX\images\egt_t_te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4" y="1484784"/>
            <a:ext cx="678922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24/30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8434" name="Picture 2" descr="E:\Dissertation\Master_dissertation\LaTeX\images\egt_t_tes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6272"/>
            <a:ext cx="6264696" cy="52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25/30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5888"/>
            <a:ext cx="6650682" cy="49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17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26/30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9458" name="Picture 2" descr="E:\Dissertation\Master_dissertation\LaTeX\images\egt_t_tes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7" y="1281336"/>
            <a:ext cx="6922342" cy="5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2547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Результаты ответов            </a:t>
            </a:r>
            <a:r>
              <a:rPr lang="ru-RU" sz="2400" dirty="0" smtClean="0"/>
              <a:t>27/30</a:t>
            </a:r>
            <a:endParaRPr lang="ru-RU" sz="2400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482" name="Picture 2" descr="E:\Dissertation\Master_dissertation\LaTeX\images\egt_t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5112568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программы </a:t>
            </a:r>
            <a:r>
              <a:rPr lang="en-US" sz="3600" dirty="0" smtClean="0"/>
              <a:t>    </a:t>
            </a:r>
            <a:r>
              <a:rPr lang="ru-RU" sz="2800" dirty="0" smtClean="0"/>
              <a:t>28</a:t>
            </a:r>
            <a:r>
              <a:rPr lang="en-US" sz="2800" dirty="0" smtClean="0"/>
              <a:t>/30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</a:p>
          <a:p>
            <a:r>
              <a:rPr lang="ru-RU" dirty="0" smtClean="0"/>
              <a:t>Наглядность обучения</a:t>
            </a:r>
          </a:p>
          <a:p>
            <a:r>
              <a:rPr lang="ru-RU" dirty="0" smtClean="0"/>
              <a:t>Наличие системы проверки полученных знаний  </a:t>
            </a:r>
          </a:p>
          <a:p>
            <a:r>
              <a:rPr lang="ru-RU" dirty="0" smtClean="0"/>
              <a:t>Наличие большого количества дополнительных функций</a:t>
            </a:r>
            <a:endParaRPr lang="en-US" dirty="0" smtClean="0"/>
          </a:p>
          <a:p>
            <a:r>
              <a:rPr lang="ru-RU" dirty="0" smtClean="0"/>
              <a:t>Обучение не только принципам работы криптосистемы, но и базовым принципам её криптоанализа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285884" cy="9487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Библиография               </a:t>
            </a:r>
            <a:r>
              <a:rPr lang="ru-RU" sz="2400" dirty="0" smtClean="0"/>
              <a:t>29/30</a:t>
            </a:r>
            <a:endParaRPr lang="ru-RU" sz="2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66" y="1071546"/>
            <a:ext cx="73914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600" dirty="0"/>
          </a:p>
          <a:p>
            <a:r>
              <a:rPr lang="ru-RU" sz="1500" dirty="0" smtClean="0"/>
              <a:t>1. Лабораторная работа № 5. Шифрование с открытым ключом.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 </a:t>
            </a:r>
          </a:p>
          <a:p>
            <a:r>
              <a:rPr lang="en-US" sz="1500" dirty="0" smtClean="0">
                <a:hlinkClick r:id="rId2"/>
              </a:rPr>
              <a:t>https</a:t>
            </a:r>
            <a:r>
              <a:rPr lang="ru-RU" sz="1500" dirty="0" smtClean="0">
                <a:hlinkClick r:id="rId2"/>
              </a:rPr>
              <a:t>://</a:t>
            </a:r>
            <a:r>
              <a:rPr lang="en-US" sz="1500" dirty="0" smtClean="0">
                <a:hlinkClick r:id="rId2"/>
              </a:rPr>
              <a:t>sites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err="1" smtClean="0">
                <a:hlinkClick r:id="rId2"/>
              </a:rPr>
              <a:t>google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smtClean="0">
                <a:hlinkClick r:id="rId2"/>
              </a:rPr>
              <a:t>com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site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anisimovkhv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publication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umr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kriptografia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lr</a:t>
            </a:r>
            <a:r>
              <a:rPr lang="ru-RU" sz="1500" dirty="0" smtClean="0">
                <a:hlinkClick r:id="rId2"/>
              </a:rPr>
              <a:t>5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2. Новиков Е. А. Лабораторные работы.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3"/>
              </a:rPr>
              <a:t>http://library.krasn.ru/trudy/2008/Novikov_kript_metod_lab_rab.pdf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3. </a:t>
            </a:r>
            <a:r>
              <a:rPr lang="ru-RU" sz="1500" dirty="0" err="1" smtClean="0"/>
              <a:t>Болелов</a:t>
            </a:r>
            <a:r>
              <a:rPr lang="ru-RU" sz="1500" dirty="0" smtClean="0"/>
              <a:t> Э. А. Криптографические методы. – МГТУГА, 2010.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4"/>
              </a:rPr>
              <a:t>http://storage.mstuca.ru/bitstream/123456789/2609/1/Криптографические_методы.pdf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4. Воронков Б. Н. Криптографические методы защиты информации: учебное пособие для вузов / Б. Н. Воронков. – Воронеж: ИПЦ ВГУ, 2008. – 59 с.</a:t>
            </a:r>
          </a:p>
          <a:p>
            <a:r>
              <a:rPr lang="ru-RU" sz="1500" dirty="0" smtClean="0"/>
              <a:t>5. Воронков Б. Н. Обучающая компьютерная программа для изучения Российского стандарта криптографического преобразования / Б. Н. Воронков, И. И. Проскурин // Современные информационные технологии и </a:t>
            </a:r>
            <a:r>
              <a:rPr lang="ru-RU" sz="1500" dirty="0" err="1" smtClean="0"/>
              <a:t>ИТ-образование</a:t>
            </a:r>
            <a:r>
              <a:rPr lang="ru-RU" sz="1500" dirty="0" smtClean="0"/>
              <a:t>. Сборник избранных трудов 6-ой международной НПК (г. Москва, 12 – 14 декабря 2011 г.). – Москва: ИНТУИТ.РУ, 2011. – С. 121 – 127.</a:t>
            </a:r>
          </a:p>
          <a:p>
            <a:r>
              <a:rPr lang="ru-RU" sz="1500" dirty="0" smtClean="0"/>
              <a:t>6.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 Е. Б. Теоретико-числовые методы в криптографии / Е. Б.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. – М.: Гелиос АРВ, 2006. – 321 с.</a:t>
            </a:r>
          </a:p>
          <a:p>
            <a:pPr>
              <a:lnSpc>
                <a:spcPct val="80000"/>
              </a:lnSpc>
            </a:pPr>
            <a:endParaRPr lang="ru-RU" sz="1500" dirty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С помощью пакета прикладных программ </a:t>
            </a:r>
            <a:r>
              <a:rPr lang="en-US" sz="2400" dirty="0" smtClean="0"/>
              <a:t>Maple</a:t>
            </a:r>
            <a:r>
              <a:rPr lang="ru-RU" sz="2400" dirty="0" smtClean="0"/>
              <a:t> произвести шифрование и </a:t>
            </a:r>
            <a:r>
              <a:rPr lang="ru-RU" sz="2400" dirty="0" err="1" smtClean="0"/>
              <a:t>расшифрование</a:t>
            </a:r>
            <a:r>
              <a:rPr lang="ru-RU" sz="2400" dirty="0" smtClean="0"/>
              <a:t> сообщения, заданного в виде одного блока открытого текста. </a:t>
            </a:r>
          </a:p>
          <a:p>
            <a:pPr lvl="0"/>
            <a:r>
              <a:rPr lang="ru-RU" sz="2400" dirty="0" smtClean="0"/>
              <a:t>Сформулировать и обосновать принципы работы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Одним из методов решения задачи дискретного логарифмирования осуществить </a:t>
            </a:r>
            <a:r>
              <a:rPr lang="ru-RU" sz="2400" dirty="0" err="1" smtClean="0"/>
              <a:t>криптоанализ</a:t>
            </a:r>
            <a:r>
              <a:rPr lang="ru-RU" sz="2400" dirty="0" smtClean="0"/>
              <a:t> заданного шифрованного текста на основе известных составляющих открытого ключа .</a:t>
            </a:r>
          </a:p>
          <a:p>
            <a:pPr lvl="0"/>
            <a:r>
              <a:rPr lang="ru-RU" sz="2400" dirty="0" smtClean="0"/>
              <a:t>Ответить на контрольные вопросы.</a:t>
            </a:r>
          </a:p>
          <a:p>
            <a:pPr lvl="0"/>
            <a:r>
              <a:rPr lang="ru-RU" sz="2400" dirty="0" smtClean="0"/>
              <a:t>Составить и защитить отчет о проделанной работе.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72462" y="85723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</a:t>
            </a:r>
            <a:r>
              <a:rPr lang="ru-RU" sz="2000" dirty="0" smtClean="0">
                <a:latin typeface="+mj-lt"/>
              </a:rPr>
              <a:t>/30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289175" y="2730500"/>
            <a:ext cx="6170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4000" b="1">
                <a:solidFill>
                  <a:srgbClr val="0033CC"/>
                </a:solidFill>
                <a:latin typeface="Helvetica" charset="0"/>
              </a:rPr>
              <a:t>Спасибо за внимание</a:t>
            </a:r>
            <a:r>
              <a:rPr lang="en-US" sz="4000" b="1">
                <a:solidFill>
                  <a:srgbClr val="0033CC"/>
                </a:solidFill>
                <a:latin typeface="Helvetica" charset="0"/>
              </a:rPr>
              <a:t> !</a:t>
            </a:r>
            <a:endParaRPr lang="ru-RU" sz="4000" b="1">
              <a:solidFill>
                <a:srgbClr val="0033CC"/>
              </a:solidFill>
              <a:latin typeface="Helvetica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357166"/>
            <a:ext cx="7381875" cy="720725"/>
          </a:xfrm>
        </p:spPr>
        <p:txBody>
          <a:bodyPr/>
          <a:lstStyle/>
          <a:p>
            <a:r>
              <a:rPr lang="ru-RU" dirty="0" smtClean="0"/>
              <a:t>Содержание отчёта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                                                                     </a:t>
            </a:r>
            <a:r>
              <a:rPr lang="en-US" sz="2000" dirty="0" smtClean="0"/>
              <a:t>4</a:t>
            </a:r>
            <a:r>
              <a:rPr lang="ru-RU" sz="2000" dirty="0" smtClean="0"/>
              <a:t>/30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214422"/>
            <a:ext cx="7391400" cy="5257800"/>
          </a:xfrm>
        </p:spPr>
        <p:txBody>
          <a:bodyPr/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Описание криптосистемы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обучения с использованием программы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Выявление ошибок и недочетов в обучающей программе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шифрования 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 использованием ППП.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Принципы работы алгоритма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криптоанализа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Ответы на контрольные вопросы.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Библиография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285728"/>
            <a:ext cx="7381875" cy="720725"/>
          </a:xfrm>
        </p:spPr>
        <p:txBody>
          <a:bodyPr/>
          <a:lstStyle/>
          <a:p>
            <a:r>
              <a:rPr lang="ru-RU" sz="2800" dirty="0" smtClean="0"/>
              <a:t>Принципы работы алгоритма</a:t>
            </a:r>
            <a:br>
              <a:rPr lang="ru-RU" sz="2800" dirty="0" smtClean="0"/>
            </a:br>
            <a:r>
              <a:rPr lang="ru-RU" sz="2800" dirty="0" smtClean="0"/>
              <a:t> Эль </a:t>
            </a:r>
            <a:r>
              <a:rPr lang="ru-RU" sz="2800" dirty="0" err="1" smtClean="0"/>
              <a:t>Гамаля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                                                                     </a:t>
            </a:r>
            <a:r>
              <a:rPr lang="en-US" sz="2000" dirty="0" smtClean="0"/>
              <a:t>5</a:t>
            </a:r>
            <a:r>
              <a:rPr lang="ru-RU" sz="2000" dirty="0" smtClean="0"/>
              <a:t>/30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268413"/>
            <a:ext cx="7391400" cy="52578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</a:rPr>
              <a:t>1. Криптосистема асимметричная (</a:t>
            </a:r>
            <a:r>
              <a:rPr lang="ru-RU" sz="2400" dirty="0" err="1">
                <a:latin typeface="Times New Roman" pitchFamily="18" charset="0"/>
              </a:rPr>
              <a:t>двухключевая</a:t>
            </a:r>
            <a:r>
              <a:rPr lang="ru-RU" sz="2400" dirty="0">
                <a:latin typeface="Times New Roman" pitchFamily="18" charset="0"/>
              </a:rPr>
              <a:t>).</a:t>
            </a:r>
          </a:p>
          <a:p>
            <a:r>
              <a:rPr lang="ru-RU" sz="2400" dirty="0">
                <a:latin typeface="Times New Roman" pitchFamily="18" charset="0"/>
              </a:rPr>
              <a:t>2. Блочная, с длиной блока открытого текста, меньше или равной длине открытого (публичного) ключа.</a:t>
            </a:r>
          </a:p>
          <a:p>
            <a:r>
              <a:rPr lang="ru-RU" sz="2400" dirty="0">
                <a:latin typeface="Times New Roman" pitchFamily="18" charset="0"/>
              </a:rPr>
              <a:t>3. Длина открытого и закрытого ключей, по современным представлениям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ru-RU" sz="2400" smtClean="0">
                <a:latin typeface="Times New Roman" pitchFamily="18" charset="0"/>
              </a:rPr>
              <a:t>2048</a:t>
            </a:r>
            <a:r>
              <a:rPr lang="ru-RU" sz="240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бит или более.</a:t>
            </a:r>
          </a:p>
          <a:p>
            <a:r>
              <a:rPr lang="ru-RU" sz="2400" dirty="0">
                <a:latin typeface="Times New Roman" pitchFamily="18" charset="0"/>
              </a:rPr>
              <a:t>4. Используется лишь один метод шифрования – метод аналитических преобразований.</a:t>
            </a:r>
          </a:p>
          <a:p>
            <a:r>
              <a:rPr lang="ru-RU" sz="2400" dirty="0">
                <a:latin typeface="Times New Roman" pitchFamily="18" charset="0"/>
              </a:rPr>
              <a:t>5. Базируется на вычислительно трудной задаче дискретного логарифмирования.</a:t>
            </a:r>
          </a:p>
          <a:p>
            <a:r>
              <a:rPr lang="ru-RU" sz="2400" dirty="0">
                <a:latin typeface="Times New Roman" pitchFamily="18" charset="0"/>
              </a:rPr>
              <a:t>6. Предоставляет возможность реализации электронной подписи.</a:t>
            </a:r>
            <a:r>
              <a:rPr lang="ru-RU" dirty="0"/>
              <a:t> 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форма         </a:t>
            </a:r>
            <a:r>
              <a:rPr lang="en-US" sz="2400" dirty="0" smtClean="0"/>
              <a:t>6</a:t>
            </a:r>
            <a:r>
              <a:rPr lang="ru-RU" sz="2400" dirty="0" smtClean="0"/>
              <a:t>/30</a:t>
            </a:r>
            <a:endParaRPr lang="ru-RU" sz="2800" dirty="0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352839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1-ый шаг    </a:t>
            </a:r>
            <a:r>
              <a:rPr lang="en-US" sz="2400" dirty="0" smtClean="0"/>
              <a:t>7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14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 descr="E:\Dissertation\Master_dissertation\LaTeX\images\egt_t_modp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4680520" cy="52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2-ой шаг</a:t>
            </a:r>
            <a:r>
              <a:rPr lang="ru-RU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8</a:t>
            </a:r>
            <a:r>
              <a:rPr lang="ru-RU" sz="2400" dirty="0" smtClean="0"/>
              <a:t>/30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50" name="Picture 2" descr="E:\Dissertation\Master_dissertation\LaTeX\images\egt_t_eu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59"/>
            <a:ext cx="3528392" cy="5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3-ий шаг </a:t>
            </a:r>
            <a:r>
              <a:rPr lang="en-US" sz="3600" dirty="0" smtClean="0"/>
              <a:t>   </a:t>
            </a:r>
            <a:r>
              <a:rPr lang="en-US" sz="2400" dirty="0" smtClean="0"/>
              <a:t>9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3074" name="Picture 2" descr="E:\Dissertation\Master_dissertation\LaTeX\images\egt_t_modreve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5184576" cy="5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40834">
  <a:themeElements>
    <a:clrScheme name="01140834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0114083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140834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01140834</Template>
  <TotalTime>1037</TotalTime>
  <Words>737</Words>
  <Application>Microsoft Office PowerPoint</Application>
  <PresentationFormat>Экран (4:3)</PresentationFormat>
  <Paragraphs>80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01140834</vt:lpstr>
      <vt:lpstr>        Презентация          1/30</vt:lpstr>
      <vt:lpstr>Постановка задачи</vt:lpstr>
      <vt:lpstr>Постановка задачи</vt:lpstr>
      <vt:lpstr>Содержание отчёта                                                                      4/30</vt:lpstr>
      <vt:lpstr>Принципы работы алгоритма  Эль Гамаля                                                                      5/30</vt:lpstr>
      <vt:lpstr>Основная форма         6/30</vt:lpstr>
      <vt:lpstr>Режим обучения: 1-ый шаг    7/30</vt:lpstr>
      <vt:lpstr>Режим обучения: 2-ой шаг     8/30 </vt:lpstr>
      <vt:lpstr>Режим обучения: 3-ий шаг    9/30</vt:lpstr>
      <vt:lpstr>Режим обучения: 4-ый шаг    10/30</vt:lpstr>
      <vt:lpstr>Режим обучения: 5-ый шаг    11/30</vt:lpstr>
      <vt:lpstr>Режим обучения: 6-ой шаг     12/30</vt:lpstr>
      <vt:lpstr>Режим обучения: 7-ой шаг     13/30</vt:lpstr>
      <vt:lpstr>Режим обучения: 8-ой шаг        14/30</vt:lpstr>
      <vt:lpstr>Режим обучения: 9-ый шаг        15/30</vt:lpstr>
      <vt:lpstr>Режим обучения: 10-ый шаг       16/30</vt:lpstr>
      <vt:lpstr>Режим обучения: 11-ый шаг       17/30</vt:lpstr>
      <vt:lpstr>Режим обучения: 12-ый и 13-ый шаги        18/30</vt:lpstr>
      <vt:lpstr>Режим обучения: 14-ый шаг       19/30</vt:lpstr>
      <vt:lpstr>Режим обучения: 15-ый и 16-ый шаги       20/30</vt:lpstr>
      <vt:lpstr>Режим обучения: 17-ый шаг       21/30</vt:lpstr>
      <vt:lpstr>Режим обучения: Тест         22/30</vt:lpstr>
      <vt:lpstr>Режим обучения: Тест         23/30</vt:lpstr>
      <vt:lpstr>Режим обучения: Тест         24/30</vt:lpstr>
      <vt:lpstr>Режим обучения: Тест         25/30</vt:lpstr>
      <vt:lpstr>Режим обучения: Тест         26/30</vt:lpstr>
      <vt:lpstr>Результаты ответов            27/30</vt:lpstr>
      <vt:lpstr>Особенности программы     28/30</vt:lpstr>
      <vt:lpstr>Библиография               29/30</vt:lpstr>
      <vt:lpstr>Презентация PowerPoint</vt:lpstr>
    </vt:vector>
  </TitlesOfParts>
  <Company>505.ru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Админ</dc:creator>
  <cp:lastModifiedBy>Пользователь Windows</cp:lastModifiedBy>
  <cp:revision>92</cp:revision>
  <dcterms:created xsi:type="dcterms:W3CDTF">2009-06-22T10:49:55Z</dcterms:created>
  <dcterms:modified xsi:type="dcterms:W3CDTF">2018-05-31T17:14:06Z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TC011408341049</vt:lpwstr>
  </property>
</Properties>
</file>