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14747835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ipuzha, Bilahari" initials="MB" lastIdx="1" clrIdx="0">
    <p:extLst>
      <p:ext uri="{19B8F6BF-5375-455C-9EA6-DF929625EA0E}">
        <p15:presenceInfo xmlns:p15="http://schemas.microsoft.com/office/powerpoint/2012/main" userId="S::bimanipuzha@dsi.com::eb59a4b4-49dd-4dae-bb46-698183e420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2T14:52:18.383" idx="1">
    <p:pos x="10" y="10"/>
    <p:text>Color code teh dorred lines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5CB3A-414E-4B8B-BB39-D0F836FCBF18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77B0C-1622-47EC-84FF-73E5F31E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3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90EEA8-31CC-45DF-B38A-DC9C7F94EB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7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C645-1236-1AC1-6E45-A708615AC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0123-3E6E-BD56-6EAC-98CD9CEF3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48FBE-4C98-113D-7CFF-3FB551EA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1CFF-B629-4CFC-8BEF-8D36B80C2C1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A915-97F1-9DED-FB40-721D950C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1A582-28D4-BCD1-71EC-1917F8F3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4DC0-079E-4409-BF36-14E117F8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4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89A3-EC95-102F-B9EF-2DD4C35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54D88-30CB-7BA0-4219-05559EF5D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20B01-10D3-D968-3D0F-685D84B9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1CFF-B629-4CFC-8BEF-8D36B80C2C1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6698-1E76-C1DB-5447-E991C0A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AD346-D2C6-D88B-7725-C0AFFA4D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4DC0-079E-4409-BF36-14E117F8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FF9F8-FD10-5F2E-DD72-E5480A022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1762E-94A6-1D97-1F55-FCFE28E61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426D7-4B69-2A1C-1B5E-6E6B5546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1CFF-B629-4CFC-8BEF-8D36B80C2C1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DB38-21AA-5391-8F23-D125E58D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BAA87-5740-C1EC-9C1B-20DF039C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4DC0-079E-4409-BF36-14E117F8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96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 userDrawn="1"/>
        </p:nvGrpSpPr>
        <p:grpSpPr>
          <a:xfrm>
            <a:off x="0" y="1"/>
            <a:ext cx="11142133" cy="968722"/>
            <a:chOff x="0" y="-1"/>
            <a:chExt cx="8356600" cy="96872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52400"/>
            <a:ext cx="10483851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524000"/>
            <a:ext cx="10871200" cy="4724400"/>
          </a:xfrm>
        </p:spPr>
        <p:txBody>
          <a:bodyPr/>
          <a:lstStyle>
            <a:lvl1pPr marL="0" indent="0">
              <a:buFontTx/>
              <a:buNone/>
              <a:defRPr sz="2800">
                <a:latin typeface="Arial" pitchFamily="34" charset="0"/>
                <a:cs typeface="Arial" pitchFamily="34" charset="0"/>
              </a:defRPr>
            </a:lvl1pPr>
            <a:lvl2pPr marL="688975" indent="-231775">
              <a:buClr>
                <a:schemeClr val="accent2"/>
              </a:buClr>
              <a:buFont typeface="Arial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2pPr>
            <a:lvl3pPr marL="1027113" indent="-225425">
              <a:buClr>
                <a:schemeClr val="accent2"/>
              </a:buClr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3pPr>
            <a:lvl4pPr marL="1377950" indent="-238125">
              <a:buClr>
                <a:schemeClr val="accent2"/>
              </a:buCl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chemeClr val="accent2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8534" y="561536"/>
            <a:ext cx="10465093" cy="27666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ja-JP"/>
              <a:t>Click to edit text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3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96755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936">
          <p15:clr>
            <a:srgbClr val="FBAE40"/>
          </p15:clr>
        </p15:guide>
        <p15:guide id="2" pos="3840">
          <p15:clr>
            <a:srgbClr val="FBAE40"/>
          </p15:clr>
        </p15:guide>
        <p15:guide id="3" pos="384">
          <p15:clr>
            <a:srgbClr val="FBAE40"/>
          </p15:clr>
        </p15:guide>
        <p15:guide id="4" pos="7296">
          <p15:clr>
            <a:srgbClr val="FBAE40"/>
          </p15:clr>
        </p15:guide>
        <p15:guide id="5" orient="horz" pos="960">
          <p15:clr>
            <a:srgbClr val="FBAE40"/>
          </p15:clr>
        </p15:guide>
        <p15:guide id="6" orient="horz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1A7B-35FA-857A-1605-47897258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2685-5151-C261-AEDE-96D3844CF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AAABE-362A-684B-C335-523D6A43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1CFF-B629-4CFC-8BEF-8D36B80C2C1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5754-8564-26E8-A5B7-BB3FCB52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A9911-222B-801A-340F-DF79B756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4DC0-079E-4409-BF36-14E117F8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24C6-D3E1-C37A-6887-02FD2F30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8059-6DB2-599C-6128-5ABC48339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C82E1-4F40-B6FB-740F-FA662689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1CFF-B629-4CFC-8BEF-8D36B80C2C1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AE173-4B93-B15E-84B0-B3F1EB9D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AC4B4-FC4D-0646-48B0-823F8CEF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4DC0-079E-4409-BF36-14E117F8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1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765B-59B4-C781-F792-2BDB9021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85D71-7435-78BD-AFE9-1DB8AE427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41FDC-207C-F4E9-0559-4A7D90A4F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1F6F7-E0E1-6381-5318-1A35279C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1CFF-B629-4CFC-8BEF-8D36B80C2C1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DD6E2-10E9-74BD-B41B-E971A0BA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0E2DF-3B9D-6FCC-ED6A-4B768D31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4DC0-079E-4409-BF36-14E117F8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1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76B9-6D1A-FE2A-49DD-FE8961BE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1E210-74DF-4BEE-53CF-EA1AC7C22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6AB4F-0B93-1D7D-F026-8EF7C9CFA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5780C-9BF0-144E-5A7F-4DEC70744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9F233-3F54-EFF6-59D7-8BE4AAB2A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57AFF-B4E9-72F6-B602-5B20BE78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1CFF-B629-4CFC-8BEF-8D36B80C2C1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48180-1878-AC7D-F2C1-1908F786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8B6E6-D022-D798-9A9A-72D52174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4DC0-079E-4409-BF36-14E117F8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413B-35E9-9CFA-F8C7-14EAB16C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2AA34-191C-7035-6E00-EB6700F1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1CFF-B629-4CFC-8BEF-8D36B80C2C1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7F2AE-5215-6B31-B5F9-1ED7DED8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22FFB-4624-BE1E-46C1-87CBC40E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4DC0-079E-4409-BF36-14E117F8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2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8C5D-97ED-FFEE-B780-497EDD44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1CFF-B629-4CFC-8BEF-8D36B80C2C1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96F50-A4A1-4E7F-626A-C16B3849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F389C-09FE-044A-F303-50578860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4DC0-079E-4409-BF36-14E117F8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7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5887-CC61-9132-D0A2-E2526D4F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9267-7D9D-9AAD-D6DE-2B69BEB0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28597-69AD-7183-59BF-CC76A07B4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76FCB-ACF1-7BB6-3C0E-4AB75134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1CFF-B629-4CFC-8BEF-8D36B80C2C1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BE679-D7F1-49B5-300E-F264249F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15C78-7038-1D0F-6EE9-9618A563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4DC0-079E-4409-BF36-14E117F8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3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B2B4-7D48-8D9B-D5D1-C0E1070B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8A75E-2775-F3B0-4AFC-4C5CDB4C7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7F45F-BE6E-70B6-CF3A-5BD695ADE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EF9E-1446-B19A-8806-991A2E85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1CFF-B629-4CFC-8BEF-8D36B80C2C1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B7CBC-2CDB-1099-0866-3EF83DA0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B73AA-CD1E-5E8B-2729-0E7E61B2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4DC0-079E-4409-BF36-14E117F8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2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C5F67-9841-0B46-2C8A-1F7F78C0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2EAF9-5DD0-3825-3A4D-D35E1AB2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337C8-8B01-FAD3-8073-F88903ABF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1CFF-B629-4CFC-8BEF-8D36B80C2C17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501E-1781-054D-0703-76655190A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C4E7-A5C3-055B-C230-851521144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4DC0-079E-4409-BF36-14E117F8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4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comments" Target="../comments/comment1.xml"/><Relationship Id="rId8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A2C8-38A1-ADB0-C9FD-96BBF4C18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7067A-BA4E-D869-6BCB-DEE3367B1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7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1F03-2BED-0237-689C-6C964D1C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152400"/>
            <a:ext cx="10483851" cy="457200"/>
          </a:xfrm>
        </p:spPr>
        <p:txBody>
          <a:bodyPr/>
          <a:lstStyle/>
          <a:p>
            <a:r>
              <a:rPr lang="en-US"/>
              <a:t>Solution Architecture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35E7A13-CA2B-2400-FF83-A387D30D57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82CD4F-AE32-53E3-75FE-03B552AE0C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737600" y="6550304"/>
            <a:ext cx="2844800" cy="171171"/>
          </a:xfrm>
        </p:spPr>
        <p:txBody>
          <a:bodyPr/>
          <a:lstStyle/>
          <a:p>
            <a:fld id="{CFA9C6AD-F5D9-4909-94C3-E6A9EFC35C84}" type="slidenum">
              <a:rPr lang="en-US" dirty="0" smtClean="0"/>
              <a:pPr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DA6D4-258F-98C4-23B0-9643EFEE8BEA}"/>
              </a:ext>
            </a:extLst>
          </p:cNvPr>
          <p:cNvSpPr/>
          <p:nvPr/>
        </p:nvSpPr>
        <p:spPr>
          <a:xfrm>
            <a:off x="2482620" y="1160853"/>
            <a:ext cx="6891633" cy="538944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48D92-11D9-07C4-7026-CDC312F05AC4}"/>
              </a:ext>
            </a:extLst>
          </p:cNvPr>
          <p:cNvSpPr/>
          <p:nvPr/>
        </p:nvSpPr>
        <p:spPr>
          <a:xfrm>
            <a:off x="4372783" y="1962198"/>
            <a:ext cx="1760832" cy="144665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App Service</a:t>
            </a:r>
          </a:p>
        </p:txBody>
      </p:sp>
      <p:pic>
        <p:nvPicPr>
          <p:cNvPr id="19" name="Graphic 22">
            <a:extLst>
              <a:ext uri="{FF2B5EF4-FFF2-40B4-BE49-F238E27FC236}">
                <a16:creationId xmlns:a16="http://schemas.microsoft.com/office/drawing/2014/main" id="{AF38CD1F-5C74-F2F2-849E-50C576CC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187622" y="31845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39">
            <a:extLst>
              <a:ext uri="{FF2B5EF4-FFF2-40B4-BE49-F238E27FC236}">
                <a16:creationId xmlns:a16="http://schemas.microsoft.com/office/drawing/2014/main" id="{3261639A-8501-0DEB-3547-AC1098306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684" y="3580103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438100-C9D1-D1A3-303E-4B640FA617E9}"/>
              </a:ext>
            </a:extLst>
          </p:cNvPr>
          <p:cNvSpPr/>
          <p:nvPr/>
        </p:nvSpPr>
        <p:spPr>
          <a:xfrm>
            <a:off x="4692750" y="2526896"/>
            <a:ext cx="1073467" cy="3644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      Frontend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00759B5-5478-AFE7-A980-93F8B722365D}"/>
              </a:ext>
            </a:extLst>
          </p:cNvPr>
          <p:cNvSpPr/>
          <p:nvPr/>
        </p:nvSpPr>
        <p:spPr>
          <a:xfrm>
            <a:off x="4692750" y="2961779"/>
            <a:ext cx="1073467" cy="3644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      Backend</a:t>
            </a: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CFCDFAF4-4264-6E08-0709-4C516CD70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889" y="2937305"/>
            <a:ext cx="4000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D0923A07-9755-EF72-8D8D-77051D298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03" y="2526896"/>
            <a:ext cx="4191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EBAD73C-FDE2-ABBA-D09A-89077963B897}"/>
              </a:ext>
            </a:extLst>
          </p:cNvPr>
          <p:cNvSpPr/>
          <p:nvPr/>
        </p:nvSpPr>
        <p:spPr>
          <a:xfrm>
            <a:off x="6602111" y="1933573"/>
            <a:ext cx="2314896" cy="14954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OpenAI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D41B40-0677-C0FE-45CD-FFA6DE6968A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133615" y="2685527"/>
            <a:ext cx="468496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1">
            <a:extLst>
              <a:ext uri="{FF2B5EF4-FFF2-40B4-BE49-F238E27FC236}">
                <a16:creationId xmlns:a16="http://schemas.microsoft.com/office/drawing/2014/main" id="{B9978205-D7F3-ACAA-F675-52547F54E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337" y="4003620"/>
            <a:ext cx="14014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Azure Active Directory</a:t>
            </a:r>
          </a:p>
        </p:txBody>
      </p:sp>
      <p:cxnSp>
        <p:nvCxnSpPr>
          <p:cNvPr id="46" name="Straight Arrow Connector 36">
            <a:extLst>
              <a:ext uri="{FF2B5EF4-FFF2-40B4-BE49-F238E27FC236}">
                <a16:creationId xmlns:a16="http://schemas.microsoft.com/office/drawing/2014/main" id="{1A87D4DA-461F-7074-8F60-4471FE6E7169}"/>
              </a:ext>
            </a:extLst>
          </p:cNvPr>
          <p:cNvCxnSpPr>
            <a:cxnSpLocks/>
            <a:stCxn id="109" idx="3"/>
            <a:endCxn id="7" idx="1"/>
          </p:cNvCxnSpPr>
          <p:nvPr/>
        </p:nvCxnSpPr>
        <p:spPr>
          <a:xfrm flipV="1">
            <a:off x="3662918" y="2685527"/>
            <a:ext cx="709865" cy="71576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B53A518-139A-E20C-9B2E-233F5633BC30}"/>
              </a:ext>
            </a:extLst>
          </p:cNvPr>
          <p:cNvSpPr/>
          <p:nvPr/>
        </p:nvSpPr>
        <p:spPr>
          <a:xfrm>
            <a:off x="4372783" y="3872023"/>
            <a:ext cx="1772615" cy="220078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Cognitive Search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3579B6-5423-EAE2-2257-65778AAD95B0}"/>
              </a:ext>
            </a:extLst>
          </p:cNvPr>
          <p:cNvSpPr/>
          <p:nvPr/>
        </p:nvSpPr>
        <p:spPr>
          <a:xfrm>
            <a:off x="6527324" y="4593550"/>
            <a:ext cx="2282780" cy="1183789"/>
          </a:xfrm>
          <a:prstGeom prst="rect">
            <a:avLst/>
          </a:prstGeom>
          <a:noFill/>
          <a:ln w="15875">
            <a:solidFill>
              <a:srgbClr val="7D8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Data Sources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9727E90E-2FE2-183E-4F22-9FDF5F43AC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527324" y="4602620"/>
            <a:ext cx="410544" cy="410544"/>
          </a:xfrm>
          <a:prstGeom prst="rect">
            <a:avLst/>
          </a:prstGeom>
        </p:spPr>
      </p:pic>
      <p:pic>
        <p:nvPicPr>
          <p:cNvPr id="66" name="Graphic 16">
            <a:extLst>
              <a:ext uri="{FF2B5EF4-FFF2-40B4-BE49-F238E27FC236}">
                <a16:creationId xmlns:a16="http://schemas.microsoft.com/office/drawing/2014/main" id="{5EFAD7C9-7FC8-77EE-ADA6-59F4939C2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7439205" y="5111653"/>
            <a:ext cx="410544" cy="41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33">
            <a:extLst>
              <a:ext uri="{FF2B5EF4-FFF2-40B4-BE49-F238E27FC236}">
                <a16:creationId xmlns:a16="http://schemas.microsoft.com/office/drawing/2014/main" id="{C4575181-03DB-3133-C249-B30F19954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0608" y="5521446"/>
            <a:ext cx="105621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</a:p>
        </p:txBody>
      </p:sp>
      <p:sp>
        <p:nvSpPr>
          <p:cNvPr id="68" name="TextBox 28">
            <a:extLst>
              <a:ext uri="{FF2B5EF4-FFF2-40B4-BE49-F238E27FC236}">
                <a16:creationId xmlns:a16="http://schemas.microsoft.com/office/drawing/2014/main" id="{A7CBCD4C-1802-92BC-1407-16C6A7B88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9749" y="5511117"/>
            <a:ext cx="10731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69" name="TextBox 28">
            <a:extLst>
              <a:ext uri="{FF2B5EF4-FFF2-40B4-BE49-F238E27FC236}">
                <a16:creationId xmlns:a16="http://schemas.microsoft.com/office/drawing/2014/main" id="{E821F80E-F809-43B0-81BE-3755CDAE8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742" y="5511117"/>
            <a:ext cx="10731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>
                <a:latin typeface="Arial" panose="020B0604020202020204" pitchFamily="34" charset="0"/>
                <a:cs typeface="Arial" panose="020B0604020202020204" pitchFamily="34" charset="0"/>
              </a:rPr>
              <a:t>Blob Storage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E4D62E-4C77-CC5E-EAB6-C3782DAEBC6F}"/>
              </a:ext>
            </a:extLst>
          </p:cNvPr>
          <p:cNvCxnSpPr>
            <a:cxnSpLocks/>
            <a:stCxn id="81" idx="0"/>
          </p:cNvCxnSpPr>
          <p:nvPr/>
        </p:nvCxnSpPr>
        <p:spPr>
          <a:xfrm>
            <a:off x="2817747" y="3397529"/>
            <a:ext cx="238567" cy="751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aphic 440">
            <a:extLst>
              <a:ext uri="{FF2B5EF4-FFF2-40B4-BE49-F238E27FC236}">
                <a16:creationId xmlns:a16="http://schemas.microsoft.com/office/drawing/2014/main" id="{C0EBE071-0E50-268C-FCC3-FF026F2265FD}"/>
              </a:ext>
            </a:extLst>
          </p:cNvPr>
          <p:cNvGrpSpPr>
            <a:grpSpLocks noChangeAspect="1"/>
          </p:cNvGrpSpPr>
          <p:nvPr/>
        </p:nvGrpSpPr>
        <p:grpSpPr>
          <a:xfrm>
            <a:off x="2204125" y="3131399"/>
            <a:ext cx="627183" cy="508527"/>
            <a:chOff x="939824" y="4242728"/>
            <a:chExt cx="352425" cy="285750"/>
          </a:xfrm>
          <a:solidFill>
            <a:schemeClr val="bg1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1B7068B-EB77-AF42-A788-564DCC8CA061}"/>
                </a:ext>
              </a:extLst>
            </p:cNvPr>
            <p:cNvSpPr/>
            <p:nvPr/>
          </p:nvSpPr>
          <p:spPr>
            <a:xfrm>
              <a:off x="1096315" y="4340836"/>
              <a:ext cx="142875" cy="180975"/>
            </a:xfrm>
            <a:custGeom>
              <a:avLst/>
              <a:gdLst>
                <a:gd name="connsiteX0" fmla="*/ 149262 w 142875"/>
                <a:gd name="connsiteY0" fmla="*/ 37147 h 180975"/>
                <a:gd name="connsiteX1" fmla="*/ 75919 w 142875"/>
                <a:gd name="connsiteY1" fmla="*/ 0 h 180975"/>
                <a:gd name="connsiteX2" fmla="*/ 2577 w 142875"/>
                <a:gd name="connsiteY2" fmla="*/ 37147 h 180975"/>
                <a:gd name="connsiteX3" fmla="*/ 75919 w 142875"/>
                <a:gd name="connsiteY3" fmla="*/ 181928 h 180975"/>
                <a:gd name="connsiteX4" fmla="*/ 149262 w 142875"/>
                <a:gd name="connsiteY4" fmla="*/ 3714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80975">
                  <a:moveTo>
                    <a:pt x="149262" y="37147"/>
                  </a:moveTo>
                  <a:cubicBezTo>
                    <a:pt x="104494" y="32385"/>
                    <a:pt x="75919" y="0"/>
                    <a:pt x="75919" y="0"/>
                  </a:cubicBezTo>
                  <a:cubicBezTo>
                    <a:pt x="75919" y="0"/>
                    <a:pt x="47344" y="32385"/>
                    <a:pt x="2577" y="37147"/>
                  </a:cubicBezTo>
                  <a:cubicBezTo>
                    <a:pt x="2577" y="37147"/>
                    <a:pt x="-21236" y="118110"/>
                    <a:pt x="75919" y="181928"/>
                  </a:cubicBezTo>
                  <a:cubicBezTo>
                    <a:pt x="173074" y="118110"/>
                    <a:pt x="149262" y="37147"/>
                    <a:pt x="149262" y="37147"/>
                  </a:cubicBezTo>
                  <a:close/>
                </a:path>
              </a:pathLst>
            </a:custGeom>
            <a:grpFill/>
            <a:ln w="19050" cap="rnd">
              <a:solidFill>
                <a:schemeClr val="bg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0907A2A-2E00-3590-82BC-F4F4D75A6370}"/>
                </a:ext>
              </a:extLst>
            </p:cNvPr>
            <p:cNvSpPr/>
            <p:nvPr/>
          </p:nvSpPr>
          <p:spPr>
            <a:xfrm>
              <a:off x="1181759" y="4377031"/>
              <a:ext cx="38100" cy="104775"/>
            </a:xfrm>
            <a:custGeom>
              <a:avLst/>
              <a:gdLst>
                <a:gd name="connsiteX0" fmla="*/ 0 w 38100"/>
                <a:gd name="connsiteY0" fmla="*/ 113348 h 104775"/>
                <a:gd name="connsiteX1" fmla="*/ 41910 w 38100"/>
                <a:gd name="connsiteY1" fmla="*/ 20955 h 104775"/>
                <a:gd name="connsiteX2" fmla="*/ 1905 w 38100"/>
                <a:gd name="connsiteY2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04775">
                  <a:moveTo>
                    <a:pt x="0" y="113348"/>
                  </a:moveTo>
                  <a:cubicBezTo>
                    <a:pt x="48578" y="70485"/>
                    <a:pt x="41910" y="20955"/>
                    <a:pt x="41910" y="20955"/>
                  </a:cubicBezTo>
                  <a:cubicBezTo>
                    <a:pt x="25718" y="16192"/>
                    <a:pt x="12383" y="8572"/>
                    <a:pt x="1905" y="0"/>
                  </a:cubicBezTo>
                </a:path>
              </a:pathLst>
            </a:custGeom>
            <a:grpFill/>
            <a:ln w="19050" cap="rnd">
              <a:solidFill>
                <a:schemeClr val="bg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72DCB92-0AD4-807A-7451-EE4A0FD51115}"/>
                </a:ext>
              </a:extLst>
            </p:cNvPr>
            <p:cNvSpPr/>
            <p:nvPr/>
          </p:nvSpPr>
          <p:spPr>
            <a:xfrm>
              <a:off x="946491" y="4247491"/>
              <a:ext cx="333375" cy="200025"/>
            </a:xfrm>
            <a:custGeom>
              <a:avLst/>
              <a:gdLst>
                <a:gd name="connsiteX0" fmla="*/ 338138 w 333375"/>
                <a:gd name="connsiteY0" fmla="*/ 144780 h 200025"/>
                <a:gd name="connsiteX1" fmla="*/ 284798 w 333375"/>
                <a:gd name="connsiteY1" fmla="*/ 86678 h 200025"/>
                <a:gd name="connsiteX2" fmla="*/ 284798 w 333375"/>
                <a:gd name="connsiteY2" fmla="*/ 85725 h 200025"/>
                <a:gd name="connsiteX3" fmla="*/ 216218 w 333375"/>
                <a:gd name="connsiteY3" fmla="*/ 17145 h 200025"/>
                <a:gd name="connsiteX4" fmla="*/ 189548 w 333375"/>
                <a:gd name="connsiteY4" fmla="*/ 22860 h 200025"/>
                <a:gd name="connsiteX5" fmla="*/ 133350 w 333375"/>
                <a:gd name="connsiteY5" fmla="*/ 0 h 200025"/>
                <a:gd name="connsiteX6" fmla="*/ 52388 w 333375"/>
                <a:gd name="connsiteY6" fmla="*/ 80963 h 200025"/>
                <a:gd name="connsiteX7" fmla="*/ 55245 w 333375"/>
                <a:gd name="connsiteY7" fmla="*/ 100965 h 200025"/>
                <a:gd name="connsiteX8" fmla="*/ 50483 w 333375"/>
                <a:gd name="connsiteY8" fmla="*/ 100965 h 200025"/>
                <a:gd name="connsiteX9" fmla="*/ 0 w 333375"/>
                <a:gd name="connsiteY9" fmla="*/ 151448 h 200025"/>
                <a:gd name="connsiteX10" fmla="*/ 50483 w 333375"/>
                <a:gd name="connsiteY10" fmla="*/ 201930 h 200025"/>
                <a:gd name="connsiteX11" fmla="*/ 76200 w 333375"/>
                <a:gd name="connsiteY11" fmla="*/ 201930 h 200025"/>
                <a:gd name="connsiteX12" fmla="*/ 160973 w 333375"/>
                <a:gd name="connsiteY12" fmla="*/ 201930 h 200025"/>
                <a:gd name="connsiteX13" fmla="*/ 152400 w 333375"/>
                <a:gd name="connsiteY13" fmla="*/ 129540 h 200025"/>
                <a:gd name="connsiteX14" fmla="*/ 225743 w 333375"/>
                <a:gd name="connsiteY14" fmla="*/ 92393 h 200025"/>
                <a:gd name="connsiteX15" fmla="*/ 299085 w 333375"/>
                <a:gd name="connsiteY15" fmla="*/ 129540 h 200025"/>
                <a:gd name="connsiteX16" fmla="*/ 291465 w 333375"/>
                <a:gd name="connsiteY16" fmla="*/ 200978 h 200025"/>
                <a:gd name="connsiteX17" fmla="*/ 320040 w 333375"/>
                <a:gd name="connsiteY17" fmla="*/ 185738 h 200025"/>
                <a:gd name="connsiteX18" fmla="*/ 338138 w 333375"/>
                <a:gd name="connsiteY18" fmla="*/ 1447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375" h="200025">
                  <a:moveTo>
                    <a:pt x="338138" y="144780"/>
                  </a:moveTo>
                  <a:cubicBezTo>
                    <a:pt x="338138" y="114300"/>
                    <a:pt x="314325" y="88583"/>
                    <a:pt x="284798" y="86678"/>
                  </a:cubicBezTo>
                  <a:cubicBezTo>
                    <a:pt x="284798" y="86678"/>
                    <a:pt x="284798" y="86678"/>
                    <a:pt x="284798" y="85725"/>
                  </a:cubicBezTo>
                  <a:cubicBezTo>
                    <a:pt x="284798" y="47625"/>
                    <a:pt x="254318" y="17145"/>
                    <a:pt x="216218" y="17145"/>
                  </a:cubicBezTo>
                  <a:cubicBezTo>
                    <a:pt x="206693" y="17145"/>
                    <a:pt x="197168" y="19050"/>
                    <a:pt x="189548" y="22860"/>
                  </a:cubicBezTo>
                  <a:cubicBezTo>
                    <a:pt x="175260" y="8573"/>
                    <a:pt x="155258" y="0"/>
                    <a:pt x="133350" y="0"/>
                  </a:cubicBezTo>
                  <a:cubicBezTo>
                    <a:pt x="88583" y="0"/>
                    <a:pt x="52388" y="36195"/>
                    <a:pt x="52388" y="80963"/>
                  </a:cubicBezTo>
                  <a:cubicBezTo>
                    <a:pt x="52388" y="87630"/>
                    <a:pt x="53340" y="94298"/>
                    <a:pt x="55245" y="100965"/>
                  </a:cubicBezTo>
                  <a:cubicBezTo>
                    <a:pt x="53340" y="100965"/>
                    <a:pt x="52388" y="100965"/>
                    <a:pt x="50483" y="100965"/>
                  </a:cubicBezTo>
                  <a:cubicBezTo>
                    <a:pt x="22860" y="100965"/>
                    <a:pt x="0" y="123825"/>
                    <a:pt x="0" y="151448"/>
                  </a:cubicBezTo>
                  <a:cubicBezTo>
                    <a:pt x="0" y="179070"/>
                    <a:pt x="22860" y="201930"/>
                    <a:pt x="50483" y="201930"/>
                  </a:cubicBezTo>
                  <a:lnTo>
                    <a:pt x="76200" y="201930"/>
                  </a:lnTo>
                  <a:lnTo>
                    <a:pt x="160973" y="201930"/>
                  </a:lnTo>
                  <a:cubicBezTo>
                    <a:pt x="142875" y="161925"/>
                    <a:pt x="152400" y="129540"/>
                    <a:pt x="152400" y="129540"/>
                  </a:cubicBezTo>
                  <a:cubicBezTo>
                    <a:pt x="197168" y="124778"/>
                    <a:pt x="225743" y="92393"/>
                    <a:pt x="225743" y="92393"/>
                  </a:cubicBezTo>
                  <a:cubicBezTo>
                    <a:pt x="225743" y="92393"/>
                    <a:pt x="254318" y="124778"/>
                    <a:pt x="299085" y="129540"/>
                  </a:cubicBezTo>
                  <a:cubicBezTo>
                    <a:pt x="299085" y="129540"/>
                    <a:pt x="308610" y="161925"/>
                    <a:pt x="291465" y="200978"/>
                  </a:cubicBezTo>
                  <a:cubicBezTo>
                    <a:pt x="300990" y="199073"/>
                    <a:pt x="309563" y="195263"/>
                    <a:pt x="320040" y="185738"/>
                  </a:cubicBezTo>
                  <a:cubicBezTo>
                    <a:pt x="330518" y="176213"/>
                    <a:pt x="338138" y="160973"/>
                    <a:pt x="338138" y="144780"/>
                  </a:cubicBezTo>
                  <a:close/>
                </a:path>
              </a:pathLst>
            </a:custGeom>
            <a:grpFill/>
            <a:ln w="19050" cap="rnd">
              <a:solidFill>
                <a:schemeClr val="bg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535557-3628-CB3A-7711-B0CCCB6B2621}"/>
              </a:ext>
            </a:extLst>
          </p:cNvPr>
          <p:cNvCxnSpPr>
            <a:cxnSpLocks/>
            <a:stCxn id="19" idx="3"/>
            <a:endCxn id="81" idx="9"/>
          </p:cNvCxnSpPr>
          <p:nvPr/>
        </p:nvCxnSpPr>
        <p:spPr>
          <a:xfrm flipV="1">
            <a:off x="1644822" y="3409395"/>
            <a:ext cx="571168" cy="3708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Graphic 84">
            <a:extLst>
              <a:ext uri="{FF2B5EF4-FFF2-40B4-BE49-F238E27FC236}">
                <a16:creationId xmlns:a16="http://schemas.microsoft.com/office/drawing/2014/main" id="{66158287-419E-33B2-7A3D-D8C52420AB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33868" y="2702073"/>
            <a:ext cx="261333" cy="261333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401C40F-09B8-48E6-C015-0AC809CCB7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21" y="1243045"/>
            <a:ext cx="205103" cy="205103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3305BFED-E700-100F-F757-D4CA7612F9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35206" y="2035551"/>
            <a:ext cx="327927" cy="327927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C40FD4E5-5044-916D-A98B-96652F4852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89295" y="5511117"/>
            <a:ext cx="367016" cy="367016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DD486553-E33F-762E-EA9B-5C7CAB686E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35206" y="3933784"/>
            <a:ext cx="350554" cy="350554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D9DE3830-D873-614F-CA92-6DEDA01453C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5055456" y="4459645"/>
            <a:ext cx="348247" cy="348247"/>
          </a:xfrm>
          <a:prstGeom prst="rect">
            <a:avLst/>
          </a:prstGeom>
        </p:spPr>
      </p:pic>
      <p:sp>
        <p:nvSpPr>
          <p:cNvPr id="95" name="TextBox 24">
            <a:extLst>
              <a:ext uri="{FF2B5EF4-FFF2-40B4-BE49-F238E27FC236}">
                <a16:creationId xmlns:a16="http://schemas.microsoft.com/office/drawing/2014/main" id="{500E54E2-4B31-842E-74E2-E380C3226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328" y="4766127"/>
            <a:ext cx="139485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Indexers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1141DA0D-044A-09BF-253A-87B41E9995D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34197" y="4989991"/>
            <a:ext cx="313450" cy="313450"/>
          </a:xfrm>
          <a:prstGeom prst="rect">
            <a:avLst/>
          </a:prstGeom>
        </p:spPr>
      </p:pic>
      <p:sp>
        <p:nvSpPr>
          <p:cNvPr id="97" name="TextBox 24">
            <a:extLst>
              <a:ext uri="{FF2B5EF4-FFF2-40B4-BE49-F238E27FC236}">
                <a16:creationId xmlns:a16="http://schemas.microsoft.com/office/drawing/2014/main" id="{070B90B2-ACD5-7A75-0186-60E0DCEF2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559" y="5258753"/>
            <a:ext cx="139485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98" name="TextBox 24">
            <a:extLst>
              <a:ext uri="{FF2B5EF4-FFF2-40B4-BE49-F238E27FC236}">
                <a16:creationId xmlns:a16="http://schemas.microsoft.com/office/drawing/2014/main" id="{9B716F25-A286-72CA-FB03-8FDC0A0CB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5772" y="5793044"/>
            <a:ext cx="139485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Search API</a:t>
            </a: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C6AEBC91-D540-7FFE-5D25-D9B3A107B9A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624571" y="1968418"/>
            <a:ext cx="378024" cy="378024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18B85E91-71ED-63B8-EED9-36793B716E9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792467" y="2526896"/>
            <a:ext cx="457200" cy="457200"/>
          </a:xfrm>
          <a:prstGeom prst="rect">
            <a:avLst/>
          </a:prstGeom>
        </p:spPr>
      </p:pic>
      <p:sp>
        <p:nvSpPr>
          <p:cNvPr id="101" name="TextBox 24">
            <a:extLst>
              <a:ext uri="{FF2B5EF4-FFF2-40B4-BE49-F238E27FC236}">
                <a16:creationId xmlns:a16="http://schemas.microsoft.com/office/drawing/2014/main" id="{40311DA9-9BA8-EFC9-58E3-48FD78BA2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49" y="2972402"/>
            <a:ext cx="1394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AI</a:t>
            </a:r>
          </a:p>
          <a:p>
            <a:pPr algn="ctr" eaLnBrk="1" hangingPunct="1"/>
            <a:r>
              <a:rPr lang="en-US" altLang="en-US" sz="9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MODELS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0ADF088A-5063-BFE1-9FC8-F13C7E8AAD61}"/>
              </a:ext>
            </a:extLst>
          </p:cNvPr>
          <p:cNvSpPr/>
          <p:nvPr/>
        </p:nvSpPr>
        <p:spPr>
          <a:xfrm>
            <a:off x="7475243" y="2457868"/>
            <a:ext cx="860366" cy="2450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GPT 4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0887BE4-72BD-E84F-4938-625233E2EF9A}"/>
              </a:ext>
            </a:extLst>
          </p:cNvPr>
          <p:cNvSpPr/>
          <p:nvPr/>
        </p:nvSpPr>
        <p:spPr>
          <a:xfrm>
            <a:off x="7487243" y="2768630"/>
            <a:ext cx="855346" cy="2445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GPT 3.5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E2AF037-C654-80FE-4E22-8F3D5104567C}"/>
              </a:ext>
            </a:extLst>
          </p:cNvPr>
          <p:cNvSpPr/>
          <p:nvPr/>
        </p:nvSpPr>
        <p:spPr>
          <a:xfrm>
            <a:off x="7482223" y="3099661"/>
            <a:ext cx="860366" cy="2450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AA296240-FF73-D8B3-707C-9C26EB9410B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682640" y="5115415"/>
            <a:ext cx="381000" cy="381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8C636A59-25F6-A2A1-6B24-BDE6C9E1A42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196818" y="5127625"/>
            <a:ext cx="338851" cy="338851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6B2E2F01-64C4-60F8-6339-A33461FAA40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074986" y="4459645"/>
            <a:ext cx="593280" cy="562252"/>
          </a:xfrm>
          <a:prstGeom prst="rect">
            <a:avLst/>
          </a:prstGeom>
        </p:spPr>
      </p:pic>
      <p:pic>
        <p:nvPicPr>
          <p:cNvPr id="109" name="Picture 108" descr="A blue cloud with a key&#10;&#10;Description automatically generated">
            <a:extLst>
              <a:ext uri="{FF2B5EF4-FFF2-40B4-BE49-F238E27FC236}">
                <a16:creationId xmlns:a16="http://schemas.microsoft.com/office/drawing/2014/main" id="{A251CB24-19B5-5C06-3025-59FAF4A2619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67" y="3237730"/>
            <a:ext cx="572451" cy="327115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FA60F7A-D0A3-9428-A09A-CDA31AA412E7}"/>
              </a:ext>
            </a:extLst>
          </p:cNvPr>
          <p:cNvCxnSpPr>
            <a:cxnSpLocks/>
            <a:stCxn id="45" idx="0"/>
            <a:endCxn id="109" idx="2"/>
          </p:cNvCxnSpPr>
          <p:nvPr/>
        </p:nvCxnSpPr>
        <p:spPr>
          <a:xfrm flipH="1" flipV="1">
            <a:off x="3376693" y="3564845"/>
            <a:ext cx="5394" cy="438775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">
            <a:extLst>
              <a:ext uri="{FF2B5EF4-FFF2-40B4-BE49-F238E27FC236}">
                <a16:creationId xmlns:a16="http://schemas.microsoft.com/office/drawing/2014/main" id="{5B766442-2FD4-04BC-44F1-D01BB39F0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4182" y="2774636"/>
            <a:ext cx="14014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Single Sign On </a:t>
            </a:r>
          </a:p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(SSO)</a:t>
            </a:r>
          </a:p>
        </p:txBody>
      </p:sp>
      <p:cxnSp>
        <p:nvCxnSpPr>
          <p:cNvPr id="129" name="Straight Arrow Connector 1138">
            <a:extLst>
              <a:ext uri="{FF2B5EF4-FFF2-40B4-BE49-F238E27FC236}">
                <a16:creationId xmlns:a16="http://schemas.microsoft.com/office/drawing/2014/main" id="{51A750CF-82F3-1B17-CF19-18CA13CB7108}"/>
              </a:ext>
            </a:extLst>
          </p:cNvPr>
          <p:cNvCxnSpPr>
            <a:cxnSpLocks/>
          </p:cNvCxnSpPr>
          <p:nvPr/>
        </p:nvCxnSpPr>
        <p:spPr>
          <a:xfrm flipH="1">
            <a:off x="6133615" y="5248202"/>
            <a:ext cx="380065" cy="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138">
            <a:extLst>
              <a:ext uri="{FF2B5EF4-FFF2-40B4-BE49-F238E27FC236}">
                <a16:creationId xmlns:a16="http://schemas.microsoft.com/office/drawing/2014/main" id="{FF0EF659-C64F-FE52-17F4-81ADF89EB5AB}"/>
              </a:ext>
            </a:extLst>
          </p:cNvPr>
          <p:cNvCxnSpPr>
            <a:cxnSpLocks/>
          </p:cNvCxnSpPr>
          <p:nvPr/>
        </p:nvCxnSpPr>
        <p:spPr>
          <a:xfrm>
            <a:off x="9998796" y="1859931"/>
            <a:ext cx="284494" cy="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0647628-215F-2D62-B75A-F991A526D09A}"/>
              </a:ext>
            </a:extLst>
          </p:cNvPr>
          <p:cNvCxnSpPr>
            <a:cxnSpLocks/>
          </p:cNvCxnSpPr>
          <p:nvPr/>
        </p:nvCxnSpPr>
        <p:spPr>
          <a:xfrm flipH="1">
            <a:off x="9998796" y="2199514"/>
            <a:ext cx="284494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2CFF110-C745-6FD3-F7C5-169F76C4D531}"/>
              </a:ext>
            </a:extLst>
          </p:cNvPr>
          <p:cNvSpPr txBox="1"/>
          <p:nvPr/>
        </p:nvSpPr>
        <p:spPr>
          <a:xfrm>
            <a:off x="10308610" y="1734687"/>
            <a:ext cx="1809393" cy="27666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>
                <a:latin typeface="Arial" pitchFamily="34" charset="0"/>
                <a:ea typeface="+mj-ea"/>
                <a:cs typeface="Arial" pitchFamily="34" charset="0"/>
              </a:rPr>
              <a:t>(use case specific flow)</a:t>
            </a:r>
            <a:endParaRPr kumimoji="0" lang="en-I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63CAFA7-1DF1-1E06-7F82-BFB06C6856D8}"/>
              </a:ext>
            </a:extLst>
          </p:cNvPr>
          <p:cNvSpPr txBox="1"/>
          <p:nvPr/>
        </p:nvSpPr>
        <p:spPr>
          <a:xfrm>
            <a:off x="10308610" y="2071845"/>
            <a:ext cx="914400" cy="17117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(Core app flow)</a:t>
            </a:r>
            <a:endParaRPr kumimoji="0" lang="en-I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2A741E-C5E2-BCD1-E7C3-359D9F4D5D02}"/>
              </a:ext>
            </a:extLst>
          </p:cNvPr>
          <p:cNvCxnSpPr>
            <a:cxnSpLocks/>
          </p:cNvCxnSpPr>
          <p:nvPr/>
        </p:nvCxnSpPr>
        <p:spPr>
          <a:xfrm flipH="1">
            <a:off x="4959875" y="3425651"/>
            <a:ext cx="13387" cy="454381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2788990-6310-6DAC-BA3F-FED7203728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8609" y="2818428"/>
            <a:ext cx="1184695" cy="2415515"/>
          </a:xfrm>
          <a:prstGeom prst="curvedConnector3">
            <a:avLst>
              <a:gd name="adj1" fmla="val 31266"/>
            </a:avLst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9237872-B9F3-8973-DB69-5A1558632B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9600" y="6467484"/>
            <a:ext cx="5791200" cy="273049"/>
          </a:xfrm>
        </p:spPr>
        <p:txBody>
          <a:bodyPr/>
          <a:lstStyle/>
          <a:p>
            <a:pPr>
              <a:defRPr/>
            </a:pPr>
            <a:r>
              <a:rPr lang="en-US"/>
              <a:t>Exploring the Transformative Potential of Generative AI at DSI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612539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Solution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Sirish, Sidharth</dc:creator>
  <cp:lastModifiedBy>Sirish, Sidharth</cp:lastModifiedBy>
  <cp:revision>1</cp:revision>
  <dcterms:created xsi:type="dcterms:W3CDTF">2023-11-23T09:14:20Z</dcterms:created>
  <dcterms:modified xsi:type="dcterms:W3CDTF">2023-11-23T09:14:55Z</dcterms:modified>
</cp:coreProperties>
</file>